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61"/>
  </p:notesMasterIdLst>
  <p:sldIdLst>
    <p:sldId id="256" r:id="rId2"/>
    <p:sldId id="257" r:id="rId3"/>
    <p:sldId id="320" r:id="rId4"/>
    <p:sldId id="322" r:id="rId5"/>
    <p:sldId id="327" r:id="rId6"/>
    <p:sldId id="323" r:id="rId7"/>
    <p:sldId id="324" r:id="rId8"/>
    <p:sldId id="261" r:id="rId9"/>
    <p:sldId id="262" r:id="rId10"/>
    <p:sldId id="263" r:id="rId11"/>
    <p:sldId id="312" r:id="rId12"/>
    <p:sldId id="264" r:id="rId13"/>
    <p:sldId id="259" r:id="rId14"/>
    <p:sldId id="265" r:id="rId15"/>
    <p:sldId id="267" r:id="rId16"/>
    <p:sldId id="313" r:id="rId17"/>
    <p:sldId id="314" r:id="rId18"/>
    <p:sldId id="315" r:id="rId19"/>
    <p:sldId id="316" r:id="rId20"/>
    <p:sldId id="317" r:id="rId21"/>
    <p:sldId id="268" r:id="rId22"/>
    <p:sldId id="318" r:id="rId23"/>
    <p:sldId id="294" r:id="rId24"/>
    <p:sldId id="295" r:id="rId25"/>
    <p:sldId id="296" r:id="rId26"/>
    <p:sldId id="297" r:id="rId27"/>
    <p:sldId id="328" r:id="rId28"/>
    <p:sldId id="277" r:id="rId29"/>
    <p:sldId id="329" r:id="rId30"/>
    <p:sldId id="280" r:id="rId31"/>
    <p:sldId id="293" r:id="rId32"/>
    <p:sldId id="278" r:id="rId33"/>
    <p:sldId id="279" r:id="rId34"/>
    <p:sldId id="281" r:id="rId35"/>
    <p:sldId id="284" r:id="rId36"/>
    <p:sldId id="285" r:id="rId37"/>
    <p:sldId id="286" r:id="rId38"/>
    <p:sldId id="287" r:id="rId39"/>
    <p:sldId id="288" r:id="rId40"/>
    <p:sldId id="289" r:id="rId41"/>
    <p:sldId id="290" r:id="rId42"/>
    <p:sldId id="298" r:id="rId43"/>
    <p:sldId id="299" r:id="rId44"/>
    <p:sldId id="301" r:id="rId45"/>
    <p:sldId id="303" r:id="rId46"/>
    <p:sldId id="307" r:id="rId47"/>
    <p:sldId id="308" r:id="rId48"/>
    <p:sldId id="309" r:id="rId49"/>
    <p:sldId id="330" r:id="rId50"/>
    <p:sldId id="269" r:id="rId51"/>
    <p:sldId id="331" r:id="rId52"/>
    <p:sldId id="332" r:id="rId53"/>
    <p:sldId id="326" r:id="rId54"/>
    <p:sldId id="333" r:id="rId55"/>
    <p:sldId id="337" r:id="rId56"/>
    <p:sldId id="338" r:id="rId57"/>
    <p:sldId id="334" r:id="rId58"/>
    <p:sldId id="336" r:id="rId59"/>
    <p:sldId id="275" r:id="rId60"/>
  </p:sldIdLst>
  <p:sldSz cx="9144000" cy="5143500" type="screen16x9"/>
  <p:notesSz cx="6858000" cy="9144000"/>
  <p:embeddedFontLst>
    <p:embeddedFont>
      <p:font typeface="Lato" panose="020F0502020204030203" pitchFamily="34" charset="0"/>
      <p:regular r:id="rId62"/>
      <p:bold r:id="rId63"/>
      <p:italic r:id="rId64"/>
      <p:boldItalic r:id="rId65"/>
    </p:embeddedFont>
    <p:embeddedFont>
      <p:font typeface="Raleway" pitchFamily="2"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60"/>
  </p:normalViewPr>
  <p:slideViewPr>
    <p:cSldViewPr snapToGrid="0" snapToObjects="1">
      <p:cViewPr varScale="1">
        <p:scale>
          <a:sx n="138" d="100"/>
          <a:sy n="138" d="100"/>
        </p:scale>
        <p:origin x="972" y="12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2.fntdata"/><Relationship Id="rId68"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053B7C-A5A2-4932-A012-DBE7974F89C4}"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en-US"/>
        </a:p>
      </dgm:t>
    </dgm:pt>
    <dgm:pt modelId="{D89EF9D7-6889-4955-B4F2-F28556D746B7}">
      <dgm:prSet/>
      <dgm:spPr/>
      <dgm:t>
        <a:bodyPr/>
        <a:lstStyle/>
        <a:p>
          <a:r>
            <a:rPr lang="en-US" b="1" dirty="0"/>
            <a:t>1- Introduction to the Bat Algorithm</a:t>
          </a:r>
          <a:endParaRPr lang="en-US" dirty="0"/>
        </a:p>
      </dgm:t>
    </dgm:pt>
    <dgm:pt modelId="{FC00BFF0-23BF-4E9A-93B2-2EFCF2D4C4C0}" type="parTrans" cxnId="{B74C006A-448C-4D0E-AD81-288F02722455}">
      <dgm:prSet/>
      <dgm:spPr/>
      <dgm:t>
        <a:bodyPr/>
        <a:lstStyle/>
        <a:p>
          <a:endParaRPr lang="en-US"/>
        </a:p>
      </dgm:t>
    </dgm:pt>
    <dgm:pt modelId="{55E09DF1-E232-46F2-8BB6-E58104D79005}" type="sibTrans" cxnId="{B74C006A-448C-4D0E-AD81-288F02722455}">
      <dgm:prSet/>
      <dgm:spPr/>
      <dgm:t>
        <a:bodyPr/>
        <a:lstStyle/>
        <a:p>
          <a:endParaRPr lang="en-US"/>
        </a:p>
      </dgm:t>
    </dgm:pt>
    <dgm:pt modelId="{B60F1351-BA6B-4920-B38D-2B66DC95F295}">
      <dgm:prSet/>
      <dgm:spPr/>
      <dgm:t>
        <a:bodyPr/>
        <a:lstStyle/>
        <a:p>
          <a:r>
            <a:rPr lang="en-US" b="1" dirty="0"/>
            <a:t>2- Understanding Echolocation</a:t>
          </a:r>
          <a:endParaRPr lang="en-US" dirty="0"/>
        </a:p>
      </dgm:t>
    </dgm:pt>
    <dgm:pt modelId="{B11C9201-4DB7-4602-BA45-C3C47528F6CE}" type="parTrans" cxnId="{62AD9C7B-8C7E-4B40-A36C-23E41A6E3890}">
      <dgm:prSet/>
      <dgm:spPr/>
      <dgm:t>
        <a:bodyPr/>
        <a:lstStyle/>
        <a:p>
          <a:endParaRPr lang="en-US"/>
        </a:p>
      </dgm:t>
    </dgm:pt>
    <dgm:pt modelId="{7E1CA0F6-7AED-4304-B8CA-149FDD92BAAE}" type="sibTrans" cxnId="{62AD9C7B-8C7E-4B40-A36C-23E41A6E3890}">
      <dgm:prSet/>
      <dgm:spPr/>
      <dgm:t>
        <a:bodyPr/>
        <a:lstStyle/>
        <a:p>
          <a:endParaRPr lang="en-US"/>
        </a:p>
      </dgm:t>
    </dgm:pt>
    <dgm:pt modelId="{0D5C6D10-B479-4C05-BC2C-5F7EDBB7A4AD}">
      <dgm:prSet/>
      <dgm:spPr/>
      <dgm:t>
        <a:bodyPr/>
        <a:lstStyle/>
        <a:p>
          <a:r>
            <a:rPr lang="en-US" b="1" dirty="0"/>
            <a:t>3- The Fundamentals of Bat Algorithm</a:t>
          </a:r>
          <a:endParaRPr lang="en-US" dirty="0"/>
        </a:p>
      </dgm:t>
    </dgm:pt>
    <dgm:pt modelId="{5598004A-DD9B-4876-A519-F95A4F8B3E31}" type="parTrans" cxnId="{2B6AC0B3-0C12-475C-A2E6-AA198320EAAB}">
      <dgm:prSet/>
      <dgm:spPr/>
      <dgm:t>
        <a:bodyPr/>
        <a:lstStyle/>
        <a:p>
          <a:endParaRPr lang="en-US"/>
        </a:p>
      </dgm:t>
    </dgm:pt>
    <dgm:pt modelId="{F29DC936-258B-4CD0-A314-93B35FBF8D55}" type="sibTrans" cxnId="{2B6AC0B3-0C12-475C-A2E6-AA198320EAAB}">
      <dgm:prSet/>
      <dgm:spPr/>
      <dgm:t>
        <a:bodyPr/>
        <a:lstStyle/>
        <a:p>
          <a:endParaRPr lang="en-US"/>
        </a:p>
      </dgm:t>
    </dgm:pt>
    <dgm:pt modelId="{98D78BDA-B010-4BFE-8B30-E4E0501DE449}">
      <dgm:prSet/>
      <dgm:spPr/>
      <dgm:t>
        <a:bodyPr/>
        <a:lstStyle/>
        <a:p>
          <a:r>
            <a:rPr lang="en-US" b="1" dirty="0"/>
            <a:t>4- Mathematical Modeling of Bat Algorithm</a:t>
          </a:r>
          <a:endParaRPr lang="en-US" dirty="0"/>
        </a:p>
      </dgm:t>
    </dgm:pt>
    <dgm:pt modelId="{BC0A0CEA-2410-46F0-A2B5-098A74834113}" type="parTrans" cxnId="{265A4D58-994E-4777-82E5-5899B713EB92}">
      <dgm:prSet/>
      <dgm:spPr/>
      <dgm:t>
        <a:bodyPr/>
        <a:lstStyle/>
        <a:p>
          <a:endParaRPr lang="en-US"/>
        </a:p>
      </dgm:t>
    </dgm:pt>
    <dgm:pt modelId="{F07DF827-94EA-4212-BAA7-8EC511113B9D}" type="sibTrans" cxnId="{265A4D58-994E-4777-82E5-5899B713EB92}">
      <dgm:prSet/>
      <dgm:spPr/>
      <dgm:t>
        <a:bodyPr/>
        <a:lstStyle/>
        <a:p>
          <a:endParaRPr lang="en-US"/>
        </a:p>
      </dgm:t>
    </dgm:pt>
    <dgm:pt modelId="{23E5DC5F-A612-45E7-B7CC-61528E497F56}">
      <dgm:prSet/>
      <dgm:spPr/>
      <dgm:t>
        <a:bodyPr/>
        <a:lstStyle/>
        <a:p>
          <a:r>
            <a:rPr lang="en-US" b="1" dirty="0"/>
            <a:t>5- Applications of the Bat Algorithm</a:t>
          </a:r>
          <a:endParaRPr lang="en-US" dirty="0"/>
        </a:p>
      </dgm:t>
    </dgm:pt>
    <dgm:pt modelId="{845F36B0-6E0D-417B-B226-57EBDB2F95CA}" type="parTrans" cxnId="{2A1E30C9-7E8B-4B67-A74B-6DC66A840A4B}">
      <dgm:prSet/>
      <dgm:spPr/>
      <dgm:t>
        <a:bodyPr/>
        <a:lstStyle/>
        <a:p>
          <a:endParaRPr lang="en-US"/>
        </a:p>
      </dgm:t>
    </dgm:pt>
    <dgm:pt modelId="{0C4B334D-B6BA-4ECF-AC63-60395FD63707}" type="sibTrans" cxnId="{2A1E30C9-7E8B-4B67-A74B-6DC66A840A4B}">
      <dgm:prSet/>
      <dgm:spPr/>
      <dgm:t>
        <a:bodyPr/>
        <a:lstStyle/>
        <a:p>
          <a:endParaRPr lang="en-US"/>
        </a:p>
      </dgm:t>
    </dgm:pt>
    <dgm:pt modelId="{771C4A86-90F0-4FB9-9287-4181078C5441}">
      <dgm:prSet/>
      <dgm:spPr/>
      <dgm:t>
        <a:bodyPr/>
        <a:lstStyle/>
        <a:p>
          <a:r>
            <a:rPr lang="en-US" b="1" dirty="0"/>
            <a:t>6- </a:t>
          </a:r>
          <a:r>
            <a:rPr lang="fr-FR" b="1" dirty="0"/>
            <a:t>Advantages of the Bat Algorithm</a:t>
          </a:r>
          <a:endParaRPr lang="en-US" dirty="0"/>
        </a:p>
      </dgm:t>
    </dgm:pt>
    <dgm:pt modelId="{332949C7-6D53-4503-8C57-3F9A3F5E45DC}" type="parTrans" cxnId="{35B5A017-180D-48ED-8461-522B565C282B}">
      <dgm:prSet/>
      <dgm:spPr/>
      <dgm:t>
        <a:bodyPr/>
        <a:lstStyle/>
        <a:p>
          <a:endParaRPr lang="en-US"/>
        </a:p>
      </dgm:t>
    </dgm:pt>
    <dgm:pt modelId="{CEBDB59C-A354-4DD6-89B4-86E8D7C0D367}" type="sibTrans" cxnId="{35B5A017-180D-48ED-8461-522B565C282B}">
      <dgm:prSet/>
      <dgm:spPr/>
      <dgm:t>
        <a:bodyPr/>
        <a:lstStyle/>
        <a:p>
          <a:endParaRPr lang="en-US"/>
        </a:p>
      </dgm:t>
    </dgm:pt>
    <dgm:pt modelId="{0FB101F0-2D4F-40D0-8366-4C9DD0458B3C}">
      <dgm:prSet/>
      <dgm:spPr/>
      <dgm:t>
        <a:bodyPr/>
        <a:lstStyle/>
        <a:p>
          <a:r>
            <a:rPr lang="fr-FR" b="1" dirty="0"/>
            <a:t>7- </a:t>
          </a:r>
          <a:r>
            <a:rPr lang="en-US" b="1" dirty="0"/>
            <a:t>Use case example</a:t>
          </a:r>
          <a:endParaRPr lang="en-US" dirty="0"/>
        </a:p>
      </dgm:t>
    </dgm:pt>
    <dgm:pt modelId="{EBD36F4A-6044-4AEE-893A-550165AF521E}" type="parTrans" cxnId="{96D10B67-EF4C-4CFC-A1DF-C055829A2980}">
      <dgm:prSet/>
      <dgm:spPr/>
      <dgm:t>
        <a:bodyPr/>
        <a:lstStyle/>
        <a:p>
          <a:endParaRPr lang="en-US"/>
        </a:p>
      </dgm:t>
    </dgm:pt>
    <dgm:pt modelId="{E0E055A2-8665-4048-9007-20FFAB1BFEDF}" type="sibTrans" cxnId="{96D10B67-EF4C-4CFC-A1DF-C055829A2980}">
      <dgm:prSet/>
      <dgm:spPr/>
      <dgm:t>
        <a:bodyPr/>
        <a:lstStyle/>
        <a:p>
          <a:endParaRPr lang="en-US"/>
        </a:p>
      </dgm:t>
    </dgm:pt>
    <dgm:pt modelId="{3B7A2665-196C-44B0-A546-CA2333CD2A97}">
      <dgm:prSet/>
      <dgm:spPr/>
      <dgm:t>
        <a:bodyPr/>
        <a:lstStyle/>
        <a:p>
          <a:r>
            <a:rPr lang="en-US" b="1" dirty="0"/>
            <a:t>8-</a:t>
          </a:r>
          <a:r>
            <a:rPr lang="en-US" b="1" i="0" dirty="0"/>
            <a:t>Latest Research Updates on the Bat Algorithm</a:t>
          </a:r>
          <a:endParaRPr lang="en-US" dirty="0"/>
        </a:p>
      </dgm:t>
    </dgm:pt>
    <dgm:pt modelId="{0C6837B3-739D-40DF-9E1A-A2FE9F5EC1A2}" type="parTrans" cxnId="{EF6C906B-7D84-46BB-BF1C-A31163C13DF4}">
      <dgm:prSet/>
      <dgm:spPr/>
      <dgm:t>
        <a:bodyPr/>
        <a:lstStyle/>
        <a:p>
          <a:endParaRPr lang="en-US"/>
        </a:p>
      </dgm:t>
    </dgm:pt>
    <dgm:pt modelId="{715E625B-BE68-469E-A864-02DD269CAB6E}" type="sibTrans" cxnId="{EF6C906B-7D84-46BB-BF1C-A31163C13DF4}">
      <dgm:prSet/>
      <dgm:spPr/>
      <dgm:t>
        <a:bodyPr/>
        <a:lstStyle/>
        <a:p>
          <a:endParaRPr lang="en-US"/>
        </a:p>
      </dgm:t>
    </dgm:pt>
    <dgm:pt modelId="{B2DD8791-A1BE-4A42-AEDF-A009F950E207}" type="pres">
      <dgm:prSet presAssocID="{9E053B7C-A5A2-4932-A012-DBE7974F89C4}" presName="linear" presStyleCnt="0">
        <dgm:presLayoutVars>
          <dgm:animLvl val="lvl"/>
          <dgm:resizeHandles val="exact"/>
        </dgm:presLayoutVars>
      </dgm:prSet>
      <dgm:spPr/>
    </dgm:pt>
    <dgm:pt modelId="{EE08E902-7682-4723-8E47-A74591EF8A2B}" type="pres">
      <dgm:prSet presAssocID="{D89EF9D7-6889-4955-B4F2-F28556D746B7}" presName="parentText" presStyleLbl="node1" presStyleIdx="0" presStyleCnt="8">
        <dgm:presLayoutVars>
          <dgm:chMax val="0"/>
          <dgm:bulletEnabled val="1"/>
        </dgm:presLayoutVars>
      </dgm:prSet>
      <dgm:spPr/>
    </dgm:pt>
    <dgm:pt modelId="{132C1B17-443C-43BD-BAA8-11DF145045DC}" type="pres">
      <dgm:prSet presAssocID="{55E09DF1-E232-46F2-8BB6-E58104D79005}" presName="spacer" presStyleCnt="0"/>
      <dgm:spPr/>
    </dgm:pt>
    <dgm:pt modelId="{2CB6DB19-80F2-4581-B6FA-2DC440108C94}" type="pres">
      <dgm:prSet presAssocID="{B60F1351-BA6B-4920-B38D-2B66DC95F295}" presName="parentText" presStyleLbl="node1" presStyleIdx="1" presStyleCnt="8">
        <dgm:presLayoutVars>
          <dgm:chMax val="0"/>
          <dgm:bulletEnabled val="1"/>
        </dgm:presLayoutVars>
      </dgm:prSet>
      <dgm:spPr/>
    </dgm:pt>
    <dgm:pt modelId="{A6362875-18E1-4AED-B53D-2F1A47D16976}" type="pres">
      <dgm:prSet presAssocID="{7E1CA0F6-7AED-4304-B8CA-149FDD92BAAE}" presName="spacer" presStyleCnt="0"/>
      <dgm:spPr/>
    </dgm:pt>
    <dgm:pt modelId="{AE929432-29FF-41D1-8456-18894C24E702}" type="pres">
      <dgm:prSet presAssocID="{0D5C6D10-B479-4C05-BC2C-5F7EDBB7A4AD}" presName="parentText" presStyleLbl="node1" presStyleIdx="2" presStyleCnt="8">
        <dgm:presLayoutVars>
          <dgm:chMax val="0"/>
          <dgm:bulletEnabled val="1"/>
        </dgm:presLayoutVars>
      </dgm:prSet>
      <dgm:spPr/>
    </dgm:pt>
    <dgm:pt modelId="{301215F8-6F28-4C97-B622-15DCDAEC2259}" type="pres">
      <dgm:prSet presAssocID="{F29DC936-258B-4CD0-A314-93B35FBF8D55}" presName="spacer" presStyleCnt="0"/>
      <dgm:spPr/>
    </dgm:pt>
    <dgm:pt modelId="{E589171D-B645-45AC-98B5-B193C12AC658}" type="pres">
      <dgm:prSet presAssocID="{98D78BDA-B010-4BFE-8B30-E4E0501DE449}" presName="parentText" presStyleLbl="node1" presStyleIdx="3" presStyleCnt="8">
        <dgm:presLayoutVars>
          <dgm:chMax val="0"/>
          <dgm:bulletEnabled val="1"/>
        </dgm:presLayoutVars>
      </dgm:prSet>
      <dgm:spPr/>
    </dgm:pt>
    <dgm:pt modelId="{BC6BB560-2156-414E-9AA6-E2BE395C681E}" type="pres">
      <dgm:prSet presAssocID="{F07DF827-94EA-4212-BAA7-8EC511113B9D}" presName="spacer" presStyleCnt="0"/>
      <dgm:spPr/>
    </dgm:pt>
    <dgm:pt modelId="{1C24C9AF-3E72-47B5-ABD2-656F67A4F70A}" type="pres">
      <dgm:prSet presAssocID="{23E5DC5F-A612-45E7-B7CC-61528E497F56}" presName="parentText" presStyleLbl="node1" presStyleIdx="4" presStyleCnt="8">
        <dgm:presLayoutVars>
          <dgm:chMax val="0"/>
          <dgm:bulletEnabled val="1"/>
        </dgm:presLayoutVars>
      </dgm:prSet>
      <dgm:spPr/>
    </dgm:pt>
    <dgm:pt modelId="{DDB43819-D158-410E-B040-987F0F7760B7}" type="pres">
      <dgm:prSet presAssocID="{0C4B334D-B6BA-4ECF-AC63-60395FD63707}" presName="spacer" presStyleCnt="0"/>
      <dgm:spPr/>
    </dgm:pt>
    <dgm:pt modelId="{799E06EB-09D5-450B-92E5-1F9B134A4141}" type="pres">
      <dgm:prSet presAssocID="{771C4A86-90F0-4FB9-9287-4181078C5441}" presName="parentText" presStyleLbl="node1" presStyleIdx="5" presStyleCnt="8">
        <dgm:presLayoutVars>
          <dgm:chMax val="0"/>
          <dgm:bulletEnabled val="1"/>
        </dgm:presLayoutVars>
      </dgm:prSet>
      <dgm:spPr/>
    </dgm:pt>
    <dgm:pt modelId="{B22EA106-09E2-4FF8-8856-F62252B36381}" type="pres">
      <dgm:prSet presAssocID="{CEBDB59C-A354-4DD6-89B4-86E8D7C0D367}" presName="spacer" presStyleCnt="0"/>
      <dgm:spPr/>
    </dgm:pt>
    <dgm:pt modelId="{18D72B94-445E-4015-8230-1AD664B954B5}" type="pres">
      <dgm:prSet presAssocID="{0FB101F0-2D4F-40D0-8366-4C9DD0458B3C}" presName="parentText" presStyleLbl="node1" presStyleIdx="6" presStyleCnt="8">
        <dgm:presLayoutVars>
          <dgm:chMax val="0"/>
          <dgm:bulletEnabled val="1"/>
        </dgm:presLayoutVars>
      </dgm:prSet>
      <dgm:spPr/>
    </dgm:pt>
    <dgm:pt modelId="{210C0660-2F39-4B34-B6D3-52953B9E4984}" type="pres">
      <dgm:prSet presAssocID="{E0E055A2-8665-4048-9007-20FFAB1BFEDF}" presName="spacer" presStyleCnt="0"/>
      <dgm:spPr/>
    </dgm:pt>
    <dgm:pt modelId="{61DB809A-0F52-4F48-861B-251D5D0DAEEE}" type="pres">
      <dgm:prSet presAssocID="{3B7A2665-196C-44B0-A546-CA2333CD2A97}" presName="parentText" presStyleLbl="node1" presStyleIdx="7" presStyleCnt="8">
        <dgm:presLayoutVars>
          <dgm:chMax val="0"/>
          <dgm:bulletEnabled val="1"/>
        </dgm:presLayoutVars>
      </dgm:prSet>
      <dgm:spPr/>
    </dgm:pt>
  </dgm:ptLst>
  <dgm:cxnLst>
    <dgm:cxn modelId="{B1E8A813-A44C-4F74-9265-2572ACE2DC78}" type="presOf" srcId="{0FB101F0-2D4F-40D0-8366-4C9DD0458B3C}" destId="{18D72B94-445E-4015-8230-1AD664B954B5}" srcOrd="0" destOrd="0" presId="urn:microsoft.com/office/officeart/2005/8/layout/vList2"/>
    <dgm:cxn modelId="{35B5A017-180D-48ED-8461-522B565C282B}" srcId="{9E053B7C-A5A2-4932-A012-DBE7974F89C4}" destId="{771C4A86-90F0-4FB9-9287-4181078C5441}" srcOrd="5" destOrd="0" parTransId="{332949C7-6D53-4503-8C57-3F9A3F5E45DC}" sibTransId="{CEBDB59C-A354-4DD6-89B4-86E8D7C0D367}"/>
    <dgm:cxn modelId="{A30A0828-2423-4694-88EF-9A42DD896DF4}" type="presOf" srcId="{23E5DC5F-A612-45E7-B7CC-61528E497F56}" destId="{1C24C9AF-3E72-47B5-ABD2-656F67A4F70A}" srcOrd="0" destOrd="0" presId="urn:microsoft.com/office/officeart/2005/8/layout/vList2"/>
    <dgm:cxn modelId="{A2658765-E077-4251-991E-63F138F0467C}" type="presOf" srcId="{3B7A2665-196C-44B0-A546-CA2333CD2A97}" destId="{61DB809A-0F52-4F48-861B-251D5D0DAEEE}" srcOrd="0" destOrd="0" presId="urn:microsoft.com/office/officeart/2005/8/layout/vList2"/>
    <dgm:cxn modelId="{96D10B67-EF4C-4CFC-A1DF-C055829A2980}" srcId="{9E053B7C-A5A2-4932-A012-DBE7974F89C4}" destId="{0FB101F0-2D4F-40D0-8366-4C9DD0458B3C}" srcOrd="6" destOrd="0" parTransId="{EBD36F4A-6044-4AEE-893A-550165AF521E}" sibTransId="{E0E055A2-8665-4048-9007-20FFAB1BFEDF}"/>
    <dgm:cxn modelId="{B74C006A-448C-4D0E-AD81-288F02722455}" srcId="{9E053B7C-A5A2-4932-A012-DBE7974F89C4}" destId="{D89EF9D7-6889-4955-B4F2-F28556D746B7}" srcOrd="0" destOrd="0" parTransId="{FC00BFF0-23BF-4E9A-93B2-2EFCF2D4C4C0}" sibTransId="{55E09DF1-E232-46F2-8BB6-E58104D79005}"/>
    <dgm:cxn modelId="{EF6C906B-7D84-46BB-BF1C-A31163C13DF4}" srcId="{9E053B7C-A5A2-4932-A012-DBE7974F89C4}" destId="{3B7A2665-196C-44B0-A546-CA2333CD2A97}" srcOrd="7" destOrd="0" parTransId="{0C6837B3-739D-40DF-9E1A-A2FE9F5EC1A2}" sibTransId="{715E625B-BE68-469E-A864-02DD269CAB6E}"/>
    <dgm:cxn modelId="{265A4D58-994E-4777-82E5-5899B713EB92}" srcId="{9E053B7C-A5A2-4932-A012-DBE7974F89C4}" destId="{98D78BDA-B010-4BFE-8B30-E4E0501DE449}" srcOrd="3" destOrd="0" parTransId="{BC0A0CEA-2410-46F0-A2B5-098A74834113}" sibTransId="{F07DF827-94EA-4212-BAA7-8EC511113B9D}"/>
    <dgm:cxn modelId="{62AD9C7B-8C7E-4B40-A36C-23E41A6E3890}" srcId="{9E053B7C-A5A2-4932-A012-DBE7974F89C4}" destId="{B60F1351-BA6B-4920-B38D-2B66DC95F295}" srcOrd="1" destOrd="0" parTransId="{B11C9201-4DB7-4602-BA45-C3C47528F6CE}" sibTransId="{7E1CA0F6-7AED-4304-B8CA-149FDD92BAAE}"/>
    <dgm:cxn modelId="{CBFEE37D-8761-476C-859D-1A23BDBFD500}" type="presOf" srcId="{771C4A86-90F0-4FB9-9287-4181078C5441}" destId="{799E06EB-09D5-450B-92E5-1F9B134A4141}" srcOrd="0" destOrd="0" presId="urn:microsoft.com/office/officeart/2005/8/layout/vList2"/>
    <dgm:cxn modelId="{712D748C-D813-4928-B6CB-19EEA8BEB16E}" type="presOf" srcId="{D89EF9D7-6889-4955-B4F2-F28556D746B7}" destId="{EE08E902-7682-4723-8E47-A74591EF8A2B}" srcOrd="0" destOrd="0" presId="urn:microsoft.com/office/officeart/2005/8/layout/vList2"/>
    <dgm:cxn modelId="{55B296A2-4880-45C6-95EF-2DB99111BBFF}" type="presOf" srcId="{0D5C6D10-B479-4C05-BC2C-5F7EDBB7A4AD}" destId="{AE929432-29FF-41D1-8456-18894C24E702}" srcOrd="0" destOrd="0" presId="urn:microsoft.com/office/officeart/2005/8/layout/vList2"/>
    <dgm:cxn modelId="{2B6AC0B3-0C12-475C-A2E6-AA198320EAAB}" srcId="{9E053B7C-A5A2-4932-A012-DBE7974F89C4}" destId="{0D5C6D10-B479-4C05-BC2C-5F7EDBB7A4AD}" srcOrd="2" destOrd="0" parTransId="{5598004A-DD9B-4876-A519-F95A4F8B3E31}" sibTransId="{F29DC936-258B-4CD0-A314-93B35FBF8D55}"/>
    <dgm:cxn modelId="{2B9E41C4-BBE9-43D2-8CE1-5D0559597701}" type="presOf" srcId="{9E053B7C-A5A2-4932-A012-DBE7974F89C4}" destId="{B2DD8791-A1BE-4A42-AEDF-A009F950E207}" srcOrd="0" destOrd="0" presId="urn:microsoft.com/office/officeart/2005/8/layout/vList2"/>
    <dgm:cxn modelId="{675AB0C7-0638-4E3F-8E7D-975449178733}" type="presOf" srcId="{98D78BDA-B010-4BFE-8B30-E4E0501DE449}" destId="{E589171D-B645-45AC-98B5-B193C12AC658}" srcOrd="0" destOrd="0" presId="urn:microsoft.com/office/officeart/2005/8/layout/vList2"/>
    <dgm:cxn modelId="{2A1E30C9-7E8B-4B67-A74B-6DC66A840A4B}" srcId="{9E053B7C-A5A2-4932-A012-DBE7974F89C4}" destId="{23E5DC5F-A612-45E7-B7CC-61528E497F56}" srcOrd="4" destOrd="0" parTransId="{845F36B0-6E0D-417B-B226-57EBDB2F95CA}" sibTransId="{0C4B334D-B6BA-4ECF-AC63-60395FD63707}"/>
    <dgm:cxn modelId="{C71E75FB-5D68-4725-A147-B91F319A1A9B}" type="presOf" srcId="{B60F1351-BA6B-4920-B38D-2B66DC95F295}" destId="{2CB6DB19-80F2-4581-B6FA-2DC440108C94}" srcOrd="0" destOrd="0" presId="urn:microsoft.com/office/officeart/2005/8/layout/vList2"/>
    <dgm:cxn modelId="{408B5FD8-3322-4FEC-915E-7BB767714718}" type="presParOf" srcId="{B2DD8791-A1BE-4A42-AEDF-A009F950E207}" destId="{EE08E902-7682-4723-8E47-A74591EF8A2B}" srcOrd="0" destOrd="0" presId="urn:microsoft.com/office/officeart/2005/8/layout/vList2"/>
    <dgm:cxn modelId="{D2E89884-F5A2-4B11-8F76-D41B8BE36CB7}" type="presParOf" srcId="{B2DD8791-A1BE-4A42-AEDF-A009F950E207}" destId="{132C1B17-443C-43BD-BAA8-11DF145045DC}" srcOrd="1" destOrd="0" presId="urn:microsoft.com/office/officeart/2005/8/layout/vList2"/>
    <dgm:cxn modelId="{B86CECBB-443D-427D-92B6-68D06DF44F73}" type="presParOf" srcId="{B2DD8791-A1BE-4A42-AEDF-A009F950E207}" destId="{2CB6DB19-80F2-4581-B6FA-2DC440108C94}" srcOrd="2" destOrd="0" presId="urn:microsoft.com/office/officeart/2005/8/layout/vList2"/>
    <dgm:cxn modelId="{88059000-30A1-4CCE-BB92-EC9E43B36D90}" type="presParOf" srcId="{B2DD8791-A1BE-4A42-AEDF-A009F950E207}" destId="{A6362875-18E1-4AED-B53D-2F1A47D16976}" srcOrd="3" destOrd="0" presId="urn:microsoft.com/office/officeart/2005/8/layout/vList2"/>
    <dgm:cxn modelId="{9558E85C-0E51-49EC-949B-DED20E441ADB}" type="presParOf" srcId="{B2DD8791-A1BE-4A42-AEDF-A009F950E207}" destId="{AE929432-29FF-41D1-8456-18894C24E702}" srcOrd="4" destOrd="0" presId="urn:microsoft.com/office/officeart/2005/8/layout/vList2"/>
    <dgm:cxn modelId="{D67B4D74-E812-40FF-9972-251A39310841}" type="presParOf" srcId="{B2DD8791-A1BE-4A42-AEDF-A009F950E207}" destId="{301215F8-6F28-4C97-B622-15DCDAEC2259}" srcOrd="5" destOrd="0" presId="urn:microsoft.com/office/officeart/2005/8/layout/vList2"/>
    <dgm:cxn modelId="{756D65C8-31EA-44F0-8637-671906D31823}" type="presParOf" srcId="{B2DD8791-A1BE-4A42-AEDF-A009F950E207}" destId="{E589171D-B645-45AC-98B5-B193C12AC658}" srcOrd="6" destOrd="0" presId="urn:microsoft.com/office/officeart/2005/8/layout/vList2"/>
    <dgm:cxn modelId="{4221C35F-C29E-44AE-ADED-2CF4DCD53DD2}" type="presParOf" srcId="{B2DD8791-A1BE-4A42-AEDF-A009F950E207}" destId="{BC6BB560-2156-414E-9AA6-E2BE395C681E}" srcOrd="7" destOrd="0" presId="urn:microsoft.com/office/officeart/2005/8/layout/vList2"/>
    <dgm:cxn modelId="{B2CD18AE-EC26-4587-9E42-F839903017A2}" type="presParOf" srcId="{B2DD8791-A1BE-4A42-AEDF-A009F950E207}" destId="{1C24C9AF-3E72-47B5-ABD2-656F67A4F70A}" srcOrd="8" destOrd="0" presId="urn:microsoft.com/office/officeart/2005/8/layout/vList2"/>
    <dgm:cxn modelId="{B8F04C19-4AD1-45EF-B91B-C2713C3377C0}" type="presParOf" srcId="{B2DD8791-A1BE-4A42-AEDF-A009F950E207}" destId="{DDB43819-D158-410E-B040-987F0F7760B7}" srcOrd="9" destOrd="0" presId="urn:microsoft.com/office/officeart/2005/8/layout/vList2"/>
    <dgm:cxn modelId="{A940C1FF-1497-4EBC-84B7-A45050E09926}" type="presParOf" srcId="{B2DD8791-A1BE-4A42-AEDF-A009F950E207}" destId="{799E06EB-09D5-450B-92E5-1F9B134A4141}" srcOrd="10" destOrd="0" presId="urn:microsoft.com/office/officeart/2005/8/layout/vList2"/>
    <dgm:cxn modelId="{B3A31175-D92E-4553-B7E2-3D6E3E5AC5C5}" type="presParOf" srcId="{B2DD8791-A1BE-4A42-AEDF-A009F950E207}" destId="{B22EA106-09E2-4FF8-8856-F62252B36381}" srcOrd="11" destOrd="0" presId="urn:microsoft.com/office/officeart/2005/8/layout/vList2"/>
    <dgm:cxn modelId="{89A99F2D-6356-44A1-9446-661894826428}" type="presParOf" srcId="{B2DD8791-A1BE-4A42-AEDF-A009F950E207}" destId="{18D72B94-445E-4015-8230-1AD664B954B5}" srcOrd="12" destOrd="0" presId="urn:microsoft.com/office/officeart/2005/8/layout/vList2"/>
    <dgm:cxn modelId="{8BA73559-C472-4239-9B10-B288B971DA11}" type="presParOf" srcId="{B2DD8791-A1BE-4A42-AEDF-A009F950E207}" destId="{210C0660-2F39-4B34-B6D3-52953B9E4984}" srcOrd="13" destOrd="0" presId="urn:microsoft.com/office/officeart/2005/8/layout/vList2"/>
    <dgm:cxn modelId="{E6BC2414-3E92-45B6-8F3C-477FB768688D}" type="presParOf" srcId="{B2DD8791-A1BE-4A42-AEDF-A009F950E207}" destId="{61DB809A-0F52-4F48-861B-251D5D0DAEEE}"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67661C-BA5E-4B23-8E1D-02D4CA508FB3}"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6ADB7876-2231-44E4-9898-DB49CBB2C3A9}">
      <dgm:prSet/>
      <dgm:spPr/>
      <dgm:t>
        <a:bodyPr/>
        <a:lstStyle/>
        <a:p>
          <a:r>
            <a:rPr lang="en-US" dirty="0"/>
            <a:t>-</a:t>
          </a:r>
          <a:r>
            <a:rPr lang="en-US" b="0" i="0" dirty="0"/>
            <a:t>Metaheuristic Algorithms: Metaheuristic algorithms are high-level problem-independent algorithmic frameworks that provide a set of guidelines or strategies to develop heuristic optimization algorithms. They are widely used to solve complex optimization problems that are tough for traditional methods.</a:t>
          </a:r>
          <a:endParaRPr lang="en-US" dirty="0"/>
        </a:p>
      </dgm:t>
    </dgm:pt>
    <dgm:pt modelId="{3F80A622-28B1-417B-B9B5-2E6B80BC11EB}" type="parTrans" cxnId="{4CB6D451-F66C-4924-AB55-4544B5C14EA0}">
      <dgm:prSet/>
      <dgm:spPr/>
      <dgm:t>
        <a:bodyPr/>
        <a:lstStyle/>
        <a:p>
          <a:endParaRPr lang="en-US"/>
        </a:p>
      </dgm:t>
    </dgm:pt>
    <dgm:pt modelId="{2F613CDD-63B7-4939-AF48-6EA6BB217383}" type="sibTrans" cxnId="{4CB6D451-F66C-4924-AB55-4544B5C14EA0}">
      <dgm:prSet/>
      <dgm:spPr/>
      <dgm:t>
        <a:bodyPr/>
        <a:lstStyle/>
        <a:p>
          <a:endParaRPr lang="en-US"/>
        </a:p>
      </dgm:t>
    </dgm:pt>
    <dgm:pt modelId="{5159A206-D2E9-4BD1-973B-38B2E22D86A3}">
      <dgm:prSet/>
      <dgm:spPr/>
      <dgm:t>
        <a:bodyPr/>
        <a:lstStyle/>
        <a:p>
          <a:r>
            <a:rPr lang="en-US" b="0" i="0" dirty="0"/>
            <a:t>-Inspired from Nature: The Bat Algorithm is inspired by the echolocation behavior of microbats. These bats emit sound waves to detect and locate prey and obstacles.</a:t>
          </a:r>
          <a:endParaRPr lang="en-US" dirty="0"/>
        </a:p>
      </dgm:t>
    </dgm:pt>
    <dgm:pt modelId="{32A6844A-47D0-4171-BE83-BA93CD0DA0A5}" type="parTrans" cxnId="{573CB3D1-D140-4E77-8661-52368F0562B9}">
      <dgm:prSet/>
      <dgm:spPr/>
      <dgm:t>
        <a:bodyPr/>
        <a:lstStyle/>
        <a:p>
          <a:endParaRPr lang="en-US"/>
        </a:p>
      </dgm:t>
    </dgm:pt>
    <dgm:pt modelId="{7904E179-14FC-43DA-B505-E6BCA99AA86E}" type="sibTrans" cxnId="{573CB3D1-D140-4E77-8661-52368F0562B9}">
      <dgm:prSet/>
      <dgm:spPr/>
      <dgm:t>
        <a:bodyPr/>
        <a:lstStyle/>
        <a:p>
          <a:endParaRPr lang="en-US"/>
        </a:p>
      </dgm:t>
    </dgm:pt>
    <dgm:pt modelId="{19571AE3-41A1-4783-BECD-4074804BC828}">
      <dgm:prSet/>
      <dgm:spPr/>
      <dgm:t>
        <a:bodyPr/>
        <a:lstStyle/>
        <a:p>
          <a:r>
            <a:rPr lang="en-US" b="0" i="0"/>
            <a:t>-Inventor and Year: Developed by Xin-She Yang in 2010, the algorithm mimics the varying pulse rates of emission and loudness of bats.</a:t>
          </a:r>
          <a:endParaRPr lang="en-US"/>
        </a:p>
      </dgm:t>
    </dgm:pt>
    <dgm:pt modelId="{0DAD1681-365F-450A-91FF-FBEDBE2E5CB5}" type="parTrans" cxnId="{67DB676F-C28C-46C8-9A48-D94CE58A62D1}">
      <dgm:prSet/>
      <dgm:spPr/>
      <dgm:t>
        <a:bodyPr/>
        <a:lstStyle/>
        <a:p>
          <a:endParaRPr lang="en-US"/>
        </a:p>
      </dgm:t>
    </dgm:pt>
    <dgm:pt modelId="{4F084CA3-C8C6-4B65-BC17-1CF3A5276452}" type="sibTrans" cxnId="{67DB676F-C28C-46C8-9A48-D94CE58A62D1}">
      <dgm:prSet/>
      <dgm:spPr/>
      <dgm:t>
        <a:bodyPr/>
        <a:lstStyle/>
        <a:p>
          <a:endParaRPr lang="en-US"/>
        </a:p>
      </dgm:t>
    </dgm:pt>
    <dgm:pt modelId="{C77E7174-4420-472A-BBA9-3363912DF03E}" type="pres">
      <dgm:prSet presAssocID="{2A67661C-BA5E-4B23-8E1D-02D4CA508FB3}" presName="root" presStyleCnt="0">
        <dgm:presLayoutVars>
          <dgm:dir/>
          <dgm:resizeHandles val="exact"/>
        </dgm:presLayoutVars>
      </dgm:prSet>
      <dgm:spPr/>
    </dgm:pt>
    <dgm:pt modelId="{DD7EEA1B-6C9B-429B-9D71-608B897E1A7A}" type="pres">
      <dgm:prSet presAssocID="{6ADB7876-2231-44E4-9898-DB49CBB2C3A9}" presName="compNode" presStyleCnt="0"/>
      <dgm:spPr/>
    </dgm:pt>
    <dgm:pt modelId="{0C924C05-8B2C-4583-B158-D24B35C00131}" type="pres">
      <dgm:prSet presAssocID="{6ADB7876-2231-44E4-9898-DB49CBB2C3A9}" presName="bgRect" presStyleLbl="bgShp" presStyleIdx="0" presStyleCnt="3" custScaleY="136431"/>
      <dgm:spPr/>
    </dgm:pt>
    <dgm:pt modelId="{E7AE45E0-F604-46D8-BCC3-2AD6A5914EB4}" type="pres">
      <dgm:prSet presAssocID="{6ADB7876-2231-44E4-9898-DB49CBB2C3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ur"/>
        </a:ext>
      </dgm:extLst>
    </dgm:pt>
    <dgm:pt modelId="{F148D71C-C484-4BD6-95D0-4D1A140B5A2D}" type="pres">
      <dgm:prSet presAssocID="{6ADB7876-2231-44E4-9898-DB49CBB2C3A9}" presName="spaceRect" presStyleCnt="0"/>
      <dgm:spPr/>
    </dgm:pt>
    <dgm:pt modelId="{386F17B0-61D4-4D8C-8E73-C0006E448726}" type="pres">
      <dgm:prSet presAssocID="{6ADB7876-2231-44E4-9898-DB49CBB2C3A9}" presName="parTx" presStyleLbl="revTx" presStyleIdx="0" presStyleCnt="3">
        <dgm:presLayoutVars>
          <dgm:chMax val="0"/>
          <dgm:chPref val="0"/>
        </dgm:presLayoutVars>
      </dgm:prSet>
      <dgm:spPr/>
    </dgm:pt>
    <dgm:pt modelId="{CCF9D174-DAA7-4354-B60D-0ADFAC5CF31D}" type="pres">
      <dgm:prSet presAssocID="{2F613CDD-63B7-4939-AF48-6EA6BB217383}" presName="sibTrans" presStyleCnt="0"/>
      <dgm:spPr/>
    </dgm:pt>
    <dgm:pt modelId="{284A6C28-D026-409C-9603-980D9C46F6B8}" type="pres">
      <dgm:prSet presAssocID="{5159A206-D2E9-4BD1-973B-38B2E22D86A3}" presName="compNode" presStyleCnt="0"/>
      <dgm:spPr/>
    </dgm:pt>
    <dgm:pt modelId="{67D94ABD-EEBD-4ADA-94B5-EF0ABB846C4D}" type="pres">
      <dgm:prSet presAssocID="{5159A206-D2E9-4BD1-973B-38B2E22D86A3}" presName="bgRect" presStyleLbl="bgShp" presStyleIdx="1" presStyleCnt="3"/>
      <dgm:spPr/>
    </dgm:pt>
    <dgm:pt modelId="{EAA2AFCF-EB4D-42F4-8CE2-5A4A97AC7ECC}" type="pres">
      <dgm:prSet presAssocID="{5159A206-D2E9-4BD1-973B-38B2E22D86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uve-souris"/>
        </a:ext>
      </dgm:extLst>
    </dgm:pt>
    <dgm:pt modelId="{902495FC-9128-4E64-B52B-818587E88425}" type="pres">
      <dgm:prSet presAssocID="{5159A206-D2E9-4BD1-973B-38B2E22D86A3}" presName="spaceRect" presStyleCnt="0"/>
      <dgm:spPr/>
    </dgm:pt>
    <dgm:pt modelId="{EA7ECA86-8807-462E-8F18-D71FEA6EAAE4}" type="pres">
      <dgm:prSet presAssocID="{5159A206-D2E9-4BD1-973B-38B2E22D86A3}" presName="parTx" presStyleLbl="revTx" presStyleIdx="1" presStyleCnt="3">
        <dgm:presLayoutVars>
          <dgm:chMax val="0"/>
          <dgm:chPref val="0"/>
        </dgm:presLayoutVars>
      </dgm:prSet>
      <dgm:spPr/>
    </dgm:pt>
    <dgm:pt modelId="{1A4766B7-5670-439A-A7A6-3DFF02A29659}" type="pres">
      <dgm:prSet presAssocID="{7904E179-14FC-43DA-B505-E6BCA99AA86E}" presName="sibTrans" presStyleCnt="0"/>
      <dgm:spPr/>
    </dgm:pt>
    <dgm:pt modelId="{C30EFD79-A9AB-43D8-AE26-20FCDBF90969}" type="pres">
      <dgm:prSet presAssocID="{19571AE3-41A1-4783-BECD-4074804BC828}" presName="compNode" presStyleCnt="0"/>
      <dgm:spPr/>
    </dgm:pt>
    <dgm:pt modelId="{6A4518F0-2198-4D25-834C-AAD8CD48FF42}" type="pres">
      <dgm:prSet presAssocID="{19571AE3-41A1-4783-BECD-4074804BC828}" presName="bgRect" presStyleLbl="bgShp" presStyleIdx="2" presStyleCnt="3"/>
      <dgm:spPr/>
    </dgm:pt>
    <dgm:pt modelId="{4C873B49-65ED-4EB8-B071-48E595220FB7}" type="pres">
      <dgm:prSet presAssocID="{19571AE3-41A1-4783-BECD-4074804BC8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eur"/>
        </a:ext>
      </dgm:extLst>
    </dgm:pt>
    <dgm:pt modelId="{7693A8D4-244E-4F47-8F85-554A9F5C3142}" type="pres">
      <dgm:prSet presAssocID="{19571AE3-41A1-4783-BECD-4074804BC828}" presName="spaceRect" presStyleCnt="0"/>
      <dgm:spPr/>
    </dgm:pt>
    <dgm:pt modelId="{54F4172B-B736-4BF4-BAFA-13843B3A4C75}" type="pres">
      <dgm:prSet presAssocID="{19571AE3-41A1-4783-BECD-4074804BC828}" presName="parTx" presStyleLbl="revTx" presStyleIdx="2" presStyleCnt="3">
        <dgm:presLayoutVars>
          <dgm:chMax val="0"/>
          <dgm:chPref val="0"/>
        </dgm:presLayoutVars>
      </dgm:prSet>
      <dgm:spPr/>
    </dgm:pt>
  </dgm:ptLst>
  <dgm:cxnLst>
    <dgm:cxn modelId="{67DB676F-C28C-46C8-9A48-D94CE58A62D1}" srcId="{2A67661C-BA5E-4B23-8E1D-02D4CA508FB3}" destId="{19571AE3-41A1-4783-BECD-4074804BC828}" srcOrd="2" destOrd="0" parTransId="{0DAD1681-365F-450A-91FF-FBEDBE2E5CB5}" sibTransId="{4F084CA3-C8C6-4B65-BC17-1CF3A5276452}"/>
    <dgm:cxn modelId="{23D7E06F-9938-4190-B7D7-F325BEA62248}" type="presOf" srcId="{5159A206-D2E9-4BD1-973B-38B2E22D86A3}" destId="{EA7ECA86-8807-462E-8F18-D71FEA6EAAE4}" srcOrd="0" destOrd="0" presId="urn:microsoft.com/office/officeart/2018/2/layout/IconVerticalSolidList"/>
    <dgm:cxn modelId="{4CB6D451-F66C-4924-AB55-4544B5C14EA0}" srcId="{2A67661C-BA5E-4B23-8E1D-02D4CA508FB3}" destId="{6ADB7876-2231-44E4-9898-DB49CBB2C3A9}" srcOrd="0" destOrd="0" parTransId="{3F80A622-28B1-417B-B9B5-2E6B80BC11EB}" sibTransId="{2F613CDD-63B7-4939-AF48-6EA6BB217383}"/>
    <dgm:cxn modelId="{3BCF387A-DC75-4BC5-8644-7B44A3F424B7}" type="presOf" srcId="{19571AE3-41A1-4783-BECD-4074804BC828}" destId="{54F4172B-B736-4BF4-BAFA-13843B3A4C75}" srcOrd="0" destOrd="0" presId="urn:microsoft.com/office/officeart/2018/2/layout/IconVerticalSolidList"/>
    <dgm:cxn modelId="{3198EA8D-B9BB-42B3-8844-05D124B39C3D}" type="presOf" srcId="{6ADB7876-2231-44E4-9898-DB49CBB2C3A9}" destId="{386F17B0-61D4-4D8C-8E73-C0006E448726}" srcOrd="0" destOrd="0" presId="urn:microsoft.com/office/officeart/2018/2/layout/IconVerticalSolidList"/>
    <dgm:cxn modelId="{573CB3D1-D140-4E77-8661-52368F0562B9}" srcId="{2A67661C-BA5E-4B23-8E1D-02D4CA508FB3}" destId="{5159A206-D2E9-4BD1-973B-38B2E22D86A3}" srcOrd="1" destOrd="0" parTransId="{32A6844A-47D0-4171-BE83-BA93CD0DA0A5}" sibTransId="{7904E179-14FC-43DA-B505-E6BCA99AA86E}"/>
    <dgm:cxn modelId="{EB604CD6-DDD3-4545-9BFF-16D6A3B0AA44}" type="presOf" srcId="{2A67661C-BA5E-4B23-8E1D-02D4CA508FB3}" destId="{C77E7174-4420-472A-BBA9-3363912DF03E}" srcOrd="0" destOrd="0" presId="urn:microsoft.com/office/officeart/2018/2/layout/IconVerticalSolidList"/>
    <dgm:cxn modelId="{F84F90FF-C6EA-4512-A9FD-335638E7680A}" type="presParOf" srcId="{C77E7174-4420-472A-BBA9-3363912DF03E}" destId="{DD7EEA1B-6C9B-429B-9D71-608B897E1A7A}" srcOrd="0" destOrd="0" presId="urn:microsoft.com/office/officeart/2018/2/layout/IconVerticalSolidList"/>
    <dgm:cxn modelId="{0B188C1D-3267-4FF9-AEC7-EAEF66D7EF7A}" type="presParOf" srcId="{DD7EEA1B-6C9B-429B-9D71-608B897E1A7A}" destId="{0C924C05-8B2C-4583-B158-D24B35C00131}" srcOrd="0" destOrd="0" presId="urn:microsoft.com/office/officeart/2018/2/layout/IconVerticalSolidList"/>
    <dgm:cxn modelId="{CB13169B-F32B-4035-BA2E-FF3D2AEA4A28}" type="presParOf" srcId="{DD7EEA1B-6C9B-429B-9D71-608B897E1A7A}" destId="{E7AE45E0-F604-46D8-BCC3-2AD6A5914EB4}" srcOrd="1" destOrd="0" presId="urn:microsoft.com/office/officeart/2018/2/layout/IconVerticalSolidList"/>
    <dgm:cxn modelId="{018E9BFF-B4D4-4C2D-A867-5F3CBF411469}" type="presParOf" srcId="{DD7EEA1B-6C9B-429B-9D71-608B897E1A7A}" destId="{F148D71C-C484-4BD6-95D0-4D1A140B5A2D}" srcOrd="2" destOrd="0" presId="urn:microsoft.com/office/officeart/2018/2/layout/IconVerticalSolidList"/>
    <dgm:cxn modelId="{76D5B19F-7D75-445F-8606-7CB47EC4DB1E}" type="presParOf" srcId="{DD7EEA1B-6C9B-429B-9D71-608B897E1A7A}" destId="{386F17B0-61D4-4D8C-8E73-C0006E448726}" srcOrd="3" destOrd="0" presId="urn:microsoft.com/office/officeart/2018/2/layout/IconVerticalSolidList"/>
    <dgm:cxn modelId="{74412EC5-FE0F-4609-9D0F-E2A321B262C2}" type="presParOf" srcId="{C77E7174-4420-472A-BBA9-3363912DF03E}" destId="{CCF9D174-DAA7-4354-B60D-0ADFAC5CF31D}" srcOrd="1" destOrd="0" presId="urn:microsoft.com/office/officeart/2018/2/layout/IconVerticalSolidList"/>
    <dgm:cxn modelId="{745B529D-E308-4CAF-BE00-CB2CE225350A}" type="presParOf" srcId="{C77E7174-4420-472A-BBA9-3363912DF03E}" destId="{284A6C28-D026-409C-9603-980D9C46F6B8}" srcOrd="2" destOrd="0" presId="urn:microsoft.com/office/officeart/2018/2/layout/IconVerticalSolidList"/>
    <dgm:cxn modelId="{CE6B9465-C607-45D9-9EC8-A688F7F821B5}" type="presParOf" srcId="{284A6C28-D026-409C-9603-980D9C46F6B8}" destId="{67D94ABD-EEBD-4ADA-94B5-EF0ABB846C4D}" srcOrd="0" destOrd="0" presId="urn:microsoft.com/office/officeart/2018/2/layout/IconVerticalSolidList"/>
    <dgm:cxn modelId="{7E725206-2C0D-4BEB-A5E5-7B3917453F69}" type="presParOf" srcId="{284A6C28-D026-409C-9603-980D9C46F6B8}" destId="{EAA2AFCF-EB4D-42F4-8CE2-5A4A97AC7ECC}" srcOrd="1" destOrd="0" presId="urn:microsoft.com/office/officeart/2018/2/layout/IconVerticalSolidList"/>
    <dgm:cxn modelId="{3E089E52-F0E1-4FBB-8A57-3B0E291F6BB3}" type="presParOf" srcId="{284A6C28-D026-409C-9603-980D9C46F6B8}" destId="{902495FC-9128-4E64-B52B-818587E88425}" srcOrd="2" destOrd="0" presId="urn:microsoft.com/office/officeart/2018/2/layout/IconVerticalSolidList"/>
    <dgm:cxn modelId="{87676529-3BAA-418F-922E-2B91B58CC9A2}" type="presParOf" srcId="{284A6C28-D026-409C-9603-980D9C46F6B8}" destId="{EA7ECA86-8807-462E-8F18-D71FEA6EAAE4}" srcOrd="3" destOrd="0" presId="urn:microsoft.com/office/officeart/2018/2/layout/IconVerticalSolidList"/>
    <dgm:cxn modelId="{28FE4376-7D32-490D-9153-B9E3E068F117}" type="presParOf" srcId="{C77E7174-4420-472A-BBA9-3363912DF03E}" destId="{1A4766B7-5670-439A-A7A6-3DFF02A29659}" srcOrd="3" destOrd="0" presId="urn:microsoft.com/office/officeart/2018/2/layout/IconVerticalSolidList"/>
    <dgm:cxn modelId="{B18FE43B-4A6D-46EA-B19D-26A1114CB928}" type="presParOf" srcId="{C77E7174-4420-472A-BBA9-3363912DF03E}" destId="{C30EFD79-A9AB-43D8-AE26-20FCDBF90969}" srcOrd="4" destOrd="0" presId="urn:microsoft.com/office/officeart/2018/2/layout/IconVerticalSolidList"/>
    <dgm:cxn modelId="{80F9ADB9-9DA2-4AE4-A93B-D8EB92EA6BC4}" type="presParOf" srcId="{C30EFD79-A9AB-43D8-AE26-20FCDBF90969}" destId="{6A4518F0-2198-4D25-834C-AAD8CD48FF42}" srcOrd="0" destOrd="0" presId="urn:microsoft.com/office/officeart/2018/2/layout/IconVerticalSolidList"/>
    <dgm:cxn modelId="{851799F4-DF14-41BD-AF77-C3D29B601FB0}" type="presParOf" srcId="{C30EFD79-A9AB-43D8-AE26-20FCDBF90969}" destId="{4C873B49-65ED-4EB8-B071-48E595220FB7}" srcOrd="1" destOrd="0" presId="urn:microsoft.com/office/officeart/2018/2/layout/IconVerticalSolidList"/>
    <dgm:cxn modelId="{54FB640C-DB9E-4B98-AF35-E4C88A7B8C9E}" type="presParOf" srcId="{C30EFD79-A9AB-43D8-AE26-20FCDBF90969}" destId="{7693A8D4-244E-4F47-8F85-554A9F5C3142}" srcOrd="2" destOrd="0" presId="urn:microsoft.com/office/officeart/2018/2/layout/IconVerticalSolidList"/>
    <dgm:cxn modelId="{487C3EDC-8A91-45EC-BCCF-B6032DD58F00}" type="presParOf" srcId="{C30EFD79-A9AB-43D8-AE26-20FCDBF90969}" destId="{54F4172B-B736-4BF4-BAFA-13843B3A4C7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2D7578-C089-4E47-80C8-578951F64EC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D5FE323-D460-4915-9560-3357E9D366D1}">
      <dgm:prSet/>
      <dgm:spPr/>
      <dgm:t>
        <a:bodyPr/>
        <a:lstStyle/>
        <a:p>
          <a:r>
            <a:rPr lang="en-US"/>
            <a:t>Dynamic Landscapes: Quickly adapts to changes, making it effective for evolving problem spaces.</a:t>
          </a:r>
        </a:p>
      </dgm:t>
    </dgm:pt>
    <dgm:pt modelId="{152FDBA5-B019-43E1-971C-B80DC4F9A2F6}" type="parTrans" cxnId="{E21B8458-D498-4D85-9E7D-5CDA456BE03D}">
      <dgm:prSet/>
      <dgm:spPr/>
      <dgm:t>
        <a:bodyPr/>
        <a:lstStyle/>
        <a:p>
          <a:endParaRPr lang="en-US"/>
        </a:p>
      </dgm:t>
    </dgm:pt>
    <dgm:pt modelId="{1E3DF865-16B4-46F0-8E7A-8F4C550D8D86}" type="sibTrans" cxnId="{E21B8458-D498-4D85-9E7D-5CDA456BE03D}">
      <dgm:prSet/>
      <dgm:spPr/>
      <dgm:t>
        <a:bodyPr/>
        <a:lstStyle/>
        <a:p>
          <a:endParaRPr lang="en-US"/>
        </a:p>
      </dgm:t>
    </dgm:pt>
    <dgm:pt modelId="{9D7314B9-BE7B-46B3-B679-A199BD3B0D96}">
      <dgm:prSet/>
      <dgm:spPr/>
      <dgm:t>
        <a:bodyPr/>
        <a:lstStyle/>
        <a:p>
          <a:r>
            <a:rPr lang="en-US"/>
            <a:t>Complex Problem Solving: Navigates complex solutions with many local optima effectively.</a:t>
          </a:r>
        </a:p>
      </dgm:t>
    </dgm:pt>
    <dgm:pt modelId="{C8B211D0-A4DD-482E-9D0E-CA46C89A1FC4}" type="parTrans" cxnId="{BDD12DB6-6F22-4DAB-9336-AB54B693348B}">
      <dgm:prSet/>
      <dgm:spPr/>
      <dgm:t>
        <a:bodyPr/>
        <a:lstStyle/>
        <a:p>
          <a:endParaRPr lang="en-US"/>
        </a:p>
      </dgm:t>
    </dgm:pt>
    <dgm:pt modelId="{08A8DFA0-2877-47FC-A684-41E8F134586C}" type="sibTrans" cxnId="{BDD12DB6-6F22-4DAB-9336-AB54B693348B}">
      <dgm:prSet/>
      <dgm:spPr/>
      <dgm:t>
        <a:bodyPr/>
        <a:lstStyle/>
        <a:p>
          <a:endParaRPr lang="en-US"/>
        </a:p>
      </dgm:t>
    </dgm:pt>
    <dgm:pt modelId="{773EAD31-CB47-4B1B-ABB0-9A50C44E237E}">
      <dgm:prSet/>
      <dgm:spPr/>
      <dgm:t>
        <a:bodyPr/>
        <a:lstStyle/>
        <a:p>
          <a:r>
            <a:rPr lang="en-US"/>
            <a:t>Flexibility and Simplicity: Easy to tune parameters, adaptable to various problem types.</a:t>
          </a:r>
        </a:p>
      </dgm:t>
    </dgm:pt>
    <dgm:pt modelId="{0C769D81-74FF-47F6-9848-1F79BDD468D1}" type="parTrans" cxnId="{BCB34A56-EB63-4561-9762-4D5B39CD2B3C}">
      <dgm:prSet/>
      <dgm:spPr/>
      <dgm:t>
        <a:bodyPr/>
        <a:lstStyle/>
        <a:p>
          <a:endParaRPr lang="en-US"/>
        </a:p>
      </dgm:t>
    </dgm:pt>
    <dgm:pt modelId="{8E2FEFB1-50D2-4845-9968-534FF14DBC6D}" type="sibTrans" cxnId="{BCB34A56-EB63-4561-9762-4D5B39CD2B3C}">
      <dgm:prSet/>
      <dgm:spPr/>
      <dgm:t>
        <a:bodyPr/>
        <a:lstStyle/>
        <a:p>
          <a:endParaRPr lang="en-US"/>
        </a:p>
      </dgm:t>
    </dgm:pt>
    <dgm:pt modelId="{605C48E2-EC50-4C5E-9F6C-6D90AA975603}">
      <dgm:prSet/>
      <dgm:spPr/>
      <dgm:t>
        <a:bodyPr/>
        <a:lstStyle/>
        <a:p>
          <a:r>
            <a:rPr lang="en-US"/>
            <a:t>Scalability: Maintains performance efficiently as problem size and complexity increase.</a:t>
          </a:r>
        </a:p>
      </dgm:t>
    </dgm:pt>
    <dgm:pt modelId="{11838A1E-04A6-4D97-AA49-9D553EF364F7}" type="parTrans" cxnId="{69AE5B61-3C32-45F1-8FFC-D325E529C6C0}">
      <dgm:prSet/>
      <dgm:spPr/>
      <dgm:t>
        <a:bodyPr/>
        <a:lstStyle/>
        <a:p>
          <a:endParaRPr lang="en-US"/>
        </a:p>
      </dgm:t>
    </dgm:pt>
    <dgm:pt modelId="{1CACD2F1-DA0E-47A4-9B7E-AEA3BD2AB305}" type="sibTrans" cxnId="{69AE5B61-3C32-45F1-8FFC-D325E529C6C0}">
      <dgm:prSet/>
      <dgm:spPr/>
      <dgm:t>
        <a:bodyPr/>
        <a:lstStyle/>
        <a:p>
          <a:endParaRPr lang="en-US"/>
        </a:p>
      </dgm:t>
    </dgm:pt>
    <dgm:pt modelId="{9BFEE922-F7F4-4DB5-9F04-2B1F0B45C58B}" type="pres">
      <dgm:prSet presAssocID="{8E2D7578-C089-4E47-80C8-578951F64EC8}" presName="root" presStyleCnt="0">
        <dgm:presLayoutVars>
          <dgm:dir/>
          <dgm:resizeHandles val="exact"/>
        </dgm:presLayoutVars>
      </dgm:prSet>
      <dgm:spPr/>
    </dgm:pt>
    <dgm:pt modelId="{A005EB85-B301-4792-99DD-9317BC20F343}" type="pres">
      <dgm:prSet presAssocID="{8E2D7578-C089-4E47-80C8-578951F64EC8}" presName="container" presStyleCnt="0">
        <dgm:presLayoutVars>
          <dgm:dir/>
          <dgm:resizeHandles val="exact"/>
        </dgm:presLayoutVars>
      </dgm:prSet>
      <dgm:spPr/>
    </dgm:pt>
    <dgm:pt modelId="{CA9D6EF0-E5CD-408E-A98F-23BFB1F205DE}" type="pres">
      <dgm:prSet presAssocID="{AD5FE323-D460-4915-9560-3357E9D366D1}" presName="compNode" presStyleCnt="0"/>
      <dgm:spPr/>
    </dgm:pt>
    <dgm:pt modelId="{54190E25-2E16-4B75-ADA7-25B127FB8827}" type="pres">
      <dgm:prSet presAssocID="{AD5FE323-D460-4915-9560-3357E9D366D1}" presName="iconBgRect" presStyleLbl="bgShp" presStyleIdx="0" presStyleCnt="4"/>
      <dgm:spPr/>
    </dgm:pt>
    <dgm:pt modelId="{21EFE252-6418-4D56-B8FA-A4BF42CD7444}" type="pres">
      <dgm:prSet presAssocID="{AD5FE323-D460-4915-9560-3357E9D366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est scene"/>
        </a:ext>
      </dgm:extLst>
    </dgm:pt>
    <dgm:pt modelId="{F8C28186-0B3C-4520-A4C3-EAC15F0DDB29}" type="pres">
      <dgm:prSet presAssocID="{AD5FE323-D460-4915-9560-3357E9D366D1}" presName="spaceRect" presStyleCnt="0"/>
      <dgm:spPr/>
    </dgm:pt>
    <dgm:pt modelId="{56E0C6C2-FF29-4B18-8478-45B5905842A2}" type="pres">
      <dgm:prSet presAssocID="{AD5FE323-D460-4915-9560-3357E9D366D1}" presName="textRect" presStyleLbl="revTx" presStyleIdx="0" presStyleCnt="4">
        <dgm:presLayoutVars>
          <dgm:chMax val="1"/>
          <dgm:chPref val="1"/>
        </dgm:presLayoutVars>
      </dgm:prSet>
      <dgm:spPr/>
    </dgm:pt>
    <dgm:pt modelId="{ACD3DAC0-8486-48D7-BEAF-B7F417AC5A6F}" type="pres">
      <dgm:prSet presAssocID="{1E3DF865-16B4-46F0-8E7A-8F4C550D8D86}" presName="sibTrans" presStyleLbl="sibTrans2D1" presStyleIdx="0" presStyleCnt="0"/>
      <dgm:spPr/>
    </dgm:pt>
    <dgm:pt modelId="{466E4F41-A012-430E-B8AD-1876B5C32F77}" type="pres">
      <dgm:prSet presAssocID="{9D7314B9-BE7B-46B3-B679-A199BD3B0D96}" presName="compNode" presStyleCnt="0"/>
      <dgm:spPr/>
    </dgm:pt>
    <dgm:pt modelId="{BB2C2ACE-BFAE-4B06-BD3C-D87BD1775593}" type="pres">
      <dgm:prSet presAssocID="{9D7314B9-BE7B-46B3-B679-A199BD3B0D96}" presName="iconBgRect" presStyleLbl="bgShp" presStyleIdx="1" presStyleCnt="4"/>
      <dgm:spPr/>
    </dgm:pt>
    <dgm:pt modelId="{67E3C098-6D2D-4529-AA48-A81EEF6E2D0C}" type="pres">
      <dgm:prSet presAssocID="{9D7314B9-BE7B-46B3-B679-A199BD3B0D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AC7D6B33-EFF8-416D-B8F2-CD56B8A659E7}" type="pres">
      <dgm:prSet presAssocID="{9D7314B9-BE7B-46B3-B679-A199BD3B0D96}" presName="spaceRect" presStyleCnt="0"/>
      <dgm:spPr/>
    </dgm:pt>
    <dgm:pt modelId="{876ECE9E-6A6D-4A55-84D0-6115F7745D35}" type="pres">
      <dgm:prSet presAssocID="{9D7314B9-BE7B-46B3-B679-A199BD3B0D96}" presName="textRect" presStyleLbl="revTx" presStyleIdx="1" presStyleCnt="4">
        <dgm:presLayoutVars>
          <dgm:chMax val="1"/>
          <dgm:chPref val="1"/>
        </dgm:presLayoutVars>
      </dgm:prSet>
      <dgm:spPr/>
    </dgm:pt>
    <dgm:pt modelId="{600D19E9-4B4A-465B-B94B-85799BBB5737}" type="pres">
      <dgm:prSet presAssocID="{08A8DFA0-2877-47FC-A684-41E8F134586C}" presName="sibTrans" presStyleLbl="sibTrans2D1" presStyleIdx="0" presStyleCnt="0"/>
      <dgm:spPr/>
    </dgm:pt>
    <dgm:pt modelId="{874F305D-8050-4119-95F0-197F66B46FE0}" type="pres">
      <dgm:prSet presAssocID="{773EAD31-CB47-4B1B-ABB0-9A50C44E237E}" presName="compNode" presStyleCnt="0"/>
      <dgm:spPr/>
    </dgm:pt>
    <dgm:pt modelId="{9D53667E-A2B5-46D6-B8B9-412120D83EAA}" type="pres">
      <dgm:prSet presAssocID="{773EAD31-CB47-4B1B-ABB0-9A50C44E237E}" presName="iconBgRect" presStyleLbl="bgShp" presStyleIdx="2" presStyleCnt="4"/>
      <dgm:spPr/>
    </dgm:pt>
    <dgm:pt modelId="{3E3952AE-E106-4D6A-8C80-EEB684B7BA76}" type="pres">
      <dgm:prSet presAssocID="{773EAD31-CB47-4B1B-ABB0-9A50C44E237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ux de travail"/>
        </a:ext>
      </dgm:extLst>
    </dgm:pt>
    <dgm:pt modelId="{B2599467-61F2-407A-94A5-C7D004769144}" type="pres">
      <dgm:prSet presAssocID="{773EAD31-CB47-4B1B-ABB0-9A50C44E237E}" presName="spaceRect" presStyleCnt="0"/>
      <dgm:spPr/>
    </dgm:pt>
    <dgm:pt modelId="{04CCF113-1B97-47AF-91A3-6E2A65F00905}" type="pres">
      <dgm:prSet presAssocID="{773EAD31-CB47-4B1B-ABB0-9A50C44E237E}" presName="textRect" presStyleLbl="revTx" presStyleIdx="2" presStyleCnt="4">
        <dgm:presLayoutVars>
          <dgm:chMax val="1"/>
          <dgm:chPref val="1"/>
        </dgm:presLayoutVars>
      </dgm:prSet>
      <dgm:spPr/>
    </dgm:pt>
    <dgm:pt modelId="{8728CF8C-B453-485D-96A1-78896C8CB7FA}" type="pres">
      <dgm:prSet presAssocID="{8E2FEFB1-50D2-4845-9968-534FF14DBC6D}" presName="sibTrans" presStyleLbl="sibTrans2D1" presStyleIdx="0" presStyleCnt="0"/>
      <dgm:spPr/>
    </dgm:pt>
    <dgm:pt modelId="{8FCD479B-7376-4C0B-87EB-513C92BE0C50}" type="pres">
      <dgm:prSet presAssocID="{605C48E2-EC50-4C5E-9F6C-6D90AA975603}" presName="compNode" presStyleCnt="0"/>
      <dgm:spPr/>
    </dgm:pt>
    <dgm:pt modelId="{6CEE34D7-9D1A-4197-813A-5EB228DFC5A2}" type="pres">
      <dgm:prSet presAssocID="{605C48E2-EC50-4C5E-9F6C-6D90AA975603}" presName="iconBgRect" presStyleLbl="bgShp" presStyleIdx="3" presStyleCnt="4"/>
      <dgm:spPr/>
    </dgm:pt>
    <dgm:pt modelId="{2165625B-17CD-4C12-93F1-F33659E58478}" type="pres">
      <dgm:prSet presAssocID="{605C48E2-EC50-4C5E-9F6C-6D90AA9756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che"/>
        </a:ext>
      </dgm:extLst>
    </dgm:pt>
    <dgm:pt modelId="{0AF5C9BA-862D-4038-9C31-F7617A405CB5}" type="pres">
      <dgm:prSet presAssocID="{605C48E2-EC50-4C5E-9F6C-6D90AA975603}" presName="spaceRect" presStyleCnt="0"/>
      <dgm:spPr/>
    </dgm:pt>
    <dgm:pt modelId="{D8DC4126-15A5-401F-B964-5E3ACC243E34}" type="pres">
      <dgm:prSet presAssocID="{605C48E2-EC50-4C5E-9F6C-6D90AA975603}" presName="textRect" presStyleLbl="revTx" presStyleIdx="3" presStyleCnt="4">
        <dgm:presLayoutVars>
          <dgm:chMax val="1"/>
          <dgm:chPref val="1"/>
        </dgm:presLayoutVars>
      </dgm:prSet>
      <dgm:spPr/>
    </dgm:pt>
  </dgm:ptLst>
  <dgm:cxnLst>
    <dgm:cxn modelId="{1A971B31-CD28-4C66-80D3-E802ABBC2AD3}" type="presOf" srcId="{605C48E2-EC50-4C5E-9F6C-6D90AA975603}" destId="{D8DC4126-15A5-401F-B964-5E3ACC243E34}" srcOrd="0" destOrd="0" presId="urn:microsoft.com/office/officeart/2018/2/layout/IconCircleList"/>
    <dgm:cxn modelId="{5D0A0C5D-2101-41C1-BA8C-7C2E83B30E6F}" type="presOf" srcId="{9D7314B9-BE7B-46B3-B679-A199BD3B0D96}" destId="{876ECE9E-6A6D-4A55-84D0-6115F7745D35}" srcOrd="0" destOrd="0" presId="urn:microsoft.com/office/officeart/2018/2/layout/IconCircleList"/>
    <dgm:cxn modelId="{33057E5E-2150-4A36-8911-4C20D89F9992}" type="presOf" srcId="{773EAD31-CB47-4B1B-ABB0-9A50C44E237E}" destId="{04CCF113-1B97-47AF-91A3-6E2A65F00905}" srcOrd="0" destOrd="0" presId="urn:microsoft.com/office/officeart/2018/2/layout/IconCircleList"/>
    <dgm:cxn modelId="{69AE5B61-3C32-45F1-8FFC-D325E529C6C0}" srcId="{8E2D7578-C089-4E47-80C8-578951F64EC8}" destId="{605C48E2-EC50-4C5E-9F6C-6D90AA975603}" srcOrd="3" destOrd="0" parTransId="{11838A1E-04A6-4D97-AA49-9D553EF364F7}" sibTransId="{1CACD2F1-DA0E-47A4-9B7E-AEA3BD2AB305}"/>
    <dgm:cxn modelId="{297EF44C-3EEF-48E9-A377-0C7C0F9B30CC}" type="presOf" srcId="{AD5FE323-D460-4915-9560-3357E9D366D1}" destId="{56E0C6C2-FF29-4B18-8478-45B5905842A2}" srcOrd="0" destOrd="0" presId="urn:microsoft.com/office/officeart/2018/2/layout/IconCircleList"/>
    <dgm:cxn modelId="{BCB34A56-EB63-4561-9762-4D5B39CD2B3C}" srcId="{8E2D7578-C089-4E47-80C8-578951F64EC8}" destId="{773EAD31-CB47-4B1B-ABB0-9A50C44E237E}" srcOrd="2" destOrd="0" parTransId="{0C769D81-74FF-47F6-9848-1F79BDD468D1}" sibTransId="{8E2FEFB1-50D2-4845-9968-534FF14DBC6D}"/>
    <dgm:cxn modelId="{E21B8458-D498-4D85-9E7D-5CDA456BE03D}" srcId="{8E2D7578-C089-4E47-80C8-578951F64EC8}" destId="{AD5FE323-D460-4915-9560-3357E9D366D1}" srcOrd="0" destOrd="0" parTransId="{152FDBA5-B019-43E1-971C-B80DC4F9A2F6}" sibTransId="{1E3DF865-16B4-46F0-8E7A-8F4C550D8D86}"/>
    <dgm:cxn modelId="{9D3BC07A-B337-46C5-B424-93F0122DF751}" type="presOf" srcId="{8E2D7578-C089-4E47-80C8-578951F64EC8}" destId="{9BFEE922-F7F4-4DB5-9F04-2B1F0B45C58B}" srcOrd="0" destOrd="0" presId="urn:microsoft.com/office/officeart/2018/2/layout/IconCircleList"/>
    <dgm:cxn modelId="{C0C1C796-D04E-458D-AE48-64A647BE0701}" type="presOf" srcId="{1E3DF865-16B4-46F0-8E7A-8F4C550D8D86}" destId="{ACD3DAC0-8486-48D7-BEAF-B7F417AC5A6F}" srcOrd="0" destOrd="0" presId="urn:microsoft.com/office/officeart/2018/2/layout/IconCircleList"/>
    <dgm:cxn modelId="{BDD12DB6-6F22-4DAB-9336-AB54B693348B}" srcId="{8E2D7578-C089-4E47-80C8-578951F64EC8}" destId="{9D7314B9-BE7B-46B3-B679-A199BD3B0D96}" srcOrd="1" destOrd="0" parTransId="{C8B211D0-A4DD-482E-9D0E-CA46C89A1FC4}" sibTransId="{08A8DFA0-2877-47FC-A684-41E8F134586C}"/>
    <dgm:cxn modelId="{947037BF-55DA-4984-B382-CA327FF6E463}" type="presOf" srcId="{08A8DFA0-2877-47FC-A684-41E8F134586C}" destId="{600D19E9-4B4A-465B-B94B-85799BBB5737}" srcOrd="0" destOrd="0" presId="urn:microsoft.com/office/officeart/2018/2/layout/IconCircleList"/>
    <dgm:cxn modelId="{C4676FD0-D16A-437F-9D19-F9E5799FFB6D}" type="presOf" srcId="{8E2FEFB1-50D2-4845-9968-534FF14DBC6D}" destId="{8728CF8C-B453-485D-96A1-78896C8CB7FA}" srcOrd="0" destOrd="0" presId="urn:microsoft.com/office/officeart/2018/2/layout/IconCircleList"/>
    <dgm:cxn modelId="{C951CB8B-2456-42AD-B127-3CBA3131AC3E}" type="presParOf" srcId="{9BFEE922-F7F4-4DB5-9F04-2B1F0B45C58B}" destId="{A005EB85-B301-4792-99DD-9317BC20F343}" srcOrd="0" destOrd="0" presId="urn:microsoft.com/office/officeart/2018/2/layout/IconCircleList"/>
    <dgm:cxn modelId="{3DE9B18A-53E5-4217-BC67-068BDD3E1995}" type="presParOf" srcId="{A005EB85-B301-4792-99DD-9317BC20F343}" destId="{CA9D6EF0-E5CD-408E-A98F-23BFB1F205DE}" srcOrd="0" destOrd="0" presId="urn:microsoft.com/office/officeart/2018/2/layout/IconCircleList"/>
    <dgm:cxn modelId="{AC32352C-A580-42B3-BD1A-B4B63CFDDEA8}" type="presParOf" srcId="{CA9D6EF0-E5CD-408E-A98F-23BFB1F205DE}" destId="{54190E25-2E16-4B75-ADA7-25B127FB8827}" srcOrd="0" destOrd="0" presId="urn:microsoft.com/office/officeart/2018/2/layout/IconCircleList"/>
    <dgm:cxn modelId="{A2A67241-BFAA-4799-B7E8-552734B8BD40}" type="presParOf" srcId="{CA9D6EF0-E5CD-408E-A98F-23BFB1F205DE}" destId="{21EFE252-6418-4D56-B8FA-A4BF42CD7444}" srcOrd="1" destOrd="0" presId="urn:microsoft.com/office/officeart/2018/2/layout/IconCircleList"/>
    <dgm:cxn modelId="{20DF5C96-A2F1-422C-9073-CBAFEC7C5DFA}" type="presParOf" srcId="{CA9D6EF0-E5CD-408E-A98F-23BFB1F205DE}" destId="{F8C28186-0B3C-4520-A4C3-EAC15F0DDB29}" srcOrd="2" destOrd="0" presId="urn:microsoft.com/office/officeart/2018/2/layout/IconCircleList"/>
    <dgm:cxn modelId="{3D2DD6EC-5E31-48E3-A62E-032F878EDB37}" type="presParOf" srcId="{CA9D6EF0-E5CD-408E-A98F-23BFB1F205DE}" destId="{56E0C6C2-FF29-4B18-8478-45B5905842A2}" srcOrd="3" destOrd="0" presId="urn:microsoft.com/office/officeart/2018/2/layout/IconCircleList"/>
    <dgm:cxn modelId="{3895ECE1-2732-4C1C-94F6-12EEAAD5BBD6}" type="presParOf" srcId="{A005EB85-B301-4792-99DD-9317BC20F343}" destId="{ACD3DAC0-8486-48D7-BEAF-B7F417AC5A6F}" srcOrd="1" destOrd="0" presId="urn:microsoft.com/office/officeart/2018/2/layout/IconCircleList"/>
    <dgm:cxn modelId="{AF4C588A-DC03-4EAF-AFC4-8284E17219F7}" type="presParOf" srcId="{A005EB85-B301-4792-99DD-9317BC20F343}" destId="{466E4F41-A012-430E-B8AD-1876B5C32F77}" srcOrd="2" destOrd="0" presId="urn:microsoft.com/office/officeart/2018/2/layout/IconCircleList"/>
    <dgm:cxn modelId="{2D3D5CFD-7F0C-45F9-B4BA-EEFDEC7CCD25}" type="presParOf" srcId="{466E4F41-A012-430E-B8AD-1876B5C32F77}" destId="{BB2C2ACE-BFAE-4B06-BD3C-D87BD1775593}" srcOrd="0" destOrd="0" presId="urn:microsoft.com/office/officeart/2018/2/layout/IconCircleList"/>
    <dgm:cxn modelId="{EF7F2325-570C-4EB4-B88C-5AE0526819B1}" type="presParOf" srcId="{466E4F41-A012-430E-B8AD-1876B5C32F77}" destId="{67E3C098-6D2D-4529-AA48-A81EEF6E2D0C}" srcOrd="1" destOrd="0" presId="urn:microsoft.com/office/officeart/2018/2/layout/IconCircleList"/>
    <dgm:cxn modelId="{B6F4C04C-82E0-41B6-B650-656391D89967}" type="presParOf" srcId="{466E4F41-A012-430E-B8AD-1876B5C32F77}" destId="{AC7D6B33-EFF8-416D-B8F2-CD56B8A659E7}" srcOrd="2" destOrd="0" presId="urn:microsoft.com/office/officeart/2018/2/layout/IconCircleList"/>
    <dgm:cxn modelId="{5FE19865-CDC5-4E0B-891A-961E27FDCB98}" type="presParOf" srcId="{466E4F41-A012-430E-B8AD-1876B5C32F77}" destId="{876ECE9E-6A6D-4A55-84D0-6115F7745D35}" srcOrd="3" destOrd="0" presId="urn:microsoft.com/office/officeart/2018/2/layout/IconCircleList"/>
    <dgm:cxn modelId="{BC1DC554-3BFB-4B22-BD10-06F31114B7BA}" type="presParOf" srcId="{A005EB85-B301-4792-99DD-9317BC20F343}" destId="{600D19E9-4B4A-465B-B94B-85799BBB5737}" srcOrd="3" destOrd="0" presId="urn:microsoft.com/office/officeart/2018/2/layout/IconCircleList"/>
    <dgm:cxn modelId="{388B28B3-6CF2-43DC-A534-A5069F3AB322}" type="presParOf" srcId="{A005EB85-B301-4792-99DD-9317BC20F343}" destId="{874F305D-8050-4119-95F0-197F66B46FE0}" srcOrd="4" destOrd="0" presId="urn:microsoft.com/office/officeart/2018/2/layout/IconCircleList"/>
    <dgm:cxn modelId="{B1E87B6D-6A72-4345-94C0-08A4B7ACBBE3}" type="presParOf" srcId="{874F305D-8050-4119-95F0-197F66B46FE0}" destId="{9D53667E-A2B5-46D6-B8B9-412120D83EAA}" srcOrd="0" destOrd="0" presId="urn:microsoft.com/office/officeart/2018/2/layout/IconCircleList"/>
    <dgm:cxn modelId="{8736581A-77D9-4F35-8C77-D90ACEBDDE45}" type="presParOf" srcId="{874F305D-8050-4119-95F0-197F66B46FE0}" destId="{3E3952AE-E106-4D6A-8C80-EEB684B7BA76}" srcOrd="1" destOrd="0" presId="urn:microsoft.com/office/officeart/2018/2/layout/IconCircleList"/>
    <dgm:cxn modelId="{6EC07854-4424-45D3-B434-418258094C9D}" type="presParOf" srcId="{874F305D-8050-4119-95F0-197F66B46FE0}" destId="{B2599467-61F2-407A-94A5-C7D004769144}" srcOrd="2" destOrd="0" presId="urn:microsoft.com/office/officeart/2018/2/layout/IconCircleList"/>
    <dgm:cxn modelId="{05413BFC-5E78-4B1C-B091-E391BBE7ADE0}" type="presParOf" srcId="{874F305D-8050-4119-95F0-197F66B46FE0}" destId="{04CCF113-1B97-47AF-91A3-6E2A65F00905}" srcOrd="3" destOrd="0" presId="urn:microsoft.com/office/officeart/2018/2/layout/IconCircleList"/>
    <dgm:cxn modelId="{00A03E28-A063-47EF-B422-97E6EAE3DFA5}" type="presParOf" srcId="{A005EB85-B301-4792-99DD-9317BC20F343}" destId="{8728CF8C-B453-485D-96A1-78896C8CB7FA}" srcOrd="5" destOrd="0" presId="urn:microsoft.com/office/officeart/2018/2/layout/IconCircleList"/>
    <dgm:cxn modelId="{9D9C2BA4-A0D5-49F4-9EF8-67DEEC644F56}" type="presParOf" srcId="{A005EB85-B301-4792-99DD-9317BC20F343}" destId="{8FCD479B-7376-4C0B-87EB-513C92BE0C50}" srcOrd="6" destOrd="0" presId="urn:microsoft.com/office/officeart/2018/2/layout/IconCircleList"/>
    <dgm:cxn modelId="{5A171830-2A7E-42D5-9AEE-D84DE33C8F6D}" type="presParOf" srcId="{8FCD479B-7376-4C0B-87EB-513C92BE0C50}" destId="{6CEE34D7-9D1A-4197-813A-5EB228DFC5A2}" srcOrd="0" destOrd="0" presId="urn:microsoft.com/office/officeart/2018/2/layout/IconCircleList"/>
    <dgm:cxn modelId="{CCC0341C-7718-426B-AF62-4172EC936C16}" type="presParOf" srcId="{8FCD479B-7376-4C0B-87EB-513C92BE0C50}" destId="{2165625B-17CD-4C12-93F1-F33659E58478}" srcOrd="1" destOrd="0" presId="urn:microsoft.com/office/officeart/2018/2/layout/IconCircleList"/>
    <dgm:cxn modelId="{0CE62E45-3E7A-4153-9286-2486941A1B75}" type="presParOf" srcId="{8FCD479B-7376-4C0B-87EB-513C92BE0C50}" destId="{0AF5C9BA-862D-4038-9C31-F7617A405CB5}" srcOrd="2" destOrd="0" presId="urn:microsoft.com/office/officeart/2018/2/layout/IconCircleList"/>
    <dgm:cxn modelId="{B6032DC1-83FE-40F6-9B56-86E0107400B7}" type="presParOf" srcId="{8FCD479B-7376-4C0B-87EB-513C92BE0C50}" destId="{D8DC4126-15A5-401F-B964-5E3ACC243E3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8E902-7682-4723-8E47-A74591EF8A2B}">
      <dsp:nvSpPr>
        <dsp:cNvPr id="0" name=""/>
        <dsp:cNvSpPr/>
      </dsp:nvSpPr>
      <dsp:spPr>
        <a:xfrm>
          <a:off x="0" y="77003"/>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1- Introduction to the Bat Algorithm</a:t>
          </a:r>
          <a:endParaRPr lang="en-US" sz="1500" kern="1200" dirty="0"/>
        </a:p>
      </dsp:txBody>
      <dsp:txXfrm>
        <a:off x="17134" y="94137"/>
        <a:ext cx="6428332" cy="316732"/>
      </dsp:txXfrm>
    </dsp:sp>
    <dsp:sp modelId="{2CB6DB19-80F2-4581-B6FA-2DC440108C94}">
      <dsp:nvSpPr>
        <dsp:cNvPr id="0" name=""/>
        <dsp:cNvSpPr/>
      </dsp:nvSpPr>
      <dsp:spPr>
        <a:xfrm>
          <a:off x="0" y="471203"/>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2- Understanding Echolocation</a:t>
          </a:r>
          <a:endParaRPr lang="en-US" sz="1500" kern="1200" dirty="0"/>
        </a:p>
      </dsp:txBody>
      <dsp:txXfrm>
        <a:off x="17134" y="488337"/>
        <a:ext cx="6428332" cy="316732"/>
      </dsp:txXfrm>
    </dsp:sp>
    <dsp:sp modelId="{AE929432-29FF-41D1-8456-18894C24E702}">
      <dsp:nvSpPr>
        <dsp:cNvPr id="0" name=""/>
        <dsp:cNvSpPr/>
      </dsp:nvSpPr>
      <dsp:spPr>
        <a:xfrm>
          <a:off x="0" y="865403"/>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3- The Fundamentals of Bat Algorithm</a:t>
          </a:r>
          <a:endParaRPr lang="en-US" sz="1500" kern="1200" dirty="0"/>
        </a:p>
      </dsp:txBody>
      <dsp:txXfrm>
        <a:off x="17134" y="882537"/>
        <a:ext cx="6428332" cy="316732"/>
      </dsp:txXfrm>
    </dsp:sp>
    <dsp:sp modelId="{E589171D-B645-45AC-98B5-B193C12AC658}">
      <dsp:nvSpPr>
        <dsp:cNvPr id="0" name=""/>
        <dsp:cNvSpPr/>
      </dsp:nvSpPr>
      <dsp:spPr>
        <a:xfrm>
          <a:off x="0" y="1259603"/>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4- Mathematical Modeling of Bat Algorithm</a:t>
          </a:r>
          <a:endParaRPr lang="en-US" sz="1500" kern="1200" dirty="0"/>
        </a:p>
      </dsp:txBody>
      <dsp:txXfrm>
        <a:off x="17134" y="1276737"/>
        <a:ext cx="6428332" cy="316732"/>
      </dsp:txXfrm>
    </dsp:sp>
    <dsp:sp modelId="{1C24C9AF-3E72-47B5-ABD2-656F67A4F70A}">
      <dsp:nvSpPr>
        <dsp:cNvPr id="0" name=""/>
        <dsp:cNvSpPr/>
      </dsp:nvSpPr>
      <dsp:spPr>
        <a:xfrm>
          <a:off x="0" y="1653804"/>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5- Applications of the Bat Algorithm</a:t>
          </a:r>
          <a:endParaRPr lang="en-US" sz="1500" kern="1200" dirty="0"/>
        </a:p>
      </dsp:txBody>
      <dsp:txXfrm>
        <a:off x="17134" y="1670938"/>
        <a:ext cx="6428332" cy="316732"/>
      </dsp:txXfrm>
    </dsp:sp>
    <dsp:sp modelId="{799E06EB-09D5-450B-92E5-1F9B134A4141}">
      <dsp:nvSpPr>
        <dsp:cNvPr id="0" name=""/>
        <dsp:cNvSpPr/>
      </dsp:nvSpPr>
      <dsp:spPr>
        <a:xfrm>
          <a:off x="0" y="2048004"/>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6- </a:t>
          </a:r>
          <a:r>
            <a:rPr lang="fr-FR" sz="1500" b="1" kern="1200" dirty="0"/>
            <a:t>Advantages of the Bat Algorithm</a:t>
          </a:r>
          <a:endParaRPr lang="en-US" sz="1500" kern="1200" dirty="0"/>
        </a:p>
      </dsp:txBody>
      <dsp:txXfrm>
        <a:off x="17134" y="2065138"/>
        <a:ext cx="6428332" cy="316732"/>
      </dsp:txXfrm>
    </dsp:sp>
    <dsp:sp modelId="{18D72B94-445E-4015-8230-1AD664B954B5}">
      <dsp:nvSpPr>
        <dsp:cNvPr id="0" name=""/>
        <dsp:cNvSpPr/>
      </dsp:nvSpPr>
      <dsp:spPr>
        <a:xfrm>
          <a:off x="0" y="2442204"/>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1" kern="1200" dirty="0"/>
            <a:t>7- </a:t>
          </a:r>
          <a:r>
            <a:rPr lang="en-US" sz="1500" b="1" kern="1200" dirty="0"/>
            <a:t>Use case example</a:t>
          </a:r>
          <a:endParaRPr lang="en-US" sz="1500" kern="1200" dirty="0"/>
        </a:p>
      </dsp:txBody>
      <dsp:txXfrm>
        <a:off x="17134" y="2459338"/>
        <a:ext cx="6428332" cy="316732"/>
      </dsp:txXfrm>
    </dsp:sp>
    <dsp:sp modelId="{61DB809A-0F52-4F48-861B-251D5D0DAEEE}">
      <dsp:nvSpPr>
        <dsp:cNvPr id="0" name=""/>
        <dsp:cNvSpPr/>
      </dsp:nvSpPr>
      <dsp:spPr>
        <a:xfrm>
          <a:off x="0" y="2836404"/>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8-</a:t>
          </a:r>
          <a:r>
            <a:rPr lang="en-US" sz="1500" b="1" i="0" kern="1200" dirty="0"/>
            <a:t>Latest Research Updates on the Bat Algorithm</a:t>
          </a:r>
          <a:endParaRPr lang="en-US" sz="1500" kern="1200" dirty="0"/>
        </a:p>
      </dsp:txBody>
      <dsp:txXfrm>
        <a:off x="17134" y="2853538"/>
        <a:ext cx="6428332" cy="316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24C05-8B2C-4583-B158-D24B35C00131}">
      <dsp:nvSpPr>
        <dsp:cNvPr id="0" name=""/>
        <dsp:cNvSpPr/>
      </dsp:nvSpPr>
      <dsp:spPr>
        <a:xfrm>
          <a:off x="0" y="38095"/>
          <a:ext cx="7726425" cy="114651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E45E0-F604-46D8-BCC3-2AD6A5914EB4}">
      <dsp:nvSpPr>
        <dsp:cNvPr id="0" name=""/>
        <dsp:cNvSpPr/>
      </dsp:nvSpPr>
      <dsp:spPr>
        <a:xfrm>
          <a:off x="254208" y="380252"/>
          <a:ext cx="462649" cy="462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6F17B0-61D4-4D8C-8E73-C0006E448726}">
      <dsp:nvSpPr>
        <dsp:cNvPr id="0" name=""/>
        <dsp:cNvSpPr/>
      </dsp:nvSpPr>
      <dsp:spPr>
        <a:xfrm>
          <a:off x="971067" y="191171"/>
          <a:ext cx="6725945" cy="892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97" tIns="94497" rIns="94497" bIns="94497" numCol="1" spcCol="1270" anchor="ctr" anchorCtr="0">
          <a:noAutofit/>
        </a:bodyPr>
        <a:lstStyle/>
        <a:p>
          <a:pPr marL="0" lvl="0" indent="0" algn="l" defTabSz="622300">
            <a:lnSpc>
              <a:spcPct val="90000"/>
            </a:lnSpc>
            <a:spcBef>
              <a:spcPct val="0"/>
            </a:spcBef>
            <a:spcAft>
              <a:spcPct val="35000"/>
            </a:spcAft>
            <a:buNone/>
          </a:pPr>
          <a:r>
            <a:rPr lang="en-US" sz="1400" kern="1200" dirty="0"/>
            <a:t>-</a:t>
          </a:r>
          <a:r>
            <a:rPr lang="en-US" sz="1400" b="0" i="0" kern="1200" dirty="0"/>
            <a:t>Metaheuristic Algorithms: Metaheuristic algorithms are high-level problem-independent algorithmic frameworks that provide a set of guidelines or strategies to develop heuristic optimization algorithms. They are widely used to solve complex optimization problems that are tough for traditional methods.</a:t>
          </a:r>
          <a:endParaRPr lang="en-US" sz="1400" kern="1200" dirty="0"/>
        </a:p>
      </dsp:txBody>
      <dsp:txXfrm>
        <a:off x="971067" y="191171"/>
        <a:ext cx="6725945" cy="892882"/>
      </dsp:txXfrm>
    </dsp:sp>
    <dsp:sp modelId="{67D94ABD-EEBD-4ADA-94B5-EF0ABB846C4D}">
      <dsp:nvSpPr>
        <dsp:cNvPr id="0" name=""/>
        <dsp:cNvSpPr/>
      </dsp:nvSpPr>
      <dsp:spPr>
        <a:xfrm>
          <a:off x="0" y="1407827"/>
          <a:ext cx="7726425" cy="840359"/>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A2AFCF-EB4D-42F4-8CE2-5A4A97AC7ECC}">
      <dsp:nvSpPr>
        <dsp:cNvPr id="0" name=""/>
        <dsp:cNvSpPr/>
      </dsp:nvSpPr>
      <dsp:spPr>
        <a:xfrm>
          <a:off x="254208" y="1596908"/>
          <a:ext cx="462649" cy="462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7ECA86-8807-462E-8F18-D71FEA6EAAE4}">
      <dsp:nvSpPr>
        <dsp:cNvPr id="0" name=""/>
        <dsp:cNvSpPr/>
      </dsp:nvSpPr>
      <dsp:spPr>
        <a:xfrm>
          <a:off x="971067" y="1407827"/>
          <a:ext cx="6725945" cy="892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97" tIns="94497" rIns="94497" bIns="94497" numCol="1" spcCol="1270" anchor="ctr" anchorCtr="0">
          <a:noAutofit/>
        </a:bodyPr>
        <a:lstStyle/>
        <a:p>
          <a:pPr marL="0" lvl="0" indent="0" algn="l" defTabSz="622300">
            <a:lnSpc>
              <a:spcPct val="90000"/>
            </a:lnSpc>
            <a:spcBef>
              <a:spcPct val="0"/>
            </a:spcBef>
            <a:spcAft>
              <a:spcPct val="35000"/>
            </a:spcAft>
            <a:buNone/>
          </a:pPr>
          <a:r>
            <a:rPr lang="en-US" sz="1400" b="0" i="0" kern="1200" dirty="0"/>
            <a:t>-Inspired from Nature: The Bat Algorithm is inspired by the echolocation behavior of microbats. These bats emit sound waves to detect and locate prey and obstacles.</a:t>
          </a:r>
          <a:endParaRPr lang="en-US" sz="1400" kern="1200" dirty="0"/>
        </a:p>
      </dsp:txBody>
      <dsp:txXfrm>
        <a:off x="971067" y="1407827"/>
        <a:ext cx="6725945" cy="892882"/>
      </dsp:txXfrm>
    </dsp:sp>
    <dsp:sp modelId="{6A4518F0-2198-4D25-834C-AAD8CD48FF42}">
      <dsp:nvSpPr>
        <dsp:cNvPr id="0" name=""/>
        <dsp:cNvSpPr/>
      </dsp:nvSpPr>
      <dsp:spPr>
        <a:xfrm>
          <a:off x="0" y="2523930"/>
          <a:ext cx="7726425" cy="840359"/>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73B49-65ED-4EB8-B071-48E595220FB7}">
      <dsp:nvSpPr>
        <dsp:cNvPr id="0" name=""/>
        <dsp:cNvSpPr/>
      </dsp:nvSpPr>
      <dsp:spPr>
        <a:xfrm>
          <a:off x="254208" y="2713011"/>
          <a:ext cx="462649" cy="462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F4172B-B736-4BF4-BAFA-13843B3A4C75}">
      <dsp:nvSpPr>
        <dsp:cNvPr id="0" name=""/>
        <dsp:cNvSpPr/>
      </dsp:nvSpPr>
      <dsp:spPr>
        <a:xfrm>
          <a:off x="971067" y="2523930"/>
          <a:ext cx="6725945" cy="892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97" tIns="94497" rIns="94497" bIns="94497" numCol="1" spcCol="1270" anchor="ctr" anchorCtr="0">
          <a:noAutofit/>
        </a:bodyPr>
        <a:lstStyle/>
        <a:p>
          <a:pPr marL="0" lvl="0" indent="0" algn="l" defTabSz="622300">
            <a:lnSpc>
              <a:spcPct val="90000"/>
            </a:lnSpc>
            <a:spcBef>
              <a:spcPct val="0"/>
            </a:spcBef>
            <a:spcAft>
              <a:spcPct val="35000"/>
            </a:spcAft>
            <a:buNone/>
          </a:pPr>
          <a:r>
            <a:rPr lang="en-US" sz="1400" b="0" i="0" kern="1200"/>
            <a:t>-Inventor and Year: Developed by Xin-She Yang in 2010, the algorithm mimics the varying pulse rates of emission and loudness of bats.</a:t>
          </a:r>
          <a:endParaRPr lang="en-US" sz="1400" kern="1200"/>
        </a:p>
      </dsp:txBody>
      <dsp:txXfrm>
        <a:off x="971067" y="2523930"/>
        <a:ext cx="6725945" cy="8928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90E25-2E16-4B75-ADA7-25B127FB8827}">
      <dsp:nvSpPr>
        <dsp:cNvPr id="0" name=""/>
        <dsp:cNvSpPr/>
      </dsp:nvSpPr>
      <dsp:spPr>
        <a:xfrm>
          <a:off x="93975" y="524042"/>
          <a:ext cx="830686" cy="8306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FE252-6418-4D56-B8FA-A4BF42CD7444}">
      <dsp:nvSpPr>
        <dsp:cNvPr id="0" name=""/>
        <dsp:cNvSpPr/>
      </dsp:nvSpPr>
      <dsp:spPr>
        <a:xfrm>
          <a:off x="268419" y="698486"/>
          <a:ext cx="481798" cy="4817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E0C6C2-FF29-4B18-8478-45B5905842A2}">
      <dsp:nvSpPr>
        <dsp:cNvPr id="0" name=""/>
        <dsp:cNvSpPr/>
      </dsp:nvSpPr>
      <dsp:spPr>
        <a:xfrm>
          <a:off x="1102665" y="524042"/>
          <a:ext cx="1958046" cy="830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Dynamic Landscapes: Quickly adapts to changes, making it effective for evolving problem spaces.</a:t>
          </a:r>
        </a:p>
      </dsp:txBody>
      <dsp:txXfrm>
        <a:off x="1102665" y="524042"/>
        <a:ext cx="1958046" cy="830686"/>
      </dsp:txXfrm>
    </dsp:sp>
    <dsp:sp modelId="{BB2C2ACE-BFAE-4B06-BD3C-D87BD1775593}">
      <dsp:nvSpPr>
        <dsp:cNvPr id="0" name=""/>
        <dsp:cNvSpPr/>
      </dsp:nvSpPr>
      <dsp:spPr>
        <a:xfrm>
          <a:off x="3401887" y="524042"/>
          <a:ext cx="830686" cy="8306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E3C098-6D2D-4529-AA48-A81EEF6E2D0C}">
      <dsp:nvSpPr>
        <dsp:cNvPr id="0" name=""/>
        <dsp:cNvSpPr/>
      </dsp:nvSpPr>
      <dsp:spPr>
        <a:xfrm>
          <a:off x="3576331" y="698486"/>
          <a:ext cx="481798" cy="4817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6ECE9E-6A6D-4A55-84D0-6115F7745D35}">
      <dsp:nvSpPr>
        <dsp:cNvPr id="0" name=""/>
        <dsp:cNvSpPr/>
      </dsp:nvSpPr>
      <dsp:spPr>
        <a:xfrm>
          <a:off x="4410578" y="524042"/>
          <a:ext cx="1958046" cy="830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Complex Problem Solving: Navigates complex solutions with many local optima effectively.</a:t>
          </a:r>
        </a:p>
      </dsp:txBody>
      <dsp:txXfrm>
        <a:off x="4410578" y="524042"/>
        <a:ext cx="1958046" cy="830686"/>
      </dsp:txXfrm>
    </dsp:sp>
    <dsp:sp modelId="{9D53667E-A2B5-46D6-B8B9-412120D83EAA}">
      <dsp:nvSpPr>
        <dsp:cNvPr id="0" name=""/>
        <dsp:cNvSpPr/>
      </dsp:nvSpPr>
      <dsp:spPr>
        <a:xfrm>
          <a:off x="93975" y="1909678"/>
          <a:ext cx="830686" cy="8306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3952AE-E106-4D6A-8C80-EEB684B7BA76}">
      <dsp:nvSpPr>
        <dsp:cNvPr id="0" name=""/>
        <dsp:cNvSpPr/>
      </dsp:nvSpPr>
      <dsp:spPr>
        <a:xfrm>
          <a:off x="268419" y="2084122"/>
          <a:ext cx="481798" cy="4817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CCF113-1B97-47AF-91A3-6E2A65F00905}">
      <dsp:nvSpPr>
        <dsp:cNvPr id="0" name=""/>
        <dsp:cNvSpPr/>
      </dsp:nvSpPr>
      <dsp:spPr>
        <a:xfrm>
          <a:off x="1102665" y="1909678"/>
          <a:ext cx="1958046" cy="830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Flexibility and Simplicity: Easy to tune parameters, adaptable to various problem types.</a:t>
          </a:r>
        </a:p>
      </dsp:txBody>
      <dsp:txXfrm>
        <a:off x="1102665" y="1909678"/>
        <a:ext cx="1958046" cy="830686"/>
      </dsp:txXfrm>
    </dsp:sp>
    <dsp:sp modelId="{6CEE34D7-9D1A-4197-813A-5EB228DFC5A2}">
      <dsp:nvSpPr>
        <dsp:cNvPr id="0" name=""/>
        <dsp:cNvSpPr/>
      </dsp:nvSpPr>
      <dsp:spPr>
        <a:xfrm>
          <a:off x="3401887" y="1909678"/>
          <a:ext cx="830686" cy="8306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65625B-17CD-4C12-93F1-F33659E58478}">
      <dsp:nvSpPr>
        <dsp:cNvPr id="0" name=""/>
        <dsp:cNvSpPr/>
      </dsp:nvSpPr>
      <dsp:spPr>
        <a:xfrm>
          <a:off x="3576331" y="2084122"/>
          <a:ext cx="481798" cy="4817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DC4126-15A5-401F-B964-5E3ACC243E34}">
      <dsp:nvSpPr>
        <dsp:cNvPr id="0" name=""/>
        <dsp:cNvSpPr/>
      </dsp:nvSpPr>
      <dsp:spPr>
        <a:xfrm>
          <a:off x="4410578" y="1909678"/>
          <a:ext cx="1958046" cy="830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Scalability: Maintains performance efficiently as problem size and complexity increase.</a:t>
          </a:r>
        </a:p>
      </dsp:txBody>
      <dsp:txXfrm>
        <a:off x="4410578" y="1909678"/>
        <a:ext cx="1958046" cy="8306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2802173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06255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9556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878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40235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25328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6905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60131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03048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90165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862321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59381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21626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5304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65362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78253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73496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8528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4067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21425" y="2838934"/>
            <a:ext cx="5216700" cy="1159800"/>
          </a:xfrm>
          <a:prstGeom prst="rect">
            <a:avLst/>
          </a:prstGeom>
        </p:spPr>
        <p:txBody>
          <a:bodyPr lIns="91425" tIns="91425" rIns="91425" bIns="91425" anchor="t" anchorCtr="0"/>
          <a:lstStyle>
            <a:lvl1pPr lvl="0">
              <a:spcBef>
                <a:spcPts val="0"/>
              </a:spcBef>
              <a:buClr>
                <a:srgbClr val="2185C5"/>
              </a:buClr>
              <a:buSzPct val="100000"/>
              <a:defRPr sz="4800">
                <a:solidFill>
                  <a:srgbClr val="2185C5"/>
                </a:solidFill>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endParaRPr/>
          </a:p>
        </p:txBody>
      </p:sp>
      <p:sp>
        <p:nvSpPr>
          <p:cNvPr id="10" name="Shape 10"/>
          <p:cNvSpPr/>
          <p:nvPr/>
        </p:nvSpPr>
        <p:spPr>
          <a:xfrm>
            <a:off x="5938246" y="2533162"/>
            <a:ext cx="7218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6659860" y="2533162"/>
            <a:ext cx="7218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1" y="2533162"/>
            <a:ext cx="7218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721424" y="2533162"/>
            <a:ext cx="52167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21"/>
        <p:cNvGrpSpPr/>
        <p:nvPr/>
      </p:nvGrpSpPr>
      <p:grpSpPr>
        <a:xfrm>
          <a:off x="0" y="0"/>
          <a:ext cx="0" cy="0"/>
          <a:chOff x="0" y="0"/>
          <a:chExt cx="0" cy="0"/>
        </a:xfrm>
      </p:grpSpPr>
      <p:sp>
        <p:nvSpPr>
          <p:cNvPr id="22" name="Shape 22"/>
          <p:cNvSpPr txBox="1">
            <a:spLocks noGrp="1"/>
          </p:cNvSpPr>
          <p:nvPr>
            <p:ph type="body" idx="1"/>
          </p:nvPr>
        </p:nvSpPr>
        <p:spPr>
          <a:xfrm>
            <a:off x="1710425" y="2161800"/>
            <a:ext cx="5723700" cy="819900"/>
          </a:xfrm>
          <a:prstGeom prst="rect">
            <a:avLst/>
          </a:prstGeom>
        </p:spPr>
        <p:txBody>
          <a:bodyPr lIns="91425" tIns="91425" rIns="91425" bIns="91425" anchor="t" anchorCtr="0"/>
          <a:lstStyle>
            <a:lvl1pPr lvl="0" algn="ctr" rtl="0">
              <a:spcBef>
                <a:spcPts val="0"/>
              </a:spcBef>
              <a:defRPr i="1"/>
            </a:lvl1pPr>
            <a:lvl2pPr lvl="1" algn="ctr" rtl="0">
              <a:spcBef>
                <a:spcPts val="0"/>
              </a:spcBef>
              <a:defRPr i="1"/>
            </a:lvl2pPr>
            <a:lvl3pPr lvl="2" algn="ctr" rtl="0">
              <a:spcBef>
                <a:spcPts val="0"/>
              </a:spcBef>
              <a:defRPr i="1"/>
            </a:lvl3pPr>
            <a:lvl4pPr lvl="3" algn="ctr" rtl="0">
              <a:spcBef>
                <a:spcPts val="0"/>
              </a:spcBef>
              <a:defRPr i="1"/>
            </a:lvl4pPr>
            <a:lvl5pPr lvl="4" algn="ctr" rtl="0">
              <a:spcBef>
                <a:spcPts val="0"/>
              </a:spcBef>
              <a:defRPr i="1"/>
            </a:lvl5pPr>
            <a:lvl6pPr lvl="5" algn="ctr" rtl="0">
              <a:spcBef>
                <a:spcPts val="0"/>
              </a:spcBef>
              <a:defRPr i="1"/>
            </a:lvl6pPr>
            <a:lvl7pPr lvl="6" algn="ctr" rtl="0">
              <a:spcBef>
                <a:spcPts val="0"/>
              </a:spcBef>
              <a:defRPr i="1"/>
            </a:lvl7pPr>
            <a:lvl8pPr lvl="7" algn="ctr" rtl="0">
              <a:spcBef>
                <a:spcPts val="0"/>
              </a:spcBef>
              <a:defRPr i="1"/>
            </a:lvl8pPr>
            <a:lvl9pPr lvl="8" algn="ctr">
              <a:spcBef>
                <a:spcPts val="0"/>
              </a:spcBef>
              <a:defRPr i="1"/>
            </a:lvl9pPr>
          </a:lstStyle>
          <a:p>
            <a:endParaRPr/>
          </a:p>
        </p:txBody>
      </p:sp>
      <p:sp>
        <p:nvSpPr>
          <p:cNvPr id="23" name="Shape 23"/>
          <p:cNvSpPr txBox="1"/>
          <p:nvPr/>
        </p:nvSpPr>
        <p:spPr>
          <a:xfrm>
            <a:off x="3593400" y="1181418"/>
            <a:ext cx="1957200" cy="653700"/>
          </a:xfrm>
          <a:prstGeom prst="rect">
            <a:avLst/>
          </a:prstGeom>
          <a:noFill/>
          <a:ln>
            <a:noFill/>
          </a:ln>
        </p:spPr>
        <p:txBody>
          <a:bodyPr lIns="91425" tIns="91425" rIns="91425" bIns="91425" anchor="t" anchorCtr="0">
            <a:noAutofit/>
          </a:bodyPr>
          <a:lstStyle/>
          <a:p>
            <a:pPr lvl="0" algn="ctr">
              <a:spcBef>
                <a:spcPts val="0"/>
              </a:spcBef>
              <a:buNone/>
            </a:pPr>
            <a:r>
              <a:rPr lang="en" sz="9600" b="1">
                <a:solidFill>
                  <a:srgbClr val="97ABBC"/>
                </a:solidFill>
              </a:rPr>
              <a:t>“</a:t>
            </a:r>
          </a:p>
        </p:txBody>
      </p:sp>
      <p:sp>
        <p:nvSpPr>
          <p:cNvPr id="24" name="Shape 24"/>
          <p:cNvSpPr/>
          <p:nvPr/>
        </p:nvSpPr>
        <p:spPr>
          <a:xfrm>
            <a:off x="5723283" y="1599675"/>
            <a:ext cx="17103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7434176" y="1599675"/>
            <a:ext cx="17103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599675"/>
            <a:ext cx="17103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1710424" y="1599675"/>
            <a:ext cx="17103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93700" y="205987"/>
            <a:ext cx="6462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893700" y="1373587"/>
            <a:ext cx="6462600" cy="3552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5066325"/>
            <a:ext cx="8937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893709" y="5066325"/>
            <a:ext cx="64626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93700" y="205987"/>
            <a:ext cx="6462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body" idx="1"/>
          </p:nvPr>
        </p:nvSpPr>
        <p:spPr>
          <a:xfrm>
            <a:off x="893625" y="1200150"/>
            <a:ext cx="3136800" cy="3725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2"/>
          </p:nvPr>
        </p:nvSpPr>
        <p:spPr>
          <a:xfrm>
            <a:off x="4219455" y="1200150"/>
            <a:ext cx="3136800" cy="3725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0" y="5066325"/>
            <a:ext cx="8937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893709" y="5066325"/>
            <a:ext cx="64626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893700" y="205987"/>
            <a:ext cx="6462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5" name="Shape 45"/>
          <p:cNvSpPr txBox="1">
            <a:spLocks noGrp="1"/>
          </p:cNvSpPr>
          <p:nvPr>
            <p:ph type="body" idx="1"/>
          </p:nvPr>
        </p:nvSpPr>
        <p:spPr>
          <a:xfrm>
            <a:off x="893700" y="1200150"/>
            <a:ext cx="2371200" cy="3725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6" name="Shape 46"/>
          <p:cNvSpPr txBox="1">
            <a:spLocks noGrp="1"/>
          </p:cNvSpPr>
          <p:nvPr>
            <p:ph type="body" idx="2"/>
          </p:nvPr>
        </p:nvSpPr>
        <p:spPr>
          <a:xfrm>
            <a:off x="3386403" y="1200150"/>
            <a:ext cx="2371200" cy="3725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7" name="Shape 47"/>
          <p:cNvSpPr txBox="1">
            <a:spLocks noGrp="1"/>
          </p:cNvSpPr>
          <p:nvPr>
            <p:ph type="body" idx="3"/>
          </p:nvPr>
        </p:nvSpPr>
        <p:spPr>
          <a:xfrm>
            <a:off x="5879107" y="1200150"/>
            <a:ext cx="2371200" cy="3725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8" name="Shape 48"/>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0" y="5066325"/>
            <a:ext cx="8937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893709" y="5066325"/>
            <a:ext cx="64626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93700" y="205987"/>
            <a:ext cx="6462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0" y="5066325"/>
            <a:ext cx="8937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893709" y="5066325"/>
            <a:ext cx="64626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893700" y="4649962"/>
            <a:ext cx="6462600" cy="350700"/>
          </a:xfrm>
          <a:prstGeom prst="rect">
            <a:avLst/>
          </a:prstGeom>
        </p:spPr>
        <p:txBody>
          <a:bodyPr lIns="91425" tIns="91425" rIns="91425" bIns="91425" anchor="b" anchorCtr="0"/>
          <a:lstStyle>
            <a:lvl1pPr lvl="0">
              <a:spcBef>
                <a:spcPts val="360"/>
              </a:spcBef>
              <a:buClr>
                <a:srgbClr val="2185C5"/>
              </a:buClr>
              <a:buSzPct val="100000"/>
              <a:buNone/>
              <a:defRPr sz="1400">
                <a:solidFill>
                  <a:srgbClr val="2185C5"/>
                </a:solidFill>
              </a:defRPr>
            </a:lvl1pPr>
          </a:lstStyle>
          <a:p>
            <a:endParaRPr/>
          </a:p>
        </p:txBody>
      </p:sp>
      <p:sp>
        <p:nvSpPr>
          <p:cNvPr id="60" name="Shape 60"/>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0" y="5066325"/>
            <a:ext cx="8937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893709" y="5066325"/>
            <a:ext cx="64626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color background">
    <p:bg>
      <p:bgPr>
        <a:solidFill>
          <a:srgbClr val="2185C5"/>
        </a:solidFill>
        <a:effectLst/>
      </p:bgPr>
    </p:bg>
    <p:spTree>
      <p:nvGrpSpPr>
        <p:cNvPr id="1" name="Shape 69"/>
        <p:cNvGrpSpPr/>
        <p:nvPr/>
      </p:nvGrpSpPr>
      <p:grpSpPr>
        <a:xfrm>
          <a:off x="0" y="0"/>
          <a:ext cx="0" cy="0"/>
          <a:chOff x="0" y="0"/>
          <a:chExt cx="0" cy="0"/>
        </a:xfrm>
      </p:grpSpPr>
      <p:sp>
        <p:nvSpPr>
          <p:cNvPr id="70" name="Shape 70"/>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0" y="5066325"/>
            <a:ext cx="893700" cy="771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a:off x="893709" y="5066325"/>
            <a:ext cx="64626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05987"/>
            <a:ext cx="6462600" cy="857400"/>
          </a:xfrm>
          <a:prstGeom prst="rect">
            <a:avLst/>
          </a:prstGeom>
          <a:noFill/>
          <a:ln>
            <a:noFill/>
          </a:ln>
        </p:spPr>
        <p:txBody>
          <a:bodyPr lIns="91425" tIns="91425" rIns="91425" bIns="91425" anchor="b" anchorCtr="0"/>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373587"/>
            <a:ext cx="6462600" cy="3552300"/>
          </a:xfrm>
          <a:prstGeom prst="rect">
            <a:avLst/>
          </a:prstGeom>
          <a:noFill/>
          <a:ln>
            <a:noFill/>
          </a:ln>
        </p:spPr>
        <p:txBody>
          <a:bodyPr lIns="91425" tIns="91425" rIns="91425" bIns="91425" anchor="t" anchorCtr="0"/>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defRPr sz="2400">
                <a:solidFill>
                  <a:srgbClr val="677480"/>
                </a:solidFill>
                <a:latin typeface="Lato"/>
                <a:ea typeface="Lato"/>
                <a:cs typeface="Lato"/>
                <a:sym typeface="Lato"/>
              </a:defRPr>
            </a:lvl2pPr>
            <a:lvl3pPr lvl="2">
              <a:spcBef>
                <a:spcPts val="480"/>
              </a:spcBef>
              <a:buClr>
                <a:srgbClr val="677480"/>
              </a:buClr>
              <a:buSzPct val="100000"/>
              <a:buFont typeface="Lato"/>
              <a:defRPr sz="2400">
                <a:solidFill>
                  <a:srgbClr val="677480"/>
                </a:solidFill>
                <a:latin typeface="Lato"/>
                <a:ea typeface="Lato"/>
                <a:cs typeface="Lato"/>
                <a:sym typeface="Lato"/>
              </a:defRPr>
            </a:lvl3pPr>
            <a:lvl4pPr lvl="3">
              <a:spcBef>
                <a:spcPts val="360"/>
              </a:spcBef>
              <a:buClr>
                <a:srgbClr val="677480"/>
              </a:buClr>
              <a:buSzPct val="100000"/>
              <a:buFont typeface="Lato"/>
              <a:defRPr sz="1800">
                <a:solidFill>
                  <a:srgbClr val="677480"/>
                </a:solidFill>
                <a:latin typeface="Lato"/>
                <a:ea typeface="Lato"/>
                <a:cs typeface="Lato"/>
                <a:sym typeface="Lato"/>
              </a:defRPr>
            </a:lvl4pPr>
            <a:lvl5pPr lvl="4">
              <a:spcBef>
                <a:spcPts val="360"/>
              </a:spcBef>
              <a:buClr>
                <a:srgbClr val="677480"/>
              </a:buClr>
              <a:buSzPct val="100000"/>
              <a:buFont typeface="Lato"/>
              <a:defRPr sz="1800">
                <a:solidFill>
                  <a:srgbClr val="677480"/>
                </a:solidFill>
                <a:latin typeface="Lato"/>
                <a:ea typeface="Lato"/>
                <a:cs typeface="Lato"/>
                <a:sym typeface="Lato"/>
              </a:defRPr>
            </a:lvl5pPr>
            <a:lvl6pPr lvl="5">
              <a:spcBef>
                <a:spcPts val="360"/>
              </a:spcBef>
              <a:buClr>
                <a:srgbClr val="677480"/>
              </a:buClr>
              <a:buSzPct val="100000"/>
              <a:buFont typeface="Lato"/>
              <a:defRPr sz="1800">
                <a:solidFill>
                  <a:srgbClr val="677480"/>
                </a:solidFill>
                <a:latin typeface="Lato"/>
                <a:ea typeface="Lato"/>
                <a:cs typeface="Lato"/>
                <a:sym typeface="Lato"/>
              </a:defRPr>
            </a:lvl6pPr>
            <a:lvl7pPr lvl="6">
              <a:spcBef>
                <a:spcPts val="360"/>
              </a:spcBef>
              <a:buClr>
                <a:srgbClr val="677480"/>
              </a:buClr>
              <a:buSzPct val="100000"/>
              <a:buFont typeface="Lato"/>
              <a:defRPr sz="1800">
                <a:solidFill>
                  <a:srgbClr val="677480"/>
                </a:solidFill>
                <a:latin typeface="Lato"/>
                <a:ea typeface="Lato"/>
                <a:cs typeface="Lato"/>
                <a:sym typeface="Lato"/>
              </a:defRPr>
            </a:lvl7pPr>
            <a:lvl8pPr lvl="7">
              <a:spcBef>
                <a:spcPts val="360"/>
              </a:spcBef>
              <a:buClr>
                <a:srgbClr val="677480"/>
              </a:buClr>
              <a:buSzPct val="100000"/>
              <a:buFont typeface="Lato"/>
              <a:defRPr sz="1800">
                <a:solidFill>
                  <a:srgbClr val="677480"/>
                </a:solidFill>
                <a:latin typeface="Lato"/>
                <a:ea typeface="Lato"/>
                <a:cs typeface="Lato"/>
                <a:sym typeface="Lato"/>
              </a:defRPr>
            </a:lvl8pPr>
            <a:lvl9pPr lvl="8">
              <a:spcBef>
                <a:spcPts val="360"/>
              </a:spcBef>
              <a:buClr>
                <a:srgbClr val="677480"/>
              </a:buClr>
              <a:buSzPct val="100000"/>
              <a:buFont typeface="Lato"/>
              <a:defRPr sz="1800">
                <a:solidFill>
                  <a:srgbClr val="677480"/>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721425" y="2838934"/>
            <a:ext cx="5216700" cy="1159800"/>
          </a:xfrm>
          <a:prstGeom prst="rect">
            <a:avLst/>
          </a:prstGeom>
        </p:spPr>
        <p:txBody>
          <a:bodyPr lIns="91425" tIns="91425" rIns="91425" bIns="91425" anchor="t" anchorCtr="0">
            <a:noAutofit/>
          </a:bodyPr>
          <a:lstStyle/>
          <a:p>
            <a:pPr lvl="0" rtl="0">
              <a:spcBef>
                <a:spcPts val="0"/>
              </a:spcBef>
              <a:buNone/>
            </a:pPr>
            <a:r>
              <a:rPr lang="en" dirty="0"/>
              <a:t>Bat algorithm</a:t>
            </a:r>
          </a:p>
          <a:p>
            <a:pPr lvl="0">
              <a:spcBef>
                <a:spcPts val="0"/>
              </a:spcBef>
              <a:buNone/>
            </a:pPr>
            <a:endParaRPr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46120" y="641888"/>
            <a:ext cx="7769700" cy="900690"/>
          </a:xfrm>
          <a:prstGeom prst="rect">
            <a:avLst/>
          </a:prstGeom>
        </p:spPr>
        <p:txBody>
          <a:bodyPr lIns="91425" tIns="91425" rIns="91425" bIns="91425" anchor="t" anchorCtr="0">
            <a:noAutofit/>
          </a:bodyPr>
          <a:lstStyle/>
          <a:p>
            <a:pPr marL="457200" lvl="0" indent="-381000" rtl="0">
              <a:spcBef>
                <a:spcPts val="0"/>
              </a:spcBef>
              <a:buSzPct val="100000"/>
            </a:pPr>
            <a:r>
              <a:rPr lang="en" sz="2400" dirty="0"/>
              <a:t>From these echoes, the bats can determine the </a:t>
            </a:r>
            <a:r>
              <a:rPr lang="en" sz="2400" dirty="0">
                <a:solidFill>
                  <a:srgbClr val="F20253"/>
                </a:solidFill>
              </a:rPr>
              <a:t>size of objects</a:t>
            </a:r>
            <a:r>
              <a:rPr lang="en" sz="2400" dirty="0"/>
              <a:t>, </a:t>
            </a:r>
            <a:r>
              <a:rPr lang="en" sz="2400" dirty="0">
                <a:solidFill>
                  <a:srgbClr val="F20253"/>
                </a:solidFill>
              </a:rPr>
              <a:t>distance</a:t>
            </a:r>
            <a:r>
              <a:rPr lang="en" sz="2400" dirty="0"/>
              <a:t>, and how </a:t>
            </a:r>
            <a:r>
              <a:rPr lang="en" sz="2400" dirty="0">
                <a:solidFill>
                  <a:srgbClr val="F20253"/>
                </a:solidFill>
              </a:rPr>
              <a:t>fast</a:t>
            </a:r>
            <a:r>
              <a:rPr lang="en" sz="2400" dirty="0"/>
              <a:t> they are traveling.</a:t>
            </a:r>
          </a:p>
        </p:txBody>
      </p:sp>
      <p:pic>
        <p:nvPicPr>
          <p:cNvPr id="126" name="Shape 126"/>
          <p:cNvPicPr preferRelativeResize="0"/>
          <p:nvPr/>
        </p:nvPicPr>
        <p:blipFill>
          <a:blip r:embed="rId3">
            <a:alphaModFix/>
          </a:blip>
          <a:stretch>
            <a:fillRect/>
          </a:stretch>
        </p:blipFill>
        <p:spPr>
          <a:xfrm>
            <a:off x="890955" y="2135542"/>
            <a:ext cx="7280030" cy="283132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hape 150"/>
          <p:cNvPicPr preferRelativeResize="0"/>
          <p:nvPr/>
        </p:nvPicPr>
        <p:blipFill>
          <a:blip r:embed="rId2">
            <a:alphaModFix/>
          </a:blip>
          <a:stretch>
            <a:fillRect/>
          </a:stretch>
        </p:blipFill>
        <p:spPr>
          <a:xfrm>
            <a:off x="726260" y="1820455"/>
            <a:ext cx="2349350" cy="1627299"/>
          </a:xfrm>
          <a:prstGeom prst="rect">
            <a:avLst/>
          </a:prstGeom>
          <a:noFill/>
          <a:ln>
            <a:noFill/>
          </a:ln>
        </p:spPr>
      </p:pic>
      <p:grpSp>
        <p:nvGrpSpPr>
          <p:cNvPr id="8" name="Group 7"/>
          <p:cNvGrpSpPr/>
          <p:nvPr/>
        </p:nvGrpSpPr>
        <p:grpSpPr>
          <a:xfrm>
            <a:off x="1163095" y="1706879"/>
            <a:ext cx="2413225" cy="2042649"/>
            <a:chOff x="3855495" y="1313744"/>
            <a:chExt cx="2694999" cy="3020070"/>
          </a:xfrm>
        </p:grpSpPr>
        <p:sp>
          <p:nvSpPr>
            <p:cNvPr id="4" name="Arc 3"/>
            <p:cNvSpPr/>
            <p:nvPr/>
          </p:nvSpPr>
          <p:spPr>
            <a:xfrm rot="2334805">
              <a:off x="4505735" y="1323905"/>
              <a:ext cx="2044759" cy="3009909"/>
            </a:xfrm>
            <a:prstGeom prst="arc">
              <a:avLst>
                <a:gd name="adj1" fmla="val 16200000"/>
                <a:gd name="adj2" fmla="val 2155407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Arc 5"/>
            <p:cNvSpPr/>
            <p:nvPr/>
          </p:nvSpPr>
          <p:spPr>
            <a:xfrm rot="2375545">
              <a:off x="4170455" y="1323904"/>
              <a:ext cx="2044759" cy="3009909"/>
            </a:xfrm>
            <a:prstGeom prst="arc">
              <a:avLst>
                <a:gd name="adj1" fmla="val 17070265"/>
                <a:gd name="adj2" fmla="val 2066152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Arc 6"/>
            <p:cNvSpPr/>
            <p:nvPr/>
          </p:nvSpPr>
          <p:spPr>
            <a:xfrm rot="2344434">
              <a:off x="3855495" y="1313744"/>
              <a:ext cx="2044759" cy="3009909"/>
            </a:xfrm>
            <a:prstGeom prst="arc">
              <a:avLst>
                <a:gd name="adj1" fmla="val 18115349"/>
                <a:gd name="adj2" fmla="val 1976102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pic>
        <p:nvPicPr>
          <p:cNvPr id="3" name="Picture 2" descr="Mosquit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6301" y="1520573"/>
            <a:ext cx="1519110" cy="2052851"/>
          </a:xfrm>
          <a:prstGeom prst="rect">
            <a:avLst/>
          </a:prstGeom>
        </p:spPr>
      </p:pic>
      <p:grpSp>
        <p:nvGrpSpPr>
          <p:cNvPr id="9" name="Group 8"/>
          <p:cNvGrpSpPr/>
          <p:nvPr/>
        </p:nvGrpSpPr>
        <p:grpSpPr>
          <a:xfrm rot="10800000">
            <a:off x="7356300" y="1605280"/>
            <a:ext cx="2204260" cy="2072640"/>
            <a:chOff x="3679390" y="1534882"/>
            <a:chExt cx="3047210" cy="2577794"/>
          </a:xfrm>
        </p:grpSpPr>
        <p:sp>
          <p:nvSpPr>
            <p:cNvPr id="10" name="Arc 9"/>
            <p:cNvSpPr/>
            <p:nvPr/>
          </p:nvSpPr>
          <p:spPr>
            <a:xfrm rot="3046539">
              <a:off x="4244298" y="1630375"/>
              <a:ext cx="2567633" cy="2396970"/>
            </a:xfrm>
            <a:prstGeom prst="arc">
              <a:avLst>
                <a:gd name="adj1" fmla="val 16200000"/>
                <a:gd name="adj2" fmla="val 21554076"/>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Arc 10"/>
            <p:cNvSpPr/>
            <p:nvPr/>
          </p:nvSpPr>
          <p:spPr>
            <a:xfrm rot="3046539">
              <a:off x="3878538" y="1630374"/>
              <a:ext cx="2567633" cy="2396970"/>
            </a:xfrm>
            <a:prstGeom prst="arc">
              <a:avLst>
                <a:gd name="adj1" fmla="val 17070265"/>
                <a:gd name="adj2" fmla="val 20661520"/>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Arc 11"/>
            <p:cNvSpPr/>
            <p:nvPr/>
          </p:nvSpPr>
          <p:spPr>
            <a:xfrm rot="3046539">
              <a:off x="3594058" y="1620214"/>
              <a:ext cx="2567633" cy="2396970"/>
            </a:xfrm>
            <a:prstGeom prst="arc">
              <a:avLst>
                <a:gd name="adj1" fmla="val 18115349"/>
                <a:gd name="adj2" fmla="val 19761028"/>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3" name="Group 12"/>
          <p:cNvGrpSpPr/>
          <p:nvPr/>
        </p:nvGrpSpPr>
        <p:grpSpPr>
          <a:xfrm>
            <a:off x="513603" y="1696719"/>
            <a:ext cx="2193841" cy="2042649"/>
            <a:chOff x="3855495" y="1313744"/>
            <a:chExt cx="2694999" cy="3020070"/>
          </a:xfrm>
        </p:grpSpPr>
        <p:sp>
          <p:nvSpPr>
            <p:cNvPr id="14" name="Arc 13"/>
            <p:cNvSpPr/>
            <p:nvPr/>
          </p:nvSpPr>
          <p:spPr>
            <a:xfrm rot="2334805">
              <a:off x="4505735" y="1323905"/>
              <a:ext cx="2044759" cy="3009909"/>
            </a:xfrm>
            <a:prstGeom prst="arc">
              <a:avLst>
                <a:gd name="adj1" fmla="val 16200000"/>
                <a:gd name="adj2" fmla="val 2155407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Arc 14"/>
            <p:cNvSpPr/>
            <p:nvPr/>
          </p:nvSpPr>
          <p:spPr>
            <a:xfrm rot="2375545">
              <a:off x="4170455" y="1323904"/>
              <a:ext cx="2044759" cy="3009909"/>
            </a:xfrm>
            <a:prstGeom prst="arc">
              <a:avLst>
                <a:gd name="adj1" fmla="val 17070265"/>
                <a:gd name="adj2" fmla="val 2066152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Arc 15"/>
            <p:cNvSpPr/>
            <p:nvPr/>
          </p:nvSpPr>
          <p:spPr>
            <a:xfrm rot="2344434">
              <a:off x="3855495" y="1313744"/>
              <a:ext cx="2044759" cy="3009909"/>
            </a:xfrm>
            <a:prstGeom prst="arc">
              <a:avLst>
                <a:gd name="adj1" fmla="val 18115349"/>
                <a:gd name="adj2" fmla="val 1976102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7" name="Group 16"/>
          <p:cNvGrpSpPr/>
          <p:nvPr/>
        </p:nvGrpSpPr>
        <p:grpSpPr>
          <a:xfrm rot="10800000">
            <a:off x="7508700" y="1625600"/>
            <a:ext cx="2204260" cy="2072640"/>
            <a:chOff x="3679390" y="1534882"/>
            <a:chExt cx="3047210" cy="2577794"/>
          </a:xfrm>
        </p:grpSpPr>
        <p:sp>
          <p:nvSpPr>
            <p:cNvPr id="18" name="Arc 17"/>
            <p:cNvSpPr/>
            <p:nvPr/>
          </p:nvSpPr>
          <p:spPr>
            <a:xfrm rot="3046539">
              <a:off x="4244298" y="1630375"/>
              <a:ext cx="2567633" cy="2396970"/>
            </a:xfrm>
            <a:prstGeom prst="arc">
              <a:avLst>
                <a:gd name="adj1" fmla="val 16200000"/>
                <a:gd name="adj2" fmla="val 21554076"/>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Arc 18"/>
            <p:cNvSpPr/>
            <p:nvPr/>
          </p:nvSpPr>
          <p:spPr>
            <a:xfrm rot="3046539">
              <a:off x="3878538" y="1630374"/>
              <a:ext cx="2567633" cy="2396970"/>
            </a:xfrm>
            <a:prstGeom prst="arc">
              <a:avLst>
                <a:gd name="adj1" fmla="val 17070265"/>
                <a:gd name="adj2" fmla="val 20661520"/>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Arc 19"/>
            <p:cNvSpPr/>
            <p:nvPr/>
          </p:nvSpPr>
          <p:spPr>
            <a:xfrm rot="3046539">
              <a:off x="3594058" y="1620214"/>
              <a:ext cx="2567633" cy="2396970"/>
            </a:xfrm>
            <a:prstGeom prst="arc">
              <a:avLst>
                <a:gd name="adj1" fmla="val 18115349"/>
                <a:gd name="adj2" fmla="val 19761028"/>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50621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1000"/>
                                  </p:stCondLst>
                                  <p:childTnLst>
                                    <p:animMotion origin="layout" path="M 8.33333E-7 1.82829E-6 L 0.50226 -0.00433 " pathEditMode="relative" rAng="0" ptsTypes="AA">
                                      <p:cBhvr>
                                        <p:cTn id="9" dur="3000" fill="hold"/>
                                        <p:tgtEl>
                                          <p:spTgt spid="8"/>
                                        </p:tgtEl>
                                        <p:attrNameLst>
                                          <p:attrName>ppt_x</p:attrName>
                                          <p:attrName>ppt_y</p:attrName>
                                        </p:attrNameLst>
                                      </p:cBhvr>
                                      <p:rCtr x="25104" y="-216"/>
                                    </p:animMotion>
                                  </p:childTnLst>
                                </p:cTn>
                              </p:par>
                              <p:par>
                                <p:cTn id="10" presetID="1" presetClass="entr" presetSubtype="0" fill="hold" nodeType="withEffect">
                                  <p:stCondLst>
                                    <p:cond delay="2000"/>
                                  </p:stCondLst>
                                  <p:childTnLst>
                                    <p:set>
                                      <p:cBhvr>
                                        <p:cTn id="11" dur="1" fill="hold">
                                          <p:stCondLst>
                                            <p:cond delay="0"/>
                                          </p:stCondLst>
                                        </p:cTn>
                                        <p:tgtEl>
                                          <p:spTgt spid="13"/>
                                        </p:tgtEl>
                                        <p:attrNameLst>
                                          <p:attrName>style.visibility</p:attrName>
                                        </p:attrNameLst>
                                      </p:cBhvr>
                                      <p:to>
                                        <p:strVal val="visible"/>
                                      </p:to>
                                    </p:set>
                                  </p:childTnLst>
                                </p:cTn>
                              </p:par>
                              <p:par>
                                <p:cTn id="12" presetID="0" presetClass="path" presetSubtype="0" accel="50000" decel="50000" fill="hold" nodeType="withEffect">
                                  <p:stCondLst>
                                    <p:cond delay="2000"/>
                                  </p:stCondLst>
                                  <p:childTnLst>
                                    <p:animMotion origin="layout" path="M 8.33333E-7 1.82829E-6 L 0.50226 -0.00433 " pathEditMode="relative" rAng="0" ptsTypes="AA">
                                      <p:cBhvr>
                                        <p:cTn id="13" dur="3000" fill="hold"/>
                                        <p:tgtEl>
                                          <p:spTgt spid="13"/>
                                        </p:tgtEl>
                                        <p:attrNameLst>
                                          <p:attrName>ppt_x</p:attrName>
                                          <p:attrName>ppt_y</p:attrName>
                                        </p:attrNameLst>
                                      </p:cBhvr>
                                      <p:rCtr x="25104" y="-216"/>
                                    </p:animMotion>
                                  </p:childTnLst>
                                </p:cTn>
                              </p:par>
                            </p:childTnLst>
                          </p:cTn>
                        </p:par>
                        <p:par>
                          <p:cTn id="14" fill="hold">
                            <p:stCondLst>
                              <p:cond delay="5000"/>
                            </p:stCondLst>
                            <p:childTnLst>
                              <p:par>
                                <p:cTn id="15" presetID="1" presetClass="exit" presetSubtype="0" fill="hold" nodeType="after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par>
                          <p:cTn id="17" fill="hold">
                            <p:stCondLst>
                              <p:cond delay="5000"/>
                            </p:stCondLst>
                            <p:childTnLst>
                              <p:par>
                                <p:cTn id="18" presetID="1"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5000"/>
                            </p:stCondLst>
                            <p:childTnLst>
                              <p:par>
                                <p:cTn id="21" presetID="0" presetClass="path" presetSubtype="0" accel="50000" decel="50000" fill="hold" nodeType="afterEffect">
                                  <p:stCondLst>
                                    <p:cond delay="0"/>
                                  </p:stCondLst>
                                  <p:childTnLst>
                                    <p:animMotion origin="layout" path="M 4.72222E-6 3.61334E-6 L -0.43576 0.00216 " pathEditMode="relative" ptsTypes="AA">
                                      <p:cBhvr>
                                        <p:cTn id="22" dur="2000" fill="hold"/>
                                        <p:tgtEl>
                                          <p:spTgt spid="9"/>
                                        </p:tgtEl>
                                        <p:attrNameLst>
                                          <p:attrName>ppt_x</p:attrName>
                                          <p:attrName>ppt_y</p:attrName>
                                        </p:attrNameLst>
                                      </p:cBhvr>
                                    </p:animMotion>
                                  </p:childTnLst>
                                </p:cTn>
                              </p:par>
                            </p:childTnLst>
                          </p:cTn>
                        </p:par>
                        <p:par>
                          <p:cTn id="23" fill="hold">
                            <p:stCondLst>
                              <p:cond delay="7000"/>
                            </p:stCondLst>
                            <p:childTnLst>
                              <p:par>
                                <p:cTn id="24" presetID="1" presetClass="entr" presetSubtype="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0" presetClass="path" presetSubtype="0" accel="50000" decel="50000" fill="hold" nodeType="withEffect">
                                  <p:stCondLst>
                                    <p:cond delay="0"/>
                                  </p:stCondLst>
                                  <p:childTnLst>
                                    <p:animMotion origin="layout" path="M 4.72222E-6 3.61334E-6 L -0.43576 0.00216 " pathEditMode="relative" ptsTypes="AA">
                                      <p:cBhvr>
                                        <p:cTn id="27" dur="2000" fill="hold"/>
                                        <p:tgtEl>
                                          <p:spTgt spid="1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721425" y="2838934"/>
            <a:ext cx="5935684" cy="1159800"/>
          </a:xfrm>
        </p:spPr>
        <p:txBody>
          <a:bodyPr lIns="91425" tIns="91425" rIns="91425" bIns="91425" anchor="t" anchorCtr="0">
            <a:normAutofit/>
          </a:bodyPr>
          <a:lstStyle/>
          <a:p>
            <a:pPr lvl="0">
              <a:lnSpc>
                <a:spcPct val="90000"/>
              </a:lnSpc>
            </a:pPr>
            <a:r>
              <a:rPr lang="en-US" sz="3400" b="1" dirty="0"/>
              <a:t>3- The Fundamentals of Bat Algorithm</a:t>
            </a:r>
            <a:endParaRPr lang="en-US" sz="3400" dirty="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1097850" y="2161800"/>
            <a:ext cx="7214400" cy="1836300"/>
          </a:xfrm>
          <a:prstGeom prst="rect">
            <a:avLst/>
          </a:prstGeom>
        </p:spPr>
        <p:txBody>
          <a:bodyPr lIns="91425" tIns="91425" rIns="91425" bIns="91425" anchor="t" anchorCtr="0">
            <a:noAutofit/>
          </a:bodyPr>
          <a:lstStyle/>
          <a:p>
            <a:pPr lvl="0" rtl="0">
              <a:spcBef>
                <a:spcPts val="0"/>
              </a:spcBef>
              <a:buNone/>
            </a:pPr>
            <a:r>
              <a:rPr lang="en" dirty="0"/>
              <a:t>This bat algorithm is based on the </a:t>
            </a:r>
            <a:r>
              <a:rPr lang="en" dirty="0">
                <a:solidFill>
                  <a:srgbClr val="F20253"/>
                </a:solidFill>
              </a:rPr>
              <a:t>echolocation</a:t>
            </a:r>
            <a:r>
              <a:rPr lang="en" dirty="0"/>
              <a:t> behavior of microbats with </a:t>
            </a:r>
            <a:r>
              <a:rPr lang="en" dirty="0">
                <a:solidFill>
                  <a:srgbClr val="F20253"/>
                </a:solidFill>
              </a:rPr>
              <a:t>varying pulse rates of emission </a:t>
            </a:r>
            <a:r>
              <a:rPr lang="en" dirty="0"/>
              <a:t>and</a:t>
            </a:r>
            <a:r>
              <a:rPr lang="en" dirty="0">
                <a:solidFill>
                  <a:srgbClr val="F20253"/>
                </a:solidFill>
              </a:rPr>
              <a:t> loudness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93700" y="205987"/>
            <a:ext cx="6462600" cy="857400"/>
          </a:xfrm>
        </p:spPr>
        <p:txBody>
          <a:bodyPr lIns="91425" tIns="91425" rIns="91425" bIns="91425" anchor="ctr" anchorCtr="0">
            <a:normAutofit/>
          </a:bodyPr>
          <a:lstStyle/>
          <a:p>
            <a:pPr lvl="0">
              <a:spcBef>
                <a:spcPts val="0"/>
              </a:spcBef>
              <a:buNone/>
            </a:pPr>
            <a:r>
              <a:rPr lang="en-US" dirty="0"/>
              <a:t>Algorithm Parameters</a:t>
            </a:r>
            <a:endParaRPr lang="en" dirty="0"/>
          </a:p>
        </p:txBody>
      </p:sp>
      <p:sp>
        <p:nvSpPr>
          <p:cNvPr id="2" name="Shape 117">
            <a:extLst>
              <a:ext uri="{FF2B5EF4-FFF2-40B4-BE49-F238E27FC236}">
                <a16:creationId xmlns:a16="http://schemas.microsoft.com/office/drawing/2014/main" id="{D19B853F-8123-708A-2F2C-778742467C92}"/>
              </a:ext>
            </a:extLst>
          </p:cNvPr>
          <p:cNvSpPr txBox="1">
            <a:spLocks noGrp="1"/>
          </p:cNvSpPr>
          <p:nvPr>
            <p:ph type="body" idx="4294967295"/>
          </p:nvPr>
        </p:nvSpPr>
        <p:spPr>
          <a:xfrm>
            <a:off x="893700" y="1253887"/>
            <a:ext cx="6462600" cy="3264408"/>
          </a:xfrm>
        </p:spPr>
        <p:txBody>
          <a:bodyPr lIns="91425" tIns="91425" rIns="91425" bIns="91425" anchor="t" anchorCtr="0">
            <a:normAutofit/>
          </a:bodyPr>
          <a:lstStyle/>
          <a:p>
            <a:pPr marL="76200" lvl="0">
              <a:lnSpc>
                <a:spcPct val="90000"/>
              </a:lnSpc>
              <a:spcBef>
                <a:spcPts val="0"/>
              </a:spcBef>
              <a:spcAft>
                <a:spcPts val="600"/>
              </a:spcAft>
              <a:buSzPct val="100000"/>
              <a:buNone/>
            </a:pPr>
            <a:r>
              <a:rPr lang="en-US" sz="1400" b="0" i="0" u="none" strike="noStrike" cap="none" dirty="0">
                <a:solidFill>
                  <a:schemeClr val="bg2"/>
                </a:solidFill>
              </a:rPr>
              <a:t>The Bat Algorithm uses frequency, velocity, loudness, and pulse  rate to simulate bat movement and behavior :</a:t>
            </a:r>
          </a:p>
          <a:p>
            <a:pPr marL="457200" lvl="0" indent="-381000">
              <a:lnSpc>
                <a:spcPct val="90000"/>
              </a:lnSpc>
              <a:spcBef>
                <a:spcPts val="0"/>
              </a:spcBef>
              <a:spcAft>
                <a:spcPts val="600"/>
              </a:spcAft>
              <a:buSzPct val="100000"/>
              <a:buNone/>
            </a:pPr>
            <a:endParaRPr lang="en-US" sz="1400" b="0" i="0" u="none" strike="noStrike" cap="none" dirty="0">
              <a:solidFill>
                <a:schemeClr val="bg2"/>
              </a:solidFill>
            </a:endParaRPr>
          </a:p>
          <a:p>
            <a:pPr marL="76200" lvl="0">
              <a:lnSpc>
                <a:spcPct val="90000"/>
              </a:lnSpc>
              <a:spcBef>
                <a:spcPts val="0"/>
              </a:spcBef>
              <a:spcAft>
                <a:spcPts val="600"/>
              </a:spcAft>
              <a:buSzPct val="100000"/>
              <a:buNone/>
            </a:pPr>
            <a:r>
              <a:rPr lang="en-US" sz="1400" b="0" i="0" u="none" strike="noStrike" cap="none" dirty="0">
                <a:solidFill>
                  <a:schemeClr val="bg2"/>
                </a:solidFill>
              </a:rPr>
              <a:t> - velocity “vi” </a:t>
            </a:r>
          </a:p>
          <a:p>
            <a:pPr marL="76200" lvl="0">
              <a:lnSpc>
                <a:spcPct val="90000"/>
              </a:lnSpc>
              <a:spcBef>
                <a:spcPts val="0"/>
              </a:spcBef>
              <a:spcAft>
                <a:spcPts val="600"/>
              </a:spcAft>
              <a:buSzPct val="100000"/>
              <a:buNone/>
            </a:pPr>
            <a:r>
              <a:rPr lang="en-US" sz="1400" b="0" i="0" u="none" strike="noStrike" cap="none" dirty="0">
                <a:solidFill>
                  <a:schemeClr val="bg2"/>
                </a:solidFill>
              </a:rPr>
              <a:t> - position “Xi” </a:t>
            </a:r>
          </a:p>
          <a:p>
            <a:pPr marL="76200" lvl="0">
              <a:lnSpc>
                <a:spcPct val="90000"/>
              </a:lnSpc>
              <a:spcBef>
                <a:spcPts val="0"/>
              </a:spcBef>
              <a:spcAft>
                <a:spcPts val="600"/>
              </a:spcAft>
              <a:buSzPct val="100000"/>
              <a:buNone/>
            </a:pPr>
            <a:r>
              <a:rPr lang="en-US" sz="1400" b="0" i="0" u="none" strike="noStrike" cap="none" dirty="0">
                <a:solidFill>
                  <a:schemeClr val="bg2"/>
                </a:solidFill>
              </a:rPr>
              <a:t> - fixed frequency “f”  </a:t>
            </a:r>
          </a:p>
          <a:p>
            <a:pPr marL="76200" lvl="0">
              <a:lnSpc>
                <a:spcPct val="90000"/>
              </a:lnSpc>
              <a:spcBef>
                <a:spcPts val="0"/>
              </a:spcBef>
              <a:spcAft>
                <a:spcPts val="600"/>
              </a:spcAft>
              <a:buSzPct val="100000"/>
              <a:buNone/>
            </a:pPr>
            <a:r>
              <a:rPr lang="en-US" sz="1400" b="0" i="0" u="none" strike="noStrike" cap="none" dirty="0">
                <a:solidFill>
                  <a:schemeClr val="bg2"/>
                </a:solidFill>
              </a:rPr>
              <a:t> - varying pulse “λ” </a:t>
            </a:r>
          </a:p>
          <a:p>
            <a:pPr marL="76200" lvl="0">
              <a:lnSpc>
                <a:spcPct val="90000"/>
              </a:lnSpc>
              <a:spcBef>
                <a:spcPts val="0"/>
              </a:spcBef>
              <a:spcAft>
                <a:spcPts val="600"/>
              </a:spcAft>
              <a:buSzPct val="100000"/>
              <a:buNone/>
            </a:pPr>
            <a:r>
              <a:rPr lang="en-US" sz="1400" b="0" i="0" u="none" strike="noStrike" cap="none" dirty="0">
                <a:solidFill>
                  <a:schemeClr val="bg2"/>
                </a:solidFill>
              </a:rPr>
              <a:t> - loudness “A”</a:t>
            </a:r>
          </a:p>
          <a:p>
            <a:pPr marL="76200" lvl="0">
              <a:lnSpc>
                <a:spcPct val="90000"/>
              </a:lnSpc>
              <a:spcBef>
                <a:spcPts val="0"/>
              </a:spcBef>
              <a:spcAft>
                <a:spcPts val="600"/>
              </a:spcAft>
              <a:buSzPct val="100000"/>
              <a:buNone/>
            </a:pPr>
            <a:endParaRPr lang="en-US" sz="1400" b="0" i="0" u="none" strike="noStrike" cap="none" dirty="0">
              <a:solidFill>
                <a:schemeClr val="bg2"/>
              </a:solidFill>
            </a:endParaRPr>
          </a:p>
          <a:p>
            <a:pPr marL="76200" lvl="0">
              <a:lnSpc>
                <a:spcPct val="90000"/>
              </a:lnSpc>
              <a:spcBef>
                <a:spcPts val="0"/>
              </a:spcBef>
              <a:spcAft>
                <a:spcPts val="600"/>
              </a:spcAft>
              <a:buSzPct val="100000"/>
              <a:buNone/>
            </a:pPr>
            <a:r>
              <a:rPr lang="en-US" sz="1400" b="0" i="0" u="none" strike="noStrike" cap="none" dirty="0">
                <a:solidFill>
                  <a:schemeClr val="bg2"/>
                </a:solidFill>
              </a:rPr>
              <a:t>They can automatically adjust the wavelength (or frequency) of their emitted pulses and adjust the rate of pulse emission “r” in the range of [0, 1], depending on the proximity of their target.</a:t>
            </a:r>
          </a:p>
          <a:p>
            <a:pPr marL="457200" lvl="0" indent="-381000">
              <a:lnSpc>
                <a:spcPct val="90000"/>
              </a:lnSpc>
              <a:spcBef>
                <a:spcPts val="0"/>
              </a:spcBef>
              <a:spcAft>
                <a:spcPts val="600"/>
              </a:spcAft>
              <a:buSzPct val="100000"/>
              <a:buNone/>
            </a:pPr>
            <a:endParaRPr lang="en-US" sz="1400" b="0" i="0" u="none" strike="noStrike" cap="none" dirty="0">
              <a:solidFill>
                <a:schemeClr val="bg2"/>
              </a:solidFil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3088150" y="1946125"/>
            <a:ext cx="2349350" cy="1627299"/>
          </a:xfrm>
          <a:prstGeom prst="rect">
            <a:avLst/>
          </a:prstGeom>
          <a:noFill/>
          <a:ln>
            <a:noFill/>
          </a:ln>
        </p:spPr>
      </p:pic>
      <p:sp>
        <p:nvSpPr>
          <p:cNvPr id="151" name="Shape 151"/>
          <p:cNvSpPr txBox="1"/>
          <p:nvPr/>
        </p:nvSpPr>
        <p:spPr>
          <a:xfrm>
            <a:off x="3697150" y="436675"/>
            <a:ext cx="1954200" cy="857400"/>
          </a:xfrm>
          <a:prstGeom prst="rect">
            <a:avLst/>
          </a:prstGeom>
          <a:noFill/>
          <a:ln>
            <a:noFill/>
          </a:ln>
        </p:spPr>
        <p:txBody>
          <a:bodyPr lIns="91425" tIns="91425" rIns="91425" bIns="91425" anchor="ctr" anchorCtr="0">
            <a:noAutofit/>
          </a:bodyPr>
          <a:lstStyle/>
          <a:p>
            <a:pPr lvl="0" rtl="0">
              <a:spcBef>
                <a:spcPts val="600"/>
              </a:spcBef>
              <a:buNone/>
            </a:pPr>
            <a:r>
              <a:rPr lang="en" sz="2400" b="1" dirty="0">
                <a:solidFill>
                  <a:srgbClr val="677480"/>
                </a:solidFill>
                <a:latin typeface="Lato"/>
                <a:ea typeface="Lato"/>
                <a:cs typeface="Lato"/>
                <a:sym typeface="Lato"/>
              </a:rPr>
              <a:t>velocity  </a:t>
            </a:r>
          </a:p>
        </p:txBody>
      </p:sp>
      <p:sp>
        <p:nvSpPr>
          <p:cNvPr id="152" name="Shape 152"/>
          <p:cNvSpPr txBox="1"/>
          <p:nvPr/>
        </p:nvSpPr>
        <p:spPr>
          <a:xfrm>
            <a:off x="6472575" y="1946125"/>
            <a:ext cx="2064000" cy="745500"/>
          </a:xfrm>
          <a:prstGeom prst="rect">
            <a:avLst/>
          </a:prstGeom>
          <a:noFill/>
          <a:ln>
            <a:noFill/>
          </a:ln>
        </p:spPr>
        <p:txBody>
          <a:bodyPr lIns="91425" tIns="91425" rIns="91425" bIns="91425" anchor="ctr" anchorCtr="0">
            <a:noAutofit/>
          </a:bodyPr>
          <a:lstStyle/>
          <a:p>
            <a:pPr lvl="0" rtl="0">
              <a:spcBef>
                <a:spcPts val="600"/>
              </a:spcBef>
              <a:buNone/>
            </a:pPr>
            <a:r>
              <a:rPr lang="en" sz="2400" b="1" dirty="0">
                <a:solidFill>
                  <a:srgbClr val="677480"/>
                </a:solidFill>
                <a:latin typeface="Lato"/>
                <a:ea typeface="Lato"/>
                <a:cs typeface="Lato"/>
                <a:sym typeface="Lato"/>
              </a:rPr>
              <a:t>position</a:t>
            </a:r>
            <a:r>
              <a:rPr lang="en" sz="2400" dirty="0">
                <a:solidFill>
                  <a:srgbClr val="677480"/>
                </a:solidFill>
                <a:latin typeface="Lato"/>
                <a:ea typeface="Lato"/>
                <a:cs typeface="Lato"/>
                <a:sym typeface="Lato"/>
              </a:rPr>
              <a:t> </a:t>
            </a:r>
          </a:p>
        </p:txBody>
      </p:sp>
      <p:sp>
        <p:nvSpPr>
          <p:cNvPr id="153" name="Shape 153"/>
          <p:cNvSpPr txBox="1"/>
          <p:nvPr/>
        </p:nvSpPr>
        <p:spPr>
          <a:xfrm>
            <a:off x="5878250" y="3522675"/>
            <a:ext cx="2247600" cy="939900"/>
          </a:xfrm>
          <a:prstGeom prst="rect">
            <a:avLst/>
          </a:prstGeom>
          <a:noFill/>
          <a:ln>
            <a:noFill/>
          </a:ln>
        </p:spPr>
        <p:txBody>
          <a:bodyPr lIns="91425" tIns="91425" rIns="91425" bIns="91425" anchor="ctr" anchorCtr="0">
            <a:noAutofit/>
          </a:bodyPr>
          <a:lstStyle/>
          <a:p>
            <a:pPr lvl="0" rtl="0">
              <a:spcBef>
                <a:spcPts val="600"/>
              </a:spcBef>
              <a:buNone/>
            </a:pPr>
            <a:r>
              <a:rPr lang="en" sz="2400" b="1" dirty="0">
                <a:solidFill>
                  <a:srgbClr val="677480"/>
                </a:solidFill>
                <a:latin typeface="Lato"/>
                <a:ea typeface="Lato"/>
                <a:cs typeface="Lato"/>
                <a:sym typeface="Lato"/>
              </a:rPr>
              <a:t>frequency</a:t>
            </a:r>
            <a:r>
              <a:rPr lang="en" sz="2400" dirty="0">
                <a:solidFill>
                  <a:srgbClr val="677480"/>
                </a:solidFill>
                <a:latin typeface="Lato"/>
                <a:ea typeface="Lato"/>
                <a:cs typeface="Lato"/>
                <a:sym typeface="Lato"/>
              </a:rPr>
              <a:t> </a:t>
            </a:r>
          </a:p>
        </p:txBody>
      </p:sp>
      <p:sp>
        <p:nvSpPr>
          <p:cNvPr id="154" name="Shape 154"/>
          <p:cNvSpPr txBox="1"/>
          <p:nvPr/>
        </p:nvSpPr>
        <p:spPr>
          <a:xfrm>
            <a:off x="237175" y="1380675"/>
            <a:ext cx="2204400" cy="939900"/>
          </a:xfrm>
          <a:prstGeom prst="rect">
            <a:avLst/>
          </a:prstGeom>
          <a:noFill/>
          <a:ln>
            <a:noFill/>
          </a:ln>
        </p:spPr>
        <p:txBody>
          <a:bodyPr lIns="91425" tIns="91425" rIns="91425" bIns="91425" anchor="ctr" anchorCtr="0">
            <a:noAutofit/>
          </a:bodyPr>
          <a:lstStyle/>
          <a:p>
            <a:pPr lvl="0" rtl="0">
              <a:spcBef>
                <a:spcPts val="600"/>
              </a:spcBef>
              <a:buNone/>
            </a:pPr>
            <a:r>
              <a:rPr lang="en" sz="2400" b="1" dirty="0">
                <a:solidFill>
                  <a:srgbClr val="677480"/>
                </a:solidFill>
                <a:latin typeface="Lato"/>
                <a:ea typeface="Lato"/>
                <a:cs typeface="Lato"/>
                <a:sym typeface="Lato"/>
              </a:rPr>
              <a:t>Pulse</a:t>
            </a:r>
            <a:r>
              <a:rPr lang="en" sz="2400" dirty="0">
                <a:solidFill>
                  <a:srgbClr val="677480"/>
                </a:solidFill>
                <a:latin typeface="Lato"/>
                <a:ea typeface="Lato"/>
                <a:cs typeface="Lato"/>
                <a:sym typeface="Lato"/>
              </a:rPr>
              <a:t>  </a:t>
            </a:r>
          </a:p>
        </p:txBody>
      </p:sp>
      <p:sp>
        <p:nvSpPr>
          <p:cNvPr id="155" name="Shape 155"/>
          <p:cNvSpPr txBox="1"/>
          <p:nvPr/>
        </p:nvSpPr>
        <p:spPr>
          <a:xfrm>
            <a:off x="399800" y="3457800"/>
            <a:ext cx="2247600" cy="857400"/>
          </a:xfrm>
          <a:prstGeom prst="rect">
            <a:avLst/>
          </a:prstGeom>
          <a:noFill/>
          <a:ln>
            <a:noFill/>
          </a:ln>
        </p:spPr>
        <p:txBody>
          <a:bodyPr lIns="91425" tIns="91425" rIns="91425" bIns="91425" anchor="ctr" anchorCtr="0">
            <a:noAutofit/>
          </a:bodyPr>
          <a:lstStyle/>
          <a:p>
            <a:pPr lvl="0" rtl="0">
              <a:spcBef>
                <a:spcPts val="600"/>
              </a:spcBef>
              <a:buNone/>
            </a:pPr>
            <a:r>
              <a:rPr lang="en" sz="2400" b="1" dirty="0">
                <a:solidFill>
                  <a:srgbClr val="677480"/>
                </a:solidFill>
                <a:latin typeface="Lato"/>
                <a:ea typeface="Lato"/>
                <a:cs typeface="Lato"/>
                <a:sym typeface="Lato"/>
              </a:rPr>
              <a:t>loudness</a:t>
            </a:r>
            <a:r>
              <a:rPr lang="en" sz="2400" dirty="0">
                <a:solidFill>
                  <a:srgbClr val="677480"/>
                </a:solidFill>
                <a:latin typeface="Lato"/>
                <a:ea typeface="Lato"/>
                <a:cs typeface="Lato"/>
                <a:sym typeface="Lato"/>
              </a:rPr>
              <a:t> </a:t>
            </a:r>
          </a:p>
        </p:txBody>
      </p:sp>
      <p:cxnSp>
        <p:nvCxnSpPr>
          <p:cNvPr id="6" name="Connecteur droit avec flèche 5">
            <a:extLst>
              <a:ext uri="{FF2B5EF4-FFF2-40B4-BE49-F238E27FC236}">
                <a16:creationId xmlns:a16="http://schemas.microsoft.com/office/drawing/2014/main" id="{FF1C8BC3-9A73-4215-9725-EA141057E946}"/>
              </a:ext>
            </a:extLst>
          </p:cNvPr>
          <p:cNvCxnSpPr>
            <a:cxnSpLocks/>
          </p:cNvCxnSpPr>
          <p:nvPr/>
        </p:nvCxnSpPr>
        <p:spPr>
          <a:xfrm flipH="1" flipV="1">
            <a:off x="4278923" y="1226127"/>
            <a:ext cx="154532" cy="775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314008D4-ECBC-93CC-5BAE-D0598D55E55D}"/>
              </a:ext>
            </a:extLst>
          </p:cNvPr>
          <p:cNvCxnSpPr>
            <a:cxnSpLocks/>
            <a:stCxn id="150" idx="3"/>
            <a:endCxn id="152" idx="1"/>
          </p:cNvCxnSpPr>
          <p:nvPr/>
        </p:nvCxnSpPr>
        <p:spPr>
          <a:xfrm flipV="1">
            <a:off x="5437500" y="2318875"/>
            <a:ext cx="1035075" cy="440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34BFC7C7-A2A2-916F-2ECC-F4FEB0B3B37E}"/>
              </a:ext>
            </a:extLst>
          </p:cNvPr>
          <p:cNvCxnSpPr>
            <a:cxnSpLocks/>
          </p:cNvCxnSpPr>
          <p:nvPr/>
        </p:nvCxnSpPr>
        <p:spPr>
          <a:xfrm>
            <a:off x="4786745" y="3457800"/>
            <a:ext cx="1018310" cy="488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7CF5D942-40E7-1E69-0938-17D814ABB04F}"/>
              </a:ext>
            </a:extLst>
          </p:cNvPr>
          <p:cNvCxnSpPr>
            <a:cxnSpLocks/>
          </p:cNvCxnSpPr>
          <p:nvPr/>
        </p:nvCxnSpPr>
        <p:spPr>
          <a:xfrm flipH="1">
            <a:off x="2373978" y="3304309"/>
            <a:ext cx="1020386" cy="397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05D1F8EA-B09D-462D-2D55-8CC62D0BD14E}"/>
              </a:ext>
            </a:extLst>
          </p:cNvPr>
          <p:cNvCxnSpPr>
            <a:cxnSpLocks/>
          </p:cNvCxnSpPr>
          <p:nvPr/>
        </p:nvCxnSpPr>
        <p:spPr>
          <a:xfrm flipH="1" flipV="1">
            <a:off x="2113413" y="2112818"/>
            <a:ext cx="770758" cy="297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4A014-61CB-707E-78D1-4E73613DA325}"/>
              </a:ext>
            </a:extLst>
          </p:cNvPr>
          <p:cNvSpPr>
            <a:spLocks noGrp="1"/>
          </p:cNvSpPr>
          <p:nvPr>
            <p:ph type="title"/>
          </p:nvPr>
        </p:nvSpPr>
        <p:spPr/>
        <p:txBody>
          <a:bodyPr/>
          <a:lstStyle/>
          <a:p>
            <a:r>
              <a:rPr lang="en" sz="2000" b="1" dirty="0">
                <a:solidFill>
                  <a:srgbClr val="677480"/>
                </a:solidFill>
                <a:latin typeface="Lato"/>
                <a:ea typeface="Lato"/>
                <a:cs typeface="Lato"/>
                <a:sym typeface="Lato"/>
              </a:rPr>
              <a:t>frequency</a:t>
            </a:r>
            <a:r>
              <a:rPr lang="en" sz="2000" dirty="0">
                <a:solidFill>
                  <a:srgbClr val="677480"/>
                </a:solidFill>
                <a:latin typeface="Lato"/>
                <a:ea typeface="Lato"/>
                <a:cs typeface="Lato"/>
                <a:sym typeface="Lato"/>
              </a:rPr>
              <a:t> “f”: Number of waves that pass a fixed point in unit time.</a:t>
            </a:r>
            <a:endParaRPr lang="en-US" sz="2000" dirty="0"/>
          </a:p>
        </p:txBody>
      </p:sp>
      <p:pic>
        <p:nvPicPr>
          <p:cNvPr id="7" name="Image 6" descr="Une image contenant ligne, Tracé, diagramme, motif&#10;&#10;Description générée automatiquement">
            <a:extLst>
              <a:ext uri="{FF2B5EF4-FFF2-40B4-BE49-F238E27FC236}">
                <a16:creationId xmlns:a16="http://schemas.microsoft.com/office/drawing/2014/main" id="{0FDAD952-6265-8F9B-3119-DF54F786FC54}"/>
              </a:ext>
            </a:extLst>
          </p:cNvPr>
          <p:cNvPicPr>
            <a:picLocks noChangeAspect="1"/>
          </p:cNvPicPr>
          <p:nvPr/>
        </p:nvPicPr>
        <p:blipFill>
          <a:blip r:embed="rId2"/>
          <a:stretch>
            <a:fillRect/>
          </a:stretch>
        </p:blipFill>
        <p:spPr>
          <a:xfrm>
            <a:off x="983754" y="1427018"/>
            <a:ext cx="5945250" cy="3286991"/>
          </a:xfrm>
          <a:prstGeom prst="rect">
            <a:avLst/>
          </a:prstGeom>
        </p:spPr>
      </p:pic>
      <p:sp>
        <p:nvSpPr>
          <p:cNvPr id="8" name="Rectangle 7">
            <a:extLst>
              <a:ext uri="{FF2B5EF4-FFF2-40B4-BE49-F238E27FC236}">
                <a16:creationId xmlns:a16="http://schemas.microsoft.com/office/drawing/2014/main" id="{A16A8367-1D0C-36C4-0867-F7A8C14A446A}"/>
              </a:ext>
            </a:extLst>
          </p:cNvPr>
          <p:cNvSpPr/>
          <p:nvPr/>
        </p:nvSpPr>
        <p:spPr>
          <a:xfrm>
            <a:off x="2777835" y="1884218"/>
            <a:ext cx="2334491" cy="199505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6598D56C-49C3-DC16-7E08-D57FAA6BECE8}"/>
              </a:ext>
            </a:extLst>
          </p:cNvPr>
          <p:cNvSpPr txBox="1"/>
          <p:nvPr/>
        </p:nvSpPr>
        <p:spPr>
          <a:xfrm>
            <a:off x="3537033" y="1511983"/>
            <a:ext cx="838691" cy="369332"/>
          </a:xfrm>
          <a:prstGeom prst="rect">
            <a:avLst/>
          </a:prstGeom>
          <a:noFill/>
        </p:spPr>
        <p:txBody>
          <a:bodyPr wrap="none" rtlCol="0">
            <a:spAutoFit/>
          </a:bodyPr>
          <a:lstStyle/>
          <a:p>
            <a:r>
              <a:rPr lang="fr-FR" sz="1800" dirty="0"/>
              <a:t>Wave </a:t>
            </a:r>
            <a:endParaRPr lang="en-US" sz="1800" dirty="0"/>
          </a:p>
        </p:txBody>
      </p:sp>
    </p:spTree>
    <p:extLst>
      <p:ext uri="{BB962C8B-B14F-4D97-AF65-F5344CB8AC3E}">
        <p14:creationId xmlns:p14="http://schemas.microsoft.com/office/powerpoint/2010/main" val="489946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4A014-61CB-707E-78D1-4E73613DA325}"/>
              </a:ext>
            </a:extLst>
          </p:cNvPr>
          <p:cNvSpPr>
            <a:spLocks noGrp="1"/>
          </p:cNvSpPr>
          <p:nvPr>
            <p:ph type="title"/>
          </p:nvPr>
        </p:nvSpPr>
        <p:spPr/>
        <p:txBody>
          <a:bodyPr/>
          <a:lstStyle/>
          <a:p>
            <a:pPr lvl="0" rtl="0">
              <a:spcBef>
                <a:spcPts val="600"/>
              </a:spcBef>
              <a:buNone/>
            </a:pPr>
            <a:r>
              <a:rPr lang="en" sz="2000" b="1" dirty="0">
                <a:solidFill>
                  <a:srgbClr val="677480"/>
                </a:solidFill>
                <a:latin typeface="Lato"/>
                <a:ea typeface="Lato"/>
                <a:cs typeface="Lato"/>
                <a:sym typeface="Lato"/>
              </a:rPr>
              <a:t>position</a:t>
            </a:r>
            <a:r>
              <a:rPr lang="en" sz="2000" dirty="0">
                <a:solidFill>
                  <a:srgbClr val="677480"/>
                </a:solidFill>
                <a:latin typeface="Lato"/>
                <a:ea typeface="Lato"/>
                <a:cs typeface="Lato"/>
                <a:sym typeface="Lato"/>
              </a:rPr>
              <a:t> “X”: Location of the bats</a:t>
            </a:r>
          </a:p>
        </p:txBody>
      </p:sp>
      <p:pic>
        <p:nvPicPr>
          <p:cNvPr id="5" name="Image 4" descr="Une image contenant ligne, blanc, texte, tableau blanc&#10;&#10;Description générée automatiquement">
            <a:extLst>
              <a:ext uri="{FF2B5EF4-FFF2-40B4-BE49-F238E27FC236}">
                <a16:creationId xmlns:a16="http://schemas.microsoft.com/office/drawing/2014/main" id="{AB8B8FF1-6136-9530-396F-398B6E21CB7D}"/>
              </a:ext>
            </a:extLst>
          </p:cNvPr>
          <p:cNvPicPr>
            <a:picLocks noChangeAspect="1"/>
          </p:cNvPicPr>
          <p:nvPr/>
        </p:nvPicPr>
        <p:blipFill>
          <a:blip r:embed="rId2"/>
          <a:stretch>
            <a:fillRect/>
          </a:stretch>
        </p:blipFill>
        <p:spPr>
          <a:xfrm>
            <a:off x="713508" y="1433512"/>
            <a:ext cx="5971310" cy="3591105"/>
          </a:xfrm>
          <a:prstGeom prst="rect">
            <a:avLst/>
          </a:prstGeom>
        </p:spPr>
      </p:pic>
      <p:pic>
        <p:nvPicPr>
          <p:cNvPr id="4" name="Image 3" descr="Une image contenant clipart, symbole, silhouette&#10;&#10;Description générée automatiquement">
            <a:extLst>
              <a:ext uri="{FF2B5EF4-FFF2-40B4-BE49-F238E27FC236}">
                <a16:creationId xmlns:a16="http://schemas.microsoft.com/office/drawing/2014/main" id="{352EC77C-8171-EAFD-1036-CE3321C28456}"/>
              </a:ext>
            </a:extLst>
          </p:cNvPr>
          <p:cNvPicPr>
            <a:picLocks noChangeAspect="1"/>
          </p:cNvPicPr>
          <p:nvPr/>
        </p:nvPicPr>
        <p:blipFill>
          <a:blip r:embed="rId3"/>
          <a:stretch>
            <a:fillRect/>
          </a:stretch>
        </p:blipFill>
        <p:spPr>
          <a:xfrm>
            <a:off x="1676400" y="1946031"/>
            <a:ext cx="1136073" cy="710046"/>
          </a:xfrm>
          <a:prstGeom prst="rect">
            <a:avLst/>
          </a:prstGeom>
        </p:spPr>
      </p:pic>
      <p:pic>
        <p:nvPicPr>
          <p:cNvPr id="15" name="Image 14" descr="Une image contenant invertébré, fourmi, insecte, vermine&#10;&#10;Description générée automatiquement">
            <a:extLst>
              <a:ext uri="{FF2B5EF4-FFF2-40B4-BE49-F238E27FC236}">
                <a16:creationId xmlns:a16="http://schemas.microsoft.com/office/drawing/2014/main" id="{66928236-F436-EB18-41FF-22ACA139B2BA}"/>
              </a:ext>
            </a:extLst>
          </p:cNvPr>
          <p:cNvPicPr>
            <a:picLocks noChangeAspect="1"/>
          </p:cNvPicPr>
          <p:nvPr/>
        </p:nvPicPr>
        <p:blipFill>
          <a:blip r:embed="rId4"/>
          <a:stretch>
            <a:fillRect/>
          </a:stretch>
        </p:blipFill>
        <p:spPr>
          <a:xfrm>
            <a:off x="5189364" y="2436742"/>
            <a:ext cx="1142165" cy="710046"/>
          </a:xfrm>
          <a:prstGeom prst="rect">
            <a:avLst/>
          </a:prstGeom>
        </p:spPr>
      </p:pic>
      <p:pic>
        <p:nvPicPr>
          <p:cNvPr id="16" name="Image 15" descr="Une image contenant clipart, symbole, silhouette&#10;&#10;Description générée automatiquement">
            <a:extLst>
              <a:ext uri="{FF2B5EF4-FFF2-40B4-BE49-F238E27FC236}">
                <a16:creationId xmlns:a16="http://schemas.microsoft.com/office/drawing/2014/main" id="{B509FF69-9937-B3B7-5E90-992ADC6A0D26}"/>
              </a:ext>
            </a:extLst>
          </p:cNvPr>
          <p:cNvPicPr>
            <a:picLocks noChangeAspect="1"/>
          </p:cNvPicPr>
          <p:nvPr/>
        </p:nvPicPr>
        <p:blipFill>
          <a:blip r:embed="rId3"/>
          <a:stretch>
            <a:fillRect/>
          </a:stretch>
        </p:blipFill>
        <p:spPr>
          <a:xfrm>
            <a:off x="3699163" y="1329504"/>
            <a:ext cx="1136073" cy="710046"/>
          </a:xfrm>
          <a:prstGeom prst="rect">
            <a:avLst/>
          </a:prstGeom>
        </p:spPr>
      </p:pic>
      <p:pic>
        <p:nvPicPr>
          <p:cNvPr id="17" name="Image 16" descr="Une image contenant clipart, symbole, silhouette&#10;&#10;Description générée automatiquement">
            <a:extLst>
              <a:ext uri="{FF2B5EF4-FFF2-40B4-BE49-F238E27FC236}">
                <a16:creationId xmlns:a16="http://schemas.microsoft.com/office/drawing/2014/main" id="{77527608-D05B-468F-FF27-368FB32E2B14}"/>
              </a:ext>
            </a:extLst>
          </p:cNvPr>
          <p:cNvPicPr>
            <a:picLocks noChangeAspect="1"/>
          </p:cNvPicPr>
          <p:nvPr/>
        </p:nvPicPr>
        <p:blipFill>
          <a:blip r:embed="rId3"/>
          <a:stretch>
            <a:fillRect/>
          </a:stretch>
        </p:blipFill>
        <p:spPr>
          <a:xfrm>
            <a:off x="2812473" y="3279117"/>
            <a:ext cx="1136073" cy="710046"/>
          </a:xfrm>
          <a:prstGeom prst="rect">
            <a:avLst/>
          </a:prstGeom>
        </p:spPr>
      </p:pic>
    </p:spTree>
    <p:extLst>
      <p:ext uri="{BB962C8B-B14F-4D97-AF65-F5344CB8AC3E}">
        <p14:creationId xmlns:p14="http://schemas.microsoft.com/office/powerpoint/2010/main" val="3075259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4A014-61CB-707E-78D1-4E73613DA325}"/>
              </a:ext>
            </a:extLst>
          </p:cNvPr>
          <p:cNvSpPr>
            <a:spLocks noGrp="1"/>
          </p:cNvSpPr>
          <p:nvPr>
            <p:ph type="title"/>
          </p:nvPr>
        </p:nvSpPr>
        <p:spPr/>
        <p:txBody>
          <a:bodyPr/>
          <a:lstStyle/>
          <a:p>
            <a:pPr lvl="0" rtl="0">
              <a:spcBef>
                <a:spcPts val="600"/>
              </a:spcBef>
              <a:buNone/>
            </a:pPr>
            <a:r>
              <a:rPr lang="en" sz="2000" b="1" dirty="0">
                <a:solidFill>
                  <a:srgbClr val="677480"/>
                </a:solidFill>
                <a:latin typeface="Lato"/>
                <a:ea typeface="Lato"/>
                <a:cs typeface="Lato"/>
                <a:sym typeface="Lato"/>
              </a:rPr>
              <a:t>velocity “v” : speed of something in a given direction </a:t>
            </a:r>
          </a:p>
        </p:txBody>
      </p:sp>
      <p:pic>
        <p:nvPicPr>
          <p:cNvPr id="4" name="Image 3">
            <a:extLst>
              <a:ext uri="{FF2B5EF4-FFF2-40B4-BE49-F238E27FC236}">
                <a16:creationId xmlns:a16="http://schemas.microsoft.com/office/drawing/2014/main" id="{0AB375E8-D601-C740-5B71-362808D1780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208231" y="1454727"/>
            <a:ext cx="5282623" cy="2954963"/>
          </a:xfrm>
          <a:prstGeom prst="rect">
            <a:avLst/>
          </a:prstGeom>
        </p:spPr>
      </p:pic>
    </p:spTree>
    <p:extLst>
      <p:ext uri="{BB962C8B-B14F-4D97-AF65-F5344CB8AC3E}">
        <p14:creationId xmlns:p14="http://schemas.microsoft.com/office/powerpoint/2010/main" val="3105638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4A014-61CB-707E-78D1-4E73613DA325}"/>
              </a:ext>
            </a:extLst>
          </p:cNvPr>
          <p:cNvSpPr>
            <a:spLocks noGrp="1"/>
          </p:cNvSpPr>
          <p:nvPr>
            <p:ph type="title"/>
          </p:nvPr>
        </p:nvSpPr>
        <p:spPr>
          <a:xfrm>
            <a:off x="893700" y="405278"/>
            <a:ext cx="6462600" cy="1083551"/>
          </a:xfrm>
        </p:spPr>
        <p:txBody>
          <a:bodyPr/>
          <a:lstStyle/>
          <a:p>
            <a:pPr lvl="0" rtl="0">
              <a:spcBef>
                <a:spcPts val="600"/>
              </a:spcBef>
              <a:buNone/>
            </a:pPr>
            <a:r>
              <a:rPr lang="en" sz="2000" b="1" dirty="0">
                <a:solidFill>
                  <a:srgbClr val="677480"/>
                </a:solidFill>
                <a:latin typeface="Lato"/>
                <a:ea typeface="Lato"/>
                <a:cs typeface="Lato"/>
                <a:sym typeface="Lato"/>
              </a:rPr>
              <a:t>loudness</a:t>
            </a:r>
            <a:r>
              <a:rPr lang="en" sz="2000" dirty="0">
                <a:solidFill>
                  <a:srgbClr val="677480"/>
                </a:solidFill>
                <a:latin typeface="Lato"/>
                <a:ea typeface="Lato"/>
                <a:cs typeface="Lato"/>
                <a:sym typeface="Lato"/>
              </a:rPr>
              <a:t> “A” : characteristics of sound, it refers to how loud or soft a sound seems to the listener and it is determined by the intensity of the sound waves </a:t>
            </a:r>
          </a:p>
        </p:txBody>
      </p:sp>
      <p:pic>
        <p:nvPicPr>
          <p:cNvPr id="4" name="Image 3" descr="Une image contenant texte, Police, capture d’écran, ligne&#10;&#10;Description générée automatiquement">
            <a:extLst>
              <a:ext uri="{FF2B5EF4-FFF2-40B4-BE49-F238E27FC236}">
                <a16:creationId xmlns:a16="http://schemas.microsoft.com/office/drawing/2014/main" id="{12E66CC6-519C-FDFE-34D5-BCFFDABBB56B}"/>
              </a:ext>
            </a:extLst>
          </p:cNvPr>
          <p:cNvPicPr>
            <a:picLocks noChangeAspect="1"/>
          </p:cNvPicPr>
          <p:nvPr/>
        </p:nvPicPr>
        <p:blipFill>
          <a:blip r:embed="rId2"/>
          <a:stretch>
            <a:fillRect/>
          </a:stretch>
        </p:blipFill>
        <p:spPr>
          <a:xfrm>
            <a:off x="1089970" y="1805354"/>
            <a:ext cx="6070059" cy="3059723"/>
          </a:xfrm>
          <a:prstGeom prst="rect">
            <a:avLst/>
          </a:prstGeom>
        </p:spPr>
      </p:pic>
    </p:spTree>
    <p:extLst>
      <p:ext uri="{BB962C8B-B14F-4D97-AF65-F5344CB8AC3E}">
        <p14:creationId xmlns:p14="http://schemas.microsoft.com/office/powerpoint/2010/main" val="425657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893700" y="205987"/>
            <a:ext cx="6462600" cy="857400"/>
          </a:xfrm>
        </p:spPr>
        <p:txBody>
          <a:bodyPr lIns="91425" tIns="91425" rIns="91425" bIns="91425" anchor="ctr" anchorCtr="0">
            <a:normAutofit/>
          </a:bodyPr>
          <a:lstStyle/>
          <a:p>
            <a:pPr lvl="0" rtl="0">
              <a:spcBef>
                <a:spcPts val="0"/>
              </a:spcBef>
              <a:buNone/>
            </a:pPr>
            <a:r>
              <a:rPr lang="en"/>
              <a:t>Outline</a:t>
            </a:r>
          </a:p>
        </p:txBody>
      </p:sp>
      <p:sp>
        <p:nvSpPr>
          <p:cNvPr id="84" name="Shape 84"/>
          <p:cNvSpPr txBox="1"/>
          <p:nvPr/>
        </p:nvSpPr>
        <p:spPr>
          <a:xfrm>
            <a:off x="893700" y="1318423"/>
            <a:ext cx="7793100" cy="619799"/>
          </a:xfrm>
          <a:prstGeom prst="rect">
            <a:avLst/>
          </a:prstGeom>
          <a:noFill/>
          <a:ln>
            <a:noFill/>
          </a:ln>
        </p:spPr>
        <p:txBody>
          <a:bodyPr lIns="91425" tIns="91425" rIns="91425" bIns="91425" anchor="t" anchorCtr="0">
            <a:noAutofit/>
          </a:bodyPr>
          <a:lstStyle/>
          <a:p>
            <a:pPr lvl="0" rtl="0">
              <a:spcBef>
                <a:spcPts val="600"/>
              </a:spcBef>
              <a:buNone/>
            </a:pPr>
            <a:endParaRPr>
              <a:solidFill>
                <a:srgbClr val="677480"/>
              </a:solidFill>
              <a:latin typeface="Lato"/>
              <a:ea typeface="Lato"/>
              <a:cs typeface="Lato"/>
              <a:sym typeface="Lato"/>
            </a:endParaRPr>
          </a:p>
        </p:txBody>
      </p:sp>
      <p:graphicFrame>
        <p:nvGraphicFramePr>
          <p:cNvPr id="87" name="Shape 85">
            <a:extLst>
              <a:ext uri="{FF2B5EF4-FFF2-40B4-BE49-F238E27FC236}">
                <a16:creationId xmlns:a16="http://schemas.microsoft.com/office/drawing/2014/main" id="{332BEDEA-C958-AC99-2800-65CE367B743B}"/>
              </a:ext>
            </a:extLst>
          </p:cNvPr>
          <p:cNvGraphicFramePr/>
          <p:nvPr>
            <p:extLst>
              <p:ext uri="{D42A27DB-BD31-4B8C-83A1-F6EECF244321}">
                <p14:modId xmlns:p14="http://schemas.microsoft.com/office/powerpoint/2010/main" val="900880202"/>
              </p:ext>
            </p:extLst>
          </p:nvPr>
        </p:nvGraphicFramePr>
        <p:xfrm>
          <a:off x="893700" y="1056510"/>
          <a:ext cx="6462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e 1">
            <a:extLst>
              <a:ext uri="{FF2B5EF4-FFF2-40B4-BE49-F238E27FC236}">
                <a16:creationId xmlns:a16="http://schemas.microsoft.com/office/drawing/2014/main" id="{9FFB3334-1D32-AEB4-FF8A-819040907434}"/>
              </a:ext>
            </a:extLst>
          </p:cNvPr>
          <p:cNvGrpSpPr/>
          <p:nvPr/>
        </p:nvGrpSpPr>
        <p:grpSpPr>
          <a:xfrm>
            <a:off x="893700" y="4275855"/>
            <a:ext cx="6462600" cy="351000"/>
            <a:chOff x="0" y="2836404"/>
            <a:chExt cx="6462600" cy="351000"/>
          </a:xfrm>
        </p:grpSpPr>
        <p:sp>
          <p:nvSpPr>
            <p:cNvPr id="3" name="Rectangle : coins arrondis 2">
              <a:extLst>
                <a:ext uri="{FF2B5EF4-FFF2-40B4-BE49-F238E27FC236}">
                  <a16:creationId xmlns:a16="http://schemas.microsoft.com/office/drawing/2014/main" id="{62CC3A4E-5445-5217-A20F-F875C53EA98E}"/>
                </a:ext>
              </a:extLst>
            </p:cNvPr>
            <p:cNvSpPr/>
            <p:nvPr/>
          </p:nvSpPr>
          <p:spPr>
            <a:xfrm>
              <a:off x="0" y="2836404"/>
              <a:ext cx="6462600" cy="351000"/>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a:lstStyle/>
            <a:p>
              <a:endParaRPr lang="en-US"/>
            </a:p>
          </p:txBody>
        </p:sp>
        <p:sp>
          <p:nvSpPr>
            <p:cNvPr id="4" name="Rectangle : coins arrondis 4">
              <a:extLst>
                <a:ext uri="{FF2B5EF4-FFF2-40B4-BE49-F238E27FC236}">
                  <a16:creationId xmlns:a16="http://schemas.microsoft.com/office/drawing/2014/main" id="{CBD223E0-401C-5F44-8BF3-4533368976A6}"/>
                </a:ext>
              </a:extLst>
            </p:cNvPr>
            <p:cNvSpPr txBox="1"/>
            <p:nvPr/>
          </p:nvSpPr>
          <p:spPr>
            <a:xfrm>
              <a:off x="17134" y="2853538"/>
              <a:ext cx="6428332" cy="3167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9-Conclusion</a:t>
              </a:r>
              <a:endParaRPr lang="en-US" sz="1500" kern="1200" dirty="0"/>
            </a:p>
          </p:txBody>
        </p:sp>
      </p:gr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4A014-61CB-707E-78D1-4E73613DA325}"/>
              </a:ext>
            </a:extLst>
          </p:cNvPr>
          <p:cNvSpPr>
            <a:spLocks noGrp="1"/>
          </p:cNvSpPr>
          <p:nvPr>
            <p:ph type="title"/>
          </p:nvPr>
        </p:nvSpPr>
        <p:spPr/>
        <p:txBody>
          <a:bodyPr/>
          <a:lstStyle/>
          <a:p>
            <a:pPr lvl="0" rtl="0">
              <a:spcBef>
                <a:spcPts val="600"/>
              </a:spcBef>
              <a:buNone/>
            </a:pPr>
            <a:r>
              <a:rPr lang="en" sz="2000" b="1" dirty="0">
                <a:solidFill>
                  <a:srgbClr val="677480"/>
                </a:solidFill>
                <a:latin typeface="Lato"/>
                <a:ea typeface="Lato"/>
                <a:cs typeface="Lato"/>
                <a:sym typeface="Lato"/>
              </a:rPr>
              <a:t>Pulse</a:t>
            </a:r>
            <a:r>
              <a:rPr lang="en" sz="2000" dirty="0">
                <a:solidFill>
                  <a:srgbClr val="677480"/>
                </a:solidFill>
                <a:latin typeface="Lato"/>
                <a:ea typeface="Lato"/>
                <a:cs typeface="Lato"/>
                <a:sym typeface="Lato"/>
              </a:rPr>
              <a:t> “λ” : refers to a wave or vibration</a:t>
            </a:r>
          </a:p>
        </p:txBody>
      </p:sp>
      <p:pic>
        <p:nvPicPr>
          <p:cNvPr id="4" name="Image 3" descr="Une image contenant croquis, conception, écouteur, art&#10;&#10;Description générée automatiquement">
            <a:extLst>
              <a:ext uri="{FF2B5EF4-FFF2-40B4-BE49-F238E27FC236}">
                <a16:creationId xmlns:a16="http://schemas.microsoft.com/office/drawing/2014/main" id="{7594ED62-68E4-C8C4-8392-936E9BC1B9D4}"/>
              </a:ext>
            </a:extLst>
          </p:cNvPr>
          <p:cNvPicPr>
            <a:picLocks noChangeAspect="1"/>
          </p:cNvPicPr>
          <p:nvPr/>
        </p:nvPicPr>
        <p:blipFill>
          <a:blip r:embed="rId2"/>
          <a:stretch>
            <a:fillRect/>
          </a:stretch>
        </p:blipFill>
        <p:spPr>
          <a:xfrm>
            <a:off x="893699" y="1063387"/>
            <a:ext cx="7019377" cy="3461721"/>
          </a:xfrm>
          <a:prstGeom prst="rect">
            <a:avLst/>
          </a:prstGeom>
        </p:spPr>
      </p:pic>
    </p:spTree>
    <p:extLst>
      <p:ext uri="{BB962C8B-B14F-4D97-AF65-F5344CB8AC3E}">
        <p14:creationId xmlns:p14="http://schemas.microsoft.com/office/powerpoint/2010/main" val="81615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694408" y="117601"/>
            <a:ext cx="6462600" cy="857400"/>
          </a:xfrm>
          <a:prstGeom prst="rect">
            <a:avLst/>
          </a:prstGeom>
        </p:spPr>
        <p:txBody>
          <a:bodyPr lIns="91425" tIns="91425" rIns="91425" bIns="91425" anchor="b" anchorCtr="0">
            <a:noAutofit/>
          </a:bodyPr>
          <a:lstStyle/>
          <a:p>
            <a:pPr lvl="0">
              <a:spcBef>
                <a:spcPts val="0"/>
              </a:spcBef>
              <a:buNone/>
            </a:pPr>
            <a:r>
              <a:rPr lang="en-US" dirty="0"/>
              <a:t>Pseudocode</a:t>
            </a:r>
            <a:endParaRPr lang="en" dirty="0"/>
          </a:p>
        </p:txBody>
      </p:sp>
      <p:sp>
        <p:nvSpPr>
          <p:cNvPr id="162" name="Shape 162"/>
          <p:cNvSpPr txBox="1">
            <a:spLocks noGrp="1"/>
          </p:cNvSpPr>
          <p:nvPr>
            <p:ph type="body" idx="1"/>
          </p:nvPr>
        </p:nvSpPr>
        <p:spPr>
          <a:xfrm>
            <a:off x="694408" y="975001"/>
            <a:ext cx="7092600" cy="3962511"/>
          </a:xfrm>
          <a:prstGeom prst="rect">
            <a:avLst/>
          </a:prstGeom>
        </p:spPr>
        <p:txBody>
          <a:bodyPr lIns="91425" tIns="91425" rIns="91425" bIns="91425" anchor="t" anchorCtr="0">
            <a:noAutofit/>
          </a:bodyPr>
          <a:lstStyle/>
          <a:p>
            <a:pPr lvl="0" rtl="0">
              <a:spcBef>
                <a:spcPts val="0"/>
              </a:spcBef>
              <a:buNone/>
            </a:pPr>
            <a:r>
              <a:rPr lang="en-US" sz="2000" dirty="0"/>
              <a:t>1-Initialize bat population, position, velocity, frequency, and loudness.</a:t>
            </a:r>
          </a:p>
          <a:p>
            <a:pPr lvl="0" rtl="0">
              <a:spcBef>
                <a:spcPts val="0"/>
              </a:spcBef>
              <a:buNone/>
            </a:pPr>
            <a:endParaRPr lang="en-US" sz="2000" dirty="0"/>
          </a:p>
          <a:p>
            <a:pPr lvl="0" rtl="0">
              <a:spcBef>
                <a:spcPts val="0"/>
              </a:spcBef>
              <a:buNone/>
            </a:pPr>
            <a:r>
              <a:rPr lang="en-US" sz="2000" dirty="0"/>
              <a:t>2-While (termination condition not met):</a:t>
            </a:r>
          </a:p>
          <a:p>
            <a:pPr marL="342900" indent="-342900">
              <a:buFont typeface="Arial" panose="020B0604020202020204" pitchFamily="34" charset="0"/>
              <a:buChar char="•"/>
            </a:pPr>
            <a:r>
              <a:rPr lang="en-US" sz="2000" dirty="0"/>
              <a:t>Generate new solutions by adjusting frequency and updating velocities and positions.</a:t>
            </a:r>
          </a:p>
          <a:p>
            <a:pPr marL="342900" indent="-342900">
              <a:buFont typeface="Arial" panose="020B0604020202020204" pitchFamily="34" charset="0"/>
              <a:buChar char="•"/>
            </a:pPr>
            <a:r>
              <a:rPr lang="en-US" sz="2000" dirty="0"/>
              <a:t>If (random number &gt; loudness) then select a local solution around the best solution.</a:t>
            </a:r>
          </a:p>
          <a:p>
            <a:pPr marL="342900" indent="-342900">
              <a:buFont typeface="Arial" panose="020B0604020202020204" pitchFamily="34" charset="0"/>
              <a:buChar char="•"/>
            </a:pPr>
            <a:r>
              <a:rPr lang="en-US" sz="2000" dirty="0"/>
              <a:t>Generate a random solution around the best solution.</a:t>
            </a:r>
          </a:p>
          <a:p>
            <a:pPr marL="342900" lvl="0" indent="-342900" rtl="0">
              <a:spcBef>
                <a:spcPts val="0"/>
              </a:spcBef>
              <a:buFont typeface="Arial" panose="020B0604020202020204" pitchFamily="34" charset="0"/>
              <a:buChar char="•"/>
            </a:pPr>
            <a:r>
              <a:rPr lang="en-US" sz="2000" dirty="0"/>
              <a:t>Update loudness and pulse rate.</a:t>
            </a:r>
          </a:p>
          <a:p>
            <a:pPr lvl="0" rtl="0">
              <a:spcBef>
                <a:spcPts val="0"/>
              </a:spcBef>
              <a:buNone/>
            </a:pPr>
            <a:endParaRPr lang="en-US" sz="2000" dirty="0"/>
          </a:p>
          <a:p>
            <a:pPr lvl="0" rtl="0">
              <a:spcBef>
                <a:spcPts val="0"/>
              </a:spcBef>
              <a:buNone/>
            </a:pPr>
            <a:r>
              <a:rPr lang="en-US" sz="2000" dirty="0"/>
              <a:t>3-Rank bats and identify the best solution.</a:t>
            </a:r>
            <a:endParaRPr lang="en" sz="2000" dirty="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3" name="Image 2" descr="Une image contenant texte, capture d’écran, Police&#10;&#10;Description générée automatiquement">
            <a:extLst>
              <a:ext uri="{FF2B5EF4-FFF2-40B4-BE49-F238E27FC236}">
                <a16:creationId xmlns:a16="http://schemas.microsoft.com/office/drawing/2014/main" id="{C28FA7D8-DADE-015C-B64A-528001F5DC68}"/>
              </a:ext>
            </a:extLst>
          </p:cNvPr>
          <p:cNvPicPr>
            <a:picLocks noChangeAspect="1"/>
          </p:cNvPicPr>
          <p:nvPr/>
        </p:nvPicPr>
        <p:blipFill>
          <a:blip r:embed="rId3"/>
          <a:stretch>
            <a:fillRect/>
          </a:stretch>
        </p:blipFill>
        <p:spPr>
          <a:xfrm>
            <a:off x="801830" y="471159"/>
            <a:ext cx="7135091" cy="4201182"/>
          </a:xfrm>
          <a:prstGeom prst="rect">
            <a:avLst/>
          </a:prstGeom>
        </p:spPr>
      </p:pic>
    </p:spTree>
    <p:extLst>
      <p:ext uri="{BB962C8B-B14F-4D97-AF65-F5344CB8AC3E}">
        <p14:creationId xmlns:p14="http://schemas.microsoft.com/office/powerpoint/2010/main" val="2699321023"/>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mond 4"/>
          <p:cNvSpPr/>
          <p:nvPr/>
        </p:nvSpPr>
        <p:spPr>
          <a:xfrm>
            <a:off x="2664588" y="544607"/>
            <a:ext cx="1158990" cy="1011128"/>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t</a:t>
            </a:r>
            <a:r>
              <a:rPr lang="en-US" sz="1200" dirty="0"/>
              <a:t> </a:t>
            </a:r>
            <a:r>
              <a:rPr lang="en-US" sz="1200" baseline="30000" dirty="0"/>
              <a:t>&lt;</a:t>
            </a:r>
            <a:r>
              <a:rPr lang="en-US" sz="1200" baseline="30000" dirty="0" err="1"/>
              <a:t>MAXt</a:t>
            </a:r>
            <a:endParaRPr lang="en-US" sz="1200" dirty="0"/>
          </a:p>
        </p:txBody>
      </p:sp>
      <p:cxnSp>
        <p:nvCxnSpPr>
          <p:cNvPr id="7" name="Straight Arrow Connector 6"/>
          <p:cNvCxnSpPr>
            <a:stCxn id="31" idx="3"/>
            <a:endCxn id="5" idx="1"/>
          </p:cNvCxnSpPr>
          <p:nvPr/>
        </p:nvCxnSpPr>
        <p:spPr>
          <a:xfrm>
            <a:off x="2194560" y="1050171"/>
            <a:ext cx="4700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166190" y="711073"/>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new solutions by adjusting frequency f,</a:t>
            </a:r>
            <a:endParaRPr lang="en-US" dirty="0"/>
          </a:p>
        </p:txBody>
      </p:sp>
      <p:cxnSp>
        <p:nvCxnSpPr>
          <p:cNvPr id="12" name="Straight Arrow Connector 11"/>
          <p:cNvCxnSpPr>
            <a:stCxn id="5" idx="3"/>
            <a:endCxn id="10" idx="1"/>
          </p:cNvCxnSpPr>
          <p:nvPr/>
        </p:nvCxnSpPr>
        <p:spPr>
          <a:xfrm>
            <a:off x="3823578" y="1050171"/>
            <a:ext cx="3426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962943" y="7277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Update </a:t>
            </a:r>
            <a:r>
              <a:rPr lang="en-US" baseline="30000" dirty="0" err="1"/>
              <a:t>xi,vi</a:t>
            </a:r>
            <a:endParaRPr lang="en-US" dirty="0"/>
          </a:p>
        </p:txBody>
      </p:sp>
      <p:cxnSp>
        <p:nvCxnSpPr>
          <p:cNvPr id="17" name="Straight Arrow Connector 16"/>
          <p:cNvCxnSpPr>
            <a:stCxn id="10" idx="3"/>
            <a:endCxn id="15" idx="1"/>
          </p:cNvCxnSpPr>
          <p:nvPr/>
        </p:nvCxnSpPr>
        <p:spPr>
          <a:xfrm>
            <a:off x="5534785" y="1050171"/>
            <a:ext cx="428158" cy="167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Diamond 18"/>
          <p:cNvSpPr/>
          <p:nvPr/>
        </p:nvSpPr>
        <p:spPr>
          <a:xfrm>
            <a:off x="7737938" y="1174527"/>
            <a:ext cx="1256422" cy="121490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aseline="30000" dirty="0"/>
              <a:t>Rand&gt;</a:t>
            </a:r>
            <a:r>
              <a:rPr lang="en-US" sz="1050" baseline="30000" dirty="0" err="1"/>
              <a:t>ri</a:t>
            </a:r>
            <a:endParaRPr lang="en-US" sz="1050" dirty="0"/>
          </a:p>
        </p:txBody>
      </p:sp>
      <p:sp>
        <p:nvSpPr>
          <p:cNvPr id="25" name="Rectangle 24"/>
          <p:cNvSpPr/>
          <p:nvPr/>
        </p:nvSpPr>
        <p:spPr>
          <a:xfrm>
            <a:off x="641356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Select a solution among the best solutions</a:t>
            </a:r>
            <a:endParaRPr lang="en-US" dirty="0"/>
          </a:p>
        </p:txBody>
      </p:sp>
      <p:sp>
        <p:nvSpPr>
          <p:cNvPr id="29" name="Rectangle 28"/>
          <p:cNvSpPr/>
          <p:nvPr/>
        </p:nvSpPr>
        <p:spPr>
          <a:xfrm>
            <a:off x="460307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local solution around the selected best solution</a:t>
            </a:r>
            <a:endParaRPr lang="en-US" dirty="0"/>
          </a:p>
        </p:txBody>
      </p:sp>
      <p:sp>
        <p:nvSpPr>
          <p:cNvPr id="30" name="Rectangle 29"/>
          <p:cNvSpPr/>
          <p:nvPr/>
        </p:nvSpPr>
        <p:spPr>
          <a:xfrm>
            <a:off x="2787435" y="259442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new solution by flying randomly</a:t>
            </a:r>
            <a:endParaRPr lang="en-US" dirty="0"/>
          </a:p>
        </p:txBody>
      </p:sp>
      <p:sp>
        <p:nvSpPr>
          <p:cNvPr id="31" name="Rectangle 30"/>
          <p:cNvSpPr/>
          <p:nvPr/>
        </p:nvSpPr>
        <p:spPr>
          <a:xfrm>
            <a:off x="71120" y="637020"/>
            <a:ext cx="2123440" cy="8263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initialize the bat population and vi</a:t>
            </a:r>
          </a:p>
          <a:p>
            <a:pPr algn="ctr"/>
            <a:r>
              <a:rPr lang="en-US" baseline="30000" dirty="0"/>
              <a:t>Define pulse frequency fi at xi</a:t>
            </a:r>
          </a:p>
          <a:p>
            <a:pPr algn="ctr"/>
            <a:r>
              <a:rPr lang="en-US" baseline="30000" dirty="0"/>
              <a:t>Initialize pulse rates </a:t>
            </a:r>
            <a:r>
              <a:rPr lang="en-US" baseline="30000" dirty="0" err="1"/>
              <a:t>ri</a:t>
            </a:r>
            <a:r>
              <a:rPr lang="en-US" baseline="30000" dirty="0"/>
              <a:t> and the loudness Ai</a:t>
            </a:r>
            <a:endParaRPr lang="en-US" dirty="0"/>
          </a:p>
        </p:txBody>
      </p:sp>
      <p:cxnSp>
        <p:nvCxnSpPr>
          <p:cNvPr id="47" name="Elbow Connector 46"/>
          <p:cNvCxnSpPr>
            <a:stCxn id="19" idx="2"/>
            <a:endCxn id="25" idx="3"/>
          </p:cNvCxnSpPr>
          <p:nvPr/>
        </p:nvCxnSpPr>
        <p:spPr>
          <a:xfrm rot="5400000">
            <a:off x="7802108" y="2369480"/>
            <a:ext cx="544089" cy="58399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15" idx="3"/>
            <a:endCxn id="19" idx="0"/>
          </p:cNvCxnSpPr>
          <p:nvPr/>
        </p:nvCxnSpPr>
        <p:spPr>
          <a:xfrm>
            <a:off x="7331538" y="1066888"/>
            <a:ext cx="1034611" cy="10763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5" idx="1"/>
            <a:endCxn id="29" idx="3"/>
          </p:cNvCxnSpPr>
          <p:nvPr/>
        </p:nvCxnSpPr>
        <p:spPr>
          <a:xfrm flipH="1">
            <a:off x="5971665" y="2933522"/>
            <a:ext cx="4418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29" idx="1"/>
            <a:endCxn id="30" idx="3"/>
          </p:cNvCxnSpPr>
          <p:nvPr/>
        </p:nvCxnSpPr>
        <p:spPr>
          <a:xfrm rot="10800000" flipV="1">
            <a:off x="4156030" y="2933521"/>
            <a:ext cx="447040" cy="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19" idx="1"/>
            <a:endCxn id="30" idx="0"/>
          </p:cNvCxnSpPr>
          <p:nvPr/>
        </p:nvCxnSpPr>
        <p:spPr>
          <a:xfrm rot="10800000" flipV="1">
            <a:off x="3471734" y="1781979"/>
            <a:ext cx="4266205" cy="812445"/>
          </a:xfrm>
          <a:prstGeom prst="bentConnector2">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sp>
        <p:nvSpPr>
          <p:cNvPr id="64" name="Diamond 63"/>
          <p:cNvSpPr/>
          <p:nvPr/>
        </p:nvSpPr>
        <p:spPr>
          <a:xfrm>
            <a:off x="1036320" y="2359266"/>
            <a:ext cx="1452879" cy="117641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Rand&lt;Ai</a:t>
            </a:r>
          </a:p>
          <a:p>
            <a:pPr algn="ctr"/>
            <a:r>
              <a:rPr lang="en-US" sz="1200" baseline="30000" dirty="0"/>
              <a:t>&amp; F(xi)&lt;f(x*)</a:t>
            </a:r>
            <a:endParaRPr lang="en-US" sz="1200" dirty="0"/>
          </a:p>
        </p:txBody>
      </p:sp>
      <p:sp>
        <p:nvSpPr>
          <p:cNvPr id="65" name="Rectangle 64"/>
          <p:cNvSpPr/>
          <p:nvPr/>
        </p:nvSpPr>
        <p:spPr>
          <a:xfrm>
            <a:off x="825965" y="40102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Accept the new solutions</a:t>
            </a:r>
            <a:endParaRPr lang="en-US" dirty="0"/>
          </a:p>
        </p:txBody>
      </p:sp>
      <p:sp>
        <p:nvSpPr>
          <p:cNvPr id="66" name="Rectangle 65"/>
          <p:cNvSpPr/>
          <p:nvPr/>
        </p:nvSpPr>
        <p:spPr>
          <a:xfrm>
            <a:off x="2729143"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Increase </a:t>
            </a:r>
            <a:r>
              <a:rPr lang="en-US" baseline="30000" dirty="0" err="1"/>
              <a:t>ri</a:t>
            </a:r>
            <a:r>
              <a:rPr lang="en-US" baseline="30000" dirty="0"/>
              <a:t> </a:t>
            </a:r>
          </a:p>
          <a:p>
            <a:pPr algn="ctr"/>
            <a:r>
              <a:rPr lang="en-US" baseline="30000" dirty="0"/>
              <a:t>reduce Ai</a:t>
            </a:r>
            <a:endParaRPr lang="en-US" dirty="0"/>
          </a:p>
        </p:txBody>
      </p:sp>
      <p:cxnSp>
        <p:nvCxnSpPr>
          <p:cNvPr id="68" name="Elbow Connector 67"/>
          <p:cNvCxnSpPr>
            <a:stCxn id="64" idx="1"/>
            <a:endCxn id="65" idx="1"/>
          </p:cNvCxnSpPr>
          <p:nvPr/>
        </p:nvCxnSpPr>
        <p:spPr>
          <a:xfrm rot="10800000" flipV="1">
            <a:off x="825966" y="2947472"/>
            <a:ext cx="210355" cy="1401915"/>
          </a:xfrm>
          <a:prstGeom prst="bentConnector3">
            <a:avLst>
              <a:gd name="adj1" fmla="val 20867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65" idx="3"/>
            <a:endCxn id="66" idx="1"/>
          </p:cNvCxnSpPr>
          <p:nvPr/>
        </p:nvCxnSpPr>
        <p:spPr>
          <a:xfrm flipV="1">
            <a:off x="2194560" y="4335603"/>
            <a:ext cx="534583" cy="1378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4624827"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Rank the bats and find the current best x∗</a:t>
            </a:r>
            <a:endParaRPr lang="en-US" dirty="0"/>
          </a:p>
        </p:txBody>
      </p:sp>
      <p:cxnSp>
        <p:nvCxnSpPr>
          <p:cNvPr id="73" name="Straight Arrow Connector 72"/>
          <p:cNvCxnSpPr>
            <a:stCxn id="66" idx="3"/>
            <a:endCxn id="71" idx="1"/>
          </p:cNvCxnSpPr>
          <p:nvPr/>
        </p:nvCxnSpPr>
        <p:spPr>
          <a:xfrm>
            <a:off x="4097738" y="4335603"/>
            <a:ext cx="5270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30" idx="1"/>
            <a:endCxn id="64" idx="3"/>
          </p:cNvCxnSpPr>
          <p:nvPr/>
        </p:nvCxnSpPr>
        <p:spPr>
          <a:xfrm flipH="1">
            <a:off x="2489199" y="2933523"/>
            <a:ext cx="298236" cy="13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64" idx="2"/>
            <a:endCxn id="71" idx="0"/>
          </p:cNvCxnSpPr>
          <p:nvPr/>
        </p:nvCxnSpPr>
        <p:spPr>
          <a:xfrm rot="16200000" flipH="1">
            <a:off x="3305529" y="1992909"/>
            <a:ext cx="460826" cy="3546365"/>
          </a:xfrm>
          <a:prstGeom prst="bentConnector3">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1" idx="3"/>
            <a:endCxn id="99" idx="2"/>
          </p:cNvCxnSpPr>
          <p:nvPr/>
        </p:nvCxnSpPr>
        <p:spPr>
          <a:xfrm flipV="1">
            <a:off x="5993422" y="4307583"/>
            <a:ext cx="538458" cy="28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5" idx="0"/>
            <a:endCxn id="99" idx="6"/>
          </p:cNvCxnSpPr>
          <p:nvPr/>
        </p:nvCxnSpPr>
        <p:spPr>
          <a:xfrm rot="16200000" flipH="1">
            <a:off x="3715713" y="72977"/>
            <a:ext cx="3762976" cy="4706237"/>
          </a:xfrm>
          <a:prstGeom prst="bentConnector4">
            <a:avLst>
              <a:gd name="adj1" fmla="val -6075"/>
              <a:gd name="adj2" fmla="val 123207"/>
            </a:avLst>
          </a:prstGeom>
          <a:ln>
            <a:solidFill>
              <a:schemeClr val="bg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7331538" y="1759108"/>
            <a:ext cx="396262" cy="261610"/>
          </a:xfrm>
          <a:prstGeom prst="rect">
            <a:avLst/>
          </a:prstGeom>
          <a:noFill/>
        </p:spPr>
        <p:txBody>
          <a:bodyPr wrap="none" rtlCol="0">
            <a:spAutoFit/>
          </a:bodyPr>
          <a:lstStyle/>
          <a:p>
            <a:r>
              <a:rPr lang="en-US" sz="1100" dirty="0"/>
              <a:t>NO</a:t>
            </a:r>
          </a:p>
        </p:txBody>
      </p:sp>
      <p:sp>
        <p:nvSpPr>
          <p:cNvPr id="97" name="TextBox 96"/>
          <p:cNvSpPr txBox="1"/>
          <p:nvPr/>
        </p:nvSpPr>
        <p:spPr>
          <a:xfrm>
            <a:off x="2194560" y="3535679"/>
            <a:ext cx="396262" cy="261610"/>
          </a:xfrm>
          <a:prstGeom prst="rect">
            <a:avLst/>
          </a:prstGeom>
          <a:noFill/>
        </p:spPr>
        <p:txBody>
          <a:bodyPr wrap="none" rtlCol="0">
            <a:spAutoFit/>
          </a:bodyPr>
          <a:lstStyle/>
          <a:p>
            <a:r>
              <a:rPr lang="en-US" sz="1100" dirty="0"/>
              <a:t>NO</a:t>
            </a:r>
          </a:p>
        </p:txBody>
      </p:sp>
      <p:sp>
        <p:nvSpPr>
          <p:cNvPr id="98" name="TextBox 97"/>
          <p:cNvSpPr txBox="1"/>
          <p:nvPr/>
        </p:nvSpPr>
        <p:spPr>
          <a:xfrm>
            <a:off x="3295011" y="282997"/>
            <a:ext cx="396262" cy="261610"/>
          </a:xfrm>
          <a:prstGeom prst="rect">
            <a:avLst/>
          </a:prstGeom>
          <a:noFill/>
        </p:spPr>
        <p:txBody>
          <a:bodyPr wrap="none" rtlCol="0">
            <a:spAutoFit/>
          </a:bodyPr>
          <a:lstStyle/>
          <a:p>
            <a:r>
              <a:rPr lang="en-US" sz="1100" dirty="0"/>
              <a:t>NO</a:t>
            </a:r>
          </a:p>
        </p:txBody>
      </p:sp>
      <p:sp>
        <p:nvSpPr>
          <p:cNvPr id="99" name="Oval 98"/>
          <p:cNvSpPr/>
          <p:nvPr/>
        </p:nvSpPr>
        <p:spPr>
          <a:xfrm>
            <a:off x="6531880" y="3851741"/>
            <a:ext cx="1418440" cy="91168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err="1"/>
              <a:t>Postprocess</a:t>
            </a:r>
            <a:r>
              <a:rPr lang="en-US" baseline="30000" dirty="0"/>
              <a:t> results and visualization</a:t>
            </a:r>
            <a:endParaRPr lang="en-US" dirty="0"/>
          </a:p>
        </p:txBody>
      </p:sp>
    </p:spTree>
    <p:extLst>
      <p:ext uri="{BB962C8B-B14F-4D97-AF65-F5344CB8AC3E}">
        <p14:creationId xmlns:p14="http://schemas.microsoft.com/office/powerpoint/2010/main" val="984532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mond 4"/>
          <p:cNvSpPr/>
          <p:nvPr/>
        </p:nvSpPr>
        <p:spPr>
          <a:xfrm>
            <a:off x="2664588" y="544607"/>
            <a:ext cx="1158990" cy="1011128"/>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t</a:t>
            </a:r>
            <a:r>
              <a:rPr lang="en-US" sz="1200" dirty="0"/>
              <a:t> </a:t>
            </a:r>
            <a:r>
              <a:rPr lang="en-US" sz="1200" baseline="30000" dirty="0"/>
              <a:t>&lt;</a:t>
            </a:r>
            <a:r>
              <a:rPr lang="en-US" sz="1200" baseline="30000" dirty="0" err="1"/>
              <a:t>MAXt</a:t>
            </a:r>
            <a:endParaRPr lang="en-US" sz="1200" dirty="0"/>
          </a:p>
        </p:txBody>
      </p:sp>
      <p:cxnSp>
        <p:nvCxnSpPr>
          <p:cNvPr id="7" name="Straight Arrow Connector 6"/>
          <p:cNvCxnSpPr>
            <a:stCxn id="31" idx="3"/>
            <a:endCxn id="5" idx="1"/>
          </p:cNvCxnSpPr>
          <p:nvPr/>
        </p:nvCxnSpPr>
        <p:spPr>
          <a:xfrm>
            <a:off x="2194560" y="1050171"/>
            <a:ext cx="4700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166190" y="711073"/>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new solutions by adjusting frequency f,</a:t>
            </a:r>
            <a:endParaRPr lang="en-US" dirty="0"/>
          </a:p>
        </p:txBody>
      </p:sp>
      <p:cxnSp>
        <p:nvCxnSpPr>
          <p:cNvPr id="12" name="Straight Arrow Connector 11"/>
          <p:cNvCxnSpPr>
            <a:stCxn id="5" idx="3"/>
            <a:endCxn id="10" idx="1"/>
          </p:cNvCxnSpPr>
          <p:nvPr/>
        </p:nvCxnSpPr>
        <p:spPr>
          <a:xfrm>
            <a:off x="3823578" y="1050171"/>
            <a:ext cx="3426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962943" y="7277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Update </a:t>
            </a:r>
            <a:r>
              <a:rPr lang="en-US" baseline="30000" dirty="0" err="1"/>
              <a:t>xi,vi</a:t>
            </a:r>
            <a:endParaRPr lang="en-US" dirty="0"/>
          </a:p>
        </p:txBody>
      </p:sp>
      <p:cxnSp>
        <p:nvCxnSpPr>
          <p:cNvPr id="17" name="Straight Arrow Connector 16"/>
          <p:cNvCxnSpPr>
            <a:stCxn id="10" idx="3"/>
            <a:endCxn id="15" idx="1"/>
          </p:cNvCxnSpPr>
          <p:nvPr/>
        </p:nvCxnSpPr>
        <p:spPr>
          <a:xfrm>
            <a:off x="5534785" y="1050171"/>
            <a:ext cx="428158" cy="167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Diamond 18"/>
          <p:cNvSpPr/>
          <p:nvPr/>
        </p:nvSpPr>
        <p:spPr>
          <a:xfrm>
            <a:off x="7737938" y="1174527"/>
            <a:ext cx="1256422" cy="121490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aseline="30000" dirty="0"/>
              <a:t>Rand&gt;</a:t>
            </a:r>
            <a:r>
              <a:rPr lang="en-US" sz="1050" baseline="30000" dirty="0" err="1"/>
              <a:t>ri</a:t>
            </a:r>
            <a:endParaRPr lang="en-US" sz="1050" dirty="0"/>
          </a:p>
        </p:txBody>
      </p:sp>
      <p:sp>
        <p:nvSpPr>
          <p:cNvPr id="25" name="Rectangle 24"/>
          <p:cNvSpPr/>
          <p:nvPr/>
        </p:nvSpPr>
        <p:spPr>
          <a:xfrm>
            <a:off x="641356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Select a solution among the best solutions</a:t>
            </a:r>
            <a:endParaRPr lang="en-US" dirty="0"/>
          </a:p>
        </p:txBody>
      </p:sp>
      <p:sp>
        <p:nvSpPr>
          <p:cNvPr id="29" name="Rectangle 28"/>
          <p:cNvSpPr/>
          <p:nvPr/>
        </p:nvSpPr>
        <p:spPr>
          <a:xfrm>
            <a:off x="460307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local solution around the selected best solution</a:t>
            </a:r>
            <a:endParaRPr lang="en-US" dirty="0"/>
          </a:p>
        </p:txBody>
      </p:sp>
      <p:sp>
        <p:nvSpPr>
          <p:cNvPr id="30" name="Rectangle 29"/>
          <p:cNvSpPr/>
          <p:nvPr/>
        </p:nvSpPr>
        <p:spPr>
          <a:xfrm>
            <a:off x="2787435" y="259442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new solution by flying randomly</a:t>
            </a:r>
            <a:endParaRPr lang="en-US" dirty="0"/>
          </a:p>
        </p:txBody>
      </p:sp>
      <p:sp>
        <p:nvSpPr>
          <p:cNvPr id="31" name="Rectangle 30"/>
          <p:cNvSpPr/>
          <p:nvPr/>
        </p:nvSpPr>
        <p:spPr>
          <a:xfrm>
            <a:off x="71120" y="637020"/>
            <a:ext cx="2123440" cy="8263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initialize the bat population and vi</a:t>
            </a:r>
          </a:p>
          <a:p>
            <a:pPr algn="ctr"/>
            <a:r>
              <a:rPr lang="en-US" baseline="30000" dirty="0"/>
              <a:t>Define pulse frequency fi at xi</a:t>
            </a:r>
          </a:p>
          <a:p>
            <a:pPr algn="ctr"/>
            <a:r>
              <a:rPr lang="en-US" baseline="30000" dirty="0"/>
              <a:t>Initialize pulse rates </a:t>
            </a:r>
            <a:r>
              <a:rPr lang="en-US" baseline="30000" dirty="0" err="1"/>
              <a:t>ri</a:t>
            </a:r>
            <a:r>
              <a:rPr lang="en-US" baseline="30000" dirty="0"/>
              <a:t> and the loudness Ai</a:t>
            </a:r>
            <a:endParaRPr lang="en-US" dirty="0"/>
          </a:p>
        </p:txBody>
      </p:sp>
      <p:cxnSp>
        <p:nvCxnSpPr>
          <p:cNvPr id="47" name="Elbow Connector 46"/>
          <p:cNvCxnSpPr>
            <a:stCxn id="19" idx="2"/>
            <a:endCxn id="25" idx="3"/>
          </p:cNvCxnSpPr>
          <p:nvPr/>
        </p:nvCxnSpPr>
        <p:spPr>
          <a:xfrm rot="5400000">
            <a:off x="7802108" y="2369480"/>
            <a:ext cx="544089" cy="58399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15" idx="3"/>
            <a:endCxn id="19" idx="0"/>
          </p:cNvCxnSpPr>
          <p:nvPr/>
        </p:nvCxnSpPr>
        <p:spPr>
          <a:xfrm>
            <a:off x="7331538" y="1066888"/>
            <a:ext cx="1034611" cy="10763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5" idx="1"/>
            <a:endCxn id="29" idx="3"/>
          </p:cNvCxnSpPr>
          <p:nvPr/>
        </p:nvCxnSpPr>
        <p:spPr>
          <a:xfrm flipH="1">
            <a:off x="5971665" y="2933522"/>
            <a:ext cx="4418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29" idx="1"/>
            <a:endCxn id="30" idx="3"/>
          </p:cNvCxnSpPr>
          <p:nvPr/>
        </p:nvCxnSpPr>
        <p:spPr>
          <a:xfrm rot="10800000" flipV="1">
            <a:off x="4156030" y="2933521"/>
            <a:ext cx="447040" cy="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19" idx="1"/>
            <a:endCxn id="30" idx="0"/>
          </p:cNvCxnSpPr>
          <p:nvPr/>
        </p:nvCxnSpPr>
        <p:spPr>
          <a:xfrm rot="10800000" flipV="1">
            <a:off x="3471734" y="1781979"/>
            <a:ext cx="4266205" cy="812445"/>
          </a:xfrm>
          <a:prstGeom prst="bentConnector2">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sp>
        <p:nvSpPr>
          <p:cNvPr id="64" name="Diamond 63"/>
          <p:cNvSpPr/>
          <p:nvPr/>
        </p:nvSpPr>
        <p:spPr>
          <a:xfrm>
            <a:off x="1036320" y="2359266"/>
            <a:ext cx="1452879" cy="117641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Rand&lt;Ai</a:t>
            </a:r>
          </a:p>
          <a:p>
            <a:pPr algn="ctr"/>
            <a:r>
              <a:rPr lang="en-US" sz="1200" baseline="30000" dirty="0"/>
              <a:t>&amp; F(xi)&lt;f(x*)</a:t>
            </a:r>
            <a:endParaRPr lang="en-US" sz="1200" dirty="0"/>
          </a:p>
        </p:txBody>
      </p:sp>
      <p:sp>
        <p:nvSpPr>
          <p:cNvPr id="65" name="Rectangle 64"/>
          <p:cNvSpPr/>
          <p:nvPr/>
        </p:nvSpPr>
        <p:spPr>
          <a:xfrm>
            <a:off x="825965" y="40102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Accept the new solutions</a:t>
            </a:r>
            <a:endParaRPr lang="en-US" dirty="0"/>
          </a:p>
        </p:txBody>
      </p:sp>
      <p:sp>
        <p:nvSpPr>
          <p:cNvPr id="66" name="Rectangle 65"/>
          <p:cNvSpPr/>
          <p:nvPr/>
        </p:nvSpPr>
        <p:spPr>
          <a:xfrm>
            <a:off x="2729143"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Increase </a:t>
            </a:r>
            <a:r>
              <a:rPr lang="en-US" baseline="30000" dirty="0" err="1"/>
              <a:t>ri</a:t>
            </a:r>
            <a:r>
              <a:rPr lang="en-US" baseline="30000" dirty="0"/>
              <a:t> </a:t>
            </a:r>
          </a:p>
          <a:p>
            <a:pPr algn="ctr"/>
            <a:r>
              <a:rPr lang="en-US" baseline="30000" dirty="0"/>
              <a:t>reduce Ai</a:t>
            </a:r>
            <a:endParaRPr lang="en-US" dirty="0"/>
          </a:p>
        </p:txBody>
      </p:sp>
      <p:cxnSp>
        <p:nvCxnSpPr>
          <p:cNvPr id="68" name="Elbow Connector 67"/>
          <p:cNvCxnSpPr>
            <a:stCxn id="64" idx="1"/>
            <a:endCxn id="65" idx="1"/>
          </p:cNvCxnSpPr>
          <p:nvPr/>
        </p:nvCxnSpPr>
        <p:spPr>
          <a:xfrm rot="10800000" flipV="1">
            <a:off x="825966" y="2947472"/>
            <a:ext cx="210355" cy="1401915"/>
          </a:xfrm>
          <a:prstGeom prst="bentConnector3">
            <a:avLst>
              <a:gd name="adj1" fmla="val 20867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65" idx="3"/>
            <a:endCxn id="66" idx="1"/>
          </p:cNvCxnSpPr>
          <p:nvPr/>
        </p:nvCxnSpPr>
        <p:spPr>
          <a:xfrm flipV="1">
            <a:off x="2194560" y="4335603"/>
            <a:ext cx="534583" cy="1378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4624827"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Rank the bats and find the current best x∗</a:t>
            </a:r>
            <a:endParaRPr lang="en-US" dirty="0"/>
          </a:p>
        </p:txBody>
      </p:sp>
      <p:cxnSp>
        <p:nvCxnSpPr>
          <p:cNvPr id="73" name="Straight Arrow Connector 72"/>
          <p:cNvCxnSpPr>
            <a:stCxn id="66" idx="3"/>
            <a:endCxn id="71" idx="1"/>
          </p:cNvCxnSpPr>
          <p:nvPr/>
        </p:nvCxnSpPr>
        <p:spPr>
          <a:xfrm>
            <a:off x="4097738" y="4335603"/>
            <a:ext cx="5270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30" idx="1"/>
            <a:endCxn id="64" idx="3"/>
          </p:cNvCxnSpPr>
          <p:nvPr/>
        </p:nvCxnSpPr>
        <p:spPr>
          <a:xfrm flipH="1">
            <a:off x="2489199" y="2933523"/>
            <a:ext cx="298236" cy="13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64" idx="2"/>
            <a:endCxn id="71" idx="0"/>
          </p:cNvCxnSpPr>
          <p:nvPr/>
        </p:nvCxnSpPr>
        <p:spPr>
          <a:xfrm rot="16200000" flipH="1">
            <a:off x="3305529" y="1992909"/>
            <a:ext cx="460826" cy="3546365"/>
          </a:xfrm>
          <a:prstGeom prst="bentConnector3">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1" idx="3"/>
            <a:endCxn id="99" idx="2"/>
          </p:cNvCxnSpPr>
          <p:nvPr/>
        </p:nvCxnSpPr>
        <p:spPr>
          <a:xfrm flipV="1">
            <a:off x="5993422" y="4307583"/>
            <a:ext cx="538458" cy="28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5" idx="0"/>
            <a:endCxn id="99" idx="6"/>
          </p:cNvCxnSpPr>
          <p:nvPr/>
        </p:nvCxnSpPr>
        <p:spPr>
          <a:xfrm rot="16200000" flipH="1">
            <a:off x="3715713" y="72977"/>
            <a:ext cx="3762976" cy="4706237"/>
          </a:xfrm>
          <a:prstGeom prst="bentConnector4">
            <a:avLst>
              <a:gd name="adj1" fmla="val -6075"/>
              <a:gd name="adj2" fmla="val 123207"/>
            </a:avLst>
          </a:prstGeom>
          <a:ln>
            <a:solidFill>
              <a:schemeClr val="bg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7331538" y="1728628"/>
            <a:ext cx="396262" cy="261610"/>
          </a:xfrm>
          <a:prstGeom prst="rect">
            <a:avLst/>
          </a:prstGeom>
          <a:noFill/>
        </p:spPr>
        <p:txBody>
          <a:bodyPr wrap="none" rtlCol="0">
            <a:spAutoFit/>
          </a:bodyPr>
          <a:lstStyle/>
          <a:p>
            <a:r>
              <a:rPr lang="en-US" sz="1100" dirty="0"/>
              <a:t>NO</a:t>
            </a:r>
          </a:p>
        </p:txBody>
      </p:sp>
      <p:sp>
        <p:nvSpPr>
          <p:cNvPr id="97" name="TextBox 96"/>
          <p:cNvSpPr txBox="1"/>
          <p:nvPr/>
        </p:nvSpPr>
        <p:spPr>
          <a:xfrm>
            <a:off x="2194560" y="3535679"/>
            <a:ext cx="396262" cy="261610"/>
          </a:xfrm>
          <a:prstGeom prst="rect">
            <a:avLst/>
          </a:prstGeom>
          <a:noFill/>
        </p:spPr>
        <p:txBody>
          <a:bodyPr wrap="none" rtlCol="0">
            <a:spAutoFit/>
          </a:bodyPr>
          <a:lstStyle/>
          <a:p>
            <a:r>
              <a:rPr lang="en-US" sz="1100" dirty="0"/>
              <a:t>NO</a:t>
            </a:r>
          </a:p>
        </p:txBody>
      </p:sp>
      <p:sp>
        <p:nvSpPr>
          <p:cNvPr id="98" name="TextBox 97"/>
          <p:cNvSpPr txBox="1"/>
          <p:nvPr/>
        </p:nvSpPr>
        <p:spPr>
          <a:xfrm>
            <a:off x="3295011" y="282997"/>
            <a:ext cx="396262" cy="261610"/>
          </a:xfrm>
          <a:prstGeom prst="rect">
            <a:avLst/>
          </a:prstGeom>
          <a:noFill/>
        </p:spPr>
        <p:txBody>
          <a:bodyPr wrap="none" rtlCol="0">
            <a:spAutoFit/>
          </a:bodyPr>
          <a:lstStyle/>
          <a:p>
            <a:r>
              <a:rPr lang="en-US" sz="1100" dirty="0"/>
              <a:t>NO</a:t>
            </a:r>
          </a:p>
        </p:txBody>
      </p:sp>
      <p:sp>
        <p:nvSpPr>
          <p:cNvPr id="99" name="Oval 98"/>
          <p:cNvSpPr/>
          <p:nvPr/>
        </p:nvSpPr>
        <p:spPr>
          <a:xfrm>
            <a:off x="6531880" y="3851741"/>
            <a:ext cx="1418440" cy="91168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err="1"/>
              <a:t>Postprocess</a:t>
            </a:r>
            <a:r>
              <a:rPr lang="en-US" baseline="30000" dirty="0"/>
              <a:t> results and visualization</a:t>
            </a:r>
            <a:endParaRPr lang="en-US" dirty="0"/>
          </a:p>
        </p:txBody>
      </p:sp>
      <p:sp>
        <p:nvSpPr>
          <p:cNvPr id="33" name="Line Callout 2 32"/>
          <p:cNvSpPr/>
          <p:nvPr/>
        </p:nvSpPr>
        <p:spPr>
          <a:xfrm>
            <a:off x="3120294" y="1702101"/>
            <a:ext cx="2965551" cy="900094"/>
          </a:xfrm>
          <a:prstGeom prst="borderCallout2">
            <a:avLst>
              <a:gd name="adj1" fmla="val -439"/>
              <a:gd name="adj2" fmla="val 49563"/>
              <a:gd name="adj3" fmla="val -20358"/>
              <a:gd name="adj4" fmla="val 62105"/>
              <a:gd name="adj5" fmla="val -49435"/>
              <a:gd name="adj6" fmla="val 62855"/>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 name="Picture 1" descr="Screen Shot 2016-04-17 at 11.53.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012" y="1865814"/>
            <a:ext cx="2862410" cy="453860"/>
          </a:xfrm>
          <a:prstGeom prst="rect">
            <a:avLst/>
          </a:prstGeom>
        </p:spPr>
      </p:pic>
    </p:spTree>
    <p:extLst>
      <p:ext uri="{BB962C8B-B14F-4D97-AF65-F5344CB8AC3E}">
        <p14:creationId xmlns:p14="http://schemas.microsoft.com/office/powerpoint/2010/main" val="1349348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mond 4"/>
          <p:cNvSpPr/>
          <p:nvPr/>
        </p:nvSpPr>
        <p:spPr>
          <a:xfrm>
            <a:off x="2664588" y="544607"/>
            <a:ext cx="1158990" cy="1011128"/>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t</a:t>
            </a:r>
            <a:r>
              <a:rPr lang="en-US" sz="1200" dirty="0"/>
              <a:t> </a:t>
            </a:r>
            <a:r>
              <a:rPr lang="en-US" sz="1200" baseline="30000" dirty="0"/>
              <a:t>&lt;</a:t>
            </a:r>
            <a:r>
              <a:rPr lang="en-US" sz="1200" baseline="30000" dirty="0" err="1"/>
              <a:t>MAXt</a:t>
            </a:r>
            <a:endParaRPr lang="en-US" sz="1200" dirty="0"/>
          </a:p>
        </p:txBody>
      </p:sp>
      <p:cxnSp>
        <p:nvCxnSpPr>
          <p:cNvPr id="7" name="Straight Arrow Connector 6"/>
          <p:cNvCxnSpPr>
            <a:stCxn id="31" idx="3"/>
            <a:endCxn id="5" idx="1"/>
          </p:cNvCxnSpPr>
          <p:nvPr/>
        </p:nvCxnSpPr>
        <p:spPr>
          <a:xfrm>
            <a:off x="2194560" y="1050171"/>
            <a:ext cx="4700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166190" y="711073"/>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new solutions by adjusting frequency f,</a:t>
            </a:r>
            <a:endParaRPr lang="en-US" dirty="0"/>
          </a:p>
        </p:txBody>
      </p:sp>
      <p:cxnSp>
        <p:nvCxnSpPr>
          <p:cNvPr id="12" name="Straight Arrow Connector 11"/>
          <p:cNvCxnSpPr>
            <a:stCxn id="5" idx="3"/>
            <a:endCxn id="10" idx="1"/>
          </p:cNvCxnSpPr>
          <p:nvPr/>
        </p:nvCxnSpPr>
        <p:spPr>
          <a:xfrm>
            <a:off x="3823578" y="1050171"/>
            <a:ext cx="3426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962943" y="7277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Update </a:t>
            </a:r>
            <a:r>
              <a:rPr lang="en-US" baseline="30000" dirty="0" err="1"/>
              <a:t>xi,vi</a:t>
            </a:r>
            <a:endParaRPr lang="en-US" dirty="0"/>
          </a:p>
        </p:txBody>
      </p:sp>
      <p:cxnSp>
        <p:nvCxnSpPr>
          <p:cNvPr id="17" name="Straight Arrow Connector 16"/>
          <p:cNvCxnSpPr>
            <a:stCxn id="10" idx="3"/>
            <a:endCxn id="15" idx="1"/>
          </p:cNvCxnSpPr>
          <p:nvPr/>
        </p:nvCxnSpPr>
        <p:spPr>
          <a:xfrm>
            <a:off x="5534785" y="1050171"/>
            <a:ext cx="428158" cy="167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Diamond 18"/>
          <p:cNvSpPr/>
          <p:nvPr/>
        </p:nvSpPr>
        <p:spPr>
          <a:xfrm>
            <a:off x="7737938" y="1174527"/>
            <a:ext cx="1256422" cy="121490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aseline="30000" dirty="0"/>
              <a:t>Rand&gt;</a:t>
            </a:r>
            <a:r>
              <a:rPr lang="en-US" sz="1050" baseline="30000" dirty="0" err="1"/>
              <a:t>ri</a:t>
            </a:r>
            <a:endParaRPr lang="en-US" sz="1050" dirty="0"/>
          </a:p>
        </p:txBody>
      </p:sp>
      <p:sp>
        <p:nvSpPr>
          <p:cNvPr id="25" name="Rectangle 24"/>
          <p:cNvSpPr/>
          <p:nvPr/>
        </p:nvSpPr>
        <p:spPr>
          <a:xfrm>
            <a:off x="641356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Select a solution among the best solutions</a:t>
            </a:r>
            <a:endParaRPr lang="en-US" dirty="0"/>
          </a:p>
        </p:txBody>
      </p:sp>
      <p:sp>
        <p:nvSpPr>
          <p:cNvPr id="29" name="Rectangle 28"/>
          <p:cNvSpPr/>
          <p:nvPr/>
        </p:nvSpPr>
        <p:spPr>
          <a:xfrm>
            <a:off x="460307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local solution around the selected best solution</a:t>
            </a:r>
            <a:endParaRPr lang="en-US" dirty="0"/>
          </a:p>
        </p:txBody>
      </p:sp>
      <p:sp>
        <p:nvSpPr>
          <p:cNvPr id="30" name="Rectangle 29"/>
          <p:cNvSpPr/>
          <p:nvPr/>
        </p:nvSpPr>
        <p:spPr>
          <a:xfrm>
            <a:off x="2787435" y="259442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new solution by flying randomly</a:t>
            </a:r>
            <a:endParaRPr lang="en-US" dirty="0"/>
          </a:p>
        </p:txBody>
      </p:sp>
      <p:sp>
        <p:nvSpPr>
          <p:cNvPr id="31" name="Rectangle 30"/>
          <p:cNvSpPr/>
          <p:nvPr/>
        </p:nvSpPr>
        <p:spPr>
          <a:xfrm>
            <a:off x="71120" y="637020"/>
            <a:ext cx="2123440" cy="8263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initialize the bat population and vi</a:t>
            </a:r>
          </a:p>
          <a:p>
            <a:pPr algn="ctr"/>
            <a:r>
              <a:rPr lang="en-US" baseline="30000" dirty="0"/>
              <a:t>Define pulse frequency fi at xi</a:t>
            </a:r>
          </a:p>
          <a:p>
            <a:pPr algn="ctr"/>
            <a:r>
              <a:rPr lang="en-US" baseline="30000" dirty="0"/>
              <a:t>Initialize pulse rates </a:t>
            </a:r>
            <a:r>
              <a:rPr lang="en-US" baseline="30000" dirty="0" err="1"/>
              <a:t>ri</a:t>
            </a:r>
            <a:r>
              <a:rPr lang="en-US" baseline="30000" dirty="0"/>
              <a:t> and the loudness Ai</a:t>
            </a:r>
            <a:endParaRPr lang="en-US" dirty="0"/>
          </a:p>
        </p:txBody>
      </p:sp>
      <p:cxnSp>
        <p:nvCxnSpPr>
          <p:cNvPr id="47" name="Elbow Connector 46"/>
          <p:cNvCxnSpPr>
            <a:stCxn id="19" idx="2"/>
            <a:endCxn id="25" idx="3"/>
          </p:cNvCxnSpPr>
          <p:nvPr/>
        </p:nvCxnSpPr>
        <p:spPr>
          <a:xfrm rot="5400000">
            <a:off x="7802108" y="2369480"/>
            <a:ext cx="544089" cy="58399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15" idx="3"/>
            <a:endCxn id="19" idx="0"/>
          </p:cNvCxnSpPr>
          <p:nvPr/>
        </p:nvCxnSpPr>
        <p:spPr>
          <a:xfrm>
            <a:off x="7331538" y="1066888"/>
            <a:ext cx="1034611" cy="10763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5" idx="1"/>
            <a:endCxn id="29" idx="3"/>
          </p:cNvCxnSpPr>
          <p:nvPr/>
        </p:nvCxnSpPr>
        <p:spPr>
          <a:xfrm flipH="1">
            <a:off x="5971665" y="2933522"/>
            <a:ext cx="4418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29" idx="1"/>
            <a:endCxn id="30" idx="3"/>
          </p:cNvCxnSpPr>
          <p:nvPr/>
        </p:nvCxnSpPr>
        <p:spPr>
          <a:xfrm rot="10800000" flipV="1">
            <a:off x="4156030" y="2933521"/>
            <a:ext cx="447040" cy="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19" idx="1"/>
            <a:endCxn id="30" idx="0"/>
          </p:cNvCxnSpPr>
          <p:nvPr/>
        </p:nvCxnSpPr>
        <p:spPr>
          <a:xfrm rot="10800000" flipV="1">
            <a:off x="3471734" y="1781979"/>
            <a:ext cx="4266205" cy="812445"/>
          </a:xfrm>
          <a:prstGeom prst="bentConnector2">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sp>
        <p:nvSpPr>
          <p:cNvPr id="64" name="Diamond 63"/>
          <p:cNvSpPr/>
          <p:nvPr/>
        </p:nvSpPr>
        <p:spPr>
          <a:xfrm>
            <a:off x="1036320" y="2359266"/>
            <a:ext cx="1452879" cy="117641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Rand&lt;Ai</a:t>
            </a:r>
          </a:p>
          <a:p>
            <a:pPr algn="ctr"/>
            <a:r>
              <a:rPr lang="en-US" sz="1200" baseline="30000" dirty="0"/>
              <a:t>&amp; F(xi)&lt;f(x*)</a:t>
            </a:r>
            <a:endParaRPr lang="en-US" sz="1200" dirty="0"/>
          </a:p>
        </p:txBody>
      </p:sp>
      <p:sp>
        <p:nvSpPr>
          <p:cNvPr id="65" name="Rectangle 64"/>
          <p:cNvSpPr/>
          <p:nvPr/>
        </p:nvSpPr>
        <p:spPr>
          <a:xfrm>
            <a:off x="825965" y="40102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Accept the new solutions</a:t>
            </a:r>
            <a:endParaRPr lang="en-US" dirty="0"/>
          </a:p>
        </p:txBody>
      </p:sp>
      <p:sp>
        <p:nvSpPr>
          <p:cNvPr id="66" name="Rectangle 65"/>
          <p:cNvSpPr/>
          <p:nvPr/>
        </p:nvSpPr>
        <p:spPr>
          <a:xfrm>
            <a:off x="2729143"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Increase </a:t>
            </a:r>
            <a:r>
              <a:rPr lang="en-US" baseline="30000" dirty="0" err="1"/>
              <a:t>ri</a:t>
            </a:r>
            <a:r>
              <a:rPr lang="en-US" baseline="30000" dirty="0"/>
              <a:t> </a:t>
            </a:r>
          </a:p>
          <a:p>
            <a:pPr algn="ctr"/>
            <a:r>
              <a:rPr lang="en-US" baseline="30000" dirty="0"/>
              <a:t>reduce Ai</a:t>
            </a:r>
            <a:endParaRPr lang="en-US" dirty="0"/>
          </a:p>
        </p:txBody>
      </p:sp>
      <p:cxnSp>
        <p:nvCxnSpPr>
          <p:cNvPr id="68" name="Elbow Connector 67"/>
          <p:cNvCxnSpPr>
            <a:stCxn id="64" idx="1"/>
            <a:endCxn id="65" idx="1"/>
          </p:cNvCxnSpPr>
          <p:nvPr/>
        </p:nvCxnSpPr>
        <p:spPr>
          <a:xfrm rot="10800000" flipV="1">
            <a:off x="825966" y="2947472"/>
            <a:ext cx="210355" cy="1401915"/>
          </a:xfrm>
          <a:prstGeom prst="bentConnector3">
            <a:avLst>
              <a:gd name="adj1" fmla="val 20867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65" idx="3"/>
            <a:endCxn id="66" idx="1"/>
          </p:cNvCxnSpPr>
          <p:nvPr/>
        </p:nvCxnSpPr>
        <p:spPr>
          <a:xfrm flipV="1">
            <a:off x="2194560" y="4335603"/>
            <a:ext cx="534583" cy="1378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4624827"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Rank the bats and find the current best x∗</a:t>
            </a:r>
            <a:endParaRPr lang="en-US" dirty="0"/>
          </a:p>
        </p:txBody>
      </p:sp>
      <p:cxnSp>
        <p:nvCxnSpPr>
          <p:cNvPr id="73" name="Straight Arrow Connector 72"/>
          <p:cNvCxnSpPr>
            <a:stCxn id="66" idx="3"/>
            <a:endCxn id="71" idx="1"/>
          </p:cNvCxnSpPr>
          <p:nvPr/>
        </p:nvCxnSpPr>
        <p:spPr>
          <a:xfrm>
            <a:off x="4097738" y="4335603"/>
            <a:ext cx="5270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30" idx="1"/>
            <a:endCxn id="64" idx="3"/>
          </p:cNvCxnSpPr>
          <p:nvPr/>
        </p:nvCxnSpPr>
        <p:spPr>
          <a:xfrm flipH="1">
            <a:off x="2489199" y="2933523"/>
            <a:ext cx="298236" cy="13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64" idx="2"/>
            <a:endCxn id="71" idx="0"/>
          </p:cNvCxnSpPr>
          <p:nvPr/>
        </p:nvCxnSpPr>
        <p:spPr>
          <a:xfrm rot="16200000" flipH="1">
            <a:off x="3305529" y="1992909"/>
            <a:ext cx="460826" cy="3546365"/>
          </a:xfrm>
          <a:prstGeom prst="bentConnector3">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1" idx="3"/>
            <a:endCxn id="99" idx="2"/>
          </p:cNvCxnSpPr>
          <p:nvPr/>
        </p:nvCxnSpPr>
        <p:spPr>
          <a:xfrm flipV="1">
            <a:off x="5993422" y="4307583"/>
            <a:ext cx="538458" cy="28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5" idx="0"/>
            <a:endCxn id="99" idx="6"/>
          </p:cNvCxnSpPr>
          <p:nvPr/>
        </p:nvCxnSpPr>
        <p:spPr>
          <a:xfrm rot="16200000" flipH="1">
            <a:off x="3715713" y="72977"/>
            <a:ext cx="3762976" cy="4706237"/>
          </a:xfrm>
          <a:prstGeom prst="bentConnector4">
            <a:avLst>
              <a:gd name="adj1" fmla="val -6075"/>
              <a:gd name="adj2" fmla="val 123207"/>
            </a:avLst>
          </a:prstGeom>
          <a:ln>
            <a:solidFill>
              <a:schemeClr val="bg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7331538" y="1637188"/>
            <a:ext cx="396262" cy="261610"/>
          </a:xfrm>
          <a:prstGeom prst="rect">
            <a:avLst/>
          </a:prstGeom>
          <a:noFill/>
        </p:spPr>
        <p:txBody>
          <a:bodyPr wrap="none" rtlCol="0">
            <a:spAutoFit/>
          </a:bodyPr>
          <a:lstStyle/>
          <a:p>
            <a:r>
              <a:rPr lang="en-US" sz="1100" dirty="0"/>
              <a:t>NO</a:t>
            </a:r>
          </a:p>
        </p:txBody>
      </p:sp>
      <p:sp>
        <p:nvSpPr>
          <p:cNvPr id="97" name="TextBox 96"/>
          <p:cNvSpPr txBox="1"/>
          <p:nvPr/>
        </p:nvSpPr>
        <p:spPr>
          <a:xfrm>
            <a:off x="2194560" y="3535679"/>
            <a:ext cx="396262" cy="261610"/>
          </a:xfrm>
          <a:prstGeom prst="rect">
            <a:avLst/>
          </a:prstGeom>
          <a:noFill/>
        </p:spPr>
        <p:txBody>
          <a:bodyPr wrap="none" rtlCol="0">
            <a:spAutoFit/>
          </a:bodyPr>
          <a:lstStyle/>
          <a:p>
            <a:r>
              <a:rPr lang="en-US" sz="1100" dirty="0"/>
              <a:t>NO</a:t>
            </a:r>
          </a:p>
        </p:txBody>
      </p:sp>
      <p:sp>
        <p:nvSpPr>
          <p:cNvPr id="98" name="TextBox 97"/>
          <p:cNvSpPr txBox="1"/>
          <p:nvPr/>
        </p:nvSpPr>
        <p:spPr>
          <a:xfrm>
            <a:off x="3295011" y="282997"/>
            <a:ext cx="396262" cy="261610"/>
          </a:xfrm>
          <a:prstGeom prst="rect">
            <a:avLst/>
          </a:prstGeom>
          <a:noFill/>
        </p:spPr>
        <p:txBody>
          <a:bodyPr wrap="none" rtlCol="0">
            <a:spAutoFit/>
          </a:bodyPr>
          <a:lstStyle/>
          <a:p>
            <a:r>
              <a:rPr lang="en-US" sz="1100" dirty="0"/>
              <a:t>NO</a:t>
            </a:r>
          </a:p>
        </p:txBody>
      </p:sp>
      <p:sp>
        <p:nvSpPr>
          <p:cNvPr id="99" name="Oval 98"/>
          <p:cNvSpPr/>
          <p:nvPr/>
        </p:nvSpPr>
        <p:spPr>
          <a:xfrm>
            <a:off x="6531880" y="3851741"/>
            <a:ext cx="1418440" cy="91168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err="1"/>
              <a:t>Postprocess</a:t>
            </a:r>
            <a:r>
              <a:rPr lang="en-US" baseline="30000" dirty="0"/>
              <a:t> results and visualization</a:t>
            </a:r>
            <a:endParaRPr lang="en-US" dirty="0"/>
          </a:p>
        </p:txBody>
      </p:sp>
      <p:sp>
        <p:nvSpPr>
          <p:cNvPr id="33" name="Line Callout 2 32"/>
          <p:cNvSpPr/>
          <p:nvPr/>
        </p:nvSpPr>
        <p:spPr>
          <a:xfrm>
            <a:off x="4603070" y="1694330"/>
            <a:ext cx="2965551" cy="900094"/>
          </a:xfrm>
          <a:prstGeom prst="borderCallout2">
            <a:avLst>
              <a:gd name="adj1" fmla="val -439"/>
              <a:gd name="adj2" fmla="val 49563"/>
              <a:gd name="adj3" fmla="val -20358"/>
              <a:gd name="adj4" fmla="val 62105"/>
              <a:gd name="adj5" fmla="val -49435"/>
              <a:gd name="adj6" fmla="val 62855"/>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4" name="Picture 33" descr="Screen Shot 2016-04-10 at 11.35.1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499" y="1817284"/>
            <a:ext cx="2676458" cy="357188"/>
          </a:xfrm>
          <a:prstGeom prst="rect">
            <a:avLst/>
          </a:prstGeom>
        </p:spPr>
      </p:pic>
      <p:pic>
        <p:nvPicPr>
          <p:cNvPr id="35" name="Picture 34" descr="Screen Shot 2016-04-10 at 11.38.0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499" y="2133832"/>
            <a:ext cx="2185897" cy="411048"/>
          </a:xfrm>
          <a:prstGeom prst="rect">
            <a:avLst/>
          </a:prstGeom>
        </p:spPr>
      </p:pic>
    </p:spTree>
    <p:extLst>
      <p:ext uri="{BB962C8B-B14F-4D97-AF65-F5344CB8AC3E}">
        <p14:creationId xmlns:p14="http://schemas.microsoft.com/office/powerpoint/2010/main" val="3204261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mond 4"/>
          <p:cNvSpPr/>
          <p:nvPr/>
        </p:nvSpPr>
        <p:spPr>
          <a:xfrm>
            <a:off x="2664588" y="544607"/>
            <a:ext cx="1158990" cy="1011128"/>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t</a:t>
            </a:r>
            <a:r>
              <a:rPr lang="en-US" sz="1200" dirty="0"/>
              <a:t> </a:t>
            </a:r>
            <a:r>
              <a:rPr lang="en-US" sz="1200" baseline="30000" dirty="0"/>
              <a:t>&lt;</a:t>
            </a:r>
            <a:r>
              <a:rPr lang="en-US" sz="1200" baseline="30000" dirty="0" err="1"/>
              <a:t>MAXt</a:t>
            </a:r>
            <a:endParaRPr lang="en-US" sz="1200" dirty="0"/>
          </a:p>
        </p:txBody>
      </p:sp>
      <p:cxnSp>
        <p:nvCxnSpPr>
          <p:cNvPr id="7" name="Straight Arrow Connector 6"/>
          <p:cNvCxnSpPr>
            <a:stCxn id="31" idx="3"/>
            <a:endCxn id="5" idx="1"/>
          </p:cNvCxnSpPr>
          <p:nvPr/>
        </p:nvCxnSpPr>
        <p:spPr>
          <a:xfrm>
            <a:off x="2194560" y="1050171"/>
            <a:ext cx="4700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166190" y="711073"/>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new solutions by adjusting frequency f,</a:t>
            </a:r>
            <a:endParaRPr lang="en-US" dirty="0"/>
          </a:p>
        </p:txBody>
      </p:sp>
      <p:cxnSp>
        <p:nvCxnSpPr>
          <p:cNvPr id="12" name="Straight Arrow Connector 11"/>
          <p:cNvCxnSpPr>
            <a:stCxn id="5" idx="3"/>
            <a:endCxn id="10" idx="1"/>
          </p:cNvCxnSpPr>
          <p:nvPr/>
        </p:nvCxnSpPr>
        <p:spPr>
          <a:xfrm>
            <a:off x="3823578" y="1050171"/>
            <a:ext cx="3426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962943" y="7277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Update </a:t>
            </a:r>
            <a:r>
              <a:rPr lang="en-US" baseline="30000" dirty="0" err="1"/>
              <a:t>xi,vi</a:t>
            </a:r>
            <a:endParaRPr lang="en-US" dirty="0"/>
          </a:p>
        </p:txBody>
      </p:sp>
      <p:cxnSp>
        <p:nvCxnSpPr>
          <p:cNvPr id="17" name="Straight Arrow Connector 16"/>
          <p:cNvCxnSpPr>
            <a:stCxn id="10" idx="3"/>
            <a:endCxn id="15" idx="1"/>
          </p:cNvCxnSpPr>
          <p:nvPr/>
        </p:nvCxnSpPr>
        <p:spPr>
          <a:xfrm>
            <a:off x="5534785" y="1050171"/>
            <a:ext cx="428158" cy="167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Diamond 18"/>
          <p:cNvSpPr/>
          <p:nvPr/>
        </p:nvSpPr>
        <p:spPr>
          <a:xfrm>
            <a:off x="7737938" y="1174527"/>
            <a:ext cx="1256422" cy="121490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aseline="30000" dirty="0"/>
              <a:t>Rand&gt;</a:t>
            </a:r>
            <a:r>
              <a:rPr lang="en-US" sz="1050" baseline="30000" dirty="0" err="1"/>
              <a:t>ri</a:t>
            </a:r>
            <a:endParaRPr lang="en-US" sz="1050" dirty="0"/>
          </a:p>
        </p:txBody>
      </p:sp>
      <p:sp>
        <p:nvSpPr>
          <p:cNvPr id="25" name="Rectangle 24"/>
          <p:cNvSpPr/>
          <p:nvPr/>
        </p:nvSpPr>
        <p:spPr>
          <a:xfrm>
            <a:off x="641356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Select a solution among the best solutions</a:t>
            </a:r>
            <a:endParaRPr lang="en-US" dirty="0"/>
          </a:p>
        </p:txBody>
      </p:sp>
      <p:sp>
        <p:nvSpPr>
          <p:cNvPr id="29" name="Rectangle 28"/>
          <p:cNvSpPr/>
          <p:nvPr/>
        </p:nvSpPr>
        <p:spPr>
          <a:xfrm>
            <a:off x="460307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local solution around the selected best solution</a:t>
            </a:r>
            <a:endParaRPr lang="en-US" dirty="0"/>
          </a:p>
        </p:txBody>
      </p:sp>
      <p:sp>
        <p:nvSpPr>
          <p:cNvPr id="30" name="Rectangle 29"/>
          <p:cNvSpPr/>
          <p:nvPr/>
        </p:nvSpPr>
        <p:spPr>
          <a:xfrm>
            <a:off x="2787435" y="259442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new solution by flying randomly</a:t>
            </a:r>
            <a:endParaRPr lang="en-US" dirty="0"/>
          </a:p>
        </p:txBody>
      </p:sp>
      <p:sp>
        <p:nvSpPr>
          <p:cNvPr id="31" name="Rectangle 30"/>
          <p:cNvSpPr/>
          <p:nvPr/>
        </p:nvSpPr>
        <p:spPr>
          <a:xfrm>
            <a:off x="71120" y="637020"/>
            <a:ext cx="2123440" cy="8263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initialize the bat population and vi</a:t>
            </a:r>
          </a:p>
          <a:p>
            <a:pPr algn="ctr"/>
            <a:r>
              <a:rPr lang="en-US" baseline="30000" dirty="0"/>
              <a:t>Define pulse frequency fi at xi</a:t>
            </a:r>
          </a:p>
          <a:p>
            <a:pPr algn="ctr"/>
            <a:r>
              <a:rPr lang="en-US" baseline="30000" dirty="0"/>
              <a:t>Initialize pulse rates </a:t>
            </a:r>
            <a:r>
              <a:rPr lang="en-US" baseline="30000" dirty="0" err="1"/>
              <a:t>ri</a:t>
            </a:r>
            <a:r>
              <a:rPr lang="en-US" baseline="30000" dirty="0"/>
              <a:t> and the loudness Ai</a:t>
            </a:r>
            <a:endParaRPr lang="en-US" dirty="0"/>
          </a:p>
        </p:txBody>
      </p:sp>
      <p:cxnSp>
        <p:nvCxnSpPr>
          <p:cNvPr id="47" name="Elbow Connector 46"/>
          <p:cNvCxnSpPr>
            <a:stCxn id="19" idx="2"/>
            <a:endCxn id="25" idx="3"/>
          </p:cNvCxnSpPr>
          <p:nvPr/>
        </p:nvCxnSpPr>
        <p:spPr>
          <a:xfrm rot="5400000">
            <a:off x="7802108" y="2369480"/>
            <a:ext cx="544089" cy="58399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15" idx="3"/>
            <a:endCxn id="19" idx="0"/>
          </p:cNvCxnSpPr>
          <p:nvPr/>
        </p:nvCxnSpPr>
        <p:spPr>
          <a:xfrm>
            <a:off x="7331538" y="1066888"/>
            <a:ext cx="1034611" cy="10763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5" idx="1"/>
            <a:endCxn id="29" idx="3"/>
          </p:cNvCxnSpPr>
          <p:nvPr/>
        </p:nvCxnSpPr>
        <p:spPr>
          <a:xfrm flipH="1">
            <a:off x="5971665" y="2933522"/>
            <a:ext cx="4418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29" idx="1"/>
            <a:endCxn id="30" idx="3"/>
          </p:cNvCxnSpPr>
          <p:nvPr/>
        </p:nvCxnSpPr>
        <p:spPr>
          <a:xfrm rot="10800000" flipV="1">
            <a:off x="4156030" y="2933521"/>
            <a:ext cx="447040" cy="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19" idx="1"/>
            <a:endCxn id="30" idx="0"/>
          </p:cNvCxnSpPr>
          <p:nvPr/>
        </p:nvCxnSpPr>
        <p:spPr>
          <a:xfrm rot="10800000" flipV="1">
            <a:off x="3471734" y="1781979"/>
            <a:ext cx="4266205" cy="812445"/>
          </a:xfrm>
          <a:prstGeom prst="bentConnector2">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sp>
        <p:nvSpPr>
          <p:cNvPr id="64" name="Diamond 63"/>
          <p:cNvSpPr/>
          <p:nvPr/>
        </p:nvSpPr>
        <p:spPr>
          <a:xfrm>
            <a:off x="1036320" y="2359266"/>
            <a:ext cx="1452879" cy="117641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Rand&lt;Ai</a:t>
            </a:r>
          </a:p>
          <a:p>
            <a:pPr algn="ctr"/>
            <a:r>
              <a:rPr lang="en-US" sz="1200" baseline="30000" dirty="0"/>
              <a:t>&amp; F(xi)&lt;f(x*)</a:t>
            </a:r>
            <a:endParaRPr lang="en-US" sz="1200" dirty="0"/>
          </a:p>
        </p:txBody>
      </p:sp>
      <p:sp>
        <p:nvSpPr>
          <p:cNvPr id="65" name="Rectangle 64"/>
          <p:cNvSpPr/>
          <p:nvPr/>
        </p:nvSpPr>
        <p:spPr>
          <a:xfrm>
            <a:off x="825965" y="40102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Accept the new solutions</a:t>
            </a:r>
            <a:endParaRPr lang="en-US" dirty="0"/>
          </a:p>
        </p:txBody>
      </p:sp>
      <p:sp>
        <p:nvSpPr>
          <p:cNvPr id="66" name="Rectangle 65"/>
          <p:cNvSpPr/>
          <p:nvPr/>
        </p:nvSpPr>
        <p:spPr>
          <a:xfrm>
            <a:off x="2729143"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Increase </a:t>
            </a:r>
            <a:r>
              <a:rPr lang="en-US" baseline="30000" dirty="0" err="1"/>
              <a:t>ri</a:t>
            </a:r>
            <a:r>
              <a:rPr lang="en-US" baseline="30000" dirty="0"/>
              <a:t> </a:t>
            </a:r>
          </a:p>
          <a:p>
            <a:pPr algn="ctr"/>
            <a:r>
              <a:rPr lang="en-US" baseline="30000" dirty="0"/>
              <a:t>reduce Ai</a:t>
            </a:r>
            <a:endParaRPr lang="en-US" dirty="0"/>
          </a:p>
        </p:txBody>
      </p:sp>
      <p:cxnSp>
        <p:nvCxnSpPr>
          <p:cNvPr id="68" name="Elbow Connector 67"/>
          <p:cNvCxnSpPr>
            <a:stCxn id="64" idx="1"/>
            <a:endCxn id="65" idx="1"/>
          </p:cNvCxnSpPr>
          <p:nvPr/>
        </p:nvCxnSpPr>
        <p:spPr>
          <a:xfrm rot="10800000" flipV="1">
            <a:off x="825966" y="2947472"/>
            <a:ext cx="210355" cy="1401915"/>
          </a:xfrm>
          <a:prstGeom prst="bentConnector3">
            <a:avLst>
              <a:gd name="adj1" fmla="val 20867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65" idx="3"/>
            <a:endCxn id="66" idx="1"/>
          </p:cNvCxnSpPr>
          <p:nvPr/>
        </p:nvCxnSpPr>
        <p:spPr>
          <a:xfrm flipV="1">
            <a:off x="2194560" y="4335603"/>
            <a:ext cx="534583" cy="1378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4624827"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Rank the bats and find the current best x∗</a:t>
            </a:r>
            <a:endParaRPr lang="en-US" dirty="0"/>
          </a:p>
        </p:txBody>
      </p:sp>
      <p:cxnSp>
        <p:nvCxnSpPr>
          <p:cNvPr id="73" name="Straight Arrow Connector 72"/>
          <p:cNvCxnSpPr>
            <a:stCxn id="66" idx="3"/>
            <a:endCxn id="71" idx="1"/>
          </p:cNvCxnSpPr>
          <p:nvPr/>
        </p:nvCxnSpPr>
        <p:spPr>
          <a:xfrm>
            <a:off x="4097738" y="4335603"/>
            <a:ext cx="5270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30" idx="1"/>
            <a:endCxn id="64" idx="3"/>
          </p:cNvCxnSpPr>
          <p:nvPr/>
        </p:nvCxnSpPr>
        <p:spPr>
          <a:xfrm flipH="1">
            <a:off x="2489199" y="2933523"/>
            <a:ext cx="298236" cy="13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64" idx="2"/>
            <a:endCxn id="71" idx="0"/>
          </p:cNvCxnSpPr>
          <p:nvPr/>
        </p:nvCxnSpPr>
        <p:spPr>
          <a:xfrm rot="16200000" flipH="1">
            <a:off x="3305529" y="1992909"/>
            <a:ext cx="460826" cy="3546365"/>
          </a:xfrm>
          <a:prstGeom prst="bentConnector3">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1" idx="3"/>
            <a:endCxn id="99" idx="2"/>
          </p:cNvCxnSpPr>
          <p:nvPr/>
        </p:nvCxnSpPr>
        <p:spPr>
          <a:xfrm flipV="1">
            <a:off x="5993422" y="4307583"/>
            <a:ext cx="538458" cy="28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5" idx="0"/>
            <a:endCxn id="99" idx="6"/>
          </p:cNvCxnSpPr>
          <p:nvPr/>
        </p:nvCxnSpPr>
        <p:spPr>
          <a:xfrm rot="16200000" flipH="1">
            <a:off x="3715713" y="72977"/>
            <a:ext cx="3762976" cy="4706237"/>
          </a:xfrm>
          <a:prstGeom prst="bentConnector4">
            <a:avLst>
              <a:gd name="adj1" fmla="val -6075"/>
              <a:gd name="adj2" fmla="val 123207"/>
            </a:avLst>
          </a:prstGeom>
          <a:ln>
            <a:solidFill>
              <a:schemeClr val="bg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7331538" y="1759108"/>
            <a:ext cx="396262" cy="261610"/>
          </a:xfrm>
          <a:prstGeom prst="rect">
            <a:avLst/>
          </a:prstGeom>
          <a:noFill/>
        </p:spPr>
        <p:txBody>
          <a:bodyPr wrap="none" rtlCol="0">
            <a:spAutoFit/>
          </a:bodyPr>
          <a:lstStyle/>
          <a:p>
            <a:r>
              <a:rPr lang="en-US" sz="1100" dirty="0"/>
              <a:t>NO</a:t>
            </a:r>
          </a:p>
        </p:txBody>
      </p:sp>
      <p:sp>
        <p:nvSpPr>
          <p:cNvPr id="97" name="TextBox 96"/>
          <p:cNvSpPr txBox="1"/>
          <p:nvPr/>
        </p:nvSpPr>
        <p:spPr>
          <a:xfrm>
            <a:off x="2194560" y="3535679"/>
            <a:ext cx="396262" cy="261610"/>
          </a:xfrm>
          <a:prstGeom prst="rect">
            <a:avLst/>
          </a:prstGeom>
          <a:noFill/>
        </p:spPr>
        <p:txBody>
          <a:bodyPr wrap="none" rtlCol="0">
            <a:spAutoFit/>
          </a:bodyPr>
          <a:lstStyle/>
          <a:p>
            <a:r>
              <a:rPr lang="en-US" sz="1100" dirty="0"/>
              <a:t>NO</a:t>
            </a:r>
          </a:p>
        </p:txBody>
      </p:sp>
      <p:sp>
        <p:nvSpPr>
          <p:cNvPr id="98" name="TextBox 97"/>
          <p:cNvSpPr txBox="1"/>
          <p:nvPr/>
        </p:nvSpPr>
        <p:spPr>
          <a:xfrm>
            <a:off x="3295011" y="282997"/>
            <a:ext cx="396262" cy="261610"/>
          </a:xfrm>
          <a:prstGeom prst="rect">
            <a:avLst/>
          </a:prstGeom>
          <a:noFill/>
        </p:spPr>
        <p:txBody>
          <a:bodyPr wrap="none" rtlCol="0">
            <a:spAutoFit/>
          </a:bodyPr>
          <a:lstStyle/>
          <a:p>
            <a:r>
              <a:rPr lang="en-US" sz="1100" dirty="0"/>
              <a:t>NO</a:t>
            </a:r>
          </a:p>
        </p:txBody>
      </p:sp>
      <p:sp>
        <p:nvSpPr>
          <p:cNvPr id="99" name="Oval 98"/>
          <p:cNvSpPr/>
          <p:nvPr/>
        </p:nvSpPr>
        <p:spPr>
          <a:xfrm>
            <a:off x="6531880" y="3851741"/>
            <a:ext cx="1418440" cy="91168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err="1"/>
              <a:t>Postprocess</a:t>
            </a:r>
            <a:r>
              <a:rPr lang="en-US" baseline="30000" dirty="0"/>
              <a:t> results and visualization</a:t>
            </a:r>
            <a:endParaRPr lang="en-US" dirty="0"/>
          </a:p>
        </p:txBody>
      </p:sp>
    </p:spTree>
    <p:extLst>
      <p:ext uri="{BB962C8B-B14F-4D97-AF65-F5344CB8AC3E}">
        <p14:creationId xmlns:p14="http://schemas.microsoft.com/office/powerpoint/2010/main" val="1474845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721425" y="2838934"/>
            <a:ext cx="5935684" cy="1159800"/>
          </a:xfrm>
        </p:spPr>
        <p:txBody>
          <a:bodyPr lIns="91425" tIns="91425" rIns="91425" bIns="91425" anchor="t" anchorCtr="0">
            <a:normAutofit fontScale="90000"/>
          </a:bodyPr>
          <a:lstStyle/>
          <a:p>
            <a:pPr lvl="0">
              <a:lnSpc>
                <a:spcPct val="90000"/>
              </a:lnSpc>
            </a:pPr>
            <a:r>
              <a:rPr lang="en-US" sz="3400" b="1" dirty="0"/>
              <a:t>4- Mathematical Modeling of Bat Algorithm</a:t>
            </a:r>
            <a:br>
              <a:rPr lang="en-US" sz="3400" b="1" dirty="0"/>
            </a:br>
            <a:endParaRPr lang="en-US" sz="3400" dirty="0"/>
          </a:p>
        </p:txBody>
      </p:sp>
    </p:spTree>
    <p:extLst>
      <p:ext uri="{BB962C8B-B14F-4D97-AF65-F5344CB8AC3E}">
        <p14:creationId xmlns:p14="http://schemas.microsoft.com/office/powerpoint/2010/main" val="159528711"/>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700" y="-3413"/>
            <a:ext cx="6462600" cy="857400"/>
          </a:xfrm>
        </p:spPr>
        <p:txBody>
          <a:bodyPr/>
          <a:lstStyle/>
          <a:p>
            <a:r>
              <a:rPr lang="en-US" dirty="0"/>
              <a:t>Equation used</a:t>
            </a:r>
          </a:p>
        </p:txBody>
      </p:sp>
      <p:sp>
        <p:nvSpPr>
          <p:cNvPr id="3" name="Text Placeholder 2"/>
          <p:cNvSpPr>
            <a:spLocks noGrp="1"/>
          </p:cNvSpPr>
          <p:nvPr>
            <p:ph type="body" idx="1"/>
          </p:nvPr>
        </p:nvSpPr>
        <p:spPr>
          <a:xfrm>
            <a:off x="893700" y="853986"/>
            <a:ext cx="6462600" cy="3398551"/>
          </a:xfrm>
        </p:spPr>
        <p:txBody>
          <a:bodyPr/>
          <a:lstStyle/>
          <a:p>
            <a:r>
              <a:rPr lang="en-US" sz="2150" dirty="0"/>
              <a:t>1</a:t>
            </a:r>
          </a:p>
          <a:p>
            <a:endParaRPr lang="en-US" sz="2150" dirty="0"/>
          </a:p>
          <a:p>
            <a:r>
              <a:rPr lang="en-US" sz="2150" dirty="0"/>
              <a:t>2</a:t>
            </a:r>
          </a:p>
          <a:p>
            <a:endParaRPr lang="en-US" sz="2150" dirty="0"/>
          </a:p>
          <a:p>
            <a:r>
              <a:rPr lang="en-US" sz="2150" dirty="0"/>
              <a:t>3</a:t>
            </a:r>
          </a:p>
          <a:p>
            <a:endParaRPr lang="en-US" sz="2150" dirty="0"/>
          </a:p>
          <a:p>
            <a:r>
              <a:rPr lang="en-US" sz="2150" dirty="0"/>
              <a:t>4</a:t>
            </a:r>
          </a:p>
          <a:p>
            <a:endParaRPr lang="en-US" sz="2150" dirty="0"/>
          </a:p>
          <a:p>
            <a:r>
              <a:rPr lang="en-US" sz="2150" dirty="0"/>
              <a:t>5</a:t>
            </a:r>
          </a:p>
          <a:p>
            <a:endParaRPr lang="en-US" sz="2150" dirty="0"/>
          </a:p>
          <a:p>
            <a:r>
              <a:rPr lang="en-US" sz="2150" dirty="0"/>
              <a:t>6</a:t>
            </a:r>
          </a:p>
        </p:txBody>
      </p:sp>
      <p:pic>
        <p:nvPicPr>
          <p:cNvPr id="4" name="Picture 3" descr="Screen Shot 2016-04-16 at 10.04.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651" y="753476"/>
            <a:ext cx="5510074" cy="2163630"/>
          </a:xfrm>
          <a:prstGeom prst="rect">
            <a:avLst/>
          </a:prstGeom>
        </p:spPr>
      </p:pic>
      <p:pic>
        <p:nvPicPr>
          <p:cNvPr id="5" name="Picture 4" descr="Screen Shot 2016-04-24 at 2.04.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4212723"/>
            <a:ext cx="5791200" cy="792849"/>
          </a:xfrm>
          <a:prstGeom prst="rect">
            <a:avLst/>
          </a:prstGeom>
        </p:spPr>
      </p:pic>
      <p:pic>
        <p:nvPicPr>
          <p:cNvPr id="6" name="Picture 5" descr="Screen Shot 2016-04-24 at 2.04.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8651" y="2717640"/>
            <a:ext cx="7213600" cy="952500"/>
          </a:xfrm>
          <a:prstGeom prst="rect">
            <a:avLst/>
          </a:prstGeom>
        </p:spPr>
      </p:pic>
      <p:pic>
        <p:nvPicPr>
          <p:cNvPr id="8" name="Image 7">
            <a:extLst>
              <a:ext uri="{FF2B5EF4-FFF2-40B4-BE49-F238E27FC236}">
                <a16:creationId xmlns:a16="http://schemas.microsoft.com/office/drawing/2014/main" id="{EAC9852F-3059-0D3C-85AD-4894424F6608}"/>
              </a:ext>
            </a:extLst>
          </p:cNvPr>
          <p:cNvPicPr>
            <a:picLocks noChangeAspect="1"/>
          </p:cNvPicPr>
          <p:nvPr/>
        </p:nvPicPr>
        <p:blipFill>
          <a:blip r:embed="rId5"/>
          <a:stretch>
            <a:fillRect/>
          </a:stretch>
        </p:blipFill>
        <p:spPr>
          <a:xfrm>
            <a:off x="2098277" y="3532654"/>
            <a:ext cx="1867161" cy="857370"/>
          </a:xfrm>
          <a:prstGeom prst="rect">
            <a:avLst/>
          </a:prstGeom>
        </p:spPr>
      </p:pic>
    </p:spTree>
    <p:extLst>
      <p:ext uri="{BB962C8B-B14F-4D97-AF65-F5344CB8AC3E}">
        <p14:creationId xmlns:p14="http://schemas.microsoft.com/office/powerpoint/2010/main" val="3004555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721425" y="2838934"/>
            <a:ext cx="5935684" cy="1159800"/>
          </a:xfrm>
        </p:spPr>
        <p:txBody>
          <a:bodyPr lIns="91425" tIns="91425" rIns="91425" bIns="91425" anchor="t" anchorCtr="0">
            <a:normAutofit fontScale="90000"/>
          </a:bodyPr>
          <a:lstStyle/>
          <a:p>
            <a:pPr lvl="0">
              <a:lnSpc>
                <a:spcPct val="90000"/>
              </a:lnSpc>
            </a:pPr>
            <a:r>
              <a:rPr lang="en-US" sz="3400" b="1" dirty="0"/>
              <a:t>5- Applications of the Bat Algorithm</a:t>
            </a:r>
            <a:br>
              <a:rPr lang="en-US" sz="3400" b="1" dirty="0"/>
            </a:br>
            <a:br>
              <a:rPr lang="en-US" sz="3400" b="1" dirty="0"/>
            </a:br>
            <a:endParaRPr lang="en-US" sz="3400" dirty="0"/>
          </a:p>
        </p:txBody>
      </p:sp>
    </p:spTree>
    <p:extLst>
      <p:ext uri="{BB962C8B-B14F-4D97-AF65-F5344CB8AC3E}">
        <p14:creationId xmlns:p14="http://schemas.microsoft.com/office/powerpoint/2010/main" val="3758248644"/>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721425" y="2838934"/>
            <a:ext cx="5956466" cy="1159800"/>
          </a:xfrm>
        </p:spPr>
        <p:txBody>
          <a:bodyPr lIns="91425" tIns="91425" rIns="91425" bIns="91425" anchor="t" anchorCtr="0">
            <a:normAutofit/>
          </a:bodyPr>
          <a:lstStyle/>
          <a:p>
            <a:pPr lvl="0" rtl="0">
              <a:lnSpc>
                <a:spcPct val="90000"/>
              </a:lnSpc>
              <a:spcBef>
                <a:spcPts val="0"/>
              </a:spcBef>
              <a:buNone/>
            </a:pPr>
            <a:r>
              <a:rPr lang="en" sz="3400" b="1" dirty="0"/>
              <a:t>1. </a:t>
            </a:r>
            <a:r>
              <a:rPr lang="en-US" sz="3400" b="1" dirty="0"/>
              <a:t>Introduction to the Bat Algorithm</a:t>
            </a:r>
            <a:endParaRPr lang="en" sz="3400" b="1" dirty="0"/>
          </a:p>
        </p:txBody>
      </p:sp>
    </p:spTree>
    <p:extLst>
      <p:ext uri="{BB962C8B-B14F-4D97-AF65-F5344CB8AC3E}">
        <p14:creationId xmlns:p14="http://schemas.microsoft.com/office/powerpoint/2010/main" val="3502545521"/>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Text Placeholder 2"/>
          <p:cNvSpPr>
            <a:spLocks noGrp="1"/>
          </p:cNvSpPr>
          <p:nvPr>
            <p:ph type="body" idx="1"/>
          </p:nvPr>
        </p:nvSpPr>
        <p:spPr/>
        <p:txBody>
          <a:bodyPr/>
          <a:lstStyle/>
          <a:p>
            <a:pPr>
              <a:buNone/>
            </a:pPr>
            <a:r>
              <a:rPr lang="en-US" dirty="0"/>
              <a:t>Assume that </a:t>
            </a:r>
          </a:p>
          <a:p>
            <a:r>
              <a:rPr lang="en-US" dirty="0"/>
              <a:t>F min=0</a:t>
            </a:r>
          </a:p>
          <a:p>
            <a:r>
              <a:rPr lang="en-US" dirty="0"/>
              <a:t>F max =10</a:t>
            </a:r>
          </a:p>
        </p:txBody>
      </p:sp>
    </p:spTree>
    <p:extLst>
      <p:ext uri="{BB962C8B-B14F-4D97-AF65-F5344CB8AC3E}">
        <p14:creationId xmlns:p14="http://schemas.microsoft.com/office/powerpoint/2010/main" val="2914456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5" name="Isosceles Triangle 4"/>
          <p:cNvSpPr/>
          <p:nvPr/>
        </p:nvSpPr>
        <p:spPr>
          <a:xfrm>
            <a:off x="3715167"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6" name="Isosceles Triangle 5"/>
          <p:cNvSpPr/>
          <p:nvPr/>
        </p:nvSpPr>
        <p:spPr>
          <a:xfrm>
            <a:off x="1773283" y="3922488"/>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7" name="TextBox 6"/>
          <p:cNvSpPr txBox="1"/>
          <p:nvPr/>
        </p:nvSpPr>
        <p:spPr>
          <a:xfrm>
            <a:off x="2563820" y="3756336"/>
            <a:ext cx="866477" cy="1169551"/>
          </a:xfrm>
          <a:prstGeom prst="rect">
            <a:avLst/>
          </a:prstGeom>
          <a:noFill/>
        </p:spPr>
        <p:txBody>
          <a:bodyPr wrap="square" rtlCol="0">
            <a:spAutoFit/>
          </a:bodyPr>
          <a:lstStyle/>
          <a:p>
            <a:r>
              <a:rPr lang="en-US" dirty="0"/>
              <a:t>f  = </a:t>
            </a:r>
            <a:r>
              <a:rPr lang="en-US" b="1" dirty="0">
                <a:solidFill>
                  <a:srgbClr val="FF0000"/>
                </a:solidFill>
              </a:rPr>
              <a:t>3</a:t>
            </a:r>
          </a:p>
          <a:p>
            <a:r>
              <a:rPr lang="en-US" dirty="0"/>
              <a:t>x = 5</a:t>
            </a:r>
          </a:p>
          <a:p>
            <a:r>
              <a:rPr lang="en-US" dirty="0"/>
              <a:t>v = 4</a:t>
            </a:r>
          </a:p>
          <a:p>
            <a:r>
              <a:rPr lang="en-US" dirty="0"/>
              <a:t>A = </a:t>
            </a:r>
            <a:r>
              <a:rPr lang="en-US" b="1" dirty="0">
                <a:solidFill>
                  <a:srgbClr val="FF0000"/>
                </a:solidFill>
              </a:rPr>
              <a:t>0,9</a:t>
            </a:r>
          </a:p>
          <a:p>
            <a:r>
              <a:rPr lang="en-US" dirty="0"/>
              <a:t>r  = </a:t>
            </a:r>
            <a:r>
              <a:rPr lang="en-US" b="1" dirty="0">
                <a:solidFill>
                  <a:srgbClr val="FF0000"/>
                </a:solidFill>
              </a:rPr>
              <a:t>0.1</a:t>
            </a:r>
          </a:p>
        </p:txBody>
      </p:sp>
      <p:sp>
        <p:nvSpPr>
          <p:cNvPr id="8" name="TextBox 7"/>
          <p:cNvSpPr txBox="1"/>
          <p:nvPr/>
        </p:nvSpPr>
        <p:spPr>
          <a:xfrm>
            <a:off x="4544291" y="2405518"/>
            <a:ext cx="829657" cy="1169551"/>
          </a:xfrm>
          <a:prstGeom prst="rect">
            <a:avLst/>
          </a:prstGeom>
          <a:noFill/>
        </p:spPr>
        <p:txBody>
          <a:bodyPr wrap="square" rtlCol="0">
            <a:spAutoFit/>
          </a:bodyPr>
          <a:lstStyle/>
          <a:p>
            <a:r>
              <a:rPr lang="en-US" dirty="0"/>
              <a:t>f  = </a:t>
            </a:r>
            <a:r>
              <a:rPr lang="en-US" b="1" dirty="0">
                <a:solidFill>
                  <a:srgbClr val="FF0000"/>
                </a:solidFill>
              </a:rPr>
              <a:t>6</a:t>
            </a:r>
          </a:p>
          <a:p>
            <a:r>
              <a:rPr lang="en-US" dirty="0"/>
              <a:t>x = 8</a:t>
            </a:r>
          </a:p>
          <a:p>
            <a:r>
              <a:rPr lang="en-US" dirty="0"/>
              <a:t>v = 7</a:t>
            </a:r>
          </a:p>
          <a:p>
            <a:r>
              <a:rPr lang="en-US" dirty="0"/>
              <a:t>A = </a:t>
            </a:r>
            <a:r>
              <a:rPr lang="en-US" b="1" dirty="0">
                <a:solidFill>
                  <a:srgbClr val="FF0000"/>
                </a:solidFill>
              </a:rPr>
              <a:t>0,8</a:t>
            </a:r>
          </a:p>
          <a:p>
            <a:r>
              <a:rPr lang="en-US" dirty="0"/>
              <a:t>r  = </a:t>
            </a:r>
            <a:r>
              <a:rPr lang="en-US" b="1" dirty="0">
                <a:solidFill>
                  <a:srgbClr val="FF0000"/>
                </a:solidFill>
              </a:rPr>
              <a:t>0.2</a:t>
            </a:r>
          </a:p>
        </p:txBody>
      </p:sp>
      <p:sp>
        <p:nvSpPr>
          <p:cNvPr id="9" name="TextBox 8"/>
          <p:cNvSpPr txBox="1"/>
          <p:nvPr/>
        </p:nvSpPr>
        <p:spPr>
          <a:xfrm>
            <a:off x="1354339" y="996952"/>
            <a:ext cx="829657" cy="1169551"/>
          </a:xfrm>
          <a:prstGeom prst="rect">
            <a:avLst/>
          </a:prstGeom>
          <a:noFill/>
        </p:spPr>
        <p:txBody>
          <a:bodyPr wrap="square" rtlCol="0">
            <a:spAutoFit/>
          </a:bodyPr>
          <a:lstStyle/>
          <a:p>
            <a:r>
              <a:rPr lang="en-US" dirty="0"/>
              <a:t>f  = </a:t>
            </a:r>
            <a:r>
              <a:rPr lang="en-US" b="1" dirty="0">
                <a:solidFill>
                  <a:srgbClr val="FF0000"/>
                </a:solidFill>
              </a:rPr>
              <a:t>2</a:t>
            </a:r>
          </a:p>
          <a:p>
            <a:r>
              <a:rPr lang="en-US" dirty="0"/>
              <a:t>x = 4</a:t>
            </a:r>
          </a:p>
          <a:p>
            <a:r>
              <a:rPr lang="en-US" dirty="0"/>
              <a:t>v = 3</a:t>
            </a:r>
          </a:p>
          <a:p>
            <a:r>
              <a:rPr lang="en-US" dirty="0"/>
              <a:t>A = </a:t>
            </a:r>
            <a:r>
              <a:rPr lang="en-US" b="1" dirty="0">
                <a:solidFill>
                  <a:srgbClr val="FF0000"/>
                </a:solidFill>
              </a:rPr>
              <a:t>1</a:t>
            </a:r>
          </a:p>
          <a:p>
            <a:r>
              <a:rPr lang="en-US" dirty="0"/>
              <a:t>r  = </a:t>
            </a:r>
            <a:r>
              <a:rPr lang="en-US" b="1" dirty="0">
                <a:solidFill>
                  <a:srgbClr val="FF0000"/>
                </a:solidFill>
              </a:rPr>
              <a:t>0</a:t>
            </a:r>
          </a:p>
        </p:txBody>
      </p:sp>
      <p:sp>
        <p:nvSpPr>
          <p:cNvPr id="10" name="Smiley Face 9"/>
          <p:cNvSpPr/>
          <p:nvPr/>
        </p:nvSpPr>
        <p:spPr>
          <a:xfrm>
            <a:off x="6848727" y="2405519"/>
            <a:ext cx="866477" cy="905786"/>
          </a:xfrm>
          <a:prstGeom prst="smileyFac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6969760" y="2097741"/>
            <a:ext cx="563901" cy="307777"/>
          </a:xfrm>
          <a:prstGeom prst="rect">
            <a:avLst/>
          </a:prstGeom>
          <a:noFill/>
        </p:spPr>
        <p:txBody>
          <a:bodyPr wrap="none" rtlCol="0">
            <a:spAutoFit/>
          </a:bodyPr>
          <a:lstStyle/>
          <a:p>
            <a:r>
              <a:rPr lang="en-US" dirty="0"/>
              <a:t>Goal</a:t>
            </a:r>
          </a:p>
        </p:txBody>
      </p:sp>
    </p:spTree>
    <p:extLst>
      <p:ext uri="{BB962C8B-B14F-4D97-AF65-F5344CB8AC3E}">
        <p14:creationId xmlns:p14="http://schemas.microsoft.com/office/powerpoint/2010/main" val="2569249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29655" y="473674"/>
            <a:ext cx="833293" cy="307777"/>
          </a:xfrm>
          <a:prstGeom prst="rect">
            <a:avLst/>
          </a:prstGeom>
          <a:noFill/>
        </p:spPr>
        <p:txBody>
          <a:bodyPr wrap="none" rtlCol="0">
            <a:spAutoFit/>
          </a:bodyPr>
          <a:lstStyle/>
          <a:p>
            <a:r>
              <a:rPr lang="en-US" dirty="0"/>
              <a:t>Initialize</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rgbClr val="D89F3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617217" cy="1169551"/>
          </a:xfrm>
          <a:prstGeom prst="rect">
            <a:avLst/>
          </a:prstGeom>
          <a:noFill/>
        </p:spPr>
        <p:txBody>
          <a:bodyPr wrap="square" rtlCol="0">
            <a:spAutoFit/>
          </a:bodyPr>
          <a:lstStyle/>
          <a:p>
            <a:r>
              <a:rPr lang="en-US" dirty="0"/>
              <a:t>f  =</a:t>
            </a:r>
          </a:p>
          <a:p>
            <a:r>
              <a:rPr lang="en-US" dirty="0"/>
              <a:t>x =</a:t>
            </a:r>
          </a:p>
          <a:p>
            <a:r>
              <a:rPr lang="en-US" dirty="0"/>
              <a:t>v =</a:t>
            </a:r>
          </a:p>
          <a:p>
            <a:r>
              <a:rPr lang="en-US" dirty="0"/>
              <a:t>A =</a:t>
            </a:r>
          </a:p>
          <a:p>
            <a:r>
              <a:rPr lang="en-US" dirty="0"/>
              <a:t>r  =</a:t>
            </a:r>
          </a:p>
        </p:txBody>
      </p:sp>
      <p:sp>
        <p:nvSpPr>
          <p:cNvPr id="20" name="TextBox 19"/>
          <p:cNvSpPr txBox="1"/>
          <p:nvPr/>
        </p:nvSpPr>
        <p:spPr>
          <a:xfrm>
            <a:off x="1354339" y="2405518"/>
            <a:ext cx="617217" cy="1169551"/>
          </a:xfrm>
          <a:prstGeom prst="rect">
            <a:avLst/>
          </a:prstGeom>
          <a:noFill/>
        </p:spPr>
        <p:txBody>
          <a:bodyPr wrap="square" rtlCol="0">
            <a:spAutoFit/>
          </a:bodyPr>
          <a:lstStyle/>
          <a:p>
            <a:r>
              <a:rPr lang="en-US" dirty="0"/>
              <a:t>f  =</a:t>
            </a:r>
          </a:p>
          <a:p>
            <a:r>
              <a:rPr lang="en-US" dirty="0"/>
              <a:t>x =</a:t>
            </a:r>
          </a:p>
          <a:p>
            <a:r>
              <a:rPr lang="en-US" dirty="0"/>
              <a:t>v =</a:t>
            </a:r>
          </a:p>
          <a:p>
            <a:r>
              <a:rPr lang="en-US" dirty="0"/>
              <a:t>A =</a:t>
            </a:r>
          </a:p>
          <a:p>
            <a:r>
              <a:rPr lang="en-US" dirty="0"/>
              <a:t>r  =</a:t>
            </a:r>
          </a:p>
        </p:txBody>
      </p:sp>
      <p:sp>
        <p:nvSpPr>
          <p:cNvPr id="21" name="TextBox 20"/>
          <p:cNvSpPr txBox="1"/>
          <p:nvPr/>
        </p:nvSpPr>
        <p:spPr>
          <a:xfrm>
            <a:off x="1354339" y="996952"/>
            <a:ext cx="617217" cy="1169551"/>
          </a:xfrm>
          <a:prstGeom prst="rect">
            <a:avLst/>
          </a:prstGeom>
          <a:noFill/>
        </p:spPr>
        <p:txBody>
          <a:bodyPr wrap="square" rtlCol="0">
            <a:spAutoFit/>
          </a:bodyPr>
          <a:lstStyle/>
          <a:p>
            <a:r>
              <a:rPr lang="en-US" dirty="0"/>
              <a:t>f  =</a:t>
            </a:r>
          </a:p>
          <a:p>
            <a:r>
              <a:rPr lang="en-US" dirty="0"/>
              <a:t>x =</a:t>
            </a:r>
          </a:p>
          <a:p>
            <a:r>
              <a:rPr lang="en-US" dirty="0"/>
              <a:t>v =</a:t>
            </a:r>
          </a:p>
          <a:p>
            <a:r>
              <a:rPr lang="en-US" dirty="0"/>
              <a:t>A =</a:t>
            </a:r>
          </a:p>
          <a:p>
            <a:r>
              <a:rPr lang="en-US" dirty="0"/>
              <a:t>r  =</a:t>
            </a:r>
          </a:p>
        </p:txBody>
      </p:sp>
    </p:spTree>
    <p:extLst>
      <p:ext uri="{BB962C8B-B14F-4D97-AF65-F5344CB8AC3E}">
        <p14:creationId xmlns:p14="http://schemas.microsoft.com/office/powerpoint/2010/main" val="3486130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t>f  = </a:t>
            </a:r>
            <a:r>
              <a:rPr lang="en-US" b="1" dirty="0">
                <a:solidFill>
                  <a:srgbClr val="FF0000"/>
                </a:solidFill>
              </a:rPr>
              <a:t>3</a:t>
            </a:r>
          </a:p>
          <a:p>
            <a:r>
              <a:rPr lang="en-US" dirty="0"/>
              <a:t>x =</a:t>
            </a:r>
          </a:p>
          <a:p>
            <a:r>
              <a:rPr lang="en-US" dirty="0"/>
              <a:t>v =</a:t>
            </a:r>
          </a:p>
          <a:p>
            <a:r>
              <a:rPr lang="en-US" dirty="0"/>
              <a:t>A = </a:t>
            </a:r>
            <a:r>
              <a:rPr lang="en-US" b="1" dirty="0">
                <a:solidFill>
                  <a:srgbClr val="FF0000"/>
                </a:solidFill>
              </a:rPr>
              <a:t>0,9</a:t>
            </a:r>
          </a:p>
          <a:p>
            <a:r>
              <a:rPr lang="en-US" dirty="0"/>
              <a:t>r  = </a:t>
            </a:r>
            <a:r>
              <a:rPr lang="en-US" b="1" dirty="0">
                <a:solidFill>
                  <a:srgbClr val="FF0000"/>
                </a:solidFill>
              </a:rPr>
              <a:t>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t>f  = </a:t>
            </a:r>
            <a:r>
              <a:rPr lang="en-US" b="1" dirty="0">
                <a:solidFill>
                  <a:srgbClr val="FF0000"/>
                </a:solidFill>
              </a:rPr>
              <a:t>6</a:t>
            </a:r>
          </a:p>
          <a:p>
            <a:r>
              <a:rPr lang="en-US" dirty="0"/>
              <a:t>x =</a:t>
            </a:r>
          </a:p>
          <a:p>
            <a:r>
              <a:rPr lang="en-US" dirty="0"/>
              <a:t>v = </a:t>
            </a:r>
          </a:p>
          <a:p>
            <a:r>
              <a:rPr lang="en-US" dirty="0"/>
              <a:t>A = </a:t>
            </a:r>
            <a:r>
              <a:rPr lang="en-US" b="1" dirty="0">
                <a:solidFill>
                  <a:srgbClr val="FF0000"/>
                </a:solidFill>
              </a:rPr>
              <a:t>0,8</a:t>
            </a:r>
          </a:p>
          <a:p>
            <a:r>
              <a:rPr lang="en-US" dirty="0"/>
              <a:t>r  = </a:t>
            </a:r>
            <a:r>
              <a:rPr lang="en-US" b="1" dirty="0">
                <a:solidFill>
                  <a:srgbClr val="FF0000"/>
                </a:solidFill>
              </a:rPr>
              <a:t>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t>f  = </a:t>
            </a:r>
            <a:r>
              <a:rPr lang="en-US" b="1" dirty="0">
                <a:solidFill>
                  <a:srgbClr val="FF0000"/>
                </a:solidFill>
              </a:rPr>
              <a:t>2</a:t>
            </a:r>
          </a:p>
          <a:p>
            <a:r>
              <a:rPr lang="en-US" dirty="0"/>
              <a:t>x = </a:t>
            </a:r>
          </a:p>
          <a:p>
            <a:r>
              <a:rPr lang="en-US" dirty="0"/>
              <a:t>v = </a:t>
            </a:r>
          </a:p>
          <a:p>
            <a:r>
              <a:rPr lang="en-US" dirty="0"/>
              <a:t>A = </a:t>
            </a:r>
            <a:r>
              <a:rPr lang="en-US" b="1" dirty="0">
                <a:solidFill>
                  <a:srgbClr val="FF0000"/>
                </a:solidFill>
              </a:rPr>
              <a:t>1</a:t>
            </a:r>
          </a:p>
          <a:p>
            <a:r>
              <a:rPr lang="en-US" dirty="0"/>
              <a:t>r  = </a:t>
            </a:r>
            <a:r>
              <a:rPr lang="en-US" b="1" dirty="0">
                <a:solidFill>
                  <a:srgbClr val="FF0000"/>
                </a:solidFill>
              </a:rPr>
              <a:t>0</a:t>
            </a:r>
          </a:p>
        </p:txBody>
      </p:sp>
    </p:spTree>
    <p:extLst>
      <p:ext uri="{BB962C8B-B14F-4D97-AF65-F5344CB8AC3E}">
        <p14:creationId xmlns:p14="http://schemas.microsoft.com/office/powerpoint/2010/main" val="3922935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t>f  = </a:t>
            </a:r>
            <a:r>
              <a:rPr lang="en-US" b="1" dirty="0">
                <a:solidFill>
                  <a:srgbClr val="FF0000"/>
                </a:solidFill>
              </a:rPr>
              <a:t>3</a:t>
            </a:r>
          </a:p>
          <a:p>
            <a:r>
              <a:rPr lang="en-US" dirty="0"/>
              <a:t>x = 5</a:t>
            </a:r>
          </a:p>
          <a:p>
            <a:r>
              <a:rPr lang="en-US" dirty="0"/>
              <a:t>v = 4</a:t>
            </a:r>
          </a:p>
          <a:p>
            <a:r>
              <a:rPr lang="en-US" dirty="0"/>
              <a:t>A = </a:t>
            </a:r>
            <a:r>
              <a:rPr lang="en-US" b="1" dirty="0">
                <a:solidFill>
                  <a:srgbClr val="FF0000"/>
                </a:solidFill>
              </a:rPr>
              <a:t>0,9</a:t>
            </a:r>
          </a:p>
          <a:p>
            <a:r>
              <a:rPr lang="en-US" dirty="0"/>
              <a:t>r  = </a:t>
            </a:r>
            <a:r>
              <a:rPr lang="en-US" b="1" dirty="0">
                <a:solidFill>
                  <a:srgbClr val="FF0000"/>
                </a:solidFill>
              </a:rPr>
              <a:t>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t>f  = </a:t>
            </a:r>
            <a:r>
              <a:rPr lang="en-US" b="1" dirty="0">
                <a:solidFill>
                  <a:srgbClr val="FF0000"/>
                </a:solidFill>
              </a:rPr>
              <a:t>6</a:t>
            </a:r>
          </a:p>
          <a:p>
            <a:r>
              <a:rPr lang="en-US" dirty="0"/>
              <a:t>x = 8</a:t>
            </a:r>
          </a:p>
          <a:p>
            <a:r>
              <a:rPr lang="en-US" dirty="0"/>
              <a:t>v = 7</a:t>
            </a:r>
          </a:p>
          <a:p>
            <a:r>
              <a:rPr lang="en-US" dirty="0"/>
              <a:t>A = </a:t>
            </a:r>
            <a:r>
              <a:rPr lang="en-US" b="1" dirty="0">
                <a:solidFill>
                  <a:srgbClr val="FF0000"/>
                </a:solidFill>
              </a:rPr>
              <a:t>0,8</a:t>
            </a:r>
          </a:p>
          <a:p>
            <a:r>
              <a:rPr lang="en-US" dirty="0"/>
              <a:t>r  = </a:t>
            </a:r>
            <a:r>
              <a:rPr lang="en-US" b="1" dirty="0">
                <a:solidFill>
                  <a:srgbClr val="FF0000"/>
                </a:solidFill>
              </a:rPr>
              <a:t>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t>f  = </a:t>
            </a:r>
            <a:r>
              <a:rPr lang="en-US" b="1" dirty="0">
                <a:solidFill>
                  <a:srgbClr val="FF0000"/>
                </a:solidFill>
              </a:rPr>
              <a:t>2</a:t>
            </a:r>
          </a:p>
          <a:p>
            <a:r>
              <a:rPr lang="en-US" dirty="0"/>
              <a:t>x = 4</a:t>
            </a:r>
          </a:p>
          <a:p>
            <a:r>
              <a:rPr lang="en-US" dirty="0"/>
              <a:t>v = 3</a:t>
            </a:r>
          </a:p>
          <a:p>
            <a:r>
              <a:rPr lang="en-US" dirty="0"/>
              <a:t>A = </a:t>
            </a:r>
            <a:r>
              <a:rPr lang="en-US" b="1" dirty="0">
                <a:solidFill>
                  <a:srgbClr val="FF0000"/>
                </a:solidFill>
              </a:rPr>
              <a:t>1</a:t>
            </a:r>
          </a:p>
          <a:p>
            <a:r>
              <a:rPr lang="en-US" dirty="0"/>
              <a:t>r  = </a:t>
            </a:r>
            <a:r>
              <a:rPr lang="en-US" b="1" dirty="0">
                <a:solidFill>
                  <a:srgbClr val="FF0000"/>
                </a:solidFill>
              </a:rPr>
              <a:t>0</a:t>
            </a:r>
          </a:p>
        </p:txBody>
      </p:sp>
    </p:spTree>
    <p:extLst>
      <p:ext uri="{BB962C8B-B14F-4D97-AF65-F5344CB8AC3E}">
        <p14:creationId xmlns:p14="http://schemas.microsoft.com/office/powerpoint/2010/main" val="1865284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solidFill>
                  <a:srgbClr val="FF0000"/>
                </a:solidFill>
              </a:rPr>
              <a:t>4</a:t>
            </a:r>
          </a:p>
          <a:p>
            <a:r>
              <a:rPr lang="en-US" dirty="0"/>
              <a:t>x = </a:t>
            </a:r>
          </a:p>
          <a:p>
            <a:r>
              <a:rPr lang="en-US" dirty="0"/>
              <a:t>v = </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solidFill>
                  <a:srgbClr val="FF0000"/>
                </a:solidFill>
              </a:rPr>
              <a:t>3</a:t>
            </a:r>
          </a:p>
          <a:p>
            <a:r>
              <a:rPr lang="en-US" dirty="0"/>
              <a:t>x =</a:t>
            </a:r>
          </a:p>
          <a:p>
            <a:r>
              <a:rPr lang="en-US" dirty="0"/>
              <a:t>v =</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rgbClr val="FF0000"/>
                </a:solidFill>
              </a:rPr>
              <a:t>8</a:t>
            </a:r>
          </a:p>
          <a:p>
            <a:r>
              <a:rPr lang="en-US" dirty="0"/>
              <a:t>x =</a:t>
            </a:r>
          </a:p>
          <a:p>
            <a:r>
              <a:rPr lang="en-US" dirty="0"/>
              <a:t>v =</a:t>
            </a:r>
          </a:p>
          <a:p>
            <a:r>
              <a:rPr lang="en-US" dirty="0"/>
              <a:t>A = 1</a:t>
            </a:r>
            <a:endParaRPr lang="en-US" b="1" dirty="0">
              <a:solidFill>
                <a:srgbClr val="FF0000"/>
              </a:solidFill>
            </a:endParaRPr>
          </a:p>
          <a:p>
            <a:r>
              <a:rPr lang="en-US" dirty="0"/>
              <a:t>r  = 0</a:t>
            </a:r>
            <a:endParaRPr lang="en-US" b="1" dirty="0">
              <a:solidFill>
                <a:srgbClr val="FF0000"/>
              </a:solidFill>
            </a:endParaRPr>
          </a:p>
        </p:txBody>
      </p:sp>
    </p:spTree>
    <p:extLst>
      <p:ext uri="{BB962C8B-B14F-4D97-AF65-F5344CB8AC3E}">
        <p14:creationId xmlns:p14="http://schemas.microsoft.com/office/powerpoint/2010/main" val="859580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t>4</a:t>
            </a:r>
          </a:p>
          <a:p>
            <a:r>
              <a:rPr lang="en-US" dirty="0"/>
              <a:t>x = </a:t>
            </a:r>
          </a:p>
          <a:p>
            <a:r>
              <a:rPr lang="en-US" dirty="0"/>
              <a:t>v = </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t>3</a:t>
            </a:r>
          </a:p>
          <a:p>
            <a:r>
              <a:rPr lang="en-US" dirty="0"/>
              <a:t>x =</a:t>
            </a:r>
          </a:p>
          <a:p>
            <a:r>
              <a:rPr lang="en-US" dirty="0"/>
              <a:t>v =</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chemeClr val="tx1"/>
                </a:solidFill>
              </a:rPr>
              <a:t>8</a:t>
            </a:r>
          </a:p>
          <a:p>
            <a:r>
              <a:rPr lang="en-US" dirty="0"/>
              <a:t>x = </a:t>
            </a:r>
            <a:r>
              <a:rPr lang="en-US" b="1" dirty="0">
                <a:solidFill>
                  <a:srgbClr val="FF0000"/>
                </a:solidFill>
              </a:rPr>
              <a:t>39</a:t>
            </a:r>
          </a:p>
          <a:p>
            <a:r>
              <a:rPr lang="en-US" dirty="0"/>
              <a:t>v = </a:t>
            </a:r>
            <a:r>
              <a:rPr lang="en-US" b="1" dirty="0">
                <a:solidFill>
                  <a:srgbClr val="FF0000"/>
                </a:solidFill>
              </a:rPr>
              <a:t>35</a:t>
            </a:r>
          </a:p>
          <a:p>
            <a:r>
              <a:rPr lang="en-US" dirty="0"/>
              <a:t>A = 1</a:t>
            </a:r>
            <a:endParaRPr lang="en-US" b="1" dirty="0">
              <a:solidFill>
                <a:srgbClr val="FF0000"/>
              </a:solidFill>
            </a:endParaRPr>
          </a:p>
          <a:p>
            <a:r>
              <a:rPr lang="en-US" dirty="0"/>
              <a:t>r  = 0</a:t>
            </a:r>
            <a:endParaRPr lang="en-US" b="1" dirty="0">
              <a:solidFill>
                <a:srgbClr val="FF0000"/>
              </a:solidFill>
            </a:endParaRPr>
          </a:p>
        </p:txBody>
      </p:sp>
    </p:spTree>
    <p:extLst>
      <p:ext uri="{BB962C8B-B14F-4D97-AF65-F5344CB8AC3E}">
        <p14:creationId xmlns:p14="http://schemas.microsoft.com/office/powerpoint/2010/main" val="2858786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t>4</a:t>
            </a:r>
          </a:p>
          <a:p>
            <a:r>
              <a:rPr lang="en-US" dirty="0"/>
              <a:t>x = </a:t>
            </a:r>
          </a:p>
          <a:p>
            <a:r>
              <a:rPr lang="en-US" dirty="0"/>
              <a:t>v = </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t>3</a:t>
            </a:r>
          </a:p>
          <a:p>
            <a:r>
              <a:rPr lang="en-US" dirty="0"/>
              <a:t>x =</a:t>
            </a:r>
          </a:p>
          <a:p>
            <a:r>
              <a:rPr lang="en-US" dirty="0"/>
              <a:t>v =</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chemeClr val="tx1"/>
                </a:solidFill>
              </a:rPr>
              <a:t>8</a:t>
            </a:r>
          </a:p>
          <a:p>
            <a:r>
              <a:rPr lang="en-US" dirty="0"/>
              <a:t>x = </a:t>
            </a:r>
            <a:r>
              <a:rPr lang="en-US" b="1" dirty="0">
                <a:solidFill>
                  <a:srgbClr val="FF0000"/>
                </a:solidFill>
              </a:rPr>
              <a:t>39</a:t>
            </a:r>
          </a:p>
          <a:p>
            <a:r>
              <a:rPr lang="en-US" dirty="0"/>
              <a:t>v = </a:t>
            </a:r>
            <a:r>
              <a:rPr lang="en-US" b="1" dirty="0">
                <a:solidFill>
                  <a:srgbClr val="FF0000"/>
                </a:solidFill>
              </a:rPr>
              <a:t>35</a:t>
            </a:r>
          </a:p>
          <a:p>
            <a:r>
              <a:rPr lang="en-US" dirty="0"/>
              <a:t>A = 1</a:t>
            </a:r>
            <a:endParaRPr lang="en-US" b="1" dirty="0">
              <a:solidFill>
                <a:srgbClr val="FF0000"/>
              </a:solidFill>
            </a:endParaRPr>
          </a:p>
          <a:p>
            <a:r>
              <a:rPr lang="en-US" dirty="0"/>
              <a:t>r  = 0</a:t>
            </a:r>
            <a:endParaRPr lang="en-US" b="1" dirty="0">
              <a:solidFill>
                <a:srgbClr val="FF0000"/>
              </a:solidFill>
            </a:endParaRPr>
          </a:p>
        </p:txBody>
      </p:sp>
      <p:sp>
        <p:nvSpPr>
          <p:cNvPr id="2" name="Line Callout 2 1"/>
          <p:cNvSpPr/>
          <p:nvPr/>
        </p:nvSpPr>
        <p:spPr>
          <a:xfrm>
            <a:off x="5246339" y="1515425"/>
            <a:ext cx="2965551" cy="900094"/>
          </a:xfrm>
          <a:prstGeom prst="borderCallout2">
            <a:avLst>
              <a:gd name="adj1" fmla="val 18750"/>
              <a:gd name="adj2" fmla="val -1485"/>
              <a:gd name="adj3" fmla="val 37210"/>
              <a:gd name="adj4" fmla="val -17721"/>
              <a:gd name="adj5" fmla="val -898"/>
              <a:gd name="adj6" fmla="val -42666"/>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r>
              <a:rPr lang="en-US" sz="1600" dirty="0">
                <a:solidFill>
                  <a:srgbClr val="FF0000"/>
                </a:solidFill>
              </a:rPr>
              <a:t>       = 3 + (4-0) * 8  = 35</a:t>
            </a:r>
          </a:p>
        </p:txBody>
      </p:sp>
      <p:pic>
        <p:nvPicPr>
          <p:cNvPr id="3" name="Picture 2" descr="Screen Shot 2016-04-10 at 11.35.1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1768" y="1638379"/>
            <a:ext cx="2676458" cy="357188"/>
          </a:xfrm>
          <a:prstGeom prst="rect">
            <a:avLst/>
          </a:prstGeom>
        </p:spPr>
      </p:pic>
    </p:spTree>
    <p:extLst>
      <p:ext uri="{BB962C8B-B14F-4D97-AF65-F5344CB8AC3E}">
        <p14:creationId xmlns:p14="http://schemas.microsoft.com/office/powerpoint/2010/main" val="3351857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t>4</a:t>
            </a:r>
          </a:p>
          <a:p>
            <a:r>
              <a:rPr lang="en-US" dirty="0"/>
              <a:t>x = </a:t>
            </a:r>
          </a:p>
          <a:p>
            <a:r>
              <a:rPr lang="en-US" dirty="0"/>
              <a:t>v = </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solidFill>
                  <a:schemeClr val="tx1"/>
                </a:solidFill>
              </a:rPr>
              <a:t>3</a:t>
            </a:r>
          </a:p>
          <a:p>
            <a:r>
              <a:rPr lang="en-US" dirty="0"/>
              <a:t>x =</a:t>
            </a:r>
          </a:p>
          <a:p>
            <a:r>
              <a:rPr lang="en-US" dirty="0"/>
              <a:t>v =</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chemeClr val="tx1"/>
                </a:solidFill>
              </a:rPr>
              <a:t>8</a:t>
            </a:r>
          </a:p>
          <a:p>
            <a:r>
              <a:rPr lang="en-US" dirty="0"/>
              <a:t>x = </a:t>
            </a:r>
            <a:r>
              <a:rPr lang="en-US" b="1" dirty="0">
                <a:solidFill>
                  <a:srgbClr val="FF0000"/>
                </a:solidFill>
              </a:rPr>
              <a:t>39</a:t>
            </a:r>
          </a:p>
          <a:p>
            <a:r>
              <a:rPr lang="en-US" dirty="0"/>
              <a:t>v = </a:t>
            </a:r>
            <a:r>
              <a:rPr lang="en-US" b="1" dirty="0">
                <a:solidFill>
                  <a:srgbClr val="FF0000"/>
                </a:solidFill>
              </a:rPr>
              <a:t>35</a:t>
            </a:r>
          </a:p>
          <a:p>
            <a:r>
              <a:rPr lang="en-US" dirty="0"/>
              <a:t>A = 1</a:t>
            </a:r>
            <a:endParaRPr lang="en-US" b="1" dirty="0">
              <a:solidFill>
                <a:srgbClr val="FF0000"/>
              </a:solidFill>
            </a:endParaRPr>
          </a:p>
          <a:p>
            <a:r>
              <a:rPr lang="en-US" dirty="0"/>
              <a:t>r  = 0</a:t>
            </a:r>
            <a:endParaRPr lang="en-US" b="1" dirty="0">
              <a:solidFill>
                <a:srgbClr val="FF0000"/>
              </a:solidFill>
            </a:endParaRPr>
          </a:p>
        </p:txBody>
      </p:sp>
      <p:sp>
        <p:nvSpPr>
          <p:cNvPr id="2" name="Line Callout 2 1"/>
          <p:cNvSpPr/>
          <p:nvPr/>
        </p:nvSpPr>
        <p:spPr>
          <a:xfrm>
            <a:off x="5246339" y="1313669"/>
            <a:ext cx="2965551" cy="900094"/>
          </a:xfrm>
          <a:prstGeom prst="borderCallout2">
            <a:avLst>
              <a:gd name="adj1" fmla="val 18750"/>
              <a:gd name="adj2" fmla="val -1485"/>
              <a:gd name="adj3" fmla="val 21387"/>
              <a:gd name="adj4" fmla="val -16520"/>
              <a:gd name="adj5" fmla="val -897"/>
              <a:gd name="adj6" fmla="val -40665"/>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r>
              <a:rPr lang="en-US" sz="1600" dirty="0">
                <a:solidFill>
                  <a:srgbClr val="FF0000"/>
                </a:solidFill>
              </a:rPr>
              <a:t>       = 4 + 35 = 39</a:t>
            </a:r>
          </a:p>
        </p:txBody>
      </p:sp>
      <p:pic>
        <p:nvPicPr>
          <p:cNvPr id="4" name="Picture 3" descr="Screen Shot 2016-04-10 at 11.38.0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828" y="1345445"/>
            <a:ext cx="2185897" cy="536887"/>
          </a:xfrm>
          <a:prstGeom prst="rect">
            <a:avLst/>
          </a:prstGeom>
        </p:spPr>
      </p:pic>
    </p:spTree>
    <p:extLst>
      <p:ext uri="{BB962C8B-B14F-4D97-AF65-F5344CB8AC3E}">
        <p14:creationId xmlns:p14="http://schemas.microsoft.com/office/powerpoint/2010/main" val="829635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t>5</a:t>
            </a:r>
          </a:p>
          <a:p>
            <a:r>
              <a:rPr lang="en-US" dirty="0"/>
              <a:t>x = </a:t>
            </a:r>
            <a:r>
              <a:rPr lang="en-US" b="1" dirty="0">
                <a:solidFill>
                  <a:srgbClr val="FF0000"/>
                </a:solidFill>
              </a:rPr>
              <a:t>34</a:t>
            </a:r>
          </a:p>
          <a:p>
            <a:r>
              <a:rPr lang="en-US" dirty="0"/>
              <a:t>v = </a:t>
            </a:r>
            <a:r>
              <a:rPr lang="en-US" b="1" dirty="0">
                <a:solidFill>
                  <a:srgbClr val="FF0000"/>
                </a:solidFill>
              </a:rPr>
              <a:t>29</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t>7</a:t>
            </a:r>
          </a:p>
          <a:p>
            <a:r>
              <a:rPr lang="en-US" dirty="0"/>
              <a:t>x = </a:t>
            </a:r>
            <a:r>
              <a:rPr lang="en-US" b="1" dirty="0">
                <a:solidFill>
                  <a:srgbClr val="FF0000"/>
                </a:solidFill>
              </a:rPr>
              <a:t>71</a:t>
            </a:r>
          </a:p>
          <a:p>
            <a:r>
              <a:rPr lang="en-US" dirty="0"/>
              <a:t>v = </a:t>
            </a:r>
            <a:r>
              <a:rPr lang="en-US" b="1" dirty="0">
                <a:solidFill>
                  <a:srgbClr val="FF0000"/>
                </a:solidFill>
              </a:rPr>
              <a:t>63</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chemeClr val="tx1"/>
                </a:solidFill>
              </a:rPr>
              <a:t>8</a:t>
            </a:r>
          </a:p>
          <a:p>
            <a:r>
              <a:rPr lang="en-US" dirty="0"/>
              <a:t>x = </a:t>
            </a:r>
            <a:r>
              <a:rPr lang="en-US" b="1" dirty="0">
                <a:solidFill>
                  <a:srgbClr val="FF0000"/>
                </a:solidFill>
              </a:rPr>
              <a:t>39</a:t>
            </a:r>
          </a:p>
          <a:p>
            <a:r>
              <a:rPr lang="en-US" dirty="0"/>
              <a:t>v = </a:t>
            </a:r>
            <a:r>
              <a:rPr lang="en-US" b="1" dirty="0">
                <a:solidFill>
                  <a:srgbClr val="FF0000"/>
                </a:solidFill>
              </a:rPr>
              <a:t>35</a:t>
            </a:r>
          </a:p>
          <a:p>
            <a:r>
              <a:rPr lang="en-US" dirty="0"/>
              <a:t>A = 1</a:t>
            </a:r>
            <a:endParaRPr lang="en-US" b="1" dirty="0">
              <a:solidFill>
                <a:srgbClr val="FF0000"/>
              </a:solidFill>
            </a:endParaRPr>
          </a:p>
          <a:p>
            <a:r>
              <a:rPr lang="en-US" dirty="0"/>
              <a:t>r  = 0</a:t>
            </a:r>
            <a:endParaRPr lang="en-US" b="1" dirty="0">
              <a:solidFill>
                <a:srgbClr val="FF0000"/>
              </a:solidFill>
            </a:endParaRPr>
          </a:p>
        </p:txBody>
      </p:sp>
    </p:spTree>
    <p:extLst>
      <p:ext uri="{BB962C8B-B14F-4D97-AF65-F5344CB8AC3E}">
        <p14:creationId xmlns:p14="http://schemas.microsoft.com/office/powerpoint/2010/main" val="28733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Shape 111"/>
          <p:cNvSpPr txBox="1">
            <a:spLocks noGrp="1"/>
          </p:cNvSpPr>
          <p:nvPr>
            <p:ph type="title"/>
          </p:nvPr>
        </p:nvSpPr>
        <p:spPr>
          <a:xfrm>
            <a:off x="893700" y="205987"/>
            <a:ext cx="6462600" cy="857400"/>
          </a:xfrm>
        </p:spPr>
        <p:txBody>
          <a:bodyPr lIns="91425" tIns="91425" rIns="91425" bIns="91425" anchor="ctr" anchorCtr="0">
            <a:normAutofit/>
          </a:bodyPr>
          <a:lstStyle/>
          <a:p>
            <a:pPr lvl="0">
              <a:spcBef>
                <a:spcPts val="0"/>
              </a:spcBef>
              <a:buNone/>
            </a:pPr>
            <a:r>
              <a:rPr lang="en-US" dirty="0"/>
              <a:t>W</a:t>
            </a:r>
            <a:r>
              <a:rPr lang="en" dirty="0"/>
              <a:t>hat is bat algorithm  </a:t>
            </a:r>
          </a:p>
        </p:txBody>
      </p:sp>
      <p:graphicFrame>
        <p:nvGraphicFramePr>
          <p:cNvPr id="115" name="Shape 110">
            <a:extLst>
              <a:ext uri="{FF2B5EF4-FFF2-40B4-BE49-F238E27FC236}">
                <a16:creationId xmlns:a16="http://schemas.microsoft.com/office/drawing/2014/main" id="{856AFB45-F3D1-63E9-BA03-845E72BBF8F9}"/>
              </a:ext>
            </a:extLst>
          </p:cNvPr>
          <p:cNvGraphicFramePr/>
          <p:nvPr>
            <p:extLst>
              <p:ext uri="{D42A27DB-BD31-4B8C-83A1-F6EECF244321}">
                <p14:modId xmlns:p14="http://schemas.microsoft.com/office/powerpoint/2010/main" val="2585028843"/>
              </p:ext>
            </p:extLst>
          </p:nvPr>
        </p:nvGraphicFramePr>
        <p:xfrm>
          <a:off x="893699" y="1063387"/>
          <a:ext cx="7726425" cy="345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9859294"/>
      </p:ext>
    </p:extLst>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52698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t>5</a:t>
                </a:r>
              </a:p>
              <a:p>
                <a:r>
                  <a:rPr lang="en-US" dirty="0"/>
                  <a:t>x = </a:t>
                </a:r>
                <a:r>
                  <a:rPr lang="en-US" b="1" dirty="0">
                    <a:solidFill>
                      <a:srgbClr val="FF0000"/>
                    </a:solidFill>
                  </a:rPr>
                  <a:t>34</a:t>
                </a:r>
              </a:p>
              <a:p>
                <a:r>
                  <a:rPr lang="en-US" dirty="0"/>
                  <a:t>v = </a:t>
                </a:r>
                <a:r>
                  <a:rPr lang="en-US" b="1" dirty="0">
                    <a:solidFill>
                      <a:srgbClr val="FF0000"/>
                    </a:solidFill>
                  </a:rPr>
                  <a:t>29</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t>7</a:t>
                </a:r>
              </a:p>
              <a:p>
                <a:r>
                  <a:rPr lang="en-US" dirty="0"/>
                  <a:t>x = </a:t>
                </a:r>
                <a:r>
                  <a:rPr lang="en-US" b="1" dirty="0">
                    <a:solidFill>
                      <a:srgbClr val="FF0000"/>
                    </a:solidFill>
                  </a:rPr>
                  <a:t>71</a:t>
                </a:r>
              </a:p>
              <a:p>
                <a:r>
                  <a:rPr lang="en-US" dirty="0"/>
                  <a:t>v = </a:t>
                </a:r>
                <a:r>
                  <a:rPr lang="en-US" b="1" dirty="0">
                    <a:solidFill>
                      <a:srgbClr val="FF0000"/>
                    </a:solidFill>
                  </a:rPr>
                  <a:t>63</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chemeClr val="tx1"/>
                    </a:solidFill>
                  </a:rPr>
                  <a:t>8</a:t>
                </a:r>
              </a:p>
              <a:p>
                <a:r>
                  <a:rPr lang="en-US" dirty="0"/>
                  <a:t>x = </a:t>
                </a:r>
                <a:r>
                  <a:rPr lang="en-US" b="1" dirty="0">
                    <a:solidFill>
                      <a:srgbClr val="FF0000"/>
                    </a:solidFill>
                  </a:rPr>
                  <a:t>39</a:t>
                </a:r>
              </a:p>
              <a:p>
                <a:r>
                  <a:rPr lang="en-US" dirty="0"/>
                  <a:t>v = </a:t>
                </a:r>
                <a:r>
                  <a:rPr lang="en-US" b="1" dirty="0">
                    <a:solidFill>
                      <a:srgbClr val="FF0000"/>
                    </a:solidFill>
                  </a:rPr>
                  <a:t>35</a:t>
                </a:r>
              </a:p>
              <a:p>
                <a:r>
                  <a:rPr lang="en-US" dirty="0"/>
                  <a:t>A = 1</a:t>
                </a:r>
                <a:endParaRPr lang="en-US" b="1" dirty="0">
                  <a:solidFill>
                    <a:srgbClr val="FF0000"/>
                  </a:solidFill>
                </a:endParaRPr>
              </a:p>
              <a:p>
                <a:r>
                  <a:rPr lang="en-US" dirty="0"/>
                  <a:t>r  = 0</a:t>
                </a:r>
                <a:endParaRPr lang="en-US" b="1" dirty="0">
                  <a:solidFill>
                    <a:srgbClr val="FF0000"/>
                  </a:solidFill>
                </a:endParaRPr>
              </a:p>
            </p:txBody>
          </p:sp>
        </p:grpSp>
      </p:grpSp>
    </p:spTree>
    <p:extLst>
      <p:ext uri="{BB962C8B-B14F-4D97-AF65-F5344CB8AC3E}">
        <p14:creationId xmlns:p14="http://schemas.microsoft.com/office/powerpoint/2010/main" val="10827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85494E-6 -4.205E-6 L -0.23616 -4.205E-6 " pathEditMode="relative" rAng="0" ptsTypes="AA">
                                      <p:cBhvr>
                                        <p:cTn id="6" dur="2000" fill="hold"/>
                                        <p:tgtEl>
                                          <p:spTgt spid="3"/>
                                        </p:tgtEl>
                                        <p:attrNameLst>
                                          <p:attrName>ppt_x</p:attrName>
                                          <p:attrName>ppt_y</p:attrName>
                                        </p:attrNameLst>
                                      </p:cBhvr>
                                      <p:rCtr x="-118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5</a:t>
                </a:r>
              </a:p>
              <a:p>
                <a:r>
                  <a:rPr lang="en-US" dirty="0"/>
                  <a:t>x = 34</a:t>
                </a:r>
              </a:p>
              <a:p>
                <a:r>
                  <a:rPr lang="en-US" dirty="0"/>
                  <a:t>v = 29</a:t>
                </a:r>
              </a:p>
              <a:p>
                <a:r>
                  <a:rPr lang="en-US" dirty="0"/>
                  <a:t>A = 0.9</a:t>
                </a:r>
              </a:p>
              <a:p>
                <a:r>
                  <a:rPr lang="en-US" dirty="0"/>
                  <a:t>r  = 0.1</a:t>
                </a: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spTree>
    <p:extLst>
      <p:ext uri="{BB962C8B-B14F-4D97-AF65-F5344CB8AC3E}">
        <p14:creationId xmlns:p14="http://schemas.microsoft.com/office/powerpoint/2010/main" val="490639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5</a:t>
                </a:r>
              </a:p>
              <a:p>
                <a:r>
                  <a:rPr lang="en-US" dirty="0"/>
                  <a:t>x = 34</a:t>
                </a:r>
              </a:p>
              <a:p>
                <a:r>
                  <a:rPr lang="en-US" dirty="0"/>
                  <a:t>v = 29</a:t>
                </a:r>
              </a:p>
              <a:p>
                <a:r>
                  <a:rPr lang="en-US" dirty="0"/>
                  <a:t>A = 0.9</a:t>
                </a:r>
              </a:p>
              <a:p>
                <a:r>
                  <a:rPr lang="en-US" dirty="0"/>
                  <a:t>r  = 0.1</a:t>
                </a: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cxnSp>
        <p:nvCxnSpPr>
          <p:cNvPr id="13" name="Straight Arrow Connector 12"/>
          <p:cNvCxnSpPr/>
          <p:nvPr/>
        </p:nvCxnSpPr>
        <p:spPr>
          <a:xfrm flipH="1">
            <a:off x="1981200" y="1920803"/>
            <a:ext cx="3200400" cy="138119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1818640" y="1920803"/>
            <a:ext cx="336296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1971040" y="1920803"/>
            <a:ext cx="3210560" cy="28848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218487" y="1629903"/>
            <a:ext cx="817577" cy="276999"/>
          </a:xfrm>
          <a:prstGeom prst="rect">
            <a:avLst/>
          </a:prstGeom>
          <a:noFill/>
        </p:spPr>
        <p:txBody>
          <a:bodyPr wrap="none" rtlCol="0">
            <a:spAutoFit/>
          </a:bodyPr>
          <a:lstStyle/>
          <a:p>
            <a:r>
              <a:rPr lang="en-US" sz="1200" dirty="0"/>
              <a:t>Compare</a:t>
            </a:r>
          </a:p>
        </p:txBody>
      </p:sp>
    </p:spTree>
    <p:extLst>
      <p:ext uri="{BB962C8B-B14F-4D97-AF65-F5344CB8AC3E}">
        <p14:creationId xmlns:p14="http://schemas.microsoft.com/office/powerpoint/2010/main" val="496211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5</a:t>
                </a:r>
              </a:p>
              <a:p>
                <a:r>
                  <a:rPr lang="en-US" dirty="0"/>
                  <a:t>x = 34</a:t>
                </a:r>
              </a:p>
              <a:p>
                <a:r>
                  <a:rPr lang="en-US" dirty="0"/>
                  <a:t>v = 29</a:t>
                </a:r>
              </a:p>
              <a:p>
                <a:r>
                  <a:rPr lang="en-US" dirty="0"/>
                  <a:t>A = 0.9</a:t>
                </a:r>
              </a:p>
              <a:p>
                <a:r>
                  <a:rPr lang="en-US" dirty="0"/>
                  <a:t>r  = 0.1</a:t>
                </a: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solidFill>
                      <a:schemeClr val="tx1"/>
                    </a:solidFill>
                  </a:rPr>
                  <a:t>f  = </a:t>
                </a:r>
                <a:r>
                  <a:rPr lang="en-US" b="1" dirty="0">
                    <a:solidFill>
                      <a:srgbClr val="FF0000"/>
                    </a:solidFill>
                  </a:rPr>
                  <a:t>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grpSp>
        <p:nvGrpSpPr>
          <p:cNvPr id="13" name="Group 11">
            <a:extLst>
              <a:ext uri="{FF2B5EF4-FFF2-40B4-BE49-F238E27FC236}">
                <a16:creationId xmlns:a16="http://schemas.microsoft.com/office/drawing/2014/main" id="{BC0E72C5-858D-409A-9D61-63D02DB91C54}"/>
              </a:ext>
            </a:extLst>
          </p:cNvPr>
          <p:cNvGrpSpPr/>
          <p:nvPr/>
        </p:nvGrpSpPr>
        <p:grpSpPr>
          <a:xfrm>
            <a:off x="2248263" y="847556"/>
            <a:ext cx="1657014" cy="1169551"/>
            <a:chOff x="2400663" y="957011"/>
            <a:chExt cx="1657014" cy="1169551"/>
          </a:xfrm>
        </p:grpSpPr>
        <p:sp>
          <p:nvSpPr>
            <p:cNvPr id="14" name="Isosceles Triangle 28">
              <a:extLst>
                <a:ext uri="{FF2B5EF4-FFF2-40B4-BE49-F238E27FC236}">
                  <a16:creationId xmlns:a16="http://schemas.microsoft.com/office/drawing/2014/main" id="{BEEBDBDE-0C6D-CBDF-4A47-7C1869DD39F3}"/>
                </a:ext>
              </a:extLst>
            </p:cNvPr>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27" name="TextBox 29">
              <a:extLst>
                <a:ext uri="{FF2B5EF4-FFF2-40B4-BE49-F238E27FC236}">
                  <a16:creationId xmlns:a16="http://schemas.microsoft.com/office/drawing/2014/main" id="{724413A6-CAE5-6D1A-DEB4-1B1D71C881B0}"/>
                </a:ext>
              </a:extLst>
            </p:cNvPr>
            <p:cNvSpPr txBox="1"/>
            <p:nvPr/>
          </p:nvSpPr>
          <p:spPr>
            <a:xfrm>
              <a:off x="3228020" y="957011"/>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a:t>
              </a:r>
              <a:r>
                <a:rPr lang="en-US" b="1" dirty="0">
                  <a:solidFill>
                    <a:srgbClr val="FF0000"/>
                  </a:solidFill>
                </a:rPr>
                <a:t>36</a:t>
              </a:r>
            </a:p>
            <a:p>
              <a:r>
                <a:rPr lang="en-US" dirty="0">
                  <a:solidFill>
                    <a:schemeClr val="tx1"/>
                  </a:solidFill>
                </a:rPr>
                <a:t>A = 1</a:t>
              </a:r>
            </a:p>
            <a:p>
              <a:r>
                <a:rPr lang="en-US" dirty="0">
                  <a:solidFill>
                    <a:schemeClr val="tx1"/>
                  </a:solidFill>
                </a:rPr>
                <a:t>r  = 0.4</a:t>
              </a:r>
            </a:p>
          </p:txBody>
        </p:sp>
      </p:grpSp>
      <p:sp>
        <p:nvSpPr>
          <p:cNvPr id="28" name="ZoneTexte 27">
            <a:extLst>
              <a:ext uri="{FF2B5EF4-FFF2-40B4-BE49-F238E27FC236}">
                <a16:creationId xmlns:a16="http://schemas.microsoft.com/office/drawing/2014/main" id="{9355BDCF-C807-37B6-CE80-6036BC9B7986}"/>
              </a:ext>
            </a:extLst>
          </p:cNvPr>
          <p:cNvSpPr txBox="1"/>
          <p:nvPr/>
        </p:nvSpPr>
        <p:spPr>
          <a:xfrm>
            <a:off x="1757927" y="908618"/>
            <a:ext cx="654346" cy="307777"/>
          </a:xfrm>
          <a:prstGeom prst="rect">
            <a:avLst/>
          </a:prstGeom>
          <a:noFill/>
        </p:spPr>
        <p:txBody>
          <a:bodyPr wrap="none" rtlCol="0">
            <a:spAutoFit/>
          </a:bodyPr>
          <a:lstStyle/>
          <a:p>
            <a:r>
              <a:rPr lang="fr-FR" dirty="0">
                <a:solidFill>
                  <a:srgbClr val="FF0000"/>
                </a:solidFill>
              </a:rPr>
              <a:t>BEST</a:t>
            </a:r>
            <a:endParaRPr lang="en-US" dirty="0">
              <a:solidFill>
                <a:srgbClr val="FF0000"/>
              </a:solidFill>
            </a:endParaRPr>
          </a:p>
        </p:txBody>
      </p:sp>
    </p:spTree>
    <p:extLst>
      <p:ext uri="{BB962C8B-B14F-4D97-AF65-F5344CB8AC3E}">
        <p14:creationId xmlns:p14="http://schemas.microsoft.com/office/powerpoint/2010/main" val="3566181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5</a:t>
                </a:r>
              </a:p>
              <a:p>
                <a:r>
                  <a:rPr lang="en-US" dirty="0"/>
                  <a:t>x = 34</a:t>
                </a:r>
              </a:p>
              <a:p>
                <a:r>
                  <a:rPr lang="en-US" dirty="0"/>
                  <a:t>v = 29</a:t>
                </a:r>
              </a:p>
              <a:p>
                <a:r>
                  <a:rPr lang="en-US" dirty="0"/>
                  <a:t>A = 0.9</a:t>
                </a:r>
              </a:p>
              <a:p>
                <a:r>
                  <a:rPr lang="en-US" dirty="0"/>
                  <a:t>r  = 0.1</a:t>
                </a: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0.2</a:t>
            </a:r>
          </a:p>
        </p:txBody>
      </p:sp>
      <p:grpSp>
        <p:nvGrpSpPr>
          <p:cNvPr id="12" name="Group 11"/>
          <p:cNvGrpSpPr/>
          <p:nvPr/>
        </p:nvGrpSpPr>
        <p:grpSpPr>
          <a:xfrm>
            <a:off x="2248263" y="847556"/>
            <a:ext cx="1657014" cy="1169551"/>
            <a:chOff x="2400663" y="957011"/>
            <a:chExt cx="1657014" cy="1169551"/>
          </a:xfrm>
        </p:grpSpPr>
        <p:sp>
          <p:nvSpPr>
            <p:cNvPr id="29" name="Isosceles Triangle 28"/>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30" name="TextBox 29"/>
            <p:cNvSpPr txBox="1"/>
            <p:nvPr/>
          </p:nvSpPr>
          <p:spPr>
            <a:xfrm>
              <a:off x="3228020" y="957011"/>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36</a:t>
              </a:r>
            </a:p>
            <a:p>
              <a:r>
                <a:rPr lang="en-US" dirty="0">
                  <a:solidFill>
                    <a:schemeClr val="tx1"/>
                  </a:solidFill>
                </a:rPr>
                <a:t>A = 1</a:t>
              </a:r>
            </a:p>
            <a:p>
              <a:r>
                <a:rPr lang="en-US" dirty="0">
                  <a:solidFill>
                    <a:schemeClr val="tx1"/>
                  </a:solidFill>
                </a:rPr>
                <a:t>r  = 0</a:t>
              </a:r>
            </a:p>
          </p:txBody>
        </p:sp>
      </p:grpSp>
      <p:sp>
        <p:nvSpPr>
          <p:cNvPr id="27" name="Line Callout 2 26"/>
          <p:cNvSpPr/>
          <p:nvPr/>
        </p:nvSpPr>
        <p:spPr>
          <a:xfrm>
            <a:off x="4929016" y="1236715"/>
            <a:ext cx="2965551" cy="900094"/>
          </a:xfrm>
          <a:prstGeom prst="borderCallout2">
            <a:avLst>
              <a:gd name="adj1" fmla="val 18750"/>
              <a:gd name="adj2" fmla="val -1485"/>
              <a:gd name="adj3" fmla="val 37210"/>
              <a:gd name="adj4" fmla="val -17721"/>
              <a:gd name="adj5" fmla="val 24499"/>
              <a:gd name="adj6" fmla="val -42666"/>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Screen Shot 2016-04-17 at 12.0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849" y="1349589"/>
            <a:ext cx="2735712" cy="705735"/>
          </a:xfrm>
          <a:prstGeom prst="rect">
            <a:avLst/>
          </a:prstGeom>
        </p:spPr>
      </p:pic>
    </p:spTree>
    <p:extLst>
      <p:ext uri="{BB962C8B-B14F-4D97-AF65-F5344CB8AC3E}">
        <p14:creationId xmlns:p14="http://schemas.microsoft.com/office/powerpoint/2010/main" val="2732052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5</a:t>
                </a:r>
              </a:p>
              <a:p>
                <a:r>
                  <a:rPr lang="en-US" dirty="0"/>
                  <a:t>x = 34</a:t>
                </a:r>
              </a:p>
              <a:p>
                <a:r>
                  <a:rPr lang="en-US" dirty="0"/>
                  <a:t>v = 29</a:t>
                </a:r>
              </a:p>
              <a:p>
                <a:r>
                  <a:rPr lang="en-US" dirty="0"/>
                  <a:t>A = 0.9</a:t>
                </a:r>
              </a:p>
              <a:p>
                <a:r>
                  <a:rPr lang="en-US" dirty="0"/>
                  <a:t>r  = 0.1</a:t>
                </a: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grpSp>
        <p:nvGrpSpPr>
          <p:cNvPr id="12" name="Group 11"/>
          <p:cNvGrpSpPr/>
          <p:nvPr/>
        </p:nvGrpSpPr>
        <p:grpSpPr>
          <a:xfrm>
            <a:off x="2248263" y="847556"/>
            <a:ext cx="1657014" cy="1169551"/>
            <a:chOff x="2400663" y="957011"/>
            <a:chExt cx="1657014" cy="1169551"/>
          </a:xfrm>
        </p:grpSpPr>
        <p:sp>
          <p:nvSpPr>
            <p:cNvPr id="29" name="Isosceles Triangle 28"/>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30" name="TextBox 29"/>
            <p:cNvSpPr txBox="1"/>
            <p:nvPr/>
          </p:nvSpPr>
          <p:spPr>
            <a:xfrm>
              <a:off x="3228020" y="957011"/>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36</a:t>
              </a:r>
            </a:p>
            <a:p>
              <a:r>
                <a:rPr lang="en-US" dirty="0">
                  <a:solidFill>
                    <a:schemeClr val="tx1"/>
                  </a:solidFill>
                </a:rPr>
                <a:t>A = 1</a:t>
              </a:r>
            </a:p>
            <a:p>
              <a:r>
                <a:rPr lang="en-US" dirty="0">
                  <a:solidFill>
                    <a:schemeClr val="tx1"/>
                  </a:solidFill>
                </a:rPr>
                <a:t>r  = 0</a:t>
              </a:r>
            </a:p>
          </p:txBody>
        </p:sp>
      </p:grpSp>
    </p:spTree>
    <p:extLst>
      <p:ext uri="{BB962C8B-B14F-4D97-AF65-F5344CB8AC3E}">
        <p14:creationId xmlns:p14="http://schemas.microsoft.com/office/powerpoint/2010/main" val="3720139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846835" cy="4551239"/>
            <a:chOff x="526982" y="473674"/>
            <a:chExt cx="3846835"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846835" cy="4114819"/>
              <a:chOff x="526982" y="910094"/>
              <a:chExt cx="3846835"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5" name="TextBox 24"/>
              <p:cNvSpPr txBox="1"/>
              <p:nvPr/>
            </p:nvSpPr>
            <p:spPr>
              <a:xfrm>
                <a:off x="3413014" y="2318660"/>
                <a:ext cx="960803" cy="1600438"/>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a:p>
                <a:r>
                  <a:rPr lang="en-US" dirty="0">
                    <a:solidFill>
                      <a:schemeClr val="tx1"/>
                    </a:solidFill>
                  </a:rPr>
                  <a:t>F(x)=0.3</a:t>
                </a:r>
              </a:p>
              <a:p>
                <a:endParaRPr lang="en-US" dirty="0"/>
              </a:p>
            </p:txBody>
          </p:sp>
          <p:sp>
            <p:nvSpPr>
              <p:cNvPr id="26" name="TextBox 25"/>
              <p:cNvSpPr txBox="1"/>
              <p:nvPr/>
            </p:nvSpPr>
            <p:spPr>
              <a:xfrm>
                <a:off x="3413014" y="910094"/>
                <a:ext cx="960803" cy="1384995"/>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a:p>
                <a:r>
                  <a:rPr lang="en-US" dirty="0">
                    <a:solidFill>
                      <a:schemeClr val="tx1"/>
                    </a:solidFill>
                  </a:rPr>
                  <a:t>F(x)=0.2</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grpSp>
        <p:nvGrpSpPr>
          <p:cNvPr id="12" name="Group 11"/>
          <p:cNvGrpSpPr/>
          <p:nvPr/>
        </p:nvGrpSpPr>
        <p:grpSpPr>
          <a:xfrm>
            <a:off x="2248263" y="847556"/>
            <a:ext cx="1734457" cy="1600438"/>
            <a:chOff x="2400663" y="957011"/>
            <a:chExt cx="1734457" cy="1600438"/>
          </a:xfrm>
        </p:grpSpPr>
        <p:sp>
          <p:nvSpPr>
            <p:cNvPr id="29" name="Isosceles Triangle 28"/>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30" name="TextBox 29"/>
            <p:cNvSpPr txBox="1"/>
            <p:nvPr/>
          </p:nvSpPr>
          <p:spPr>
            <a:xfrm>
              <a:off x="3228020" y="957011"/>
              <a:ext cx="907100" cy="1600438"/>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36</a:t>
              </a:r>
            </a:p>
            <a:p>
              <a:r>
                <a:rPr lang="en-US" dirty="0">
                  <a:solidFill>
                    <a:schemeClr val="tx1"/>
                  </a:solidFill>
                </a:rPr>
                <a:t>A = 1</a:t>
              </a:r>
            </a:p>
            <a:p>
              <a:r>
                <a:rPr lang="en-US" dirty="0">
                  <a:solidFill>
                    <a:schemeClr val="tx1"/>
                  </a:solidFill>
                </a:rPr>
                <a:t>r  = 0</a:t>
              </a:r>
            </a:p>
            <a:p>
              <a:r>
                <a:rPr lang="en-US" dirty="0">
                  <a:solidFill>
                    <a:schemeClr val="tx1"/>
                  </a:solidFill>
                </a:rPr>
                <a:t>F(x)=0.2</a:t>
              </a:r>
            </a:p>
            <a:p>
              <a:endParaRPr lang="en-US" dirty="0">
                <a:solidFill>
                  <a:schemeClr val="tx1"/>
                </a:solidFill>
              </a:endParaRPr>
            </a:p>
          </p:txBody>
        </p:sp>
      </p:grpSp>
      <p:sp>
        <p:nvSpPr>
          <p:cNvPr id="34" name="TextBox 33"/>
          <p:cNvSpPr txBox="1"/>
          <p:nvPr/>
        </p:nvSpPr>
        <p:spPr>
          <a:xfrm>
            <a:off x="4935309" y="2343644"/>
            <a:ext cx="1466755" cy="307777"/>
          </a:xfrm>
          <a:prstGeom prst="rect">
            <a:avLst/>
          </a:prstGeom>
          <a:noFill/>
        </p:spPr>
        <p:txBody>
          <a:bodyPr wrap="none" rtlCol="0">
            <a:spAutoFit/>
          </a:bodyPr>
          <a:lstStyle/>
          <a:p>
            <a:r>
              <a:rPr lang="en-US" dirty="0">
                <a:solidFill>
                  <a:srgbClr val="FF0000"/>
                </a:solidFill>
              </a:rPr>
              <a:t>Assume f(x*)= 4</a:t>
            </a:r>
          </a:p>
        </p:txBody>
      </p:sp>
      <p:sp>
        <p:nvSpPr>
          <p:cNvPr id="27" name="Rectangle 26"/>
          <p:cNvSpPr/>
          <p:nvPr/>
        </p:nvSpPr>
        <p:spPr>
          <a:xfrm>
            <a:off x="4506061" y="2853515"/>
            <a:ext cx="2204720" cy="523220"/>
          </a:xfrm>
          <a:prstGeom prst="rect">
            <a:avLst/>
          </a:prstGeom>
        </p:spPr>
        <p:txBody>
          <a:bodyPr wrap="square">
            <a:spAutoFit/>
          </a:bodyPr>
          <a:lstStyle/>
          <a:p>
            <a:pPr algn="ctr"/>
            <a:r>
              <a:rPr lang="en-US" dirty="0"/>
              <a:t>Acceptance criteria:</a:t>
            </a:r>
          </a:p>
          <a:p>
            <a:pPr algn="ctr"/>
            <a:r>
              <a:rPr lang="en-US" dirty="0">
                <a:solidFill>
                  <a:srgbClr val="FF0000"/>
                </a:solidFill>
              </a:rPr>
              <a:t>Rand&lt; Ai &amp; F(xi) &lt; f(x*)</a:t>
            </a:r>
          </a:p>
        </p:txBody>
      </p:sp>
    </p:spTree>
    <p:extLst>
      <p:ext uri="{BB962C8B-B14F-4D97-AF65-F5344CB8AC3E}">
        <p14:creationId xmlns:p14="http://schemas.microsoft.com/office/powerpoint/2010/main" val="2580085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846835" cy="4551239"/>
            <a:chOff x="526982" y="473674"/>
            <a:chExt cx="3846835"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846835" cy="4114819"/>
              <a:chOff x="526982" y="910094"/>
              <a:chExt cx="3846835"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5" name="TextBox 24"/>
              <p:cNvSpPr txBox="1"/>
              <p:nvPr/>
            </p:nvSpPr>
            <p:spPr>
              <a:xfrm>
                <a:off x="3413014" y="2318660"/>
                <a:ext cx="960803" cy="1600438"/>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a:t>
                </a:r>
                <a:r>
                  <a:rPr lang="en-US" dirty="0">
                    <a:solidFill>
                      <a:srgbClr val="FF0000"/>
                    </a:solidFill>
                  </a:rPr>
                  <a:t>0.7</a:t>
                </a:r>
              </a:p>
              <a:p>
                <a:r>
                  <a:rPr lang="en-US" dirty="0"/>
                  <a:t>r  = </a:t>
                </a:r>
                <a:r>
                  <a:rPr lang="en-US" dirty="0">
                    <a:solidFill>
                      <a:srgbClr val="FF0000"/>
                    </a:solidFill>
                  </a:rPr>
                  <a:t>0.4</a:t>
                </a:r>
              </a:p>
              <a:p>
                <a:r>
                  <a:rPr lang="en-US" dirty="0">
                    <a:solidFill>
                      <a:schemeClr val="tx1"/>
                    </a:solidFill>
                  </a:rPr>
                  <a:t>F(x)=0.3</a:t>
                </a:r>
              </a:p>
              <a:p>
                <a:endParaRPr lang="en-US" dirty="0"/>
              </a:p>
            </p:txBody>
          </p:sp>
          <p:sp>
            <p:nvSpPr>
              <p:cNvPr id="26" name="TextBox 25"/>
              <p:cNvSpPr txBox="1"/>
              <p:nvPr/>
            </p:nvSpPr>
            <p:spPr>
              <a:xfrm>
                <a:off x="3413014" y="910094"/>
                <a:ext cx="960803" cy="1384995"/>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a:t>
                </a:r>
                <a:r>
                  <a:rPr lang="en-US" dirty="0">
                    <a:solidFill>
                      <a:srgbClr val="FF0000"/>
                    </a:solidFill>
                  </a:rPr>
                  <a:t>0.9</a:t>
                </a:r>
              </a:p>
              <a:p>
                <a:r>
                  <a:rPr lang="en-US" dirty="0">
                    <a:solidFill>
                      <a:schemeClr val="tx1"/>
                    </a:solidFill>
                  </a:rPr>
                  <a:t>r  = </a:t>
                </a:r>
                <a:r>
                  <a:rPr lang="en-US" dirty="0">
                    <a:solidFill>
                      <a:srgbClr val="FF0000"/>
                    </a:solidFill>
                  </a:rPr>
                  <a:t>0.1</a:t>
                </a:r>
              </a:p>
              <a:p>
                <a:r>
                  <a:rPr lang="en-US" dirty="0">
                    <a:solidFill>
                      <a:schemeClr val="tx1"/>
                    </a:solidFill>
                  </a:rPr>
                  <a:t>F(x)=0.2</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grpSp>
        <p:nvGrpSpPr>
          <p:cNvPr id="12" name="Group 11"/>
          <p:cNvGrpSpPr/>
          <p:nvPr/>
        </p:nvGrpSpPr>
        <p:grpSpPr>
          <a:xfrm>
            <a:off x="2248263" y="847556"/>
            <a:ext cx="1734457" cy="1600438"/>
            <a:chOff x="2400663" y="957011"/>
            <a:chExt cx="1734457" cy="1600438"/>
          </a:xfrm>
        </p:grpSpPr>
        <p:sp>
          <p:nvSpPr>
            <p:cNvPr id="29" name="Isosceles Triangle 28"/>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30" name="TextBox 29"/>
            <p:cNvSpPr txBox="1"/>
            <p:nvPr/>
          </p:nvSpPr>
          <p:spPr>
            <a:xfrm>
              <a:off x="3228020" y="957011"/>
              <a:ext cx="907100" cy="1600438"/>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36</a:t>
              </a:r>
            </a:p>
            <a:p>
              <a:r>
                <a:rPr lang="en-US" dirty="0">
                  <a:solidFill>
                    <a:schemeClr val="tx1"/>
                  </a:solidFill>
                </a:rPr>
                <a:t>A = </a:t>
              </a:r>
              <a:r>
                <a:rPr lang="en-US" dirty="0">
                  <a:solidFill>
                    <a:srgbClr val="FF0000"/>
                  </a:solidFill>
                </a:rPr>
                <a:t>0.9</a:t>
              </a:r>
            </a:p>
            <a:p>
              <a:r>
                <a:rPr lang="en-US" dirty="0">
                  <a:solidFill>
                    <a:schemeClr val="tx1"/>
                  </a:solidFill>
                </a:rPr>
                <a:t>r  = </a:t>
              </a:r>
              <a:r>
                <a:rPr lang="en-US" dirty="0">
                  <a:solidFill>
                    <a:srgbClr val="FF0000"/>
                  </a:solidFill>
                </a:rPr>
                <a:t>0.5</a:t>
              </a:r>
            </a:p>
            <a:p>
              <a:r>
                <a:rPr lang="en-US" dirty="0">
                  <a:solidFill>
                    <a:schemeClr val="tx1"/>
                  </a:solidFill>
                </a:rPr>
                <a:t>F(x)=0.2</a:t>
              </a:r>
            </a:p>
            <a:p>
              <a:endParaRPr lang="en-US" dirty="0">
                <a:solidFill>
                  <a:schemeClr val="tx1"/>
                </a:solidFill>
              </a:endParaRPr>
            </a:p>
          </p:txBody>
        </p:sp>
      </p:grpSp>
      <p:sp>
        <p:nvSpPr>
          <p:cNvPr id="34" name="TextBox 33"/>
          <p:cNvSpPr txBox="1"/>
          <p:nvPr/>
        </p:nvSpPr>
        <p:spPr>
          <a:xfrm>
            <a:off x="4935309" y="2343644"/>
            <a:ext cx="1466755" cy="307777"/>
          </a:xfrm>
          <a:prstGeom prst="rect">
            <a:avLst/>
          </a:prstGeom>
          <a:noFill/>
        </p:spPr>
        <p:txBody>
          <a:bodyPr wrap="none" rtlCol="0">
            <a:spAutoFit/>
          </a:bodyPr>
          <a:lstStyle/>
          <a:p>
            <a:r>
              <a:rPr lang="en-US" dirty="0">
                <a:solidFill>
                  <a:srgbClr val="FF0000"/>
                </a:solidFill>
              </a:rPr>
              <a:t>Assume f(x*)= 4</a:t>
            </a:r>
          </a:p>
        </p:txBody>
      </p:sp>
      <p:sp>
        <p:nvSpPr>
          <p:cNvPr id="27" name="Rectangle 26"/>
          <p:cNvSpPr/>
          <p:nvPr/>
        </p:nvSpPr>
        <p:spPr>
          <a:xfrm>
            <a:off x="4506061" y="2853515"/>
            <a:ext cx="2204720" cy="523220"/>
          </a:xfrm>
          <a:prstGeom prst="rect">
            <a:avLst/>
          </a:prstGeom>
        </p:spPr>
        <p:txBody>
          <a:bodyPr wrap="square">
            <a:spAutoFit/>
          </a:bodyPr>
          <a:lstStyle/>
          <a:p>
            <a:pPr algn="ctr"/>
            <a:r>
              <a:rPr lang="en-US" dirty="0"/>
              <a:t>Acceptance criteria:</a:t>
            </a:r>
          </a:p>
          <a:p>
            <a:pPr algn="ctr"/>
            <a:r>
              <a:rPr lang="en-US" dirty="0">
                <a:solidFill>
                  <a:srgbClr val="FF0000"/>
                </a:solidFill>
              </a:rPr>
              <a:t>Rand&lt; Ai &amp; F(xi) &lt; f(x*)</a:t>
            </a:r>
          </a:p>
        </p:txBody>
      </p:sp>
    </p:spTree>
    <p:extLst>
      <p:ext uri="{BB962C8B-B14F-4D97-AF65-F5344CB8AC3E}">
        <p14:creationId xmlns:p14="http://schemas.microsoft.com/office/powerpoint/2010/main" val="3389009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846835" cy="4551239"/>
            <a:chOff x="526982" y="473674"/>
            <a:chExt cx="3846835"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846835" cy="4114819"/>
              <a:chOff x="526982" y="910094"/>
              <a:chExt cx="3846835"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5" name="TextBox 24"/>
              <p:cNvSpPr txBox="1"/>
              <p:nvPr/>
            </p:nvSpPr>
            <p:spPr>
              <a:xfrm>
                <a:off x="3413014" y="2318660"/>
                <a:ext cx="960803" cy="1600438"/>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a:t>
                </a:r>
                <a:r>
                  <a:rPr lang="en-US" dirty="0">
                    <a:solidFill>
                      <a:srgbClr val="FF0000"/>
                    </a:solidFill>
                  </a:rPr>
                  <a:t>0.7</a:t>
                </a:r>
              </a:p>
              <a:p>
                <a:r>
                  <a:rPr lang="en-US" dirty="0"/>
                  <a:t>r  = </a:t>
                </a:r>
                <a:r>
                  <a:rPr lang="en-US" dirty="0">
                    <a:solidFill>
                      <a:srgbClr val="FF0000"/>
                    </a:solidFill>
                  </a:rPr>
                  <a:t>0.4</a:t>
                </a:r>
              </a:p>
              <a:p>
                <a:r>
                  <a:rPr lang="en-US" dirty="0">
                    <a:solidFill>
                      <a:schemeClr val="tx1"/>
                    </a:solidFill>
                  </a:rPr>
                  <a:t>F(x)=0.3</a:t>
                </a:r>
              </a:p>
              <a:p>
                <a:endParaRPr lang="en-US" dirty="0"/>
              </a:p>
            </p:txBody>
          </p:sp>
          <p:sp>
            <p:nvSpPr>
              <p:cNvPr id="26" name="TextBox 25"/>
              <p:cNvSpPr txBox="1"/>
              <p:nvPr/>
            </p:nvSpPr>
            <p:spPr>
              <a:xfrm>
                <a:off x="3413014" y="910094"/>
                <a:ext cx="960803" cy="1384995"/>
              </a:xfrm>
              <a:prstGeom prst="rect">
                <a:avLst/>
              </a:prstGeom>
              <a:noFill/>
            </p:spPr>
            <p:txBody>
              <a:bodyPr wrap="square" rtlCol="0">
                <a:spAutoFit/>
              </a:bodyPr>
              <a:lstStyle/>
              <a:p>
                <a:r>
                  <a:rPr lang="en-US" dirty="0">
                    <a:solidFill>
                      <a:schemeClr val="tx1"/>
                    </a:solidFill>
                  </a:rPr>
                  <a:t>f  = 7</a:t>
                </a:r>
              </a:p>
              <a:p>
                <a:r>
                  <a:rPr lang="en-US" dirty="0">
                    <a:solidFill>
                      <a:schemeClr val="tx1"/>
                    </a:solidFill>
                  </a:rPr>
                  <a:t>x = 35</a:t>
                </a:r>
              </a:p>
              <a:p>
                <a:r>
                  <a:rPr lang="en-US" dirty="0">
                    <a:solidFill>
                      <a:schemeClr val="tx1"/>
                    </a:solidFill>
                  </a:rPr>
                  <a:t>v = 31</a:t>
                </a:r>
              </a:p>
              <a:p>
                <a:r>
                  <a:rPr lang="en-US" dirty="0">
                    <a:solidFill>
                      <a:schemeClr val="tx1"/>
                    </a:solidFill>
                  </a:rPr>
                  <a:t>A = </a:t>
                </a:r>
                <a:r>
                  <a:rPr lang="en-US" dirty="0">
                    <a:solidFill>
                      <a:srgbClr val="FF0000"/>
                    </a:solidFill>
                  </a:rPr>
                  <a:t>0.9</a:t>
                </a:r>
              </a:p>
              <a:p>
                <a:r>
                  <a:rPr lang="en-US" dirty="0">
                    <a:solidFill>
                      <a:schemeClr val="tx1"/>
                    </a:solidFill>
                  </a:rPr>
                  <a:t>r  = </a:t>
                </a:r>
                <a:r>
                  <a:rPr lang="en-US" dirty="0">
                    <a:solidFill>
                      <a:srgbClr val="FF0000"/>
                    </a:solidFill>
                  </a:rPr>
                  <a:t>0.1</a:t>
                </a:r>
              </a:p>
              <a:p>
                <a:r>
                  <a:rPr lang="en-US" dirty="0">
                    <a:solidFill>
                      <a:schemeClr val="tx1"/>
                    </a:solidFill>
                  </a:rPr>
                  <a:t>F(x)=0.2</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grpSp>
        <p:nvGrpSpPr>
          <p:cNvPr id="12" name="Group 11"/>
          <p:cNvGrpSpPr/>
          <p:nvPr/>
        </p:nvGrpSpPr>
        <p:grpSpPr>
          <a:xfrm>
            <a:off x="2248263" y="847556"/>
            <a:ext cx="1734457" cy="1600438"/>
            <a:chOff x="2400663" y="957011"/>
            <a:chExt cx="1734457" cy="1600438"/>
          </a:xfrm>
        </p:grpSpPr>
        <p:sp>
          <p:nvSpPr>
            <p:cNvPr id="29" name="Isosceles Triangle 28"/>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30" name="TextBox 29"/>
            <p:cNvSpPr txBox="1"/>
            <p:nvPr/>
          </p:nvSpPr>
          <p:spPr>
            <a:xfrm>
              <a:off x="3228020" y="957011"/>
              <a:ext cx="907100" cy="1600438"/>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36</a:t>
              </a:r>
            </a:p>
            <a:p>
              <a:r>
                <a:rPr lang="en-US" dirty="0">
                  <a:solidFill>
                    <a:schemeClr val="tx1"/>
                  </a:solidFill>
                </a:rPr>
                <a:t>A = </a:t>
              </a:r>
              <a:r>
                <a:rPr lang="en-US" dirty="0">
                  <a:solidFill>
                    <a:srgbClr val="FF0000"/>
                  </a:solidFill>
                </a:rPr>
                <a:t>0.9</a:t>
              </a:r>
            </a:p>
            <a:p>
              <a:r>
                <a:rPr lang="en-US" dirty="0">
                  <a:solidFill>
                    <a:schemeClr val="tx1"/>
                  </a:solidFill>
                </a:rPr>
                <a:t>r  = </a:t>
              </a:r>
              <a:r>
                <a:rPr lang="en-US" dirty="0">
                  <a:solidFill>
                    <a:srgbClr val="FF0000"/>
                  </a:solidFill>
                </a:rPr>
                <a:t>0.5</a:t>
              </a:r>
            </a:p>
            <a:p>
              <a:r>
                <a:rPr lang="en-US" dirty="0">
                  <a:solidFill>
                    <a:schemeClr val="tx1"/>
                  </a:solidFill>
                </a:rPr>
                <a:t>F(x)=0.2</a:t>
              </a:r>
            </a:p>
            <a:p>
              <a:endParaRPr lang="en-US" dirty="0">
                <a:solidFill>
                  <a:schemeClr val="tx1"/>
                </a:solidFill>
              </a:endParaRPr>
            </a:p>
          </p:txBody>
        </p:sp>
      </p:grpSp>
      <p:sp>
        <p:nvSpPr>
          <p:cNvPr id="34" name="TextBox 33"/>
          <p:cNvSpPr txBox="1"/>
          <p:nvPr/>
        </p:nvSpPr>
        <p:spPr>
          <a:xfrm>
            <a:off x="4935309" y="2343644"/>
            <a:ext cx="1466755" cy="307777"/>
          </a:xfrm>
          <a:prstGeom prst="rect">
            <a:avLst/>
          </a:prstGeom>
          <a:noFill/>
        </p:spPr>
        <p:txBody>
          <a:bodyPr wrap="none" rtlCol="0">
            <a:spAutoFit/>
          </a:bodyPr>
          <a:lstStyle/>
          <a:p>
            <a:r>
              <a:rPr lang="en-US" dirty="0">
                <a:solidFill>
                  <a:srgbClr val="FF0000"/>
                </a:solidFill>
              </a:rPr>
              <a:t>Assume f(x*)= 4</a:t>
            </a:r>
          </a:p>
        </p:txBody>
      </p:sp>
      <p:sp>
        <p:nvSpPr>
          <p:cNvPr id="27" name="Rectangle 26"/>
          <p:cNvSpPr/>
          <p:nvPr/>
        </p:nvSpPr>
        <p:spPr>
          <a:xfrm>
            <a:off x="4506061" y="2853515"/>
            <a:ext cx="2204720" cy="523220"/>
          </a:xfrm>
          <a:prstGeom prst="rect">
            <a:avLst/>
          </a:prstGeom>
        </p:spPr>
        <p:txBody>
          <a:bodyPr wrap="square">
            <a:spAutoFit/>
          </a:bodyPr>
          <a:lstStyle/>
          <a:p>
            <a:pPr algn="ctr"/>
            <a:r>
              <a:rPr lang="en-US" dirty="0"/>
              <a:t>Acceptance criteria:</a:t>
            </a:r>
          </a:p>
          <a:p>
            <a:pPr algn="ctr"/>
            <a:r>
              <a:rPr lang="en-US" dirty="0">
                <a:solidFill>
                  <a:srgbClr val="FF0000"/>
                </a:solidFill>
              </a:rPr>
              <a:t>Rand&lt; Ai &amp; F(xi) &lt; f(x*)</a:t>
            </a:r>
          </a:p>
        </p:txBody>
      </p:sp>
      <p:sp>
        <p:nvSpPr>
          <p:cNvPr id="13" name="TextBox 12"/>
          <p:cNvSpPr txBox="1"/>
          <p:nvPr/>
        </p:nvSpPr>
        <p:spPr>
          <a:xfrm>
            <a:off x="4924928" y="3701473"/>
            <a:ext cx="1312378" cy="523220"/>
          </a:xfrm>
          <a:prstGeom prst="rect">
            <a:avLst/>
          </a:prstGeom>
          <a:noFill/>
        </p:spPr>
        <p:txBody>
          <a:bodyPr wrap="none" rtlCol="0">
            <a:spAutoFit/>
          </a:bodyPr>
          <a:lstStyle/>
          <a:p>
            <a:r>
              <a:rPr lang="en-US" dirty="0"/>
              <a:t>Select best X*</a:t>
            </a:r>
          </a:p>
          <a:p>
            <a:r>
              <a:rPr lang="en-US" dirty="0"/>
              <a:t>X*=1</a:t>
            </a:r>
          </a:p>
        </p:txBody>
      </p:sp>
    </p:spTree>
    <p:extLst>
      <p:ext uri="{BB962C8B-B14F-4D97-AF65-F5344CB8AC3E}">
        <p14:creationId xmlns:p14="http://schemas.microsoft.com/office/powerpoint/2010/main" val="40238221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721425" y="2838934"/>
            <a:ext cx="5935684" cy="1159800"/>
          </a:xfrm>
        </p:spPr>
        <p:txBody>
          <a:bodyPr lIns="91425" tIns="91425" rIns="91425" bIns="91425" anchor="t" anchorCtr="0">
            <a:normAutofit/>
          </a:bodyPr>
          <a:lstStyle/>
          <a:p>
            <a:pPr lvl="0">
              <a:lnSpc>
                <a:spcPct val="90000"/>
              </a:lnSpc>
            </a:pPr>
            <a:r>
              <a:rPr lang="en-US" sz="3400" b="1" dirty="0"/>
              <a:t>6- Advantages of the Bat Algorithm</a:t>
            </a:r>
          </a:p>
        </p:txBody>
      </p:sp>
    </p:spTree>
    <p:extLst>
      <p:ext uri="{BB962C8B-B14F-4D97-AF65-F5344CB8AC3E}">
        <p14:creationId xmlns:p14="http://schemas.microsoft.com/office/powerpoint/2010/main" val="326569983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Shape 111"/>
          <p:cNvSpPr txBox="1">
            <a:spLocks noGrp="1"/>
          </p:cNvSpPr>
          <p:nvPr>
            <p:ph type="title"/>
          </p:nvPr>
        </p:nvSpPr>
        <p:spPr>
          <a:xfrm>
            <a:off x="893700" y="205987"/>
            <a:ext cx="6462600" cy="857400"/>
          </a:xfrm>
        </p:spPr>
        <p:txBody>
          <a:bodyPr lIns="91425" tIns="91425" rIns="91425" bIns="91425" anchor="ctr" anchorCtr="0">
            <a:normAutofit/>
          </a:bodyPr>
          <a:lstStyle/>
          <a:p>
            <a:r>
              <a:rPr lang="en-US" dirty="0"/>
              <a:t>W</a:t>
            </a:r>
            <a:r>
              <a:rPr lang="en" dirty="0"/>
              <a:t>ho is </a:t>
            </a:r>
            <a:r>
              <a:rPr lang="en-US" b="0" i="0" dirty="0"/>
              <a:t>Xin-She Yang  :</a:t>
            </a:r>
            <a:endParaRPr lang="en" dirty="0"/>
          </a:p>
        </p:txBody>
      </p:sp>
      <p:pic>
        <p:nvPicPr>
          <p:cNvPr id="3" name="Image 2" descr="Une image contenant personne, habits, bâtiment, sourire&#10;&#10;Description générée automatiquement">
            <a:extLst>
              <a:ext uri="{FF2B5EF4-FFF2-40B4-BE49-F238E27FC236}">
                <a16:creationId xmlns:a16="http://schemas.microsoft.com/office/drawing/2014/main" id="{3C3A6B13-C172-6E7D-9C51-7A4603B27002}"/>
              </a:ext>
            </a:extLst>
          </p:cNvPr>
          <p:cNvPicPr>
            <a:picLocks noChangeAspect="1"/>
          </p:cNvPicPr>
          <p:nvPr/>
        </p:nvPicPr>
        <p:blipFill>
          <a:blip r:embed="rId3"/>
          <a:stretch>
            <a:fillRect/>
          </a:stretch>
        </p:blipFill>
        <p:spPr>
          <a:xfrm>
            <a:off x="5699760" y="1139190"/>
            <a:ext cx="3204210" cy="3204210"/>
          </a:xfrm>
          <a:prstGeom prst="rect">
            <a:avLst/>
          </a:prstGeom>
        </p:spPr>
      </p:pic>
      <p:sp>
        <p:nvSpPr>
          <p:cNvPr id="2" name="ZoneTexte 1">
            <a:extLst>
              <a:ext uri="{FF2B5EF4-FFF2-40B4-BE49-F238E27FC236}">
                <a16:creationId xmlns:a16="http://schemas.microsoft.com/office/drawing/2014/main" id="{69DFDE21-8232-E1C5-CA8D-8A2EA16C4D74}"/>
              </a:ext>
            </a:extLst>
          </p:cNvPr>
          <p:cNvSpPr txBox="1"/>
          <p:nvPr/>
        </p:nvSpPr>
        <p:spPr>
          <a:xfrm>
            <a:off x="893700" y="1771531"/>
            <a:ext cx="3943351" cy="1600438"/>
          </a:xfrm>
          <a:prstGeom prst="rect">
            <a:avLst/>
          </a:prstGeom>
          <a:noFill/>
        </p:spPr>
        <p:txBody>
          <a:bodyPr wrap="square" rtlCol="0">
            <a:spAutoFit/>
          </a:bodyPr>
          <a:lstStyle/>
          <a:p>
            <a:r>
              <a:rPr lang="en-US" dirty="0"/>
              <a:t>Xin-She Yang is a Reader at Middlesex University and was a senior research scientist at the National Physical Laboratory, best known as a developer of various heuristic algorithms for engineering optimization. He obtained a DPhil in applied mathematics from Oxford University.</a:t>
            </a:r>
          </a:p>
        </p:txBody>
      </p:sp>
    </p:spTree>
    <p:extLst>
      <p:ext uri="{BB962C8B-B14F-4D97-AF65-F5344CB8AC3E}">
        <p14:creationId xmlns:p14="http://schemas.microsoft.com/office/powerpoint/2010/main" val="1340442860"/>
      </p:ext>
    </p:extLst>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893700" y="205987"/>
            <a:ext cx="6462600" cy="857400"/>
          </a:xfrm>
        </p:spPr>
        <p:txBody>
          <a:bodyPr lIns="91425" tIns="91425" rIns="91425" bIns="91425" anchor="b" anchorCtr="0">
            <a:normAutofit/>
          </a:bodyPr>
          <a:lstStyle/>
          <a:p>
            <a:r>
              <a:rPr lang="en-US" dirty="0"/>
              <a:t>Performance Comparison</a:t>
            </a:r>
            <a:endParaRPr lang="en" dirty="0"/>
          </a:p>
        </p:txBody>
      </p:sp>
      <p:sp>
        <p:nvSpPr>
          <p:cNvPr id="177" name="Text Placeholder 2">
            <a:extLst>
              <a:ext uri="{FF2B5EF4-FFF2-40B4-BE49-F238E27FC236}">
                <a16:creationId xmlns:a16="http://schemas.microsoft.com/office/drawing/2014/main" id="{14D71C53-ED78-A227-A2D5-1E0D79C9D144}"/>
              </a:ext>
            </a:extLst>
          </p:cNvPr>
          <p:cNvSpPr>
            <a:spLocks noGrp="1"/>
          </p:cNvSpPr>
          <p:nvPr>
            <p:ph type="body" idx="1"/>
          </p:nvPr>
        </p:nvSpPr>
        <p:spPr>
          <a:xfrm>
            <a:off x="893700" y="1200150"/>
            <a:ext cx="2371200" cy="3725700"/>
          </a:xfrm>
        </p:spPr>
        <p:txBody>
          <a:bodyPr/>
          <a:lstStyle/>
          <a:p>
            <a:pPr>
              <a:buNone/>
            </a:pPr>
            <a:r>
              <a:rPr lang="en-US" dirty="0"/>
              <a:t>Speed </a:t>
            </a:r>
          </a:p>
          <a:p>
            <a:pPr>
              <a:buNone/>
            </a:pPr>
            <a:endParaRPr lang="en-US" dirty="0"/>
          </a:p>
          <a:p>
            <a:pPr>
              <a:buNone/>
            </a:pPr>
            <a:r>
              <a:rPr lang="en-US" sz="1100" dirty="0"/>
              <a:t>-GA(Genetic Algorithm): Generally slower due to complex genetic operations.</a:t>
            </a:r>
          </a:p>
          <a:p>
            <a:pPr>
              <a:buNone/>
            </a:pPr>
            <a:endParaRPr lang="en-US" sz="1100" dirty="0"/>
          </a:p>
          <a:p>
            <a:pPr>
              <a:buNone/>
            </a:pPr>
            <a:r>
              <a:rPr lang="en-US" sz="1100" dirty="0"/>
              <a:t>-PSO(Particle Swarm Optimization): Faster due to simpler calculations.</a:t>
            </a:r>
          </a:p>
          <a:p>
            <a:pPr>
              <a:buNone/>
            </a:pPr>
            <a:endParaRPr lang="en-US" sz="1100" dirty="0"/>
          </a:p>
          <a:p>
            <a:pPr>
              <a:buNone/>
            </a:pPr>
            <a:r>
              <a:rPr lang="en-US" sz="1100" dirty="0"/>
              <a:t>-BA(Bat Algorithm): Comparable to PSO, often faster than GA due to efficient convergence mechanisms.</a:t>
            </a:r>
          </a:p>
        </p:txBody>
      </p:sp>
      <p:sp>
        <p:nvSpPr>
          <p:cNvPr id="178" name="Text Placeholder 3">
            <a:extLst>
              <a:ext uri="{FF2B5EF4-FFF2-40B4-BE49-F238E27FC236}">
                <a16:creationId xmlns:a16="http://schemas.microsoft.com/office/drawing/2014/main" id="{5D79620D-0401-8AE0-1CC4-9A2C5D61F826}"/>
              </a:ext>
            </a:extLst>
          </p:cNvPr>
          <p:cNvSpPr>
            <a:spLocks noGrp="1"/>
          </p:cNvSpPr>
          <p:nvPr>
            <p:ph type="body" idx="2"/>
          </p:nvPr>
        </p:nvSpPr>
        <p:spPr>
          <a:xfrm>
            <a:off x="3386403" y="1200150"/>
            <a:ext cx="2371200" cy="3725700"/>
          </a:xfrm>
        </p:spPr>
        <p:txBody>
          <a:bodyPr/>
          <a:lstStyle/>
          <a:p>
            <a:pPr>
              <a:buNone/>
            </a:pPr>
            <a:r>
              <a:rPr lang="en-US" dirty="0"/>
              <a:t>Accuracy</a:t>
            </a:r>
          </a:p>
          <a:p>
            <a:pPr>
              <a:buNone/>
            </a:pPr>
            <a:endParaRPr lang="en-US" sz="1100" dirty="0"/>
          </a:p>
          <a:p>
            <a:pPr>
              <a:buNone/>
            </a:pPr>
            <a:r>
              <a:rPr lang="en-US" sz="1100" dirty="0"/>
              <a:t>-GA: High accuracy, requires parameter tuning and larger populations.</a:t>
            </a:r>
          </a:p>
          <a:p>
            <a:pPr>
              <a:buNone/>
            </a:pPr>
            <a:endParaRPr lang="en-US" sz="1100" dirty="0"/>
          </a:p>
          <a:p>
            <a:pPr>
              <a:buNone/>
            </a:pPr>
            <a:r>
              <a:rPr lang="en-US" sz="1100" dirty="0"/>
              <a:t>-PSO: Good accuracy, prone to premature convergence.</a:t>
            </a:r>
          </a:p>
          <a:p>
            <a:pPr>
              <a:buNone/>
            </a:pPr>
            <a:endParaRPr lang="en-US" sz="1100" dirty="0"/>
          </a:p>
          <a:p>
            <a:pPr>
              <a:buNone/>
            </a:pPr>
            <a:r>
              <a:rPr lang="en-US" sz="1100" dirty="0"/>
              <a:t>-BA: Balances exploration and exploitation well, achieving high accuracy in multimodal landscapes.</a:t>
            </a:r>
          </a:p>
        </p:txBody>
      </p:sp>
      <p:sp>
        <p:nvSpPr>
          <p:cNvPr id="176" name="Text Placeholder 4">
            <a:extLst>
              <a:ext uri="{FF2B5EF4-FFF2-40B4-BE49-F238E27FC236}">
                <a16:creationId xmlns:a16="http://schemas.microsoft.com/office/drawing/2014/main" id="{7E47E54F-284B-A1B1-6048-1D68B69530AE}"/>
              </a:ext>
            </a:extLst>
          </p:cNvPr>
          <p:cNvSpPr>
            <a:spLocks noGrp="1"/>
          </p:cNvSpPr>
          <p:nvPr>
            <p:ph type="body" idx="3"/>
          </p:nvPr>
        </p:nvSpPr>
        <p:spPr>
          <a:xfrm>
            <a:off x="5879107" y="1200150"/>
            <a:ext cx="2371200" cy="3725700"/>
          </a:xfrm>
        </p:spPr>
        <p:txBody>
          <a:bodyPr/>
          <a:lstStyle/>
          <a:p>
            <a:pPr>
              <a:buNone/>
            </a:pPr>
            <a:r>
              <a:rPr lang="en-US" dirty="0"/>
              <a:t>Robustness</a:t>
            </a:r>
          </a:p>
          <a:p>
            <a:pPr>
              <a:buNone/>
            </a:pPr>
            <a:endParaRPr lang="en-US" dirty="0"/>
          </a:p>
          <a:p>
            <a:pPr>
              <a:buNone/>
            </a:pPr>
            <a:r>
              <a:rPr lang="en-US" sz="1100" dirty="0"/>
              <a:t>-GA: Highly robust, maintains genetic diversity.</a:t>
            </a:r>
          </a:p>
          <a:p>
            <a:pPr>
              <a:buNone/>
            </a:pPr>
            <a:endParaRPr lang="en-US" sz="1100" dirty="0"/>
          </a:p>
          <a:p>
            <a:pPr>
              <a:buNone/>
            </a:pPr>
            <a:r>
              <a:rPr lang="en-US" sz="1100" dirty="0"/>
              <a:t>-PSO: Robust but can suffer from premature convergence.</a:t>
            </a:r>
          </a:p>
          <a:p>
            <a:pPr>
              <a:buNone/>
            </a:pPr>
            <a:endParaRPr lang="en-US" sz="1100" dirty="0"/>
          </a:p>
          <a:p>
            <a:pPr>
              <a:buNone/>
            </a:pPr>
            <a:r>
              <a:rPr lang="en-US" sz="1100" dirty="0"/>
              <a:t>-BA: Excellent in dynamic and noisy environments and adapts quickly to changes.</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893700" y="205987"/>
            <a:ext cx="6462600" cy="857400"/>
          </a:xfrm>
        </p:spPr>
        <p:txBody>
          <a:bodyPr lIns="91425" tIns="91425" rIns="91425" bIns="91425" anchor="ctr" anchorCtr="0">
            <a:normAutofit/>
          </a:bodyPr>
          <a:lstStyle/>
          <a:p>
            <a:pPr>
              <a:lnSpc>
                <a:spcPct val="90000"/>
              </a:lnSpc>
            </a:pPr>
            <a:r>
              <a:rPr lang="en-US" sz="3100"/>
              <a:t>Advantages of the Bat Algorithm</a:t>
            </a:r>
            <a:endParaRPr lang="en" sz="3100"/>
          </a:p>
        </p:txBody>
      </p:sp>
      <p:graphicFrame>
        <p:nvGraphicFramePr>
          <p:cNvPr id="179" name="Text Placeholder 2">
            <a:extLst>
              <a:ext uri="{FF2B5EF4-FFF2-40B4-BE49-F238E27FC236}">
                <a16:creationId xmlns:a16="http://schemas.microsoft.com/office/drawing/2014/main" id="{13905F62-D57E-24B0-FA51-085B3EEFCD69}"/>
              </a:ext>
            </a:extLst>
          </p:cNvPr>
          <p:cNvGraphicFramePr/>
          <p:nvPr>
            <p:extLst>
              <p:ext uri="{D42A27DB-BD31-4B8C-83A1-F6EECF244321}">
                <p14:modId xmlns:p14="http://schemas.microsoft.com/office/powerpoint/2010/main" val="3520770711"/>
              </p:ext>
            </p:extLst>
          </p:nvPr>
        </p:nvGraphicFramePr>
        <p:xfrm>
          <a:off x="893700" y="1253887"/>
          <a:ext cx="6462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5826320"/>
      </p:ext>
    </p:extLst>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721425" y="2838934"/>
            <a:ext cx="5935684" cy="1159800"/>
          </a:xfrm>
        </p:spPr>
        <p:txBody>
          <a:bodyPr lIns="91425" tIns="91425" rIns="91425" bIns="91425" anchor="t" anchorCtr="0">
            <a:normAutofit/>
          </a:bodyPr>
          <a:lstStyle/>
          <a:p>
            <a:pPr lvl="0">
              <a:lnSpc>
                <a:spcPct val="90000"/>
              </a:lnSpc>
            </a:pPr>
            <a:r>
              <a:rPr lang="en-US" sz="3400" b="1" dirty="0"/>
              <a:t>7-Use case</a:t>
            </a:r>
          </a:p>
        </p:txBody>
      </p:sp>
    </p:spTree>
    <p:extLst>
      <p:ext uri="{BB962C8B-B14F-4D97-AF65-F5344CB8AC3E}">
        <p14:creationId xmlns:p14="http://schemas.microsoft.com/office/powerpoint/2010/main" val="2380504689"/>
      </p:ext>
    </p:extLst>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893700" y="122167"/>
            <a:ext cx="6462600" cy="857400"/>
          </a:xfrm>
          <a:prstGeom prst="rect">
            <a:avLst/>
          </a:prstGeom>
        </p:spPr>
        <p:txBody>
          <a:bodyPr lIns="91425" tIns="91425" rIns="91425" bIns="91425" anchor="b" anchorCtr="0">
            <a:noAutofit/>
          </a:bodyPr>
          <a:lstStyle/>
          <a:p>
            <a:pPr lvl="0">
              <a:spcBef>
                <a:spcPts val="0"/>
              </a:spcBef>
              <a:buNone/>
            </a:pPr>
            <a:r>
              <a:rPr lang="en-US" sz="3200" dirty="0"/>
              <a:t>Optimizing Solar Panel Layout</a:t>
            </a:r>
            <a:endParaRPr lang="en" sz="3200" dirty="0"/>
          </a:p>
        </p:txBody>
      </p:sp>
      <p:sp>
        <p:nvSpPr>
          <p:cNvPr id="168" name="Shape 168"/>
          <p:cNvSpPr txBox="1">
            <a:spLocks noGrp="1"/>
          </p:cNvSpPr>
          <p:nvPr>
            <p:ph type="body" idx="1"/>
          </p:nvPr>
        </p:nvSpPr>
        <p:spPr>
          <a:xfrm>
            <a:off x="893700" y="1160227"/>
            <a:ext cx="7064040" cy="3552300"/>
          </a:xfrm>
          <a:prstGeom prst="rect">
            <a:avLst/>
          </a:prstGeom>
        </p:spPr>
        <p:txBody>
          <a:bodyPr lIns="91425" tIns="91425" rIns="91425" bIns="91425" anchor="t" anchorCtr="0">
            <a:noAutofit/>
          </a:bodyPr>
          <a:lstStyle/>
          <a:p>
            <a:pPr marL="400050" indent="-171450"/>
            <a:r>
              <a:rPr lang="en-US" sz="1800" dirty="0"/>
              <a:t>Problem Description :</a:t>
            </a:r>
          </a:p>
          <a:p>
            <a:pPr marL="228600">
              <a:buNone/>
            </a:pPr>
            <a:endParaRPr lang="en-US" sz="900" dirty="0"/>
          </a:p>
          <a:p>
            <a:pPr marL="228600" lvl="0" rtl="0">
              <a:spcBef>
                <a:spcPts val="0"/>
              </a:spcBef>
              <a:buNone/>
            </a:pPr>
            <a:r>
              <a:rPr lang="en-US" sz="1200" dirty="0"/>
              <a:t>In a solar farm, the arrangement and orientation of solar panels significantly affect their efficiency and total energy output. Factors such as the angle of tilt, the direction of panels relative to the sun, and the spacing between panels to avoid shading can all influence performance. The Bat Algorithm can be employed to find the optimal configuration that maximizes the total energy output of the solar farm.</a:t>
            </a:r>
          </a:p>
          <a:p>
            <a:pPr marL="228600" lvl="0" rtl="0">
              <a:spcBef>
                <a:spcPts val="0"/>
              </a:spcBef>
              <a:buNone/>
            </a:pPr>
            <a:endParaRPr lang="en-US" sz="900" dirty="0"/>
          </a:p>
          <a:p>
            <a:pPr marL="228600" lvl="0" rtl="0">
              <a:spcBef>
                <a:spcPts val="0"/>
              </a:spcBef>
              <a:buNone/>
            </a:pPr>
            <a:endParaRPr lang="en-US" sz="900" dirty="0"/>
          </a:p>
          <a:p>
            <a:pPr marL="400050" indent="-171450"/>
            <a:r>
              <a:rPr lang="en-US" sz="1800" dirty="0"/>
              <a:t>Business Use Case :</a:t>
            </a:r>
          </a:p>
          <a:p>
            <a:pPr marL="228600">
              <a:buNone/>
            </a:pPr>
            <a:endParaRPr lang="en-US" sz="900" dirty="0"/>
          </a:p>
          <a:p>
            <a:pPr marL="228600">
              <a:buNone/>
            </a:pPr>
            <a:r>
              <a:rPr lang="en-US" sz="1200" dirty="0"/>
              <a:t>For businesses involved in solar energy, especially those managing large solar farms, this algorithm can optimize the layout and angling of solar panels to maximize sunlight capture throughout the day. By automating the optimization process, the script reduces the need for manual calculations and adjustments, ensuring that the solar panels operate at peak efficiency. Improved energy output translates directly to higher profitability and faster return on investment, making this a valuable tool for strategic decision-making in renewable energy operations.</a:t>
            </a:r>
          </a:p>
          <a:p>
            <a:pPr marL="400050" indent="-171450"/>
            <a:endParaRPr lang="en-US" sz="900" dirty="0"/>
          </a:p>
          <a:p>
            <a:pPr marL="228600" lvl="0" rtl="0">
              <a:spcBef>
                <a:spcPts val="0"/>
              </a:spcBef>
              <a:buNone/>
            </a:pPr>
            <a:r>
              <a:rPr lang="en-US" sz="900" dirty="0"/>
              <a:t>	</a:t>
            </a:r>
          </a:p>
        </p:txBody>
      </p:sp>
    </p:spTree>
    <p:extLst>
      <p:ext uri="{BB962C8B-B14F-4D97-AF65-F5344CB8AC3E}">
        <p14:creationId xmlns:p14="http://schemas.microsoft.com/office/powerpoint/2010/main" val="1311256288"/>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Shape 168"/>
          <p:cNvSpPr txBox="1">
            <a:spLocks noGrp="1"/>
          </p:cNvSpPr>
          <p:nvPr>
            <p:ph type="body" idx="1"/>
          </p:nvPr>
        </p:nvSpPr>
        <p:spPr>
          <a:xfrm>
            <a:off x="731520" y="632460"/>
            <a:ext cx="7226220" cy="4080067"/>
          </a:xfrm>
          <a:prstGeom prst="rect">
            <a:avLst/>
          </a:prstGeom>
        </p:spPr>
        <p:txBody>
          <a:bodyPr lIns="91425" tIns="91425" rIns="91425" bIns="91425" anchor="t" anchorCtr="0">
            <a:noAutofit/>
          </a:bodyPr>
          <a:lstStyle/>
          <a:p>
            <a:pPr marL="400050" indent="-171450"/>
            <a:r>
              <a:rPr lang="en-US" sz="1800" dirty="0"/>
              <a:t>variables:</a:t>
            </a:r>
          </a:p>
          <a:p>
            <a:pPr marL="228600">
              <a:buNone/>
            </a:pPr>
            <a:endParaRPr lang="en-US" sz="900" dirty="0"/>
          </a:p>
          <a:p>
            <a:pPr marL="228600" lvl="0" rtl="0">
              <a:spcBef>
                <a:spcPts val="0"/>
              </a:spcBef>
              <a:buNone/>
            </a:pPr>
            <a:r>
              <a:rPr lang="en-US" sz="900" dirty="0"/>
              <a:t>- </a:t>
            </a:r>
            <a:r>
              <a:rPr lang="en-US" sz="1100" dirty="0"/>
              <a:t>pop_size: </a:t>
            </a:r>
            <a:r>
              <a:rPr lang="en-US" sz="900" dirty="0"/>
              <a:t>The number of candidate solutions in the population</a:t>
            </a:r>
          </a:p>
          <a:p>
            <a:pPr marL="228600" lvl="0" rtl="0">
              <a:spcBef>
                <a:spcPts val="0"/>
              </a:spcBef>
              <a:buNone/>
            </a:pPr>
            <a:r>
              <a:rPr lang="en-US" sz="900" dirty="0"/>
              <a:t>- </a:t>
            </a:r>
            <a:r>
              <a:rPr lang="en-US" sz="1100" dirty="0"/>
              <a:t>max_iterations</a:t>
            </a:r>
            <a:r>
              <a:rPr lang="en-US" sz="900" dirty="0"/>
              <a:t>: The maximum number of iterations the algorithm runs</a:t>
            </a:r>
          </a:p>
          <a:p>
            <a:pPr marL="228600">
              <a:buNone/>
            </a:pPr>
            <a:r>
              <a:rPr lang="en-US" sz="900" dirty="0"/>
              <a:t>-</a:t>
            </a:r>
            <a:r>
              <a:rPr lang="en-US" sz="1100" dirty="0"/>
              <a:t>loudness and pluse_rate: </a:t>
            </a:r>
            <a:r>
              <a:rPr lang="en-US" sz="900" dirty="0"/>
              <a:t>Parameters specific to the Bat Algorithm that affect its exploration behavior in the search space</a:t>
            </a:r>
          </a:p>
          <a:p>
            <a:pPr marL="228600">
              <a:buNone/>
            </a:pPr>
            <a:r>
              <a:rPr lang="en-US" sz="900" dirty="0"/>
              <a:t>-</a:t>
            </a:r>
            <a:r>
              <a:rPr lang="en-US" sz="1100" dirty="0"/>
              <a:t>panel_count</a:t>
            </a:r>
            <a:r>
              <a:rPr lang="en-US" sz="900" dirty="0"/>
              <a:t>: The number of solar panels in the array, each requiring optimization of its position and orientation.</a:t>
            </a:r>
          </a:p>
          <a:p>
            <a:pPr marL="228600">
              <a:buNone/>
            </a:pPr>
            <a:endParaRPr lang="en-US" sz="900" dirty="0"/>
          </a:p>
          <a:p>
            <a:pPr marL="400050" indent="-171450"/>
            <a:r>
              <a:rPr lang="en-US" sz="1800" dirty="0"/>
              <a:t>Functions:</a:t>
            </a:r>
          </a:p>
          <a:p>
            <a:pPr marL="228600">
              <a:buNone/>
            </a:pPr>
            <a:endParaRPr lang="en-US" sz="900" dirty="0"/>
          </a:p>
          <a:p>
            <a:pPr marL="228600">
              <a:buNone/>
            </a:pPr>
            <a:r>
              <a:rPr lang="en-US" sz="900" dirty="0"/>
              <a:t>-</a:t>
            </a:r>
            <a:r>
              <a:rPr lang="en-US" sz="1100" dirty="0"/>
              <a:t>initialize_bats(population, </a:t>
            </a:r>
            <a:r>
              <a:rPr lang="en-US" sz="1100" dirty="0" err="1"/>
              <a:t>nb_of_panels</a:t>
            </a:r>
            <a:r>
              <a:rPr lang="en-US" sz="1100" dirty="0"/>
              <a:t>) : </a:t>
            </a:r>
            <a:r>
              <a:rPr lang="en-US" sz="900" dirty="0"/>
              <a:t>Initializes the bat population with random values for position, orientation, and tilt.</a:t>
            </a:r>
          </a:p>
          <a:p>
            <a:pPr marL="228600">
              <a:buNone/>
            </a:pPr>
            <a:endParaRPr lang="en-US" sz="900" dirty="0"/>
          </a:p>
          <a:p>
            <a:pPr marL="228600">
              <a:buNone/>
            </a:pPr>
            <a:r>
              <a:rPr lang="en-US" sz="900" dirty="0"/>
              <a:t>-</a:t>
            </a:r>
            <a:r>
              <a:rPr lang="en-US" sz="1100" dirty="0"/>
              <a:t>update_position(bat, velocity, </a:t>
            </a:r>
            <a:r>
              <a:rPr lang="en-US" sz="1100" dirty="0" err="1"/>
              <a:t>nb_of_panels</a:t>
            </a:r>
            <a:r>
              <a:rPr lang="en-US" sz="1100" dirty="0"/>
              <a:t>) : </a:t>
            </a:r>
            <a:r>
              <a:rPr lang="en-US" sz="900" dirty="0"/>
              <a:t>Updates the position of each bat based on its velocity</a:t>
            </a:r>
          </a:p>
          <a:p>
            <a:pPr marL="228600">
              <a:buNone/>
            </a:pPr>
            <a:endParaRPr lang="en-US" sz="900" dirty="0"/>
          </a:p>
          <a:p>
            <a:pPr marL="228600">
              <a:buNone/>
            </a:pPr>
            <a:r>
              <a:rPr lang="en-US" sz="900" dirty="0"/>
              <a:t>-</a:t>
            </a:r>
            <a:r>
              <a:rPr lang="en-US" sz="1100" dirty="0"/>
              <a:t>objective_function(bats, </a:t>
            </a:r>
            <a:r>
              <a:rPr lang="en-US" sz="1100" dirty="0" err="1"/>
              <a:t>nb_of_</a:t>
            </a:r>
            <a:r>
              <a:rPr lang="en-US" sz="1100" dirty="0" err="1">
                <a:solidFill>
                  <a:schemeClr val="bg2"/>
                </a:solidFill>
              </a:rPr>
              <a:t>panels</a:t>
            </a:r>
            <a:r>
              <a:rPr lang="en-US" sz="1100" dirty="0">
                <a:solidFill>
                  <a:schemeClr val="bg2"/>
                </a:solidFill>
              </a:rPr>
              <a:t>) : </a:t>
            </a:r>
            <a:r>
              <a:rPr lang="en-US" sz="900" dirty="0">
                <a:solidFill>
                  <a:schemeClr val="bg2"/>
                </a:solidFill>
              </a:rPr>
              <a:t>Calculates the fitness of each bat by evaluating how closely the tilt and orientation of each panel align with optimal values</a:t>
            </a:r>
          </a:p>
          <a:p>
            <a:pPr marL="228600">
              <a:buNone/>
            </a:pPr>
            <a:endParaRPr lang="en-US" sz="900" dirty="0">
              <a:solidFill>
                <a:schemeClr val="bg2"/>
              </a:solidFill>
            </a:endParaRPr>
          </a:p>
          <a:p>
            <a:pPr marL="228600">
              <a:buNone/>
            </a:pPr>
            <a:r>
              <a:rPr lang="en-US" sz="900" dirty="0">
                <a:solidFill>
                  <a:schemeClr val="bg2"/>
                </a:solidFill>
              </a:rPr>
              <a:t>-</a:t>
            </a:r>
            <a:r>
              <a:rPr lang="en-US" sz="1100" dirty="0" err="1">
                <a:solidFill>
                  <a:schemeClr val="bg2"/>
                </a:solidFill>
              </a:rPr>
              <a:t>bat_algorithm</a:t>
            </a:r>
            <a:r>
              <a:rPr lang="en-US" sz="1100" dirty="0">
                <a:solidFill>
                  <a:schemeClr val="bg2"/>
                </a:solidFill>
              </a:rPr>
              <a:t>(...) : </a:t>
            </a:r>
            <a:r>
              <a:rPr lang="en-US" sz="900" dirty="0">
                <a:solidFill>
                  <a:schemeClr val="bg2"/>
                </a:solidFill>
              </a:rPr>
              <a:t>Implements the main loop of the Bat Algorithm and tracks the best solution found and its fitness across iterations.</a:t>
            </a:r>
          </a:p>
          <a:p>
            <a:pPr marL="228600">
              <a:buNone/>
            </a:pPr>
            <a:endParaRPr lang="en-US" sz="900" dirty="0">
              <a:solidFill>
                <a:schemeClr val="bg2"/>
              </a:solidFill>
            </a:endParaRPr>
          </a:p>
          <a:p>
            <a:pPr marL="228600">
              <a:buNone/>
            </a:pPr>
            <a:r>
              <a:rPr lang="en-US" sz="900" dirty="0">
                <a:solidFill>
                  <a:schemeClr val="bg2"/>
                </a:solidFill>
              </a:rPr>
              <a:t>-</a:t>
            </a:r>
            <a:r>
              <a:rPr lang="en-US" sz="1100" dirty="0">
                <a:solidFill>
                  <a:schemeClr val="bg2"/>
                </a:solidFill>
              </a:rPr>
              <a:t>save_panel_configuration_to_csv(solution, panel_count) and </a:t>
            </a:r>
            <a:r>
              <a:rPr lang="en-US" sz="1100" dirty="0"/>
              <a:t>save_positions_to_csv(position_history, </a:t>
            </a:r>
            <a:r>
              <a:rPr lang="en-US" sz="1100" dirty="0" err="1"/>
              <a:t>panel_count</a:t>
            </a:r>
            <a:r>
              <a:rPr lang="en-US" sz="1100" dirty="0"/>
              <a:t>) : </a:t>
            </a:r>
            <a:r>
              <a:rPr lang="en-US" sz="900" dirty="0"/>
              <a:t>These functions output the best panel configuration and the history of configurations to CSV files, useful for analysis and reporting.</a:t>
            </a:r>
          </a:p>
          <a:p>
            <a:pPr marL="228600">
              <a:buNone/>
            </a:pPr>
            <a:endParaRPr lang="en-US" sz="900" dirty="0"/>
          </a:p>
          <a:p>
            <a:pPr marL="228600">
              <a:buNone/>
            </a:pPr>
            <a:r>
              <a:rPr lang="en-US" sz="900" dirty="0"/>
              <a:t>-</a:t>
            </a:r>
            <a:r>
              <a:rPr lang="en-US" sz="1100" dirty="0" err="1"/>
              <a:t>create_pdf_report</a:t>
            </a:r>
            <a:r>
              <a:rPr lang="en-US" sz="1100" dirty="0"/>
              <a:t>(...) : </a:t>
            </a:r>
            <a:r>
              <a:rPr lang="en-US" sz="900" dirty="0"/>
              <a:t>Generates a comprehensive PDF report</a:t>
            </a:r>
          </a:p>
          <a:p>
            <a:pPr marL="228600">
              <a:buNone/>
            </a:pPr>
            <a:endParaRPr lang="en-US" sz="900" dirty="0"/>
          </a:p>
          <a:p>
            <a:pPr marL="228600" lvl="0" rtl="0">
              <a:spcBef>
                <a:spcPts val="0"/>
              </a:spcBef>
              <a:buNone/>
            </a:pPr>
            <a:r>
              <a:rPr lang="en-US" sz="900" dirty="0"/>
              <a:t>	</a:t>
            </a:r>
          </a:p>
        </p:txBody>
      </p:sp>
    </p:spTree>
    <p:extLst>
      <p:ext uri="{BB962C8B-B14F-4D97-AF65-F5344CB8AC3E}">
        <p14:creationId xmlns:p14="http://schemas.microsoft.com/office/powerpoint/2010/main" val="3548643251"/>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721425" y="2838934"/>
            <a:ext cx="5935684" cy="1159800"/>
          </a:xfrm>
        </p:spPr>
        <p:txBody>
          <a:bodyPr lIns="91425" tIns="91425" rIns="91425" bIns="91425" anchor="t" anchorCtr="0">
            <a:normAutofit/>
          </a:bodyPr>
          <a:lstStyle/>
          <a:p>
            <a:pPr lvl="0">
              <a:lnSpc>
                <a:spcPct val="90000"/>
              </a:lnSpc>
            </a:pPr>
            <a:r>
              <a:rPr lang="en-US" sz="3400" b="1" dirty="0"/>
              <a:t>8-Latest Research Updates on the Bat Algorithm</a:t>
            </a:r>
          </a:p>
        </p:txBody>
      </p:sp>
    </p:spTree>
    <p:extLst>
      <p:ext uri="{BB962C8B-B14F-4D97-AF65-F5344CB8AC3E}">
        <p14:creationId xmlns:p14="http://schemas.microsoft.com/office/powerpoint/2010/main" val="3280270072"/>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4" name="ZoneTexte 3">
            <a:extLst>
              <a:ext uri="{FF2B5EF4-FFF2-40B4-BE49-F238E27FC236}">
                <a16:creationId xmlns:a16="http://schemas.microsoft.com/office/drawing/2014/main" id="{1C7ADB01-1BBD-784D-2A7E-34F10C63B81E}"/>
              </a:ext>
            </a:extLst>
          </p:cNvPr>
          <p:cNvSpPr txBox="1"/>
          <p:nvPr/>
        </p:nvSpPr>
        <p:spPr>
          <a:xfrm>
            <a:off x="893700" y="1027223"/>
            <a:ext cx="6462600" cy="3552300"/>
          </a:xfrm>
          <a:prstGeom prst="rect">
            <a:avLst/>
          </a:prstGeom>
          <a:noFill/>
          <a:ln>
            <a:noFill/>
          </a:ln>
        </p:spPr>
        <p:txBody>
          <a:bodyPr lIns="91425" tIns="91425" rIns="91425" bIns="91425" rtlCol="0" anchor="t" anchorCtr="0">
            <a:normAutofit/>
          </a:bodyPr>
          <a:lstStyle/>
          <a:p>
            <a:pPr>
              <a:lnSpc>
                <a:spcPct val="90000"/>
              </a:lnSpc>
              <a:spcAft>
                <a:spcPts val="600"/>
              </a:spcAft>
              <a:buClr>
                <a:srgbClr val="677480"/>
              </a:buClr>
              <a:buSzPct val="100000"/>
              <a:buFont typeface="Lato"/>
              <a:buChar char="▷"/>
            </a:pPr>
            <a:r>
              <a:rPr lang="en-US" sz="1200" b="0" i="0" u="none" strike="noStrike" cap="none" dirty="0">
                <a:solidFill>
                  <a:srgbClr val="677480"/>
                </a:solidFill>
                <a:latin typeface="Lato"/>
                <a:ea typeface="Lato"/>
                <a:cs typeface="Lato"/>
                <a:sym typeface="Lato"/>
              </a:rPr>
              <a:t>Hybridization Techniques: Enhancing optimization through hybrid models combining the Bat Algorithm with other evolutionary algorithms for superior performance.</a:t>
            </a:r>
          </a:p>
          <a:p>
            <a:pPr>
              <a:lnSpc>
                <a:spcPct val="90000"/>
              </a:lnSpc>
              <a:spcAft>
                <a:spcPts val="600"/>
              </a:spcAft>
              <a:buClr>
                <a:srgbClr val="677480"/>
              </a:buClr>
              <a:buSzPct val="100000"/>
              <a:buFont typeface="Lato"/>
              <a:buChar char="▷"/>
            </a:pPr>
            <a:endParaRPr lang="en-US" sz="1200" b="0" i="0" u="none" strike="noStrike" cap="none" dirty="0">
              <a:solidFill>
                <a:srgbClr val="677480"/>
              </a:solidFill>
              <a:latin typeface="Lato"/>
              <a:ea typeface="Lato"/>
              <a:cs typeface="Lato"/>
              <a:sym typeface="Lato"/>
            </a:endParaRPr>
          </a:p>
          <a:p>
            <a:pPr>
              <a:lnSpc>
                <a:spcPct val="90000"/>
              </a:lnSpc>
              <a:spcAft>
                <a:spcPts val="600"/>
              </a:spcAft>
              <a:buClr>
                <a:srgbClr val="677480"/>
              </a:buClr>
              <a:buSzPct val="100000"/>
              <a:buFont typeface="Lato"/>
              <a:buChar char="▷"/>
            </a:pPr>
            <a:r>
              <a:rPr lang="en-US" sz="1200" b="0" i="0" u="none" strike="noStrike" cap="none" dirty="0">
                <a:solidFill>
                  <a:srgbClr val="677480"/>
                </a:solidFill>
                <a:latin typeface="Lato"/>
                <a:ea typeface="Lato"/>
                <a:cs typeface="Lato"/>
                <a:sym typeface="Lato"/>
              </a:rPr>
              <a:t>Adaptive Mechanisms: Incorporating real-time adaptive adjustments to the algorithm’s parameters, improving efficiency in dynamic environments.</a:t>
            </a:r>
          </a:p>
          <a:p>
            <a:pPr>
              <a:lnSpc>
                <a:spcPct val="90000"/>
              </a:lnSpc>
              <a:spcAft>
                <a:spcPts val="600"/>
              </a:spcAft>
              <a:buClr>
                <a:srgbClr val="677480"/>
              </a:buClr>
              <a:buSzPct val="100000"/>
              <a:buFont typeface="Lato"/>
              <a:buChar char="▷"/>
            </a:pPr>
            <a:endParaRPr lang="en-US" sz="1200" b="0" i="0" u="none" strike="noStrike" cap="none" dirty="0">
              <a:solidFill>
                <a:srgbClr val="677480"/>
              </a:solidFill>
              <a:latin typeface="Lato"/>
              <a:ea typeface="Lato"/>
              <a:cs typeface="Lato"/>
              <a:sym typeface="Lato"/>
            </a:endParaRPr>
          </a:p>
          <a:p>
            <a:pPr>
              <a:lnSpc>
                <a:spcPct val="90000"/>
              </a:lnSpc>
              <a:spcAft>
                <a:spcPts val="600"/>
              </a:spcAft>
              <a:buClr>
                <a:srgbClr val="677480"/>
              </a:buClr>
              <a:buSzPct val="100000"/>
              <a:buFont typeface="Lato"/>
              <a:buChar char="▷"/>
            </a:pPr>
            <a:r>
              <a:rPr lang="en-US" sz="1200" b="0" i="0" u="none" strike="noStrike" cap="none" dirty="0">
                <a:solidFill>
                  <a:srgbClr val="677480"/>
                </a:solidFill>
                <a:latin typeface="Lato"/>
                <a:ea typeface="Lato"/>
                <a:cs typeface="Lato"/>
                <a:sym typeface="Lato"/>
              </a:rPr>
              <a:t>Applications in New Domains: Expanding the Bat Algorithm's applications into cutting-edge fields like neural networks, drone navigation, and network security.</a:t>
            </a:r>
          </a:p>
          <a:p>
            <a:pPr>
              <a:lnSpc>
                <a:spcPct val="90000"/>
              </a:lnSpc>
              <a:spcAft>
                <a:spcPts val="600"/>
              </a:spcAft>
              <a:buClr>
                <a:srgbClr val="677480"/>
              </a:buClr>
              <a:buSzPct val="100000"/>
              <a:buFont typeface="Lato"/>
              <a:buChar char="▷"/>
            </a:pPr>
            <a:endParaRPr lang="en-US" sz="1200" b="0" i="0" u="none" strike="noStrike" cap="none" dirty="0">
              <a:solidFill>
                <a:srgbClr val="677480"/>
              </a:solidFill>
              <a:latin typeface="Lato"/>
              <a:ea typeface="Lato"/>
              <a:cs typeface="Lato"/>
              <a:sym typeface="Lato"/>
            </a:endParaRPr>
          </a:p>
          <a:p>
            <a:pPr>
              <a:lnSpc>
                <a:spcPct val="90000"/>
              </a:lnSpc>
              <a:spcAft>
                <a:spcPts val="600"/>
              </a:spcAft>
              <a:buClr>
                <a:srgbClr val="677480"/>
              </a:buClr>
              <a:buSzPct val="100000"/>
              <a:buFont typeface="Lato"/>
              <a:buChar char="▷"/>
            </a:pPr>
            <a:r>
              <a:rPr lang="en-US" sz="1200" b="0" i="0" u="none" strike="noStrike" cap="none" dirty="0">
                <a:solidFill>
                  <a:srgbClr val="677480"/>
                </a:solidFill>
                <a:latin typeface="Lato"/>
                <a:ea typeface="Lato"/>
                <a:cs typeface="Lato"/>
                <a:sym typeface="Lato"/>
              </a:rPr>
              <a:t>Performance Enhancements: Algorithmic modifications aimed at speeding up convergence and increasing the robustness of solutions.</a:t>
            </a:r>
          </a:p>
          <a:p>
            <a:pPr>
              <a:lnSpc>
                <a:spcPct val="90000"/>
              </a:lnSpc>
              <a:spcAft>
                <a:spcPts val="600"/>
              </a:spcAft>
              <a:buClr>
                <a:srgbClr val="677480"/>
              </a:buClr>
              <a:buSzPct val="100000"/>
              <a:buFont typeface="Lato"/>
              <a:buChar char="▷"/>
            </a:pPr>
            <a:endParaRPr lang="en-US" sz="1200" b="0" i="0" u="none" strike="noStrike" cap="none" dirty="0">
              <a:solidFill>
                <a:srgbClr val="677480"/>
              </a:solidFill>
              <a:latin typeface="Lato"/>
              <a:ea typeface="Lato"/>
              <a:cs typeface="Lato"/>
              <a:sym typeface="Lato"/>
            </a:endParaRPr>
          </a:p>
          <a:p>
            <a:pPr>
              <a:lnSpc>
                <a:spcPct val="90000"/>
              </a:lnSpc>
              <a:spcAft>
                <a:spcPts val="600"/>
              </a:spcAft>
              <a:buClr>
                <a:srgbClr val="677480"/>
              </a:buClr>
              <a:buSzPct val="100000"/>
              <a:buFont typeface="Lato"/>
              <a:buChar char="▷"/>
            </a:pPr>
            <a:r>
              <a:rPr lang="en-US" sz="1200" b="0" i="0" u="none" strike="noStrike" cap="none" dirty="0">
                <a:solidFill>
                  <a:srgbClr val="677480"/>
                </a:solidFill>
                <a:latin typeface="Lato"/>
                <a:ea typeface="Lato"/>
                <a:cs typeface="Lato"/>
                <a:sym typeface="Lato"/>
              </a:rPr>
              <a:t>Comparative Studies: Benchmarking the Bat Algorithm against contemporary methods to highlight its strengths and areas for improvement across various performance metrics.</a:t>
            </a:r>
          </a:p>
        </p:txBody>
      </p:sp>
    </p:spTree>
    <p:extLst>
      <p:ext uri="{BB962C8B-B14F-4D97-AF65-F5344CB8AC3E}">
        <p14:creationId xmlns:p14="http://schemas.microsoft.com/office/powerpoint/2010/main" val="3484332083"/>
      </p:ext>
    </p:extLst>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721425" y="2838934"/>
            <a:ext cx="5956466" cy="1159800"/>
          </a:xfrm>
        </p:spPr>
        <p:txBody>
          <a:bodyPr lIns="91425" tIns="91425" rIns="91425" bIns="91425" anchor="t" anchorCtr="0">
            <a:normAutofit/>
          </a:bodyPr>
          <a:lstStyle/>
          <a:p>
            <a:pPr lvl="0" rtl="0">
              <a:lnSpc>
                <a:spcPct val="90000"/>
              </a:lnSpc>
              <a:spcBef>
                <a:spcPts val="0"/>
              </a:spcBef>
              <a:buNone/>
            </a:pPr>
            <a:r>
              <a:rPr lang="en-US" sz="3400" b="1" dirty="0"/>
              <a:t>9-Conclusion</a:t>
            </a:r>
          </a:p>
        </p:txBody>
      </p:sp>
    </p:spTree>
    <p:extLst>
      <p:ext uri="{BB962C8B-B14F-4D97-AF65-F5344CB8AC3E}">
        <p14:creationId xmlns:p14="http://schemas.microsoft.com/office/powerpoint/2010/main" val="2419610859"/>
      </p:ext>
    </p:extLst>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1097850" y="2161800"/>
            <a:ext cx="7214400" cy="1836300"/>
          </a:xfrm>
          <a:prstGeom prst="rect">
            <a:avLst/>
          </a:prstGeom>
        </p:spPr>
        <p:txBody>
          <a:bodyPr lIns="91425" tIns="91425" rIns="91425" bIns="91425" anchor="t" anchorCtr="0">
            <a:noAutofit/>
          </a:bodyPr>
          <a:lstStyle/>
          <a:p>
            <a:pPr marL="228600">
              <a:lnSpc>
                <a:spcPct val="90000"/>
              </a:lnSpc>
              <a:buNone/>
            </a:pPr>
            <a:r>
              <a:rPr lang="en-US" sz="1400" dirty="0"/>
              <a:t>The Bat Algorithm, inspired by the natural echolocation of bats, has proven to be a versatile and efficient tool for complex optimization challenges. Its ability to adapt dynamically to changing environments makes it superior to traditional methods like Genetic Algorithms and Particle Swarm Optimization.</a:t>
            </a:r>
          </a:p>
          <a:p>
            <a:pPr marL="228600">
              <a:lnSpc>
                <a:spcPct val="90000"/>
              </a:lnSpc>
              <a:buNone/>
            </a:pPr>
            <a:br>
              <a:rPr lang="en-US" sz="1400" dirty="0"/>
            </a:br>
            <a:r>
              <a:rPr lang="en-US" sz="1400" dirty="0"/>
              <a:t> thank you for your attention and feel free to express your opinion about this algorithm !! </a:t>
            </a:r>
          </a:p>
          <a:p>
            <a:pPr marL="228600">
              <a:lnSpc>
                <a:spcPct val="90000"/>
              </a:lnSpc>
              <a:buNone/>
            </a:pPr>
            <a:br>
              <a:rPr lang="en-US" sz="1400" dirty="0"/>
            </a:br>
            <a:r>
              <a:rPr lang="en-US" sz="1400" dirty="0"/>
              <a:t>git hub link : </a:t>
            </a:r>
          </a:p>
          <a:p>
            <a:pPr marL="228600">
              <a:lnSpc>
                <a:spcPct val="90000"/>
              </a:lnSpc>
              <a:buNone/>
            </a:pPr>
            <a:r>
              <a:rPr lang="en-US" sz="1400" dirty="0">
                <a:solidFill>
                  <a:schemeClr val="bg2"/>
                </a:solidFill>
              </a:rPr>
              <a:t>https://github.com/medaminemachfar/bat-algo.git</a:t>
            </a:r>
            <a:endParaRPr lang="en" sz="1400" dirty="0">
              <a:solidFill>
                <a:schemeClr val="bg2"/>
              </a:solidFill>
            </a:endParaRPr>
          </a:p>
        </p:txBody>
      </p:sp>
    </p:spTree>
    <p:extLst>
      <p:ext uri="{BB962C8B-B14F-4D97-AF65-F5344CB8AC3E}">
        <p14:creationId xmlns:p14="http://schemas.microsoft.com/office/powerpoint/2010/main" val="1209736761"/>
      </p:ext>
    </p:extLst>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1710425" y="2161800"/>
            <a:ext cx="5723700" cy="819900"/>
          </a:xfrm>
          <a:prstGeom prst="rect">
            <a:avLst/>
          </a:prstGeom>
        </p:spPr>
        <p:txBody>
          <a:bodyPr lIns="91425" tIns="91425" rIns="91425" bIns="91425" anchor="t" anchorCtr="0">
            <a:noAutofit/>
          </a:bodyPr>
          <a:lstStyle/>
          <a:p>
            <a:pPr lvl="0">
              <a:spcBef>
                <a:spcPts val="0"/>
              </a:spcBef>
              <a:buNone/>
            </a:pPr>
            <a:r>
              <a:rPr lang="en"/>
              <a:t>Thanks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721425" y="2838934"/>
            <a:ext cx="5949539" cy="1159800"/>
          </a:xfrm>
        </p:spPr>
        <p:txBody>
          <a:bodyPr lIns="91425" tIns="91425" rIns="91425" bIns="91425" anchor="t" anchorCtr="0">
            <a:normAutofit/>
          </a:bodyPr>
          <a:lstStyle/>
          <a:p>
            <a:pPr lvl="0">
              <a:lnSpc>
                <a:spcPct val="90000"/>
              </a:lnSpc>
            </a:pPr>
            <a:r>
              <a:rPr lang="en-US" sz="3400" b="1" dirty="0"/>
              <a:t>2- Understanding Echolocation</a:t>
            </a:r>
            <a:endParaRPr lang="en-US" sz="3400" dirty="0"/>
          </a:p>
        </p:txBody>
      </p:sp>
    </p:spTree>
    <p:extLst>
      <p:ext uri="{BB962C8B-B14F-4D97-AF65-F5344CB8AC3E}">
        <p14:creationId xmlns:p14="http://schemas.microsoft.com/office/powerpoint/2010/main" val="4178821801"/>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57225" y="1373587"/>
            <a:ext cx="4105275" cy="2870753"/>
          </a:xfrm>
          <a:prstGeom prst="rect">
            <a:avLst/>
          </a:prstGeom>
        </p:spPr>
        <p:txBody>
          <a:bodyPr lIns="91425" tIns="91425" rIns="91425" bIns="91425" anchor="t" anchorCtr="0">
            <a:noAutofit/>
          </a:bodyPr>
          <a:lstStyle/>
          <a:p>
            <a:pPr lvl="0" algn="l" rtl="0">
              <a:spcBef>
                <a:spcPts val="0"/>
              </a:spcBef>
              <a:buNone/>
            </a:pPr>
            <a:r>
              <a:rPr lang="en-US" sz="1400" b="0" i="0" dirty="0">
                <a:solidFill>
                  <a:schemeClr val="tx1"/>
                </a:solidFill>
                <a:effectLst/>
                <a:highlight>
                  <a:srgbClr val="FFFFFF"/>
                </a:highlight>
                <a:latin typeface="Arial" panose="020B0604020202020204" pitchFamily="34" charset="0"/>
              </a:rPr>
              <a:t>-Microbats are tiny flying mammals. There are more than 60 different types of Microbats. The smallest microbat weighs only 3 grams, the largest is the carnivorous ghost bat (Macroderma gigas) which weighs just 150 grams.</a:t>
            </a:r>
          </a:p>
          <a:p>
            <a:pPr lvl="0" algn="l" rtl="0">
              <a:spcBef>
                <a:spcPts val="0"/>
              </a:spcBef>
              <a:buNone/>
            </a:pPr>
            <a:r>
              <a:rPr lang="en-US" sz="1400" dirty="0">
                <a:solidFill>
                  <a:schemeClr val="tx1"/>
                </a:solidFill>
                <a:highlight>
                  <a:srgbClr val="FFFFFF"/>
                </a:highlight>
                <a:latin typeface="Arial" panose="020B0604020202020204" pitchFamily="34" charset="0"/>
              </a:rPr>
              <a:t>-The microbats are usually small, eat insects, and use echolocation to find their way in the dark</a:t>
            </a:r>
            <a:endParaRPr lang="en" sz="1400" dirty="0">
              <a:solidFill>
                <a:schemeClr val="tx1"/>
              </a:solidFill>
            </a:endParaRPr>
          </a:p>
        </p:txBody>
      </p:sp>
      <p:sp>
        <p:nvSpPr>
          <p:cNvPr id="111" name="Shape 111"/>
          <p:cNvSpPr txBox="1">
            <a:spLocks noGrp="1"/>
          </p:cNvSpPr>
          <p:nvPr>
            <p:ph type="title"/>
          </p:nvPr>
        </p:nvSpPr>
        <p:spPr>
          <a:xfrm>
            <a:off x="893700" y="205987"/>
            <a:ext cx="6462600" cy="857400"/>
          </a:xfrm>
          <a:prstGeom prst="rect">
            <a:avLst/>
          </a:prstGeom>
        </p:spPr>
        <p:txBody>
          <a:bodyPr lIns="91425" tIns="91425" rIns="91425" bIns="91425" anchor="b" anchorCtr="0">
            <a:noAutofit/>
          </a:bodyPr>
          <a:lstStyle/>
          <a:p>
            <a:pPr lvl="0">
              <a:spcBef>
                <a:spcPts val="0"/>
              </a:spcBef>
              <a:buNone/>
            </a:pPr>
            <a:r>
              <a:rPr lang="en-US" dirty="0"/>
              <a:t>W</a:t>
            </a:r>
            <a:r>
              <a:rPr lang="en" dirty="0"/>
              <a:t>hat is a Microbat</a:t>
            </a:r>
          </a:p>
        </p:txBody>
      </p:sp>
      <p:pic>
        <p:nvPicPr>
          <p:cNvPr id="4" name="Image 3" descr="Une image contenant mammifère, chauve-souris, Petite chauve-souris brune, Sérotine brune&#10;&#10;Description générée automatiquement">
            <a:extLst>
              <a:ext uri="{FF2B5EF4-FFF2-40B4-BE49-F238E27FC236}">
                <a16:creationId xmlns:a16="http://schemas.microsoft.com/office/drawing/2014/main" id="{873A11BC-9867-926E-8E6C-C8B5B5E9270D}"/>
              </a:ext>
            </a:extLst>
          </p:cNvPr>
          <p:cNvPicPr>
            <a:picLocks noChangeAspect="1"/>
          </p:cNvPicPr>
          <p:nvPr/>
        </p:nvPicPr>
        <p:blipFill>
          <a:blip r:embed="rId3"/>
          <a:stretch>
            <a:fillRect/>
          </a:stretch>
        </p:blipFill>
        <p:spPr>
          <a:xfrm>
            <a:off x="5030049" y="1330166"/>
            <a:ext cx="3731537" cy="2483168"/>
          </a:xfrm>
          <a:prstGeom prst="rect">
            <a:avLst/>
          </a:prstGeom>
        </p:spPr>
      </p:pic>
    </p:spTree>
    <p:extLst>
      <p:ext uri="{BB962C8B-B14F-4D97-AF65-F5344CB8AC3E}">
        <p14:creationId xmlns:p14="http://schemas.microsoft.com/office/powerpoint/2010/main" val="856228931"/>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344677" y="688489"/>
            <a:ext cx="4965877" cy="3766521"/>
          </a:xfrm>
          <a:prstGeom prst="rect">
            <a:avLst/>
          </a:prstGeom>
        </p:spPr>
        <p:txBody>
          <a:bodyPr lIns="91425" tIns="91425" rIns="91425" bIns="91425" anchor="t" anchorCtr="0">
            <a:noAutofit/>
          </a:bodyPr>
          <a:lstStyle/>
          <a:p>
            <a:pPr marL="457200" lvl="0" indent="-228600" rtl="0">
              <a:spcBef>
                <a:spcPts val="0"/>
              </a:spcBef>
            </a:pPr>
            <a:r>
              <a:rPr lang="en-US" dirty="0">
                <a:solidFill>
                  <a:srgbClr val="F20253"/>
                </a:solidFill>
              </a:rPr>
              <a:t>Echolocation : </a:t>
            </a:r>
            <a:r>
              <a:rPr lang="en-US" dirty="0">
                <a:solidFill>
                  <a:schemeClr val="bg2"/>
                </a:solidFill>
              </a:rPr>
              <a:t>Microbats use echolocation to navigate and hunt in the dark, emitting sound waves that bounce back from objects, allowing them to "see" in the dark.</a:t>
            </a:r>
          </a:p>
        </p:txBody>
      </p:sp>
      <p:pic>
        <p:nvPicPr>
          <p:cNvPr id="112" name="Shape 112"/>
          <p:cNvPicPr preferRelativeResize="0"/>
          <p:nvPr/>
        </p:nvPicPr>
        <p:blipFill>
          <a:blip r:embed="rId3">
            <a:alphaModFix/>
          </a:blip>
          <a:stretch>
            <a:fillRect/>
          </a:stretch>
        </p:blipFill>
        <p:spPr>
          <a:xfrm>
            <a:off x="5464471" y="1724813"/>
            <a:ext cx="3598742" cy="21340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540634" y="903951"/>
            <a:ext cx="8062731" cy="1211250"/>
          </a:xfrm>
          <a:prstGeom prst="rect">
            <a:avLst/>
          </a:prstGeom>
        </p:spPr>
        <p:txBody>
          <a:bodyPr lIns="91425" tIns="91425" rIns="91425" bIns="91425" anchor="t" anchorCtr="0">
            <a:noAutofit/>
          </a:bodyPr>
          <a:lstStyle/>
          <a:p>
            <a:pPr marL="457200" lvl="0" indent="-381000" rtl="0">
              <a:spcBef>
                <a:spcPts val="0"/>
              </a:spcBef>
              <a:buSzPct val="100000"/>
            </a:pPr>
            <a:r>
              <a:rPr lang="en-US" sz="2400" dirty="0">
                <a:solidFill>
                  <a:srgbClr val="FF0000"/>
                </a:solidFill>
              </a:rPr>
              <a:t>Biological Mechanism</a:t>
            </a:r>
            <a:r>
              <a:rPr lang="en-US" sz="2400" dirty="0"/>
              <a:t>: </a:t>
            </a:r>
            <a:r>
              <a:rPr lang="en-US" sz="2400" dirty="0">
                <a:solidFill>
                  <a:schemeClr val="bg2"/>
                </a:solidFill>
              </a:rPr>
              <a:t>The bat emits a sound and listens to the echoes returned, which helps it to map out the environment and locate objects and prey</a:t>
            </a:r>
            <a:r>
              <a:rPr lang="en-US" sz="2400" dirty="0"/>
              <a:t>.</a:t>
            </a:r>
            <a:endParaRPr lang="en" sz="2400" dirty="0"/>
          </a:p>
        </p:txBody>
      </p:sp>
      <p:pic>
        <p:nvPicPr>
          <p:cNvPr id="119" name="Shape 119"/>
          <p:cNvPicPr preferRelativeResize="0"/>
          <p:nvPr/>
        </p:nvPicPr>
        <p:blipFill>
          <a:blip r:embed="rId3">
            <a:alphaModFix/>
          </a:blip>
          <a:stretch>
            <a:fillRect/>
          </a:stretch>
        </p:blipFill>
        <p:spPr>
          <a:xfrm>
            <a:off x="2040327" y="2408990"/>
            <a:ext cx="4547530" cy="2201343"/>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6821</TotalTime>
  <Words>3815</Words>
  <Application>Microsoft Office PowerPoint</Application>
  <PresentationFormat>Affichage à l'écran (16:9)</PresentationFormat>
  <Paragraphs>933</Paragraphs>
  <Slides>59</Slides>
  <Notes>30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59</vt:i4>
      </vt:variant>
    </vt:vector>
  </HeadingPairs>
  <TitlesOfParts>
    <vt:vector size="63" baseType="lpstr">
      <vt:lpstr>Raleway</vt:lpstr>
      <vt:lpstr>Lato</vt:lpstr>
      <vt:lpstr>Arial</vt:lpstr>
      <vt:lpstr>Antonio template</vt:lpstr>
      <vt:lpstr>Bat algorithm </vt:lpstr>
      <vt:lpstr>Outline</vt:lpstr>
      <vt:lpstr>1. Introduction to the Bat Algorithm</vt:lpstr>
      <vt:lpstr>What is bat algorithm  </vt:lpstr>
      <vt:lpstr>Who is Xin-She Yang  :</vt:lpstr>
      <vt:lpstr>2- Understanding Echolocation</vt:lpstr>
      <vt:lpstr>What is a Microbat</vt:lpstr>
      <vt:lpstr>Présentation PowerPoint</vt:lpstr>
      <vt:lpstr>Présentation PowerPoint</vt:lpstr>
      <vt:lpstr>Présentation PowerPoint</vt:lpstr>
      <vt:lpstr>Présentation PowerPoint</vt:lpstr>
      <vt:lpstr>3- The Fundamentals of Bat Algorithm</vt:lpstr>
      <vt:lpstr>Présentation PowerPoint</vt:lpstr>
      <vt:lpstr>Algorithm Parameters</vt:lpstr>
      <vt:lpstr>Présentation PowerPoint</vt:lpstr>
      <vt:lpstr>frequency “f”: Number of waves that pass a fixed point in unit time.</vt:lpstr>
      <vt:lpstr>position “X”: Location of the bats</vt:lpstr>
      <vt:lpstr>velocity “v” : speed of something in a given direction </vt:lpstr>
      <vt:lpstr>loudness “A” : characteristics of sound, it refers to how loud or soft a sound seems to the listener and it is determined by the intensity of the sound waves </vt:lpstr>
      <vt:lpstr>Pulse “λ” : refers to a wave or vibration</vt:lpstr>
      <vt:lpstr>Pseudocode</vt:lpstr>
      <vt:lpstr>Présentation PowerPoint</vt:lpstr>
      <vt:lpstr>Présentation PowerPoint</vt:lpstr>
      <vt:lpstr>Présentation PowerPoint</vt:lpstr>
      <vt:lpstr>Présentation PowerPoint</vt:lpstr>
      <vt:lpstr>Présentation PowerPoint</vt:lpstr>
      <vt:lpstr>4- Mathematical Modeling of Bat Algorithm </vt:lpstr>
      <vt:lpstr>Equation used</vt:lpstr>
      <vt:lpstr>5- Applications of the Bat Algorithm  </vt:lpstr>
      <vt:lpstr>Example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6- Advantages of the Bat Algorithm</vt:lpstr>
      <vt:lpstr>Performance Comparison</vt:lpstr>
      <vt:lpstr>Advantages of the Bat Algorithm</vt:lpstr>
      <vt:lpstr>7-Use case</vt:lpstr>
      <vt:lpstr>Optimizing Solar Panel Layout</vt:lpstr>
      <vt:lpstr>Présentation PowerPoint</vt:lpstr>
      <vt:lpstr>8-Latest Research Updates on the Bat Algorithm</vt:lpstr>
      <vt:lpstr>Présentation PowerPoint</vt:lpstr>
      <vt:lpstr>9-Conclusion</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 algorithm developed by Xin-shein 2010. </dc:title>
  <cp:lastModifiedBy>machfarmouhamedamine</cp:lastModifiedBy>
  <cp:revision>111</cp:revision>
  <dcterms:modified xsi:type="dcterms:W3CDTF">2024-04-29T22:32:34Z</dcterms:modified>
</cp:coreProperties>
</file>