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4EBCB-6F01-4497-8353-1CA321803C18}" v="22" dt="2023-03-01T09:05:41.839"/>
    <p1510:client id="{4442E32A-60D5-4FC6-9B5E-08CE83DAE1DE}" v="978" dt="2023-03-01T10:07:42.898"/>
    <p1510:client id="{838DF582-00BD-4D36-8F92-893208FC54BB}" v="98" dt="2023-03-01T08:14:38.236"/>
    <p1510:client id="{98482E7C-629B-4885-8E50-E3911D2FA94A}" v="227" dt="2023-03-01T10:02:59.435"/>
    <p1510:client id="{9A8D838F-DA89-46E6-91D5-D4E72CA34E65}" v="343" dt="2023-03-01T00:06:54.849"/>
    <p1510:client id="{CAC2E43E-D8EB-4E34-94AF-5EB9B645ED8B}" v="10" dt="2023-03-08T10:05:02.025"/>
    <p1510:client id="{FF8DD41D-D042-449D-954A-EEE8FCDEAE25}" v="8" dt="2023-03-08T11:12:51.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2A5923-463C-4565-AA4D-E8989BD2F9E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DE0B714-1E67-47F9-9A86-4B896CF7ABF2}">
      <dgm:prSet/>
      <dgm:spPr/>
      <dgm:t>
        <a:bodyPr/>
        <a:lstStyle/>
        <a:p>
          <a:r>
            <a:rPr lang="fr-FR"/>
            <a:t>01 - Présentation de </a:t>
          </a:r>
          <a:r>
            <a:rPr lang="fr-FR">
              <a:latin typeface="Trebuchet MS" panose="020B0603020202020204"/>
            </a:rPr>
            <a:t>l'organisme</a:t>
          </a:r>
          <a:r>
            <a:rPr lang="fr-FR"/>
            <a:t> </a:t>
          </a:r>
          <a:endParaRPr lang="en-US"/>
        </a:p>
      </dgm:t>
    </dgm:pt>
    <dgm:pt modelId="{1C292F19-9F45-448B-9E7E-1A12274264D1}" type="parTrans" cxnId="{B56F2630-1054-497D-A3EA-838FA1AE82C0}">
      <dgm:prSet/>
      <dgm:spPr/>
      <dgm:t>
        <a:bodyPr/>
        <a:lstStyle/>
        <a:p>
          <a:endParaRPr lang="en-US"/>
        </a:p>
      </dgm:t>
    </dgm:pt>
    <dgm:pt modelId="{7791F9B2-DA9D-4805-9F18-6835D1077380}" type="sibTrans" cxnId="{B56F2630-1054-497D-A3EA-838FA1AE82C0}">
      <dgm:prSet/>
      <dgm:spPr/>
      <dgm:t>
        <a:bodyPr/>
        <a:lstStyle/>
        <a:p>
          <a:endParaRPr lang="en-US"/>
        </a:p>
      </dgm:t>
    </dgm:pt>
    <dgm:pt modelId="{8ADB1B3A-BFCB-4123-997C-04EDED3F0868}">
      <dgm:prSet/>
      <dgm:spPr/>
      <dgm:t>
        <a:bodyPr/>
        <a:lstStyle/>
        <a:p>
          <a:r>
            <a:rPr lang="fr-FR"/>
            <a:t>02 - Présentation du site web </a:t>
          </a:r>
          <a:endParaRPr lang="en-US"/>
        </a:p>
      </dgm:t>
    </dgm:pt>
    <dgm:pt modelId="{190DC38D-9AEE-4093-8646-EE6F7080240B}" type="parTrans" cxnId="{911CD24B-5645-4AA6-BA80-E545E287E92E}">
      <dgm:prSet/>
      <dgm:spPr/>
      <dgm:t>
        <a:bodyPr/>
        <a:lstStyle/>
        <a:p>
          <a:endParaRPr lang="en-US"/>
        </a:p>
      </dgm:t>
    </dgm:pt>
    <dgm:pt modelId="{349DF1D1-AF90-4B34-B537-430E22985367}" type="sibTrans" cxnId="{911CD24B-5645-4AA6-BA80-E545E287E92E}">
      <dgm:prSet/>
      <dgm:spPr/>
      <dgm:t>
        <a:bodyPr/>
        <a:lstStyle/>
        <a:p>
          <a:endParaRPr lang="en-US"/>
        </a:p>
      </dgm:t>
    </dgm:pt>
    <dgm:pt modelId="{E10A582F-DF66-422C-A41A-E92C0F14C42A}">
      <dgm:prSet/>
      <dgm:spPr/>
      <dgm:t>
        <a:bodyPr/>
        <a:lstStyle/>
        <a:p>
          <a:r>
            <a:rPr lang="fr-FR"/>
            <a:t>03- </a:t>
          </a:r>
          <a:r>
            <a:rPr lang="fr-FR">
              <a:latin typeface="Trebuchet MS" panose="020B0603020202020204"/>
            </a:rPr>
            <a:t>conclusion</a:t>
          </a:r>
          <a:endParaRPr lang="fr-FR"/>
        </a:p>
      </dgm:t>
    </dgm:pt>
    <dgm:pt modelId="{825250A8-6071-43CC-9709-AEC3F9DA23F2}" type="parTrans" cxnId="{ED127F97-1A2C-400F-8E27-579240EEDCB8}">
      <dgm:prSet/>
      <dgm:spPr/>
      <dgm:t>
        <a:bodyPr/>
        <a:lstStyle/>
        <a:p>
          <a:endParaRPr lang="en-US"/>
        </a:p>
      </dgm:t>
    </dgm:pt>
    <dgm:pt modelId="{84632371-18C3-41D7-8703-4FA9C946B18A}" type="sibTrans" cxnId="{ED127F97-1A2C-400F-8E27-579240EEDCB8}">
      <dgm:prSet/>
      <dgm:spPr/>
      <dgm:t>
        <a:bodyPr/>
        <a:lstStyle/>
        <a:p>
          <a:endParaRPr lang="en-US"/>
        </a:p>
      </dgm:t>
    </dgm:pt>
    <dgm:pt modelId="{2754F2E6-3C0D-41F8-BC7A-A4577641EAE5}" type="pres">
      <dgm:prSet presAssocID="{6E2A5923-463C-4565-AA4D-E8989BD2F9ED}" presName="diagram" presStyleCnt="0">
        <dgm:presLayoutVars>
          <dgm:dir/>
          <dgm:resizeHandles val="exact"/>
        </dgm:presLayoutVars>
      </dgm:prSet>
      <dgm:spPr/>
    </dgm:pt>
    <dgm:pt modelId="{3FB487FE-526D-43B7-9278-C4DCE13C62D7}" type="pres">
      <dgm:prSet presAssocID="{ADE0B714-1E67-47F9-9A86-4B896CF7ABF2}" presName="node" presStyleLbl="node1" presStyleIdx="0" presStyleCnt="3">
        <dgm:presLayoutVars>
          <dgm:bulletEnabled val="1"/>
        </dgm:presLayoutVars>
      </dgm:prSet>
      <dgm:spPr/>
    </dgm:pt>
    <dgm:pt modelId="{E0B2075E-6E48-469A-9743-BC8A6FC2C2C2}" type="pres">
      <dgm:prSet presAssocID="{7791F9B2-DA9D-4805-9F18-6835D1077380}" presName="sibTrans" presStyleCnt="0"/>
      <dgm:spPr/>
    </dgm:pt>
    <dgm:pt modelId="{88AE30A7-FD4E-4699-B6FC-C726E798EF69}" type="pres">
      <dgm:prSet presAssocID="{8ADB1B3A-BFCB-4123-997C-04EDED3F0868}" presName="node" presStyleLbl="node1" presStyleIdx="1" presStyleCnt="3">
        <dgm:presLayoutVars>
          <dgm:bulletEnabled val="1"/>
        </dgm:presLayoutVars>
      </dgm:prSet>
      <dgm:spPr/>
    </dgm:pt>
    <dgm:pt modelId="{1093781A-452A-4E4A-9D3A-8113F1C2328F}" type="pres">
      <dgm:prSet presAssocID="{349DF1D1-AF90-4B34-B537-430E22985367}" presName="sibTrans" presStyleCnt="0"/>
      <dgm:spPr/>
    </dgm:pt>
    <dgm:pt modelId="{6C5F2525-50C1-41B9-9BDB-B59A1EE6818E}" type="pres">
      <dgm:prSet presAssocID="{E10A582F-DF66-422C-A41A-E92C0F14C42A}" presName="node" presStyleLbl="node1" presStyleIdx="2" presStyleCnt="3">
        <dgm:presLayoutVars>
          <dgm:bulletEnabled val="1"/>
        </dgm:presLayoutVars>
      </dgm:prSet>
      <dgm:spPr/>
    </dgm:pt>
  </dgm:ptLst>
  <dgm:cxnLst>
    <dgm:cxn modelId="{B56F2630-1054-497D-A3EA-838FA1AE82C0}" srcId="{6E2A5923-463C-4565-AA4D-E8989BD2F9ED}" destId="{ADE0B714-1E67-47F9-9A86-4B896CF7ABF2}" srcOrd="0" destOrd="0" parTransId="{1C292F19-9F45-448B-9E7E-1A12274264D1}" sibTransId="{7791F9B2-DA9D-4805-9F18-6835D1077380}"/>
    <dgm:cxn modelId="{16A21340-9DC4-4F76-8351-ADCD544509B1}" type="presOf" srcId="{E10A582F-DF66-422C-A41A-E92C0F14C42A}" destId="{6C5F2525-50C1-41B9-9BDB-B59A1EE6818E}" srcOrd="0" destOrd="0" presId="urn:microsoft.com/office/officeart/2005/8/layout/default"/>
    <dgm:cxn modelId="{1B2BCF4A-062D-4D96-9182-9B4351645D10}" type="presOf" srcId="{6E2A5923-463C-4565-AA4D-E8989BD2F9ED}" destId="{2754F2E6-3C0D-41F8-BC7A-A4577641EAE5}" srcOrd="0" destOrd="0" presId="urn:microsoft.com/office/officeart/2005/8/layout/default"/>
    <dgm:cxn modelId="{911CD24B-5645-4AA6-BA80-E545E287E92E}" srcId="{6E2A5923-463C-4565-AA4D-E8989BD2F9ED}" destId="{8ADB1B3A-BFCB-4123-997C-04EDED3F0868}" srcOrd="1" destOrd="0" parTransId="{190DC38D-9AEE-4093-8646-EE6F7080240B}" sibTransId="{349DF1D1-AF90-4B34-B537-430E22985367}"/>
    <dgm:cxn modelId="{ED127F97-1A2C-400F-8E27-579240EEDCB8}" srcId="{6E2A5923-463C-4565-AA4D-E8989BD2F9ED}" destId="{E10A582F-DF66-422C-A41A-E92C0F14C42A}" srcOrd="2" destOrd="0" parTransId="{825250A8-6071-43CC-9709-AEC3F9DA23F2}" sibTransId="{84632371-18C3-41D7-8703-4FA9C946B18A}"/>
    <dgm:cxn modelId="{440D9AB2-0EB2-4E7E-9E1F-EA476B7F2BB8}" type="presOf" srcId="{ADE0B714-1E67-47F9-9A86-4B896CF7ABF2}" destId="{3FB487FE-526D-43B7-9278-C4DCE13C62D7}" srcOrd="0" destOrd="0" presId="urn:microsoft.com/office/officeart/2005/8/layout/default"/>
    <dgm:cxn modelId="{FF59C0B8-E2F5-42A5-BA4A-4D1B44121D7F}" type="presOf" srcId="{8ADB1B3A-BFCB-4123-997C-04EDED3F0868}" destId="{88AE30A7-FD4E-4699-B6FC-C726E798EF69}" srcOrd="0" destOrd="0" presId="urn:microsoft.com/office/officeart/2005/8/layout/default"/>
    <dgm:cxn modelId="{15051112-76F7-4D62-9070-06EC82CFF2AF}" type="presParOf" srcId="{2754F2E6-3C0D-41F8-BC7A-A4577641EAE5}" destId="{3FB487FE-526D-43B7-9278-C4DCE13C62D7}" srcOrd="0" destOrd="0" presId="urn:microsoft.com/office/officeart/2005/8/layout/default"/>
    <dgm:cxn modelId="{23C88901-CE11-4B89-9442-C4A4A38B479C}" type="presParOf" srcId="{2754F2E6-3C0D-41F8-BC7A-A4577641EAE5}" destId="{E0B2075E-6E48-469A-9743-BC8A6FC2C2C2}" srcOrd="1" destOrd="0" presId="urn:microsoft.com/office/officeart/2005/8/layout/default"/>
    <dgm:cxn modelId="{583061FD-47EE-4F92-B78B-88B94A81D977}" type="presParOf" srcId="{2754F2E6-3C0D-41F8-BC7A-A4577641EAE5}" destId="{88AE30A7-FD4E-4699-B6FC-C726E798EF69}" srcOrd="2" destOrd="0" presId="urn:microsoft.com/office/officeart/2005/8/layout/default"/>
    <dgm:cxn modelId="{00366356-D86A-4025-BF51-4562E392BD20}" type="presParOf" srcId="{2754F2E6-3C0D-41F8-BC7A-A4577641EAE5}" destId="{1093781A-452A-4E4A-9D3A-8113F1C2328F}" srcOrd="3" destOrd="0" presId="urn:microsoft.com/office/officeart/2005/8/layout/default"/>
    <dgm:cxn modelId="{6130D55D-C7F2-4F5F-B86A-DC802F971A3E}" type="presParOf" srcId="{2754F2E6-3C0D-41F8-BC7A-A4577641EAE5}" destId="{6C5F2525-50C1-41B9-9BDB-B59A1EE6818E}"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487FE-526D-43B7-9278-C4DCE13C62D7}">
      <dsp:nvSpPr>
        <dsp:cNvPr id="0" name=""/>
        <dsp:cNvSpPr/>
      </dsp:nvSpPr>
      <dsp:spPr>
        <a:xfrm>
          <a:off x="1505181" y="1478"/>
          <a:ext cx="3146557" cy="188793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01 - Présentation de </a:t>
          </a:r>
          <a:r>
            <a:rPr lang="fr-FR" sz="3300" kern="1200">
              <a:latin typeface="Trebuchet MS" panose="020B0603020202020204"/>
            </a:rPr>
            <a:t>l'organisme</a:t>
          </a:r>
          <a:r>
            <a:rPr lang="fr-FR" sz="3300" kern="1200"/>
            <a:t> </a:t>
          </a:r>
          <a:endParaRPr lang="en-US" sz="3300" kern="1200"/>
        </a:p>
      </dsp:txBody>
      <dsp:txXfrm>
        <a:off x="1505181" y="1478"/>
        <a:ext cx="3146557" cy="1887934"/>
      </dsp:txXfrm>
    </dsp:sp>
    <dsp:sp modelId="{88AE30A7-FD4E-4699-B6FC-C726E798EF69}">
      <dsp:nvSpPr>
        <dsp:cNvPr id="0" name=""/>
        <dsp:cNvSpPr/>
      </dsp:nvSpPr>
      <dsp:spPr>
        <a:xfrm>
          <a:off x="4966394" y="1478"/>
          <a:ext cx="3146557" cy="188793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02 - Présentation du site web </a:t>
          </a:r>
          <a:endParaRPr lang="en-US" sz="3300" kern="1200"/>
        </a:p>
      </dsp:txBody>
      <dsp:txXfrm>
        <a:off x="4966394" y="1478"/>
        <a:ext cx="3146557" cy="1887934"/>
      </dsp:txXfrm>
    </dsp:sp>
    <dsp:sp modelId="{6C5F2525-50C1-41B9-9BDB-B59A1EE6818E}">
      <dsp:nvSpPr>
        <dsp:cNvPr id="0" name=""/>
        <dsp:cNvSpPr/>
      </dsp:nvSpPr>
      <dsp:spPr>
        <a:xfrm>
          <a:off x="3235787" y="2204068"/>
          <a:ext cx="3146557" cy="188793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03- </a:t>
          </a:r>
          <a:r>
            <a:rPr lang="fr-FR" sz="3300" kern="1200">
              <a:latin typeface="Trebuchet MS" panose="020B0603020202020204"/>
            </a:rPr>
            <a:t>conclusion</a:t>
          </a:r>
          <a:endParaRPr lang="fr-FR" sz="3300" kern="1200"/>
        </a:p>
      </dsp:txBody>
      <dsp:txXfrm>
        <a:off x="3235787" y="2204068"/>
        <a:ext cx="3146557" cy="18879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2519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3113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004277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662436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5593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87218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a:p>
        </p:txBody>
      </p:sp>
    </p:spTree>
    <p:extLst>
      <p:ext uri="{BB962C8B-B14F-4D97-AF65-F5344CB8AC3E}">
        <p14:creationId xmlns:p14="http://schemas.microsoft.com/office/powerpoint/2010/main" val="1200004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81723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866922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49448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a:p>
        </p:txBody>
      </p:sp>
    </p:spTree>
    <p:extLst>
      <p:ext uri="{BB962C8B-B14F-4D97-AF65-F5344CB8AC3E}">
        <p14:creationId xmlns:p14="http://schemas.microsoft.com/office/powerpoint/2010/main" val="329831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66032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16452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97939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a:p>
        </p:txBody>
      </p:sp>
    </p:spTree>
    <p:extLst>
      <p:ext uri="{BB962C8B-B14F-4D97-AF65-F5344CB8AC3E}">
        <p14:creationId xmlns:p14="http://schemas.microsoft.com/office/powerpoint/2010/main" val="249679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32320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3638859854"/>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127.0.0.1:8000/hotels" TargetMode="External"/><Relationship Id="rId7" Type="http://schemas.openxmlformats.org/officeDocument/2006/relationships/hyperlink" Target="http://127.0.0.1:8000/profile" TargetMode="External"/><Relationship Id="rId2" Type="http://schemas.openxmlformats.org/officeDocument/2006/relationships/hyperlink" Target="http://127.0.0.1:8000/" TargetMode="External"/><Relationship Id="rId1" Type="http://schemas.openxmlformats.org/officeDocument/2006/relationships/slideLayout" Target="../slideLayouts/slideLayout2.xml"/><Relationship Id="rId6" Type="http://schemas.openxmlformats.org/officeDocument/2006/relationships/hyperlink" Target="http://127.0.0.1:8000/register" TargetMode="External"/><Relationship Id="rId5" Type="http://schemas.openxmlformats.org/officeDocument/2006/relationships/hyperlink" Target="http://127.0.0.1:8000/login" TargetMode="External"/><Relationship Id="rId4" Type="http://schemas.openxmlformats.org/officeDocument/2006/relationships/hyperlink" Target="http://127.0.0.1:8000/excursio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07067" y="1868752"/>
            <a:ext cx="7766936" cy="1646302"/>
          </a:xfrm>
        </p:spPr>
        <p:txBody>
          <a:bodyPr/>
          <a:lstStyle/>
          <a:p>
            <a:pPr algn="ctr"/>
            <a:r>
              <a:rPr lang="fr-FR">
                <a:solidFill>
                  <a:schemeClr val="tx1"/>
                </a:solidFill>
              </a:rPr>
              <a:t>Stage d'initiation :</a:t>
            </a:r>
            <a:br>
              <a:rPr lang="fr-FR">
                <a:solidFill>
                  <a:schemeClr val="tx1"/>
                </a:solidFill>
              </a:rPr>
            </a:br>
            <a:r>
              <a:rPr lang="fr-FR" sz="3200">
                <a:solidFill>
                  <a:schemeClr val="tx1"/>
                </a:solidFill>
              </a:rPr>
              <a:t>Application Web pour une agence de voyage</a:t>
            </a:r>
            <a:r>
              <a:rPr lang="fr-FR">
                <a:solidFill>
                  <a:schemeClr val="tx1"/>
                </a:solidFill>
              </a:rPr>
              <a:t> </a:t>
            </a:r>
          </a:p>
        </p:txBody>
      </p:sp>
      <p:sp>
        <p:nvSpPr>
          <p:cNvPr id="3" name="Sous-titre 2"/>
          <p:cNvSpPr>
            <a:spLocks noGrp="1"/>
          </p:cNvSpPr>
          <p:nvPr>
            <p:ph type="subTitle" idx="1"/>
          </p:nvPr>
        </p:nvSpPr>
        <p:spPr/>
        <p:txBody>
          <a:bodyPr>
            <a:normAutofit lnSpcReduction="10000"/>
          </a:bodyPr>
          <a:lstStyle/>
          <a:p>
            <a:pPr algn="ctr"/>
            <a:r>
              <a:rPr lang="fr-FR"/>
              <a:t>Présentée par : Mohamed Lamine Rejeb</a:t>
            </a:r>
          </a:p>
          <a:p>
            <a:pPr algn="ctr"/>
            <a:r>
              <a:rPr lang="fr-FR"/>
              <a:t>Enterprise d'accueil : </a:t>
            </a:r>
            <a:r>
              <a:rPr lang="fr-FR" err="1"/>
              <a:t>MaySar</a:t>
            </a:r>
            <a:r>
              <a:rPr lang="fr-FR"/>
              <a:t> </a:t>
            </a:r>
            <a:r>
              <a:rPr lang="fr-FR" err="1"/>
              <a:t>Tunisian</a:t>
            </a:r>
            <a:r>
              <a:rPr lang="fr-FR"/>
              <a:t> </a:t>
            </a:r>
            <a:r>
              <a:rPr lang="fr-FR" err="1"/>
              <a:t>Travel</a:t>
            </a:r>
            <a:endParaRPr lang="fr-FR"/>
          </a:p>
          <a:p>
            <a:pPr algn="ctr"/>
            <a:r>
              <a:rPr lang="fr-FR"/>
              <a:t>Année universitaire : 2022/2023</a:t>
            </a: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unettes au-dessus d’un livre">
            <a:extLst>
              <a:ext uri="{FF2B5EF4-FFF2-40B4-BE49-F238E27FC236}">
                <a16:creationId xmlns:a16="http://schemas.microsoft.com/office/drawing/2014/main" id="{DEDEA4AC-E1B9-F00B-6D62-08673E743A3B}"/>
              </a:ext>
            </a:extLst>
          </p:cNvPr>
          <p:cNvPicPr>
            <a:picLocks noChangeAspect="1"/>
          </p:cNvPicPr>
          <p:nvPr/>
        </p:nvPicPr>
        <p:blipFill rotWithShape="1">
          <a:blip r:embed="rId2"/>
          <a:srcRect l="1327" r="22195" b="9"/>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re 1">
            <a:extLst>
              <a:ext uri="{FF2B5EF4-FFF2-40B4-BE49-F238E27FC236}">
                <a16:creationId xmlns:a16="http://schemas.microsoft.com/office/drawing/2014/main" id="{5A125A03-4FD0-BEE8-A9D5-ACD844AB2C7A}"/>
              </a:ext>
            </a:extLst>
          </p:cNvPr>
          <p:cNvSpPr>
            <a:spLocks noGrp="1"/>
          </p:cNvSpPr>
          <p:nvPr>
            <p:ph type="title"/>
          </p:nvPr>
        </p:nvSpPr>
        <p:spPr>
          <a:xfrm>
            <a:off x="677333" y="609600"/>
            <a:ext cx="3851123" cy="1320800"/>
          </a:xfrm>
        </p:spPr>
        <p:txBody>
          <a:bodyPr>
            <a:normAutofit/>
          </a:bodyPr>
          <a:lstStyle/>
          <a:p>
            <a:r>
              <a:rPr lang="fr-FR"/>
              <a:t>Conclusion </a:t>
            </a:r>
          </a:p>
        </p:txBody>
      </p:sp>
      <p:sp>
        <p:nvSpPr>
          <p:cNvPr id="3" name="Espace réservé du contenu 2">
            <a:extLst>
              <a:ext uri="{FF2B5EF4-FFF2-40B4-BE49-F238E27FC236}">
                <a16:creationId xmlns:a16="http://schemas.microsoft.com/office/drawing/2014/main" id="{B689914F-129E-56D0-601C-FD4E042E8837}"/>
              </a:ext>
            </a:extLst>
          </p:cNvPr>
          <p:cNvSpPr>
            <a:spLocks noGrp="1"/>
          </p:cNvSpPr>
          <p:nvPr>
            <p:ph idx="1"/>
          </p:nvPr>
        </p:nvSpPr>
        <p:spPr>
          <a:xfrm>
            <a:off x="677334" y="2160589"/>
            <a:ext cx="3851122" cy="3880773"/>
          </a:xfrm>
        </p:spPr>
        <p:txBody>
          <a:bodyPr vert="horz" lIns="91440" tIns="45720" rIns="91440" bIns="45720" rtlCol="0">
            <a:normAutofit/>
          </a:bodyPr>
          <a:lstStyle/>
          <a:p>
            <a:r>
              <a:rPr lang="fr-FR">
                <a:ea typeface="+mn-lt"/>
                <a:cs typeface="+mn-lt"/>
              </a:rPr>
              <a:t>En conclusion, je peux dire que cette opportunité de stage m’a été bénéfique.</a:t>
            </a:r>
            <a:endParaRPr lang="fr-FR"/>
          </a:p>
          <a:p>
            <a:r>
              <a:rPr lang="fr-FR">
                <a:ea typeface="+mn-lt"/>
                <a:cs typeface="+mn-lt"/>
              </a:rPr>
              <a:t>Je remercie encore une fois tous ceux qui m’ont aidé </a:t>
            </a:r>
            <a:r>
              <a:rPr lang="fr-FR" err="1">
                <a:ea typeface="+mn-lt"/>
                <a:cs typeface="+mn-lt"/>
              </a:rPr>
              <a:t>a</a:t>
            </a:r>
            <a:r>
              <a:rPr lang="fr-FR">
                <a:ea typeface="+mn-lt"/>
                <a:cs typeface="+mn-lt"/>
              </a:rPr>
              <a:t> faire mon stage une réussite pendant un moins</a:t>
            </a:r>
            <a:endParaRPr lang="fr-FR"/>
          </a:p>
          <a:p>
            <a:endParaRPr lang="fr-F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5883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88288F77-0F4E-634E-3124-F1DDCA61A584}"/>
              </a:ext>
            </a:extLst>
          </p:cNvPr>
          <p:cNvSpPr>
            <a:spLocks noGrp="1"/>
          </p:cNvSpPr>
          <p:nvPr>
            <p:ph idx="1"/>
          </p:nvPr>
        </p:nvSpPr>
        <p:spPr>
          <a:xfrm>
            <a:off x="4473022" y="835819"/>
            <a:ext cx="5511296" cy="5175624"/>
          </a:xfrm>
        </p:spPr>
        <p:txBody>
          <a:bodyPr anchor="ctr">
            <a:normAutofit/>
          </a:bodyPr>
          <a:lstStyle/>
          <a:p>
            <a:pPr marL="0" indent="0" algn="ctr">
              <a:buNone/>
            </a:pPr>
            <a:r>
              <a:rPr lang="fr-FR" sz="6000">
                <a:solidFill>
                  <a:schemeClr val="tx1">
                    <a:lumMod val="85000"/>
                    <a:lumOff val="15000"/>
                  </a:schemeClr>
                </a:solidFill>
                <a:ea typeface="+mn-lt"/>
                <a:cs typeface="+mn-lt"/>
              </a:rPr>
              <a:t>Merci pour votre attention</a:t>
            </a:r>
            <a:r>
              <a:rPr lang="fr-FR" sz="6000">
                <a:ea typeface="+mn-lt"/>
                <a:cs typeface="+mn-lt"/>
              </a:rPr>
              <a:t>🙂</a:t>
            </a:r>
            <a:endParaRPr lang="fr-FR"/>
          </a:p>
          <a:p>
            <a:endParaRPr lang="fr-FR">
              <a:solidFill>
                <a:srgbClr val="FFFFFF"/>
              </a:solidFill>
            </a:endParaRPr>
          </a:p>
        </p:txBody>
      </p:sp>
    </p:spTree>
    <p:extLst>
      <p:ext uri="{BB962C8B-B14F-4D97-AF65-F5344CB8AC3E}">
        <p14:creationId xmlns:p14="http://schemas.microsoft.com/office/powerpoint/2010/main" val="233367285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4DF128D-190D-3027-1B29-63DD90389EF1}"/>
              </a:ext>
            </a:extLst>
          </p:cNvPr>
          <p:cNvSpPr>
            <a:spLocks noGrp="1"/>
          </p:cNvSpPr>
          <p:nvPr>
            <p:ph type="title"/>
          </p:nvPr>
        </p:nvSpPr>
        <p:spPr>
          <a:xfrm>
            <a:off x="1286933" y="609600"/>
            <a:ext cx="10197494" cy="1099457"/>
          </a:xfrm>
        </p:spPr>
        <p:txBody>
          <a:bodyPr>
            <a:normAutofit/>
          </a:bodyPr>
          <a:lstStyle/>
          <a:p>
            <a:r>
              <a:rPr lang="fr-FR" sz="4800"/>
              <a:t>PLAN </a:t>
            </a:r>
          </a:p>
        </p:txBody>
      </p:sp>
      <p:sp>
        <p:nvSpPr>
          <p:cNvPr id="34" name="Isosceles Triangle 3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9" name="Espace réservé du contenu 2">
            <a:extLst>
              <a:ext uri="{FF2B5EF4-FFF2-40B4-BE49-F238E27FC236}">
                <a16:creationId xmlns:a16="http://schemas.microsoft.com/office/drawing/2014/main" id="{DC12B204-C2CA-11D9-7E4B-2F3E9EAFE48F}"/>
              </a:ext>
            </a:extLst>
          </p:cNvPr>
          <p:cNvGraphicFramePr>
            <a:graphicFrameLocks noGrp="1"/>
          </p:cNvGraphicFramePr>
          <p:nvPr>
            <p:ph idx="1"/>
            <p:extLst>
              <p:ext uri="{D42A27DB-BD31-4B8C-83A1-F6EECF244321}">
                <p14:modId xmlns:p14="http://schemas.microsoft.com/office/powerpoint/2010/main" val="187088780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057780"/>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D4C97E84-55D2-7A15-F2B3-7340F3E9D375}"/>
              </a:ext>
            </a:extLst>
          </p:cNvPr>
          <p:cNvSpPr>
            <a:spLocks noGrp="1"/>
          </p:cNvSpPr>
          <p:nvPr>
            <p:ph type="title"/>
          </p:nvPr>
        </p:nvSpPr>
        <p:spPr>
          <a:xfrm>
            <a:off x="673754" y="643467"/>
            <a:ext cx="4203045" cy="1375608"/>
          </a:xfrm>
        </p:spPr>
        <p:txBody>
          <a:bodyPr anchor="ctr">
            <a:normAutofit/>
          </a:bodyPr>
          <a:lstStyle/>
          <a:p>
            <a:r>
              <a:rPr lang="fr-FR">
                <a:solidFill>
                  <a:schemeClr val="bg1"/>
                </a:solidFill>
              </a:rPr>
              <a:t>Présentation de l'organisme </a:t>
            </a:r>
          </a:p>
        </p:txBody>
      </p:sp>
      <p:pic>
        <p:nvPicPr>
          <p:cNvPr id="4" name="Image 4" descr="Une image contenant texte, clipart&#10;&#10;Description générée automatiquement">
            <a:extLst>
              <a:ext uri="{FF2B5EF4-FFF2-40B4-BE49-F238E27FC236}">
                <a16:creationId xmlns:a16="http://schemas.microsoft.com/office/drawing/2014/main" id="{2C00908A-6B27-6988-4FA0-1B8F68994446}"/>
              </a:ext>
            </a:extLst>
          </p:cNvPr>
          <p:cNvPicPr>
            <a:picLocks noChangeAspect="1"/>
          </p:cNvPicPr>
          <p:nvPr/>
        </p:nvPicPr>
        <p:blipFill>
          <a:blip r:embed="rId2"/>
          <a:stretch>
            <a:fillRect/>
          </a:stretch>
        </p:blipFill>
        <p:spPr>
          <a:xfrm>
            <a:off x="6217616" y="972608"/>
            <a:ext cx="4900269" cy="4900269"/>
          </a:xfrm>
          <a:prstGeom prst="rect">
            <a:avLst/>
          </a:prstGeom>
        </p:spPr>
      </p:pic>
      <p:sp>
        <p:nvSpPr>
          <p:cNvPr id="25" name="Isosceles Triangle 2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4435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23C81-8675-51D6-F5C5-5E8CBB011EF0}"/>
              </a:ext>
            </a:extLst>
          </p:cNvPr>
          <p:cNvSpPr>
            <a:spLocks noGrp="1"/>
          </p:cNvSpPr>
          <p:nvPr>
            <p:ph type="title"/>
          </p:nvPr>
        </p:nvSpPr>
        <p:spPr/>
        <p:txBody>
          <a:bodyPr/>
          <a:lstStyle/>
          <a:p>
            <a:r>
              <a:rPr lang="fr-FR" sz="4400">
                <a:solidFill>
                  <a:schemeClr val="tx1"/>
                </a:solidFill>
                <a:ea typeface="+mj-lt"/>
                <a:cs typeface="+mj-lt"/>
              </a:rPr>
              <a:t>Présentation de l'organisme </a:t>
            </a:r>
            <a:endParaRPr lang="fr-FR" sz="4400">
              <a:solidFill>
                <a:schemeClr val="tx1"/>
              </a:solidFill>
            </a:endParaRPr>
          </a:p>
        </p:txBody>
      </p:sp>
      <p:sp>
        <p:nvSpPr>
          <p:cNvPr id="3" name="Espace réservé du contenu 2">
            <a:extLst>
              <a:ext uri="{FF2B5EF4-FFF2-40B4-BE49-F238E27FC236}">
                <a16:creationId xmlns:a16="http://schemas.microsoft.com/office/drawing/2014/main" id="{DC50635D-1B8B-B7D3-A74B-3A256168678B}"/>
              </a:ext>
            </a:extLst>
          </p:cNvPr>
          <p:cNvSpPr>
            <a:spLocks noGrp="1"/>
          </p:cNvSpPr>
          <p:nvPr>
            <p:ph idx="1"/>
          </p:nvPr>
        </p:nvSpPr>
        <p:spPr/>
        <p:txBody>
          <a:bodyPr vert="horz" lIns="91440" tIns="45720" rIns="91440" bIns="45720" rtlCol="0" anchor="t">
            <a:normAutofit/>
          </a:bodyPr>
          <a:lstStyle/>
          <a:p>
            <a:r>
              <a:rPr lang="fr-FR" b="1" err="1">
                <a:ea typeface="+mn-lt"/>
                <a:cs typeface="+mn-lt"/>
              </a:rPr>
              <a:t>MaySar</a:t>
            </a:r>
            <a:r>
              <a:rPr lang="fr-FR" b="1">
                <a:ea typeface="+mn-lt"/>
                <a:cs typeface="+mn-lt"/>
              </a:rPr>
              <a:t> </a:t>
            </a:r>
            <a:r>
              <a:rPr lang="fr-FR" b="1" err="1">
                <a:ea typeface="+mn-lt"/>
                <a:cs typeface="+mn-lt"/>
              </a:rPr>
              <a:t>Tunisian</a:t>
            </a:r>
            <a:r>
              <a:rPr lang="fr-FR" b="1">
                <a:ea typeface="+mn-lt"/>
                <a:cs typeface="+mn-lt"/>
              </a:rPr>
              <a:t> </a:t>
            </a:r>
            <a:r>
              <a:rPr lang="fr-FR" b="1" err="1">
                <a:ea typeface="+mn-lt"/>
                <a:cs typeface="+mn-lt"/>
              </a:rPr>
              <a:t>Travel</a:t>
            </a:r>
            <a:r>
              <a:rPr lang="fr-FR" b="1">
                <a:ea typeface="+mn-lt"/>
                <a:cs typeface="+mn-lt"/>
              </a:rPr>
              <a:t> agence de voyage qui a pour vocation de vendre des offres de voyages aux clients. Elle est un intermédiaire entre les voyageurs et les organisateurs de voyage (tour-opérateurs, compagnies aériennes, loueurs de voiture, prestataires de service, etc.). </a:t>
            </a:r>
            <a:r>
              <a:rPr lang="fr-FR" b="1" err="1">
                <a:ea typeface="+mn-lt"/>
                <a:cs typeface="+mn-lt"/>
              </a:rPr>
              <a:t>MaySar</a:t>
            </a:r>
            <a:r>
              <a:rPr lang="fr-FR" b="1">
                <a:ea typeface="+mn-lt"/>
                <a:cs typeface="+mn-lt"/>
              </a:rPr>
              <a:t> Tunisien </a:t>
            </a:r>
            <a:r>
              <a:rPr lang="fr-FR" b="1" err="1">
                <a:ea typeface="+mn-lt"/>
                <a:cs typeface="+mn-lt"/>
              </a:rPr>
              <a:t>Travel</a:t>
            </a:r>
            <a:r>
              <a:rPr lang="fr-FR" b="1">
                <a:ea typeface="+mn-lt"/>
                <a:cs typeface="+mn-lt"/>
              </a:rPr>
              <a:t> est une international agence Offrant fièrement des services à des clients satisfaits dans le monde entier, elle a aidé des centaines de clients de différents pays à établir réservation de leur vacance en ligne.</a:t>
            </a:r>
            <a:endParaRPr lang="fr-FR"/>
          </a:p>
        </p:txBody>
      </p:sp>
      <p:sp>
        <p:nvSpPr>
          <p:cNvPr id="4" name="Ellipse 3">
            <a:extLst>
              <a:ext uri="{FF2B5EF4-FFF2-40B4-BE49-F238E27FC236}">
                <a16:creationId xmlns:a16="http://schemas.microsoft.com/office/drawing/2014/main" id="{FEF14E9F-92E8-25FF-043E-DFFCD5FB35B0}"/>
              </a:ext>
            </a:extLst>
          </p:cNvPr>
          <p:cNvSpPr/>
          <p:nvPr/>
        </p:nvSpPr>
        <p:spPr>
          <a:xfrm>
            <a:off x="1815703" y="4955976"/>
            <a:ext cx="1857374" cy="1178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HOTELS</a:t>
            </a:r>
          </a:p>
        </p:txBody>
      </p:sp>
      <p:sp>
        <p:nvSpPr>
          <p:cNvPr id="5" name="Ellipse 4">
            <a:extLst>
              <a:ext uri="{FF2B5EF4-FFF2-40B4-BE49-F238E27FC236}">
                <a16:creationId xmlns:a16="http://schemas.microsoft.com/office/drawing/2014/main" id="{9E8B94C9-767F-8047-7ED7-A98882310A41}"/>
              </a:ext>
            </a:extLst>
          </p:cNvPr>
          <p:cNvSpPr/>
          <p:nvPr/>
        </p:nvSpPr>
        <p:spPr>
          <a:xfrm>
            <a:off x="3982641" y="4634506"/>
            <a:ext cx="1857374" cy="1178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600"/>
              <a:t>EXCURSION SUD</a:t>
            </a:r>
          </a:p>
        </p:txBody>
      </p:sp>
      <p:sp>
        <p:nvSpPr>
          <p:cNvPr id="6" name="Ellipse 5">
            <a:extLst>
              <a:ext uri="{FF2B5EF4-FFF2-40B4-BE49-F238E27FC236}">
                <a16:creationId xmlns:a16="http://schemas.microsoft.com/office/drawing/2014/main" id="{23A5747D-726A-0D40-2F47-355DD6EDCC82}"/>
              </a:ext>
            </a:extLst>
          </p:cNvPr>
          <p:cNvSpPr/>
          <p:nvPr/>
        </p:nvSpPr>
        <p:spPr>
          <a:xfrm>
            <a:off x="6161484" y="4955975"/>
            <a:ext cx="1857374" cy="1178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600"/>
              <a:t>LOCATION VOITURE</a:t>
            </a:r>
          </a:p>
        </p:txBody>
      </p:sp>
    </p:spTree>
    <p:extLst>
      <p:ext uri="{BB962C8B-B14F-4D97-AF65-F5344CB8AC3E}">
        <p14:creationId xmlns:p14="http://schemas.microsoft.com/office/powerpoint/2010/main" val="25174383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8" name="Straight Connector 107">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0"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Isosceles Triangle 115">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Isosceles Triangle 116">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3" name="Picture 102" descr="Personne écrivant sur un bloc-notes">
            <a:extLst>
              <a:ext uri="{FF2B5EF4-FFF2-40B4-BE49-F238E27FC236}">
                <a16:creationId xmlns:a16="http://schemas.microsoft.com/office/drawing/2014/main" id="{4A97898D-CA67-9C2C-C13A-5021AA52F7DF}"/>
              </a:ext>
            </a:extLst>
          </p:cNvPr>
          <p:cNvPicPr>
            <a:picLocks noChangeAspect="1"/>
          </p:cNvPicPr>
          <p:nvPr/>
        </p:nvPicPr>
        <p:blipFill rotWithShape="1">
          <a:blip r:embed="rId2"/>
          <a:srcRect l="25151" r="16062" b="5818"/>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re 1">
            <a:extLst>
              <a:ext uri="{FF2B5EF4-FFF2-40B4-BE49-F238E27FC236}">
                <a16:creationId xmlns:a16="http://schemas.microsoft.com/office/drawing/2014/main" id="{26097B5B-49EB-59DE-515C-88F2E7338146}"/>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lnSpc>
                <a:spcPct val="90000"/>
              </a:lnSpc>
            </a:pPr>
            <a:r>
              <a:rPr lang="en-US" sz="5000"/>
              <a:t>Presentation de site web </a:t>
            </a:r>
            <a:endParaRPr lang="en-US" sz="5000" err="1"/>
          </a:p>
        </p:txBody>
      </p:sp>
    </p:spTree>
    <p:extLst>
      <p:ext uri="{BB962C8B-B14F-4D97-AF65-F5344CB8AC3E}">
        <p14:creationId xmlns:p14="http://schemas.microsoft.com/office/powerpoint/2010/main" val="26593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C94F4-AE40-8802-2C1B-EA88407E3FA8}"/>
              </a:ext>
            </a:extLst>
          </p:cNvPr>
          <p:cNvSpPr>
            <a:spLocks noGrp="1"/>
          </p:cNvSpPr>
          <p:nvPr>
            <p:ph type="title"/>
          </p:nvPr>
        </p:nvSpPr>
        <p:spPr>
          <a:xfrm>
            <a:off x="677334" y="121444"/>
            <a:ext cx="8596668" cy="1320800"/>
          </a:xfrm>
        </p:spPr>
        <p:txBody>
          <a:bodyPr/>
          <a:lstStyle/>
          <a:p>
            <a:pPr algn="ctr"/>
            <a:r>
              <a:rPr lang="fr-FR"/>
              <a:t>Logiciel et langage </a:t>
            </a:r>
            <a:br>
              <a:rPr lang="en-US"/>
            </a:br>
            <a:r>
              <a:rPr lang="fr-FR"/>
              <a:t>utilise </a:t>
            </a:r>
          </a:p>
        </p:txBody>
      </p:sp>
      <p:sp>
        <p:nvSpPr>
          <p:cNvPr id="3" name="Espace réservé du contenu 2">
            <a:extLst>
              <a:ext uri="{FF2B5EF4-FFF2-40B4-BE49-F238E27FC236}">
                <a16:creationId xmlns:a16="http://schemas.microsoft.com/office/drawing/2014/main" id="{FAB012DE-833E-C418-ED8A-C69A5F2149AF}"/>
              </a:ext>
            </a:extLst>
          </p:cNvPr>
          <p:cNvSpPr>
            <a:spLocks noGrp="1"/>
          </p:cNvSpPr>
          <p:nvPr>
            <p:ph idx="1"/>
          </p:nvPr>
        </p:nvSpPr>
        <p:spPr/>
        <p:txBody>
          <a:bodyPr vert="horz" lIns="91440" tIns="45720" rIns="91440" bIns="45720" rtlCol="0" anchor="t">
            <a:normAutofit/>
          </a:bodyPr>
          <a:lstStyle/>
          <a:p>
            <a:pPr>
              <a:buFont typeface="Wingdings" charset="2"/>
              <a:buChar char="Ø"/>
            </a:pPr>
            <a:r>
              <a:rPr lang="fr-FR"/>
              <a:t>Laragon </a:t>
            </a:r>
          </a:p>
          <a:p>
            <a:pPr marL="0" indent="0">
              <a:buNone/>
            </a:pPr>
            <a:endParaRPr lang="fr-FR">
              <a:ea typeface="+mn-lt"/>
              <a:cs typeface="+mn-lt"/>
            </a:endParaRPr>
          </a:p>
          <a:p>
            <a:pPr algn="ctr">
              <a:buFont typeface="Wingdings" charset="2"/>
              <a:buChar char="Ø"/>
            </a:pPr>
            <a:r>
              <a:rPr lang="fr-FR">
                <a:ea typeface="+mn-lt"/>
                <a:cs typeface="+mn-lt"/>
              </a:rPr>
              <a:t>PHP</a:t>
            </a:r>
            <a:r>
              <a:rPr lang="fr-FR"/>
              <a:t>                     </a:t>
            </a:r>
          </a:p>
          <a:p>
            <a:pPr algn="ctr">
              <a:buFont typeface="Wingdings" charset="2"/>
              <a:buChar char="Ø"/>
            </a:pPr>
            <a:endParaRPr lang="fr-FR"/>
          </a:p>
          <a:p>
            <a:pPr marL="0" indent="0" algn="ctr">
              <a:buNone/>
            </a:pPr>
            <a:r>
              <a:rPr lang="fr-FR"/>
              <a:t>                                 </a:t>
            </a:r>
          </a:p>
          <a:p>
            <a:pPr algn="ctr">
              <a:buFont typeface="Wingdings" charset="2"/>
              <a:buChar char="Ø"/>
            </a:pPr>
            <a:r>
              <a:rPr lang="fr-FR"/>
              <a:t>HTML&amp;CSS </a:t>
            </a:r>
          </a:p>
          <a:p>
            <a:pPr algn="ctr">
              <a:buFont typeface="Wingdings" charset="2"/>
              <a:buChar char="Ø"/>
            </a:pPr>
            <a:endParaRPr lang="fr-FR"/>
          </a:p>
        </p:txBody>
      </p:sp>
      <p:pic>
        <p:nvPicPr>
          <p:cNvPr id="4" name="Image 4" descr="Une image contenant clipart&#10;&#10;Description générée automatiquement">
            <a:extLst>
              <a:ext uri="{FF2B5EF4-FFF2-40B4-BE49-F238E27FC236}">
                <a16:creationId xmlns:a16="http://schemas.microsoft.com/office/drawing/2014/main" id="{3EACCFB6-953F-4DC7-6426-E2B5A4DEA473}"/>
              </a:ext>
            </a:extLst>
          </p:cNvPr>
          <p:cNvPicPr>
            <a:picLocks noChangeAspect="1"/>
          </p:cNvPicPr>
          <p:nvPr/>
        </p:nvPicPr>
        <p:blipFill>
          <a:blip r:embed="rId2"/>
          <a:stretch>
            <a:fillRect/>
          </a:stretch>
        </p:blipFill>
        <p:spPr>
          <a:xfrm>
            <a:off x="1993106" y="1766887"/>
            <a:ext cx="1574007" cy="1169195"/>
          </a:xfrm>
          <a:prstGeom prst="rect">
            <a:avLst/>
          </a:prstGeom>
        </p:spPr>
      </p:pic>
      <p:pic>
        <p:nvPicPr>
          <p:cNvPr id="5" name="Image 5">
            <a:extLst>
              <a:ext uri="{FF2B5EF4-FFF2-40B4-BE49-F238E27FC236}">
                <a16:creationId xmlns:a16="http://schemas.microsoft.com/office/drawing/2014/main" id="{65E5E34A-EB44-45AB-A35E-A6F64BDBFA76}"/>
              </a:ext>
            </a:extLst>
          </p:cNvPr>
          <p:cNvPicPr>
            <a:picLocks noChangeAspect="1"/>
          </p:cNvPicPr>
          <p:nvPr/>
        </p:nvPicPr>
        <p:blipFill>
          <a:blip r:embed="rId3"/>
          <a:stretch>
            <a:fillRect/>
          </a:stretch>
        </p:blipFill>
        <p:spPr>
          <a:xfrm>
            <a:off x="4783931" y="2843117"/>
            <a:ext cx="1088232" cy="588360"/>
          </a:xfrm>
          <a:prstGeom prst="rect">
            <a:avLst/>
          </a:prstGeom>
        </p:spPr>
      </p:pic>
      <p:pic>
        <p:nvPicPr>
          <p:cNvPr id="6" name="Image 6" descr="Une image contenant texte, trousse de secours, clipart&#10;&#10;Description générée automatiquement">
            <a:extLst>
              <a:ext uri="{FF2B5EF4-FFF2-40B4-BE49-F238E27FC236}">
                <a16:creationId xmlns:a16="http://schemas.microsoft.com/office/drawing/2014/main" id="{C65D3015-0644-7C3B-5E70-1282250D3524}"/>
              </a:ext>
            </a:extLst>
          </p:cNvPr>
          <p:cNvPicPr>
            <a:picLocks noChangeAspect="1"/>
          </p:cNvPicPr>
          <p:nvPr/>
        </p:nvPicPr>
        <p:blipFill>
          <a:blip r:embed="rId4"/>
          <a:stretch>
            <a:fillRect/>
          </a:stretch>
        </p:blipFill>
        <p:spPr>
          <a:xfrm>
            <a:off x="5867400" y="3910335"/>
            <a:ext cx="1373982" cy="716111"/>
          </a:xfrm>
          <a:prstGeom prst="rect">
            <a:avLst/>
          </a:prstGeom>
        </p:spPr>
      </p:pic>
      <p:sp>
        <p:nvSpPr>
          <p:cNvPr id="7" name="ZoneTexte 6">
            <a:extLst>
              <a:ext uri="{FF2B5EF4-FFF2-40B4-BE49-F238E27FC236}">
                <a16:creationId xmlns:a16="http://schemas.microsoft.com/office/drawing/2014/main" id="{A63F63A8-3066-7C65-BCF0-5B1542B7A127}"/>
              </a:ext>
            </a:extLst>
          </p:cNvPr>
          <p:cNvSpPr txBox="1"/>
          <p:nvPr/>
        </p:nvSpPr>
        <p:spPr>
          <a:xfrm>
            <a:off x="4464843" y="5325071"/>
            <a:ext cx="2976562" cy="369332"/>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a:solidFill>
                  <a:schemeClr val="tx1">
                    <a:lumMod val="75000"/>
                    <a:lumOff val="25000"/>
                  </a:schemeClr>
                </a:solidFill>
              </a:rPr>
              <a:t>.Adobe Photoshop </a:t>
            </a:r>
          </a:p>
        </p:txBody>
      </p:sp>
      <p:pic>
        <p:nvPicPr>
          <p:cNvPr id="8" name="Image 8">
            <a:extLst>
              <a:ext uri="{FF2B5EF4-FFF2-40B4-BE49-F238E27FC236}">
                <a16:creationId xmlns:a16="http://schemas.microsoft.com/office/drawing/2014/main" id="{7A17099A-DB32-250E-11C9-F22C92E7087B}"/>
              </a:ext>
            </a:extLst>
          </p:cNvPr>
          <p:cNvPicPr>
            <a:picLocks noChangeAspect="1"/>
          </p:cNvPicPr>
          <p:nvPr/>
        </p:nvPicPr>
        <p:blipFill>
          <a:blip r:embed="rId5"/>
          <a:stretch>
            <a:fillRect/>
          </a:stretch>
        </p:blipFill>
        <p:spPr>
          <a:xfrm>
            <a:off x="7241381" y="5181599"/>
            <a:ext cx="685801" cy="661989"/>
          </a:xfrm>
          <a:prstGeom prst="rect">
            <a:avLst/>
          </a:prstGeom>
        </p:spPr>
      </p:pic>
    </p:spTree>
    <p:extLst>
      <p:ext uri="{BB962C8B-B14F-4D97-AF65-F5344CB8AC3E}">
        <p14:creationId xmlns:p14="http://schemas.microsoft.com/office/powerpoint/2010/main" val="344380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A2EFAA-AF18-130E-8BA1-3FE7983A9870}"/>
              </a:ext>
            </a:extLst>
          </p:cNvPr>
          <p:cNvSpPr>
            <a:spLocks noGrp="1"/>
          </p:cNvSpPr>
          <p:nvPr>
            <p:ph type="title"/>
          </p:nvPr>
        </p:nvSpPr>
        <p:spPr/>
        <p:txBody>
          <a:bodyPr/>
          <a:lstStyle/>
          <a:p>
            <a:pPr algn="ctr"/>
            <a:r>
              <a:rPr lang="fr-FR"/>
              <a:t>Réalisation </a:t>
            </a:r>
          </a:p>
        </p:txBody>
      </p:sp>
      <p:sp>
        <p:nvSpPr>
          <p:cNvPr id="3" name="Espace réservé du contenu 2">
            <a:extLst>
              <a:ext uri="{FF2B5EF4-FFF2-40B4-BE49-F238E27FC236}">
                <a16:creationId xmlns:a16="http://schemas.microsoft.com/office/drawing/2014/main" id="{2A335A70-43DB-C8A7-8A2F-07B74A64E748}"/>
              </a:ext>
            </a:extLst>
          </p:cNvPr>
          <p:cNvSpPr>
            <a:spLocks noGrp="1"/>
          </p:cNvSpPr>
          <p:nvPr>
            <p:ph idx="1"/>
          </p:nvPr>
        </p:nvSpPr>
        <p:spPr>
          <a:xfrm>
            <a:off x="617803" y="1493839"/>
            <a:ext cx="8596668" cy="4880897"/>
          </a:xfrm>
        </p:spPr>
        <p:txBody>
          <a:bodyPr vert="horz" lIns="91440" tIns="45720" rIns="91440" bIns="45720" rtlCol="0" anchor="t">
            <a:normAutofit/>
          </a:bodyPr>
          <a:lstStyle/>
          <a:p>
            <a:r>
              <a:rPr lang="fr-FR" err="1">
                <a:solidFill>
                  <a:schemeClr val="accent1"/>
                </a:solidFill>
              </a:rPr>
              <a:t>Laragon</a:t>
            </a:r>
            <a:r>
              <a:rPr lang="fr-FR" dirty="0"/>
              <a:t> : </a:t>
            </a:r>
            <a:r>
              <a:rPr lang="fr-FR" dirty="0">
                <a:solidFill>
                  <a:schemeClr val="tx1"/>
                </a:solidFill>
                <a:ea typeface="+mn-lt"/>
                <a:cs typeface="+mn-lt"/>
              </a:rPr>
              <a:t>est un environnement de développement web qui regroupe les serveurs suivants : Apache HTTP Server : Serveur HTTP, tournant par défaut sur le port 80. MySQL : Serveur de base de données relationnelles SQL, tournant par défaut sur le port 3306.</a:t>
            </a:r>
          </a:p>
          <a:p>
            <a:r>
              <a:rPr lang="fr-FR" dirty="0">
                <a:solidFill>
                  <a:schemeClr val="accent1"/>
                </a:solidFill>
              </a:rPr>
              <a:t>PHP </a:t>
            </a:r>
            <a:r>
              <a:rPr lang="fr-FR" dirty="0"/>
              <a:t>: </a:t>
            </a:r>
            <a:r>
              <a:rPr lang="fr-FR" dirty="0">
                <a:solidFill>
                  <a:schemeClr val="tx1"/>
                </a:solidFill>
                <a:ea typeface="+mn-lt"/>
                <a:cs typeface="+mn-lt"/>
              </a:rPr>
              <a:t> (officiellement, ce sigle est un acronyme récursif pour PHP HyperText Préprocesseur ) est un langage de scripts généraliste et Open Source, spécialement conçu pour le développement d'applications web.</a:t>
            </a:r>
          </a:p>
          <a:p>
            <a:r>
              <a:rPr lang="fr-FR" dirty="0">
                <a:solidFill>
                  <a:schemeClr val="accent1"/>
                </a:solidFill>
              </a:rPr>
              <a:t>HTML&amp;CSS</a:t>
            </a:r>
            <a:r>
              <a:rPr lang="fr-FR" dirty="0"/>
              <a:t> : </a:t>
            </a:r>
            <a:r>
              <a:rPr lang="fr-FR" dirty="0">
                <a:solidFill>
                  <a:schemeClr val="tx1"/>
                </a:solidFill>
                <a:ea typeface="+mn-lt"/>
                <a:cs typeface="+mn-lt"/>
              </a:rPr>
              <a:t>L'HyperText Markup Langage, HTML, désigne un type de langage informatique descriptif. Il s'agit plus précisément d'un format de données utilisé dans l'univers d'Internet pour la mise en forme des pages Web. Le CSS pour Cascadant Style Sheets, est un langage informatique utilisé sur Internet pour la mise en forme de fichiers et de pages HTML. On le traduit en français par feuilles de style en cascade.</a:t>
            </a:r>
          </a:p>
          <a:p>
            <a:r>
              <a:rPr lang="fr-FR" dirty="0">
                <a:solidFill>
                  <a:schemeClr val="accent1"/>
                </a:solidFill>
                <a:ea typeface="+mn-lt"/>
                <a:cs typeface="+mn-lt"/>
              </a:rPr>
              <a:t>Photoshop </a:t>
            </a:r>
            <a:r>
              <a:rPr lang="fr-FR" dirty="0">
                <a:ea typeface="+mn-lt"/>
                <a:cs typeface="+mn-lt"/>
              </a:rPr>
              <a:t>: </a:t>
            </a:r>
            <a:r>
              <a:rPr lang="fr-FR" dirty="0">
                <a:solidFill>
                  <a:schemeClr val="tx1"/>
                </a:solidFill>
                <a:ea typeface="+mn-lt"/>
                <a:cs typeface="+mn-lt"/>
              </a:rPr>
              <a:t>Photoshop est un logiciel de retouche, de traitement et de dessin assisté par ordinateur, lancé en 1990 puis en 1992 pour les systèmes d'exploitations</a:t>
            </a:r>
          </a:p>
          <a:p>
            <a:endParaRPr lang="fr-FR">
              <a:ea typeface="+mn-lt"/>
              <a:cs typeface="+mn-lt"/>
            </a:endParaRPr>
          </a:p>
          <a:p>
            <a:endParaRPr lang="fr-FR">
              <a:ea typeface="+mn-lt"/>
              <a:cs typeface="+mn-lt"/>
            </a:endParaRPr>
          </a:p>
        </p:txBody>
      </p:sp>
    </p:spTree>
    <p:extLst>
      <p:ext uri="{BB962C8B-B14F-4D97-AF65-F5344CB8AC3E}">
        <p14:creationId xmlns:p14="http://schemas.microsoft.com/office/powerpoint/2010/main" val="2569567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CB4305-67D1-9708-AE7C-B64AFB2BA703}"/>
              </a:ext>
            </a:extLst>
          </p:cNvPr>
          <p:cNvSpPr>
            <a:spLocks noGrp="1"/>
          </p:cNvSpPr>
          <p:nvPr>
            <p:ph type="title"/>
          </p:nvPr>
        </p:nvSpPr>
        <p:spPr/>
        <p:txBody>
          <a:bodyPr/>
          <a:lstStyle/>
          <a:p>
            <a:pPr algn="ctr"/>
            <a:r>
              <a:rPr lang="fr-FR"/>
              <a:t>Site Web </a:t>
            </a:r>
          </a:p>
        </p:txBody>
      </p:sp>
      <p:sp>
        <p:nvSpPr>
          <p:cNvPr id="5" name="ZoneTexte 4">
            <a:extLst>
              <a:ext uri="{FF2B5EF4-FFF2-40B4-BE49-F238E27FC236}">
                <a16:creationId xmlns:a16="http://schemas.microsoft.com/office/drawing/2014/main" id="{A492FFCC-96F9-2009-A189-F9FCADE6CB7B}"/>
              </a:ext>
            </a:extLst>
          </p:cNvPr>
          <p:cNvSpPr txBox="1"/>
          <p:nvPr/>
        </p:nvSpPr>
        <p:spPr>
          <a:xfrm>
            <a:off x="565546" y="1717477"/>
            <a:ext cx="372070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a:p>
            <a:r>
              <a:rPr lang="kl-GL" sz="1600">
                <a:ea typeface="+mn-lt"/>
                <a:cs typeface="+mn-lt"/>
                <a:hlinkClick r:id="rId2"/>
              </a:rPr>
              <a:t>Accueil: </a:t>
            </a:r>
            <a:endParaRPr lang="kl-GL" sz="1600">
              <a:ea typeface="+mn-lt"/>
              <a:cs typeface="+mn-lt"/>
            </a:endParaRPr>
          </a:p>
          <a:p>
            <a:r>
              <a:rPr lang="kl-GL" sz="1600"/>
              <a:t>Tous les informations et liens compris dans ce page principal .</a:t>
            </a:r>
          </a:p>
          <a:p>
            <a:endParaRPr lang="kl-GL"/>
          </a:p>
        </p:txBody>
      </p:sp>
      <p:sp>
        <p:nvSpPr>
          <p:cNvPr id="8" name="ZoneTexte 7">
            <a:extLst>
              <a:ext uri="{FF2B5EF4-FFF2-40B4-BE49-F238E27FC236}">
                <a16:creationId xmlns:a16="http://schemas.microsoft.com/office/drawing/2014/main" id="{BD5E8B38-78D6-6264-3C3B-C921E637E332}"/>
              </a:ext>
            </a:extLst>
          </p:cNvPr>
          <p:cNvSpPr txBox="1"/>
          <p:nvPr/>
        </p:nvSpPr>
        <p:spPr>
          <a:xfrm>
            <a:off x="1631156" y="2765227"/>
            <a:ext cx="349746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600">
                <a:ea typeface="+mn-lt"/>
                <a:cs typeface="+mn-lt"/>
                <a:hlinkClick r:id="rId3"/>
              </a:rPr>
              <a:t>hotels</a:t>
            </a:r>
            <a:endParaRPr lang="fr-FR" sz="1600">
              <a:ea typeface="+mn-lt"/>
              <a:cs typeface="+mn-lt"/>
            </a:endParaRPr>
          </a:p>
          <a:p>
            <a:r>
              <a:rPr lang="fr-FR" sz="1600"/>
              <a:t>Présenté Toutes les hôtels dans le base de données.</a:t>
            </a:r>
            <a:r>
              <a:rPr lang="fr-FR"/>
              <a:t> </a:t>
            </a:r>
          </a:p>
        </p:txBody>
      </p:sp>
      <p:sp>
        <p:nvSpPr>
          <p:cNvPr id="9" name="ZoneTexte 8">
            <a:extLst>
              <a:ext uri="{FF2B5EF4-FFF2-40B4-BE49-F238E27FC236}">
                <a16:creationId xmlns:a16="http://schemas.microsoft.com/office/drawing/2014/main" id="{6171B040-B79F-C26A-DD11-487680CAFCFD}"/>
              </a:ext>
            </a:extLst>
          </p:cNvPr>
          <p:cNvSpPr txBox="1"/>
          <p:nvPr/>
        </p:nvSpPr>
        <p:spPr>
          <a:xfrm>
            <a:off x="488156" y="1607343"/>
            <a:ext cx="30212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u="sng">
                <a:solidFill>
                  <a:schemeClr val="accent1"/>
                </a:solidFill>
              </a:rPr>
              <a:t>Les pages </a:t>
            </a:r>
          </a:p>
        </p:txBody>
      </p:sp>
      <p:sp>
        <p:nvSpPr>
          <p:cNvPr id="10" name="ZoneTexte 9">
            <a:extLst>
              <a:ext uri="{FF2B5EF4-FFF2-40B4-BE49-F238E27FC236}">
                <a16:creationId xmlns:a16="http://schemas.microsoft.com/office/drawing/2014/main" id="{B55B65A6-8052-CD2F-C352-323F169F35B6}"/>
              </a:ext>
            </a:extLst>
          </p:cNvPr>
          <p:cNvSpPr txBox="1"/>
          <p:nvPr/>
        </p:nvSpPr>
        <p:spPr>
          <a:xfrm>
            <a:off x="2541984" y="3595687"/>
            <a:ext cx="308074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600" dirty="0">
                <a:ea typeface="+mn-lt"/>
                <a:cs typeface="+mn-lt"/>
                <a:hlinkClick r:id="rId4"/>
              </a:rPr>
              <a:t>Excursions</a:t>
            </a:r>
          </a:p>
          <a:p>
            <a:r>
              <a:rPr lang="fr-FR" sz="1600" dirty="0">
                <a:ea typeface="+mn-lt"/>
                <a:cs typeface="+mn-lt"/>
              </a:rPr>
              <a:t>Présenté Toutes les excursion dans le base de données.</a:t>
            </a:r>
            <a:endParaRPr lang="fr-FR" sz="1600" dirty="0"/>
          </a:p>
        </p:txBody>
      </p:sp>
      <p:sp>
        <p:nvSpPr>
          <p:cNvPr id="11" name="ZoneTexte 10">
            <a:extLst>
              <a:ext uri="{FF2B5EF4-FFF2-40B4-BE49-F238E27FC236}">
                <a16:creationId xmlns:a16="http://schemas.microsoft.com/office/drawing/2014/main" id="{3BCF8E2E-FF10-AF3D-DE1C-9F16638AB508}"/>
              </a:ext>
            </a:extLst>
          </p:cNvPr>
          <p:cNvSpPr txBox="1"/>
          <p:nvPr/>
        </p:nvSpPr>
        <p:spPr>
          <a:xfrm>
            <a:off x="3512344" y="4426148"/>
            <a:ext cx="29765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600">
                <a:ea typeface="+mn-lt"/>
                <a:cs typeface="+mn-lt"/>
                <a:hlinkClick r:id="rId5"/>
              </a:rPr>
              <a:t>Login</a:t>
            </a:r>
            <a:endParaRPr lang="fr-FR" sz="1600">
              <a:ea typeface="+mn-lt"/>
              <a:cs typeface="+mn-lt"/>
            </a:endParaRPr>
          </a:p>
          <a:p>
            <a:r>
              <a:rPr lang="fr-FR" sz="1600"/>
              <a:t>Page d'authentification users </a:t>
            </a:r>
          </a:p>
        </p:txBody>
      </p:sp>
      <p:sp>
        <p:nvSpPr>
          <p:cNvPr id="12" name="ZoneTexte 11">
            <a:extLst>
              <a:ext uri="{FF2B5EF4-FFF2-40B4-BE49-F238E27FC236}">
                <a16:creationId xmlns:a16="http://schemas.microsoft.com/office/drawing/2014/main" id="{1CE4DEF1-7921-31F3-FC9E-9291E8C5EE24}"/>
              </a:ext>
            </a:extLst>
          </p:cNvPr>
          <p:cNvSpPr txBox="1"/>
          <p:nvPr/>
        </p:nvSpPr>
        <p:spPr>
          <a:xfrm>
            <a:off x="4086820" y="5098851"/>
            <a:ext cx="29765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600">
                <a:ea typeface="+mn-lt"/>
                <a:cs typeface="+mn-lt"/>
                <a:hlinkClick r:id="rId6"/>
              </a:rPr>
              <a:t>Register</a:t>
            </a:r>
          </a:p>
          <a:p>
            <a:r>
              <a:rPr lang="fr-FR" sz="1600"/>
              <a:t>Registration users  </a:t>
            </a:r>
          </a:p>
        </p:txBody>
      </p:sp>
      <p:sp>
        <p:nvSpPr>
          <p:cNvPr id="13" name="ZoneTexte 12">
            <a:extLst>
              <a:ext uri="{FF2B5EF4-FFF2-40B4-BE49-F238E27FC236}">
                <a16:creationId xmlns:a16="http://schemas.microsoft.com/office/drawing/2014/main" id="{6123FE25-C6C4-42B5-37E6-BE7B83ACF6D5}"/>
              </a:ext>
            </a:extLst>
          </p:cNvPr>
          <p:cNvSpPr txBox="1"/>
          <p:nvPr/>
        </p:nvSpPr>
        <p:spPr>
          <a:xfrm>
            <a:off x="4851796" y="5714999"/>
            <a:ext cx="244078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1600">
                <a:ea typeface="+mn-lt"/>
                <a:cs typeface="+mn-lt"/>
                <a:hlinkClick r:id="rId7"/>
              </a:rPr>
              <a:t>Profile</a:t>
            </a:r>
          </a:p>
          <a:p>
            <a:r>
              <a:rPr lang="fr-FR" sz="1600"/>
              <a:t>Gérer tous les informations de compte </a:t>
            </a:r>
          </a:p>
        </p:txBody>
      </p:sp>
    </p:spTree>
    <p:extLst>
      <p:ext uri="{BB962C8B-B14F-4D97-AF65-F5344CB8AC3E}">
        <p14:creationId xmlns:p14="http://schemas.microsoft.com/office/powerpoint/2010/main" val="926886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EA70D026-0AA0-9C87-CEBB-49EB737481BC}"/>
              </a:ext>
            </a:extLst>
          </p:cNvPr>
          <p:cNvSpPr>
            <a:spLocks noGrp="1"/>
          </p:cNvSpPr>
          <p:nvPr>
            <p:ph type="title"/>
          </p:nvPr>
        </p:nvSpPr>
        <p:spPr>
          <a:xfrm>
            <a:off x="6094856" y="1261331"/>
            <a:ext cx="3179146" cy="2786430"/>
          </a:xfrm>
        </p:spPr>
        <p:txBody>
          <a:bodyPr vert="horz" lIns="91440" tIns="45720" rIns="91440" bIns="45720" rtlCol="0" anchor="b">
            <a:normAutofit/>
          </a:bodyPr>
          <a:lstStyle/>
          <a:p>
            <a:pPr algn="r"/>
            <a:r>
              <a:rPr lang="en-US" sz="5400"/>
              <a:t>Base de données </a:t>
            </a:r>
          </a:p>
        </p:txBody>
      </p:sp>
      <p:sp>
        <p:nvSpPr>
          <p:cNvPr id="3" name="Espace réservé du contenu 2">
            <a:extLst>
              <a:ext uri="{FF2B5EF4-FFF2-40B4-BE49-F238E27FC236}">
                <a16:creationId xmlns:a16="http://schemas.microsoft.com/office/drawing/2014/main" id="{B6F54CBC-8904-C184-CC27-4B06BC0A724E}"/>
              </a:ext>
            </a:extLst>
          </p:cNvPr>
          <p:cNvSpPr>
            <a:spLocks noGrp="1"/>
          </p:cNvSpPr>
          <p:nvPr>
            <p:ph idx="1"/>
          </p:nvPr>
        </p:nvSpPr>
        <p:spPr>
          <a:xfrm>
            <a:off x="6094375" y="4047760"/>
            <a:ext cx="3179628" cy="1548909"/>
          </a:xfrm>
        </p:spPr>
        <p:txBody>
          <a:bodyPr vert="horz" lIns="91440" tIns="45720" rIns="91440" bIns="45720" rtlCol="0" anchor="t">
            <a:normAutofit/>
          </a:bodyPr>
          <a:lstStyle/>
          <a:p>
            <a:pPr marL="0" indent="0" algn="r">
              <a:buNone/>
            </a:pPr>
            <a:r>
              <a:rPr lang="en-US">
                <a:solidFill>
                  <a:schemeClr val="tx1">
                    <a:lumMod val="50000"/>
                    <a:lumOff val="50000"/>
                  </a:schemeClr>
                </a:solidFill>
              </a:rPr>
              <a:t>Table USER : </a:t>
            </a:r>
          </a:p>
        </p:txBody>
      </p:sp>
      <p:pic>
        <p:nvPicPr>
          <p:cNvPr id="4" name="Image 4">
            <a:extLst>
              <a:ext uri="{FF2B5EF4-FFF2-40B4-BE49-F238E27FC236}">
                <a16:creationId xmlns:a16="http://schemas.microsoft.com/office/drawing/2014/main" id="{A24B8141-4DBF-557B-0591-DBB44F27304F}"/>
              </a:ext>
            </a:extLst>
          </p:cNvPr>
          <p:cNvPicPr>
            <a:picLocks noChangeAspect="1"/>
          </p:cNvPicPr>
          <p:nvPr/>
        </p:nvPicPr>
        <p:blipFill rotWithShape="1">
          <a:blip r:embed="rId2"/>
          <a:srcRect l="7358" r="6606" b="-1"/>
          <a:stretch/>
        </p:blipFill>
        <p:spPr>
          <a:xfrm>
            <a:off x="-4365" y="-12638"/>
            <a:ext cx="12200304" cy="6871370"/>
          </a:xfrm>
          <a:prstGeom prst="rect">
            <a:avLst/>
          </a:prstGeom>
        </p:spPr>
      </p:pic>
    </p:spTree>
    <p:extLst>
      <p:ext uri="{BB962C8B-B14F-4D97-AF65-F5344CB8AC3E}">
        <p14:creationId xmlns:p14="http://schemas.microsoft.com/office/powerpoint/2010/main" val="2261234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11</Slides>
  <Notes>0</Notes>
  <HiddenSlides>0</HiddenSlide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Facet</vt:lpstr>
      <vt:lpstr>Stage d'initiation : Application Web pour une agence de voyage </vt:lpstr>
      <vt:lpstr>PLAN </vt:lpstr>
      <vt:lpstr>Présentation de l'organisme </vt:lpstr>
      <vt:lpstr>Présentation de l'organisme </vt:lpstr>
      <vt:lpstr>Presentation de site web </vt:lpstr>
      <vt:lpstr>Logiciel et langage  utilise </vt:lpstr>
      <vt:lpstr>Réalisation </vt:lpstr>
      <vt:lpstr>Site Web </vt:lpstr>
      <vt:lpstr>Base de données </vt:lpstr>
      <vt:lpstr>Conclusion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14</cp:revision>
  <dcterms:created xsi:type="dcterms:W3CDTF">2023-02-28T23:32:23Z</dcterms:created>
  <dcterms:modified xsi:type="dcterms:W3CDTF">2023-03-08T11:13:01Z</dcterms:modified>
</cp:coreProperties>
</file>