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78" autoAdjust="0"/>
  </p:normalViewPr>
  <p:slideViewPr>
    <p:cSldViewPr snapToGrid="0">
      <p:cViewPr varScale="1">
        <p:scale>
          <a:sx n="61" d="100"/>
          <a:sy n="61" d="100"/>
        </p:scale>
        <p:origin x="10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9AD1E-1522-43DC-B127-79CB13C56ED7}" type="datetimeFigureOut">
              <a:rPr lang="fr-FR" smtClean="0"/>
              <a:t>26/03/2022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98DEA-4FB6-4E6E-9380-CBAB3922EB06}" type="slidenum">
              <a:rPr lang="fr-FR" smtClean="0"/>
              <a:t>‹N°›</a:t>
            </a:fld>
            <a:endParaRPr lang="fr-FR"/>
          </a:p>
        </p:txBody>
      </p:sp>
    </p:spTree>
    <p:extLst>
      <p:ext uri="{BB962C8B-B14F-4D97-AF65-F5344CB8AC3E}">
        <p14:creationId xmlns:p14="http://schemas.microsoft.com/office/powerpoint/2010/main" val="407276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méthode </a:t>
            </a:r>
            <a:r>
              <a:rPr lang="fr-FR" dirty="0" err="1"/>
              <a:t>os.fork</a:t>
            </a:r>
            <a:r>
              <a:rPr lang="fr-FR" dirty="0"/>
              <a:t>() en Python est utilisée pour créer un processus enfant. Cette méthode fonctionne en appelant la fonction sous-jacente du système d’exploitation fork(). Cette méthode renvoie 0 dans le processus enfant et l’ID de processus enfant dans le processus parent.</a:t>
            </a:r>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4</a:t>
            </a:fld>
            <a:endParaRPr lang="fr-FR"/>
          </a:p>
        </p:txBody>
      </p:sp>
    </p:spTree>
    <p:extLst>
      <p:ext uri="{BB962C8B-B14F-4D97-AF65-F5344CB8AC3E}">
        <p14:creationId xmlns:p14="http://schemas.microsoft.com/office/powerpoint/2010/main" val="3639804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L’application comporte deux onglets : </a:t>
            </a:r>
          </a:p>
          <a:p>
            <a:r>
              <a:rPr lang="fr-FR" dirty="0"/>
              <a:t>- La première nommée « pipe et dup2 » dans laquelle on peut exécuter différentes commandes avec une variante de la méthode </a:t>
            </a:r>
            <a:r>
              <a:rPr lang="fr-FR" dirty="0" err="1"/>
              <a:t>os.exec</a:t>
            </a:r>
            <a:r>
              <a:rPr lang="fr-FR" dirty="0"/>
              <a:t>* qu’on peut choisir, cette dernière est exécutée dans un processus fils dont je retransmet les sorties STDOUT et STDERR au processus père (à l’aide de la méthode os.dup2()) via un tube (créé par la méthode pipe()) </a:t>
            </a:r>
          </a:p>
          <a:p>
            <a:r>
              <a:rPr lang="fr-FR" dirty="0"/>
              <a:t>- La deuxième « Fichiers » permettant de créer, modifier (via un simple éditeur de texte en bas de la fenêtre) et supprimer des fichier textes.</a:t>
            </a:r>
          </a:p>
          <a:p>
            <a:r>
              <a:rPr lang="fr-FR" dirty="0"/>
              <a:t>Les noms de fichiers déjà existants sont chargés en profitant de l’exécution de la commande "ls" dans le répertoire Files/</a:t>
            </a:r>
          </a:p>
          <a:p>
            <a:endParaRPr lang="fr-FR" dirty="0"/>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16</a:t>
            </a:fld>
            <a:endParaRPr lang="fr-FR"/>
          </a:p>
        </p:txBody>
      </p:sp>
    </p:spTree>
    <p:extLst>
      <p:ext uri="{BB962C8B-B14F-4D97-AF65-F5344CB8AC3E}">
        <p14:creationId xmlns:p14="http://schemas.microsoft.com/office/powerpoint/2010/main" val="100688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L’application comporte deux onglets : </a:t>
            </a:r>
          </a:p>
          <a:p>
            <a:r>
              <a:rPr lang="fr-FR" dirty="0"/>
              <a:t>- La première nommée « pipe et dup2 » dans laquelle on peut exécuter différentes commandes avec une variante de la méthode </a:t>
            </a:r>
            <a:r>
              <a:rPr lang="fr-FR" dirty="0" err="1"/>
              <a:t>os.exec</a:t>
            </a:r>
            <a:r>
              <a:rPr lang="fr-FR" dirty="0"/>
              <a:t>* qu’on peut choisir, cette dernière est exécutée dans un processus fils dont je retransmet les sorties STDOUT et STDERR au processus père (à l’aide de la méthode os.dup2()) via un tube (créé par la méthode pipe()) </a:t>
            </a:r>
          </a:p>
          <a:p>
            <a:r>
              <a:rPr lang="fr-FR" dirty="0"/>
              <a:t>- La deuxième « Fichiers » permettant de créer, modifier (via un simple éditeur de texte en bas de la fenêtre) et supprimer des fichier textes.</a:t>
            </a:r>
          </a:p>
          <a:p>
            <a:r>
              <a:rPr lang="fr-FR" dirty="0"/>
              <a:t>Les noms de fichiers déjà existants sont chargés en profitant de l’exécution de la commande "ls" dans le répertoire Files/</a:t>
            </a:r>
          </a:p>
          <a:p>
            <a:endParaRPr lang="fr-FR" dirty="0"/>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17</a:t>
            </a:fld>
            <a:endParaRPr lang="fr-FR"/>
          </a:p>
        </p:txBody>
      </p:sp>
    </p:spTree>
    <p:extLst>
      <p:ext uri="{BB962C8B-B14F-4D97-AF65-F5344CB8AC3E}">
        <p14:creationId xmlns:p14="http://schemas.microsoft.com/office/powerpoint/2010/main" val="398148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L’application comporte deux onglets : </a:t>
            </a:r>
          </a:p>
          <a:p>
            <a:r>
              <a:rPr lang="fr-FR" dirty="0"/>
              <a:t>- La première nommée « pipe et dup2 » dans laquelle on peut exécuter différentes commandes avec une variante de la méthode </a:t>
            </a:r>
            <a:r>
              <a:rPr lang="fr-FR" dirty="0" err="1"/>
              <a:t>os.exec</a:t>
            </a:r>
            <a:r>
              <a:rPr lang="fr-FR" dirty="0"/>
              <a:t>* qu’on peut choisir, cette dernière est exécutée dans un processus fils dont je retransmet les sorties STDOUT et STDERR au processus père (à l’aide de la méthode os.dup2()) via un tube (créé par la méthode pipe()) </a:t>
            </a:r>
          </a:p>
          <a:p>
            <a:r>
              <a:rPr lang="fr-FR" dirty="0"/>
              <a:t>- La deuxième « Fichiers » permettant de créer, modifier (via un simple éditeur de texte en bas de la fenêtre) et supprimer des fichier textes.</a:t>
            </a:r>
          </a:p>
          <a:p>
            <a:r>
              <a:rPr lang="fr-FR" dirty="0"/>
              <a:t>Les noms de fichiers déjà existants sont chargés en profitant de l’exécution de la commande "ls" dans le répertoire Files/</a:t>
            </a:r>
          </a:p>
          <a:p>
            <a:endParaRPr lang="fr-FR" dirty="0"/>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18</a:t>
            </a:fld>
            <a:endParaRPr lang="fr-FR"/>
          </a:p>
        </p:txBody>
      </p:sp>
    </p:spTree>
    <p:extLst>
      <p:ext uri="{BB962C8B-B14F-4D97-AF65-F5344CB8AC3E}">
        <p14:creationId xmlns:p14="http://schemas.microsoft.com/office/powerpoint/2010/main" val="270812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L’application comporte deux onglets : </a:t>
            </a:r>
          </a:p>
          <a:p>
            <a:r>
              <a:rPr lang="fr-FR" dirty="0"/>
              <a:t>- La première nommée « pipe et dup2 » dans laquelle on peut exécuter différentes commandes avec une variante de la méthode </a:t>
            </a:r>
            <a:r>
              <a:rPr lang="fr-FR" dirty="0" err="1"/>
              <a:t>os.exec</a:t>
            </a:r>
            <a:r>
              <a:rPr lang="fr-FR" dirty="0"/>
              <a:t>* qu’on peut choisir, cette dernière est exécutée dans un processus fils dont je retransmet les sorties STDOUT et STDERR au processus père (à l’aide de la méthode os.dup2()) via un tube (créé par la méthode pipe()) </a:t>
            </a:r>
          </a:p>
          <a:p>
            <a:r>
              <a:rPr lang="fr-FR" dirty="0"/>
              <a:t>- La deuxième « Fichiers » permettant de créer, modifier (via un simple éditeur de texte en bas de la fenêtre) et supprimer des fichier textes.</a:t>
            </a:r>
          </a:p>
          <a:p>
            <a:r>
              <a:rPr lang="fr-FR" dirty="0"/>
              <a:t>Les noms de fichiers déjà existants sont chargés en profitant de l’exécution de la commande "ls" dans le répertoire Files/</a:t>
            </a:r>
          </a:p>
          <a:p>
            <a:endParaRPr lang="fr-FR" dirty="0"/>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19</a:t>
            </a:fld>
            <a:endParaRPr lang="fr-FR"/>
          </a:p>
        </p:txBody>
      </p:sp>
    </p:spTree>
    <p:extLst>
      <p:ext uri="{BB962C8B-B14F-4D97-AF65-F5344CB8AC3E}">
        <p14:creationId xmlns:p14="http://schemas.microsoft.com/office/powerpoint/2010/main" val="256446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Exécute une commande (String) dans un sous-</a:t>
            </a:r>
            <a:r>
              <a:rPr lang="fr-FR" dirty="0" err="1"/>
              <a:t>shell</a:t>
            </a:r>
            <a:r>
              <a:rPr lang="fr-FR" dirty="0"/>
              <a:t>. Ceci est implémenté en appelant la fonction standard C system() et a les mêmes limitations. Les modifications apportées à </a:t>
            </a:r>
            <a:r>
              <a:rPr lang="fr-FR" dirty="0" err="1"/>
              <a:t>sys.stdin</a:t>
            </a:r>
            <a:r>
              <a:rPr lang="fr-FR" dirty="0"/>
              <a:t>, etc. ne sont pas reflétées dans l'environnement de la commande exécutée. Si la commande génère une sortie, elle sera envoyée au flux de sortie standard de l'interpréteur. La norme C ne spécifie pas la signification de la valeur de retour de la fonction C, donc la valeur de retour de la fonction Python dépend du système.</a:t>
            </a:r>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5</a:t>
            </a:fld>
            <a:endParaRPr lang="fr-FR"/>
          </a:p>
        </p:txBody>
      </p:sp>
    </p:spTree>
    <p:extLst>
      <p:ext uri="{BB962C8B-B14F-4D97-AF65-F5344CB8AC3E}">
        <p14:creationId xmlns:p14="http://schemas.microsoft.com/office/powerpoint/2010/main" val="154571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variantes « l » (</a:t>
            </a:r>
            <a:r>
              <a:rPr lang="fr-FR" dirty="0" err="1"/>
              <a:t>execl</a:t>
            </a:r>
            <a:r>
              <a:rPr lang="fr-FR" dirty="0"/>
              <a:t>(), </a:t>
            </a:r>
            <a:r>
              <a:rPr lang="fr-FR" dirty="0" err="1"/>
              <a:t>execlp</a:t>
            </a:r>
            <a:r>
              <a:rPr lang="fr-FR" dirty="0"/>
              <a:t>(), </a:t>
            </a:r>
            <a:r>
              <a:rPr lang="fr-FR" dirty="0" err="1"/>
              <a:t>execle</a:t>
            </a:r>
            <a:r>
              <a:rPr lang="fr-FR" dirty="0"/>
              <a:t>() et </a:t>
            </a:r>
            <a:r>
              <a:rPr lang="fr-FR" dirty="0" err="1"/>
              <a:t>execlpe</a:t>
            </a:r>
            <a:r>
              <a:rPr lang="fr-FR" dirty="0"/>
              <a:t>()) sont probablement les plus simples à utiliser si le nombre de paramètres est fixé lors de l'écriture du code. Les paramètres individuels deviennent alors des paramètres additionnels aux fonctions </a:t>
            </a:r>
            <a:r>
              <a:rPr lang="fr-FR" dirty="0" err="1"/>
              <a:t>exec</a:t>
            </a:r>
            <a:r>
              <a:rPr lang="fr-FR" dirty="0"/>
              <a:t>*(). </a:t>
            </a:r>
          </a:p>
          <a:p>
            <a:r>
              <a:rPr lang="fr-FR" dirty="0"/>
              <a:t>Les variantes « v » (</a:t>
            </a:r>
            <a:r>
              <a:rPr lang="fr-FR" dirty="0" err="1"/>
              <a:t>execv</a:t>
            </a:r>
            <a:r>
              <a:rPr lang="fr-FR" dirty="0"/>
              <a:t>(), </a:t>
            </a:r>
            <a:r>
              <a:rPr lang="fr-FR" dirty="0" err="1"/>
              <a:t>execvp</a:t>
            </a:r>
            <a:r>
              <a:rPr lang="fr-FR" dirty="0"/>
              <a:t>(), </a:t>
            </a:r>
            <a:r>
              <a:rPr lang="fr-FR" dirty="0" err="1"/>
              <a:t>execve</a:t>
            </a:r>
            <a:r>
              <a:rPr lang="fr-FR" dirty="0"/>
              <a:t>() et </a:t>
            </a:r>
            <a:r>
              <a:rPr lang="fr-FR" dirty="0" err="1"/>
              <a:t>execvpe</a:t>
            </a:r>
            <a:r>
              <a:rPr lang="fr-FR" dirty="0"/>
              <a:t>()) sont préférables quand le nombre de paramètres est variable et qu'ils sont passés dans une liste ou un tuple dans le paramètre args.</a:t>
            </a:r>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6</a:t>
            </a:fld>
            <a:endParaRPr lang="fr-FR"/>
          </a:p>
        </p:txBody>
      </p:sp>
    </p:spTree>
    <p:extLst>
      <p:ext uri="{BB962C8B-B14F-4D97-AF65-F5344CB8AC3E}">
        <p14:creationId xmlns:p14="http://schemas.microsoft.com/office/powerpoint/2010/main" val="80760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tube est une méthode pour transmettre des informations d’un processus à un autre processus. Il n’offre qu’une communication unidirectionnelle et les informations transmises sont conservées par le système jusqu’à ce qu’elles soient lues par le processus de réception. La méthode </a:t>
            </a:r>
            <a:r>
              <a:rPr lang="fr-FR" dirty="0" err="1"/>
              <a:t>os.pipe</a:t>
            </a:r>
            <a:r>
              <a:rPr lang="fr-FR" dirty="0"/>
              <a:t>() en Python est utilisée pour créer un tube.</a:t>
            </a:r>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7</a:t>
            </a:fld>
            <a:endParaRPr lang="fr-FR"/>
          </a:p>
        </p:txBody>
      </p:sp>
    </p:spTree>
    <p:extLst>
      <p:ext uri="{BB962C8B-B14F-4D97-AF65-F5344CB8AC3E}">
        <p14:creationId xmlns:p14="http://schemas.microsoft.com/office/powerpoint/2010/main" val="2741604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descripteur de fichier est une petite valeur entière qui correspond à un fichier ou à une autre ressource d’entrée / sortie, telle qu’un canal ou une socket réseau. Un descripteur de fichier est un indicateur abstrait d’une ressource et agit comme un descripteur pour effectuer diverses opérations d’E / S de niveau inférieur telles que la lecture, l’écriture, l’envoi, etc.</a:t>
            </a:r>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8</a:t>
            </a:fld>
            <a:endParaRPr lang="fr-FR"/>
          </a:p>
        </p:txBody>
      </p:sp>
    </p:spTree>
    <p:extLst>
      <p:ext uri="{BB962C8B-B14F-4D97-AF65-F5344CB8AC3E}">
        <p14:creationId xmlns:p14="http://schemas.microsoft.com/office/powerpoint/2010/main" val="109976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600"/>
              </a:spcAft>
            </a:pPr>
            <a:r>
              <a:rPr lang="fr-FR" sz="1800" dirty="0">
                <a:effectLst/>
                <a:latin typeface="Century Schoolbook" panose="02040604050505020304" pitchFamily="18" charset="0"/>
                <a:ea typeface="Calibri" panose="020F0502020204030204" pitchFamily="34" charset="0"/>
                <a:cs typeface="Arial" panose="020B0604020202020204" pitchFamily="34" charset="0"/>
              </a:rPr>
              <a:t>La méthode </a:t>
            </a:r>
            <a:r>
              <a:rPr lang="fr-FR" sz="1800" dirty="0" err="1">
                <a:effectLst/>
                <a:latin typeface="Century Schoolbook" panose="02040604050505020304" pitchFamily="18" charset="0"/>
                <a:ea typeface="Calibri" panose="020F0502020204030204" pitchFamily="34" charset="0"/>
                <a:cs typeface="Arial" panose="020B0604020202020204" pitchFamily="34" charset="0"/>
              </a:rPr>
              <a:t>os.wait</a:t>
            </a:r>
            <a:r>
              <a:rPr lang="fr-FR" sz="1800" dirty="0">
                <a:effectLst/>
                <a:latin typeface="Century Schoolbook" panose="02040604050505020304" pitchFamily="18" charset="0"/>
                <a:ea typeface="Calibri" panose="020F0502020204030204" pitchFamily="34" charset="0"/>
                <a:cs typeface="Arial" panose="020B0604020202020204" pitchFamily="34" charset="0"/>
              </a:rPr>
              <a:t>() en Python est utilisée par un processus pour attendre la fin d’un processus enfant.</a:t>
            </a:r>
          </a:p>
          <a:p>
            <a:pPr>
              <a:lnSpc>
                <a:spcPct val="107000"/>
              </a:lnSpc>
              <a:spcAft>
                <a:spcPts val="600"/>
              </a:spcAft>
            </a:pPr>
            <a:r>
              <a:rPr lang="fr-FR" sz="1800" dirty="0">
                <a:effectLst/>
                <a:latin typeface="Century Schoolbook" panose="02040604050505020304" pitchFamily="18" charset="0"/>
                <a:ea typeface="Calibri" panose="020F0502020204030204" pitchFamily="34" charset="0"/>
                <a:cs typeface="Arial" panose="020B0604020202020204" pitchFamily="34" charset="0"/>
              </a:rPr>
              <a:t>Cette méthode renvoie un tuple contenant son PID et l’indication d’état de sortie. L’état de sortie du processus fils est indiqué par un nombre de 16 bits dont l’octet inférieur est le numéro de signal qui a tué le processus et l’octet supérieur est l’état de sortie (si le numéro de signal est zéro).</a:t>
            </a:r>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9</a:t>
            </a:fld>
            <a:endParaRPr lang="fr-FR"/>
          </a:p>
        </p:txBody>
      </p:sp>
    </p:spTree>
    <p:extLst>
      <p:ext uri="{BB962C8B-B14F-4D97-AF65-F5344CB8AC3E}">
        <p14:creationId xmlns:p14="http://schemas.microsoft.com/office/powerpoint/2010/main" val="168936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600"/>
              </a:spcAft>
            </a:pPr>
            <a:r>
              <a:rPr lang="fr-FR" sz="1800" dirty="0">
                <a:effectLst/>
                <a:latin typeface="Century Schoolbook" panose="02040604050505020304" pitchFamily="18" charset="0"/>
                <a:ea typeface="Calibri" panose="020F0502020204030204" pitchFamily="34" charset="0"/>
                <a:cs typeface="Arial" panose="020B0604020202020204" pitchFamily="34" charset="0"/>
              </a:rPr>
              <a:t>La méthode </a:t>
            </a:r>
            <a:r>
              <a:rPr lang="fr-FR" sz="1800" dirty="0" err="1">
                <a:effectLst/>
                <a:latin typeface="Century Schoolbook" panose="02040604050505020304" pitchFamily="18" charset="0"/>
                <a:ea typeface="Calibri" panose="020F0502020204030204" pitchFamily="34" charset="0"/>
                <a:cs typeface="Arial" panose="020B0604020202020204" pitchFamily="34" charset="0"/>
              </a:rPr>
              <a:t>os.kill</a:t>
            </a:r>
            <a:r>
              <a:rPr lang="fr-FR" sz="1800" dirty="0">
                <a:effectLst/>
                <a:latin typeface="Century Schoolbook" panose="02040604050505020304" pitchFamily="18" charset="0"/>
                <a:ea typeface="Calibri" panose="020F0502020204030204" pitchFamily="34" charset="0"/>
                <a:cs typeface="Arial" panose="020B0604020202020204" pitchFamily="34" charset="0"/>
              </a:rPr>
              <a:t>() est utilisée pour envoyer le signal spécifié au processus avec l’ID de processus spécifié. Les constantes des signaux spécifiques disponibles sur la plate-forme hôte sont définies dans le module de signaux.</a:t>
            </a:r>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10</a:t>
            </a:fld>
            <a:endParaRPr lang="fr-FR"/>
          </a:p>
        </p:txBody>
      </p:sp>
    </p:spTree>
    <p:extLst>
      <p:ext uri="{BB962C8B-B14F-4D97-AF65-F5344CB8AC3E}">
        <p14:creationId xmlns:p14="http://schemas.microsoft.com/office/powerpoint/2010/main" val="305404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L’application comporte deux onglets : </a:t>
            </a:r>
          </a:p>
          <a:p>
            <a:r>
              <a:rPr lang="fr-FR" dirty="0"/>
              <a:t>- La première nommée « pipe et dup2 » dans laquelle on peut exécuter différentes commandes avec une variante de la méthode </a:t>
            </a:r>
            <a:r>
              <a:rPr lang="fr-FR" dirty="0" err="1"/>
              <a:t>os.exec</a:t>
            </a:r>
            <a:r>
              <a:rPr lang="fr-FR" dirty="0"/>
              <a:t>* qu’on peut choisir, cette dernière est exécutée dans un processus fils dont je retransmet les sorties STDOUT et STDERR au processus père (à l’aide de la méthode os.dup2()) via un tube (créé par la méthode pipe()) </a:t>
            </a:r>
          </a:p>
          <a:p>
            <a:r>
              <a:rPr lang="fr-FR" dirty="0"/>
              <a:t>- La deuxième « Fichiers » permettant de créer, modifier (via un simple éditeur de texte en bas de la fenêtre) et supprimer des fichier textes.</a:t>
            </a:r>
          </a:p>
          <a:p>
            <a:r>
              <a:rPr lang="fr-FR" dirty="0"/>
              <a:t>Les noms de fichiers déjà existants sont chargés en profitant de l’exécution de la commande "ls" dans le répertoire Files/</a:t>
            </a:r>
          </a:p>
          <a:p>
            <a:endParaRPr lang="fr-FR" dirty="0"/>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14</a:t>
            </a:fld>
            <a:endParaRPr lang="fr-FR"/>
          </a:p>
        </p:txBody>
      </p:sp>
    </p:spTree>
    <p:extLst>
      <p:ext uri="{BB962C8B-B14F-4D97-AF65-F5344CB8AC3E}">
        <p14:creationId xmlns:p14="http://schemas.microsoft.com/office/powerpoint/2010/main" val="181818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L’application comporte deux onglets : </a:t>
            </a:r>
          </a:p>
          <a:p>
            <a:r>
              <a:rPr lang="fr-FR" dirty="0"/>
              <a:t>- La première nommée « pipe et dup2 » dans laquelle on peut exécuter différentes commandes avec une variante de la méthode </a:t>
            </a:r>
            <a:r>
              <a:rPr lang="fr-FR" dirty="0" err="1"/>
              <a:t>os.exec</a:t>
            </a:r>
            <a:r>
              <a:rPr lang="fr-FR" dirty="0"/>
              <a:t>* qu’on peut choisir, cette dernière est exécutée dans un processus fils dont je retransmet les sorties STDOUT et STDERR au processus père (à l’aide de la méthode os.dup2()) via un tube (créé par la méthode pipe()) </a:t>
            </a:r>
          </a:p>
          <a:p>
            <a:r>
              <a:rPr lang="fr-FR" dirty="0"/>
              <a:t>- La deuxième « Fichiers » permettant de créer, modifier (via un simple éditeur de texte en bas de la fenêtre) et supprimer des fichier textes.</a:t>
            </a:r>
          </a:p>
          <a:p>
            <a:r>
              <a:rPr lang="fr-FR" dirty="0"/>
              <a:t>Les noms de fichiers déjà existants sont chargés en profitant de l’exécution de la commande "ls" dans le répertoire Files/</a:t>
            </a:r>
          </a:p>
          <a:p>
            <a:endParaRPr lang="fr-FR" dirty="0"/>
          </a:p>
        </p:txBody>
      </p:sp>
      <p:sp>
        <p:nvSpPr>
          <p:cNvPr id="4" name="Espace réservé du numéro de diapositive 3"/>
          <p:cNvSpPr>
            <a:spLocks noGrp="1"/>
          </p:cNvSpPr>
          <p:nvPr>
            <p:ph type="sldNum" sz="quarter" idx="5"/>
          </p:nvPr>
        </p:nvSpPr>
        <p:spPr/>
        <p:txBody>
          <a:bodyPr/>
          <a:lstStyle/>
          <a:p>
            <a:fld id="{0E298DEA-4FB6-4E6E-9380-CBAB3922EB06}" type="slidenum">
              <a:rPr lang="fr-FR" smtClean="0"/>
              <a:t>15</a:t>
            </a:fld>
            <a:endParaRPr lang="fr-FR"/>
          </a:p>
        </p:txBody>
      </p:sp>
    </p:spTree>
    <p:extLst>
      <p:ext uri="{BB962C8B-B14F-4D97-AF65-F5344CB8AC3E}">
        <p14:creationId xmlns:p14="http://schemas.microsoft.com/office/powerpoint/2010/main" val="234841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FD63034B-21FF-4E79-BF21-6A0954897320}" type="datetimeFigureOut">
              <a:rPr lang="fr-FR" smtClean="0"/>
              <a:t>26/03/2022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32AB532-02BB-4A83-8F46-39AFB8D9B7FE}" type="slidenum">
              <a:rPr lang="fr-FR" smtClean="0"/>
              <a:t>‹N°›</a:t>
            </a:fld>
            <a:endParaRPr lang="fr-FR"/>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48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D63034B-21FF-4E79-BF21-6A0954897320}" type="datetimeFigureOut">
              <a:rPr lang="fr-FR" smtClean="0"/>
              <a:t>26/03/2022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32AB532-02BB-4A83-8F46-39AFB8D9B7FE}" type="slidenum">
              <a:rPr lang="fr-FR" smtClean="0"/>
              <a:t>‹N°›</a:t>
            </a:fld>
            <a:endParaRPr lang="fr-FR"/>
          </a:p>
        </p:txBody>
      </p:sp>
    </p:spTree>
    <p:extLst>
      <p:ext uri="{BB962C8B-B14F-4D97-AF65-F5344CB8AC3E}">
        <p14:creationId xmlns:p14="http://schemas.microsoft.com/office/powerpoint/2010/main" val="235479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D63034B-21FF-4E79-BF21-6A0954897320}" type="datetimeFigureOut">
              <a:rPr lang="fr-FR" smtClean="0"/>
              <a:t>26/03/2022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32AB532-02BB-4A83-8F46-39AFB8D9B7FE}" type="slidenum">
              <a:rPr lang="fr-FR" smtClean="0"/>
              <a:t>‹N°›</a:t>
            </a:fld>
            <a:endParaRPr lang="fr-FR"/>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60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D63034B-21FF-4E79-BF21-6A0954897320}" type="datetimeFigureOut">
              <a:rPr lang="fr-FR" smtClean="0"/>
              <a:t>26/03/2022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32AB532-02BB-4A83-8F46-39AFB8D9B7FE}" type="slidenum">
              <a:rPr lang="fr-FR" smtClean="0"/>
              <a:t>‹N°›</a:t>
            </a:fld>
            <a:endParaRPr lang="fr-FR"/>
          </a:p>
        </p:txBody>
      </p:sp>
    </p:spTree>
    <p:extLst>
      <p:ext uri="{BB962C8B-B14F-4D97-AF65-F5344CB8AC3E}">
        <p14:creationId xmlns:p14="http://schemas.microsoft.com/office/powerpoint/2010/main" val="326506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D63034B-21FF-4E79-BF21-6A0954897320}" type="datetimeFigureOut">
              <a:rPr lang="fr-FR" smtClean="0"/>
              <a:t>26/03/2022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32AB532-02BB-4A83-8F46-39AFB8D9B7FE}"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417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D63034B-21FF-4E79-BF21-6A0954897320}" type="datetimeFigureOut">
              <a:rPr lang="fr-FR" smtClean="0"/>
              <a:t>26/03/2022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32AB532-02BB-4A83-8F46-39AFB8D9B7FE}" type="slidenum">
              <a:rPr lang="fr-FR" smtClean="0"/>
              <a:t>‹N°›</a:t>
            </a:fld>
            <a:endParaRPr lang="fr-FR"/>
          </a:p>
        </p:txBody>
      </p:sp>
    </p:spTree>
    <p:extLst>
      <p:ext uri="{BB962C8B-B14F-4D97-AF65-F5344CB8AC3E}">
        <p14:creationId xmlns:p14="http://schemas.microsoft.com/office/powerpoint/2010/main" val="262325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D63034B-21FF-4E79-BF21-6A0954897320}" type="datetimeFigureOut">
              <a:rPr lang="fr-FR" smtClean="0"/>
              <a:t>26/03/2022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32AB532-02BB-4A83-8F46-39AFB8D9B7FE}" type="slidenum">
              <a:rPr lang="fr-FR" smtClean="0"/>
              <a:t>‹N°›</a:t>
            </a:fld>
            <a:endParaRPr lang="fr-FR"/>
          </a:p>
        </p:txBody>
      </p:sp>
    </p:spTree>
    <p:extLst>
      <p:ext uri="{BB962C8B-B14F-4D97-AF65-F5344CB8AC3E}">
        <p14:creationId xmlns:p14="http://schemas.microsoft.com/office/powerpoint/2010/main" val="390711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63034B-21FF-4E79-BF21-6A0954897320}" type="datetimeFigureOut">
              <a:rPr lang="fr-FR" smtClean="0"/>
              <a:t>26/03/2022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32AB532-02BB-4A83-8F46-39AFB8D9B7FE}" type="slidenum">
              <a:rPr lang="fr-FR" smtClean="0"/>
              <a:t>‹N°›</a:t>
            </a:fld>
            <a:endParaRPr lang="fr-FR"/>
          </a:p>
        </p:txBody>
      </p:sp>
    </p:spTree>
    <p:extLst>
      <p:ext uri="{BB962C8B-B14F-4D97-AF65-F5344CB8AC3E}">
        <p14:creationId xmlns:p14="http://schemas.microsoft.com/office/powerpoint/2010/main" val="38995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3034B-21FF-4E79-BF21-6A0954897320}" type="datetimeFigureOut">
              <a:rPr lang="fr-FR" smtClean="0"/>
              <a:t>26/03/2022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32AB532-02BB-4A83-8F46-39AFB8D9B7FE}" type="slidenum">
              <a:rPr lang="fr-FR" smtClean="0"/>
              <a:t>‹N°›</a:t>
            </a:fld>
            <a:endParaRPr lang="fr-FR"/>
          </a:p>
        </p:txBody>
      </p:sp>
    </p:spTree>
    <p:extLst>
      <p:ext uri="{BB962C8B-B14F-4D97-AF65-F5344CB8AC3E}">
        <p14:creationId xmlns:p14="http://schemas.microsoft.com/office/powerpoint/2010/main" val="334889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D63034B-21FF-4E79-BF21-6A0954897320}" type="datetimeFigureOut">
              <a:rPr lang="fr-FR" smtClean="0"/>
              <a:t>26/03/2022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32AB532-02BB-4A83-8F46-39AFB8D9B7FE}" type="slidenum">
              <a:rPr lang="fr-FR" smtClean="0"/>
              <a:t>‹N°›</a:t>
            </a:fld>
            <a:endParaRPr lang="fr-FR"/>
          </a:p>
        </p:txBody>
      </p:sp>
    </p:spTree>
    <p:extLst>
      <p:ext uri="{BB962C8B-B14F-4D97-AF65-F5344CB8AC3E}">
        <p14:creationId xmlns:p14="http://schemas.microsoft.com/office/powerpoint/2010/main" val="115472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D63034B-21FF-4E79-BF21-6A0954897320}" type="datetimeFigureOut">
              <a:rPr lang="fr-FR" smtClean="0"/>
              <a:t>26/03/2022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32AB532-02BB-4A83-8F46-39AFB8D9B7FE}"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13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D63034B-21FF-4E79-BF21-6A0954897320}" type="datetimeFigureOut">
              <a:rPr lang="fr-FR" smtClean="0"/>
              <a:t>26/03/2022</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2AB532-02BB-4A83-8F46-39AFB8D9B7FE}" type="slidenum">
              <a:rPr lang="fr-FR" smtClean="0"/>
              <a:t>‹N°›</a:t>
            </a:fld>
            <a:endParaRPr lang="fr-FR"/>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8479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Résultat de recherche d'images pour &quot;université abdelmalek essaadi&quot;">
            <a:extLst>
              <a:ext uri="{FF2B5EF4-FFF2-40B4-BE49-F238E27FC236}">
                <a16:creationId xmlns:a16="http://schemas.microsoft.com/office/drawing/2014/main" id="{FC62F5BE-FB24-4D8E-94A2-A36F94BBFB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4956"/>
            <a:ext cx="1747535" cy="2099603"/>
          </a:xfrm>
          <a:prstGeom prst="rect">
            <a:avLst/>
          </a:prstGeom>
          <a:noFill/>
          <a:ln>
            <a:noFill/>
          </a:ln>
        </p:spPr>
      </p:pic>
      <p:pic>
        <p:nvPicPr>
          <p:cNvPr id="5" name="Image 4">
            <a:extLst>
              <a:ext uri="{FF2B5EF4-FFF2-40B4-BE49-F238E27FC236}">
                <a16:creationId xmlns:a16="http://schemas.microsoft.com/office/drawing/2014/main" id="{F16FC6AB-03EB-4BFF-BAAD-742C15AEAE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9578" y="94956"/>
            <a:ext cx="2269542" cy="1463040"/>
          </a:xfrm>
          <a:prstGeom prst="rect">
            <a:avLst/>
          </a:prstGeom>
          <a:noFill/>
          <a:ln>
            <a:noFill/>
          </a:ln>
        </p:spPr>
      </p:pic>
      <p:sp>
        <p:nvSpPr>
          <p:cNvPr id="6" name="ZoneTexte 5">
            <a:extLst>
              <a:ext uri="{FF2B5EF4-FFF2-40B4-BE49-F238E27FC236}">
                <a16:creationId xmlns:a16="http://schemas.microsoft.com/office/drawing/2014/main" id="{FAE1E793-FE53-4919-8419-B71C5A6EC29F}"/>
              </a:ext>
            </a:extLst>
          </p:cNvPr>
          <p:cNvSpPr txBox="1"/>
          <p:nvPr/>
        </p:nvSpPr>
        <p:spPr>
          <a:xfrm>
            <a:off x="2948064" y="282897"/>
            <a:ext cx="5844243" cy="1492075"/>
          </a:xfrm>
          <a:prstGeom prst="rect">
            <a:avLst/>
          </a:prstGeom>
          <a:noFill/>
        </p:spPr>
        <p:txBody>
          <a:bodyPr wrap="square" rtlCol="0">
            <a:spAutoFit/>
          </a:bodyPr>
          <a:lstStyle/>
          <a:p>
            <a:pPr algn="ctr">
              <a:lnSpc>
                <a:spcPct val="107000"/>
              </a:lnSpc>
              <a:spcAft>
                <a:spcPts val="600"/>
              </a:spcAft>
            </a:pPr>
            <a:r>
              <a:rPr lang="fr-FR" sz="2800" dirty="0">
                <a:solidFill>
                  <a:schemeClr val="bg1"/>
                </a:solidFill>
                <a:effectLst/>
                <a:latin typeface="Century Schoolbook" panose="02040604050505020304" pitchFamily="18" charset="0"/>
                <a:ea typeface="Calibri" panose="020F0502020204030204" pitchFamily="34" charset="0"/>
                <a:cs typeface="Times New Roman" panose="02020603050405020304" pitchFamily="18" charset="0"/>
              </a:rPr>
              <a:t>Université Abdelmalek </a:t>
            </a:r>
            <a:r>
              <a:rPr lang="fr-FR" sz="2800" dirty="0" err="1">
                <a:solidFill>
                  <a:schemeClr val="bg1"/>
                </a:solidFill>
                <a:effectLst/>
                <a:latin typeface="Century Schoolbook" panose="02040604050505020304" pitchFamily="18" charset="0"/>
                <a:ea typeface="Calibri" panose="020F0502020204030204" pitchFamily="34" charset="0"/>
                <a:cs typeface="Times New Roman" panose="02020603050405020304" pitchFamily="18" charset="0"/>
              </a:rPr>
              <a:t>Essaadi</a:t>
            </a:r>
            <a:endParaRPr lang="fr-FR" sz="2800" dirty="0">
              <a:solidFill>
                <a:schemeClr val="bg1"/>
              </a:solidFill>
              <a:effectLst/>
              <a:latin typeface="Century Schoolbook" panose="02040604050505020304" pitchFamily="18" charset="0"/>
              <a:ea typeface="Calibri" panose="020F0502020204030204" pitchFamily="34" charset="0"/>
              <a:cs typeface="Arial" panose="020B0604020202020204" pitchFamily="34" charset="0"/>
            </a:endParaRPr>
          </a:p>
          <a:p>
            <a:pPr algn="ctr"/>
            <a:r>
              <a:rPr lang="fr-FR" sz="2800" dirty="0">
                <a:solidFill>
                  <a:schemeClr val="bg1"/>
                </a:solidFill>
                <a:effectLst/>
                <a:latin typeface="Century Schoolbook" panose="02040604050505020304" pitchFamily="18" charset="0"/>
                <a:ea typeface="Calibri" panose="020F0502020204030204" pitchFamily="34" charset="0"/>
                <a:cs typeface="Times New Roman" panose="02020603050405020304" pitchFamily="18" charset="0"/>
              </a:rPr>
              <a:t>Ecole nationale des sciences appliquées Tanger</a:t>
            </a:r>
            <a:endParaRPr lang="fr-FR" sz="2800" dirty="0">
              <a:solidFill>
                <a:schemeClr val="bg1"/>
              </a:solidFill>
            </a:endParaRPr>
          </a:p>
        </p:txBody>
      </p:sp>
      <p:sp>
        <p:nvSpPr>
          <p:cNvPr id="8" name="ZoneTexte 7">
            <a:extLst>
              <a:ext uri="{FF2B5EF4-FFF2-40B4-BE49-F238E27FC236}">
                <a16:creationId xmlns:a16="http://schemas.microsoft.com/office/drawing/2014/main" id="{E780C681-D6D4-4E03-9B39-DC5B247CB700}"/>
              </a:ext>
            </a:extLst>
          </p:cNvPr>
          <p:cNvSpPr txBox="1"/>
          <p:nvPr/>
        </p:nvSpPr>
        <p:spPr>
          <a:xfrm>
            <a:off x="2350918" y="2505670"/>
            <a:ext cx="7490164" cy="923330"/>
          </a:xfrm>
          <a:prstGeom prst="rect">
            <a:avLst/>
          </a:prstGeom>
          <a:noFill/>
        </p:spPr>
        <p:txBody>
          <a:bodyPr wrap="square">
            <a:spAutoFit/>
          </a:bodyPr>
          <a:lstStyle/>
          <a:p>
            <a:pPr algn="ctr"/>
            <a:r>
              <a:rPr lang="fr-MA" sz="5400" dirty="0">
                <a:solidFill>
                  <a:schemeClr val="accent4">
                    <a:lumMod val="50000"/>
                  </a:schemeClr>
                </a:solidFill>
                <a:effectLst/>
                <a:latin typeface="Franklin Gothic Medium Cond" panose="020B0606030402020204" pitchFamily="34" charset="0"/>
                <a:ea typeface="Calibri" panose="020F0502020204030204" pitchFamily="34" charset="0"/>
                <a:cs typeface="Calibri" panose="020F0502020204030204" pitchFamily="34" charset="0"/>
              </a:rPr>
              <a:t>Appels système en Python</a:t>
            </a:r>
            <a:endParaRPr lang="fr-FR" sz="5400" dirty="0">
              <a:solidFill>
                <a:schemeClr val="accent4">
                  <a:lumMod val="50000"/>
                </a:schemeClr>
              </a:solidFill>
              <a:latin typeface="Franklin Gothic Medium Cond" panose="020B0606030402020204" pitchFamily="34" charset="0"/>
            </a:endParaRPr>
          </a:p>
        </p:txBody>
      </p:sp>
      <p:sp>
        <p:nvSpPr>
          <p:cNvPr id="11" name="ZoneTexte 10">
            <a:extLst>
              <a:ext uri="{FF2B5EF4-FFF2-40B4-BE49-F238E27FC236}">
                <a16:creationId xmlns:a16="http://schemas.microsoft.com/office/drawing/2014/main" id="{4C5866EB-2EC1-475D-BB38-FDAF305E0DCC}"/>
              </a:ext>
            </a:extLst>
          </p:cNvPr>
          <p:cNvSpPr txBox="1"/>
          <p:nvPr/>
        </p:nvSpPr>
        <p:spPr>
          <a:xfrm>
            <a:off x="685802" y="5242033"/>
            <a:ext cx="6098344" cy="939873"/>
          </a:xfrm>
          <a:prstGeom prst="rect">
            <a:avLst/>
          </a:prstGeom>
          <a:noFill/>
        </p:spPr>
        <p:txBody>
          <a:bodyPr wrap="square">
            <a:spAutoFit/>
          </a:bodyPr>
          <a:lstStyle/>
          <a:p>
            <a:pPr>
              <a:lnSpc>
                <a:spcPct val="107000"/>
              </a:lnSpc>
              <a:spcBef>
                <a:spcPts val="600"/>
              </a:spcBef>
              <a:spcAft>
                <a:spcPts val="600"/>
              </a:spcAft>
            </a:pPr>
            <a:r>
              <a:rPr lang="fr-FR" sz="2400" dirty="0">
                <a:effectLst/>
              </a:rPr>
              <a:t>Réalisé par :</a:t>
            </a:r>
            <a:endParaRPr lang="fr-FR" sz="2000" dirty="0">
              <a:effectLst/>
            </a:endParaRPr>
          </a:p>
          <a:p>
            <a:pPr>
              <a:lnSpc>
                <a:spcPct val="107000"/>
              </a:lnSpc>
              <a:spcAft>
                <a:spcPts val="600"/>
              </a:spcAft>
              <a:tabLst>
                <a:tab pos="2818130" algn="l"/>
              </a:tabLst>
            </a:pPr>
            <a:r>
              <a:rPr lang="fr-FR" sz="2400" dirty="0">
                <a:effectLst/>
              </a:rPr>
              <a:t>KHALDOUN Mohamed Amin</a:t>
            </a:r>
            <a:endParaRPr lang="fr-FR" sz="2400" dirty="0"/>
          </a:p>
        </p:txBody>
      </p:sp>
      <p:sp>
        <p:nvSpPr>
          <p:cNvPr id="13" name="ZoneTexte 12">
            <a:extLst>
              <a:ext uri="{FF2B5EF4-FFF2-40B4-BE49-F238E27FC236}">
                <a16:creationId xmlns:a16="http://schemas.microsoft.com/office/drawing/2014/main" id="{53D50989-9608-4E03-8AA4-B7E89782752B}"/>
              </a:ext>
            </a:extLst>
          </p:cNvPr>
          <p:cNvSpPr txBox="1"/>
          <p:nvPr/>
        </p:nvSpPr>
        <p:spPr>
          <a:xfrm>
            <a:off x="8611771" y="5242034"/>
            <a:ext cx="6098344" cy="939873"/>
          </a:xfrm>
          <a:prstGeom prst="rect">
            <a:avLst/>
          </a:prstGeom>
          <a:noFill/>
        </p:spPr>
        <p:txBody>
          <a:bodyPr wrap="square">
            <a:spAutoFit/>
          </a:bodyPr>
          <a:lstStyle/>
          <a:p>
            <a:pPr>
              <a:lnSpc>
                <a:spcPct val="107000"/>
              </a:lnSpc>
              <a:spcBef>
                <a:spcPts val="600"/>
              </a:spcBef>
              <a:spcAft>
                <a:spcPts val="600"/>
              </a:spcAft>
            </a:pPr>
            <a:r>
              <a:rPr lang="fr-FR" sz="2400" dirty="0">
                <a:effectLst/>
              </a:rPr>
              <a:t>Encadré Par :</a:t>
            </a:r>
          </a:p>
          <a:p>
            <a:pPr>
              <a:lnSpc>
                <a:spcPct val="107000"/>
              </a:lnSpc>
              <a:spcAft>
                <a:spcPts val="600"/>
              </a:spcAft>
            </a:pPr>
            <a:r>
              <a:rPr lang="fr-FR" sz="2400" dirty="0"/>
              <a:t>D</a:t>
            </a:r>
            <a:r>
              <a:rPr lang="fr-FR" sz="2400" dirty="0">
                <a:effectLst/>
              </a:rPr>
              <a:t>r. AMECHNOUE Khalid</a:t>
            </a:r>
            <a:endParaRPr lang="fr-FR" sz="2400" dirty="0"/>
          </a:p>
        </p:txBody>
      </p:sp>
    </p:spTree>
    <p:extLst>
      <p:ext uri="{BB962C8B-B14F-4D97-AF65-F5344CB8AC3E}">
        <p14:creationId xmlns:p14="http://schemas.microsoft.com/office/powerpoint/2010/main" val="22757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A11610-EF2B-4A5D-81D0-EEDC47A4F17B}"/>
              </a:ext>
            </a:extLst>
          </p:cNvPr>
          <p:cNvSpPr>
            <a:spLocks noGrp="1"/>
          </p:cNvSpPr>
          <p:nvPr>
            <p:ph type="title"/>
          </p:nvPr>
        </p:nvSpPr>
        <p:spPr/>
        <p:txBody>
          <a:bodyPr/>
          <a:lstStyle/>
          <a:p>
            <a:r>
              <a:rPr lang="fr-FR" dirty="0"/>
              <a:t>Module OS – </a:t>
            </a:r>
            <a:r>
              <a:rPr lang="fr-FR" cap="none" dirty="0" err="1"/>
              <a:t>os.kill</a:t>
            </a:r>
            <a:r>
              <a:rPr lang="fr-FR" cap="none" dirty="0"/>
              <a:t>()</a:t>
            </a:r>
            <a:endParaRPr lang="fr-FR" dirty="0"/>
          </a:p>
        </p:txBody>
      </p:sp>
      <p:graphicFrame>
        <p:nvGraphicFramePr>
          <p:cNvPr id="4" name="Tableau 3">
            <a:extLst>
              <a:ext uri="{FF2B5EF4-FFF2-40B4-BE49-F238E27FC236}">
                <a16:creationId xmlns:a16="http://schemas.microsoft.com/office/drawing/2014/main" id="{1733F465-BFA6-4B33-AF31-0FAFD111BAA1}"/>
              </a:ext>
            </a:extLst>
          </p:cNvPr>
          <p:cNvGraphicFramePr>
            <a:graphicFrameLocks noGrp="1"/>
          </p:cNvGraphicFramePr>
          <p:nvPr/>
        </p:nvGraphicFramePr>
        <p:xfrm>
          <a:off x="973953" y="1769521"/>
          <a:ext cx="10244094" cy="4754880"/>
        </p:xfrm>
        <a:graphic>
          <a:graphicData uri="http://schemas.openxmlformats.org/drawingml/2006/table">
            <a:tbl>
              <a:tblPr firstRow="1" firstCol="1" bandRow="1">
                <a:tableStyleId>{5940675A-B579-460E-94D1-54222C63F5DA}</a:tableStyleId>
              </a:tblPr>
              <a:tblGrid>
                <a:gridCol w="5600268">
                  <a:extLst>
                    <a:ext uri="{9D8B030D-6E8A-4147-A177-3AD203B41FA5}">
                      <a16:colId xmlns:a16="http://schemas.microsoft.com/office/drawing/2014/main" val="823492856"/>
                    </a:ext>
                  </a:extLst>
                </a:gridCol>
                <a:gridCol w="4643826">
                  <a:extLst>
                    <a:ext uri="{9D8B030D-6E8A-4147-A177-3AD203B41FA5}">
                      <a16:colId xmlns:a16="http://schemas.microsoft.com/office/drawing/2014/main" val="2472198340"/>
                    </a:ext>
                  </a:extLst>
                </a:gridCol>
              </a:tblGrid>
              <a:tr h="0">
                <a:tc>
                  <a:txBody>
                    <a:bodyPr/>
                    <a:lstStyle/>
                    <a:p>
                      <a:pPr>
                        <a:lnSpc>
                          <a:spcPct val="100000"/>
                        </a:lnSpc>
                        <a:spcAft>
                          <a:spcPts val="600"/>
                        </a:spcAft>
                      </a:pPr>
                      <a:r>
                        <a:rPr lang="fr-MA" sz="2400" dirty="0">
                          <a:effectLst/>
                        </a:rPr>
                        <a:t>Code </a:t>
                      </a:r>
                      <a:r>
                        <a:rPr lang="fr-MA" sz="2400" dirty="0" err="1">
                          <a:effectLst/>
                        </a:rPr>
                        <a:t>Pthyon</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a:effectLst/>
                        </a:rPr>
                        <a:t>Sortie en console</a:t>
                      </a:r>
                      <a:endParaRPr lang="fr-FR" sz="240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6518627"/>
                  </a:ext>
                </a:extLst>
              </a:tr>
              <a:tr h="0">
                <a:tc>
                  <a:txBody>
                    <a:bodyPr/>
                    <a:lstStyle/>
                    <a:p>
                      <a:pPr>
                        <a:lnSpc>
                          <a:spcPct val="100000"/>
                        </a:lnSpc>
                        <a:spcAft>
                          <a:spcPts val="0"/>
                        </a:spcAft>
                      </a:pPr>
                      <a:r>
                        <a:rPr lang="fr-FR" sz="1800" kern="1200" dirty="0">
                          <a:solidFill>
                            <a:schemeClr val="tx1"/>
                          </a:solidFill>
                          <a:effectLst/>
                          <a:latin typeface="+mn-lt"/>
                          <a:ea typeface="+mn-ea"/>
                          <a:cs typeface="+mn-cs"/>
                        </a:rPr>
                        <a:t>import os, signal </a:t>
                      </a:r>
                    </a:p>
                    <a:p>
                      <a:pPr>
                        <a:lnSpc>
                          <a:spcPct val="100000"/>
                        </a:lnSpc>
                        <a:spcAft>
                          <a:spcPts val="0"/>
                        </a:spcAft>
                      </a:pPr>
                      <a:r>
                        <a:rPr lang="fr-FR" sz="1800" kern="1200" dirty="0" err="1">
                          <a:solidFill>
                            <a:schemeClr val="tx1"/>
                          </a:solidFill>
                          <a:effectLst/>
                          <a:latin typeface="+mn-lt"/>
                          <a:ea typeface="+mn-ea"/>
                          <a:cs typeface="+mn-cs"/>
                        </a:rPr>
                        <a:t>pid</a:t>
                      </a:r>
                      <a:r>
                        <a:rPr lang="fr-FR" sz="1800" kern="1200" dirty="0">
                          <a:solidFill>
                            <a:schemeClr val="tx1"/>
                          </a:solidFill>
                          <a:effectLst/>
                          <a:latin typeface="+mn-lt"/>
                          <a:ea typeface="+mn-ea"/>
                          <a:cs typeface="+mn-cs"/>
                        </a:rPr>
                        <a:t> = </a:t>
                      </a:r>
                      <a:r>
                        <a:rPr lang="fr-FR" sz="1800" kern="1200" dirty="0" err="1">
                          <a:solidFill>
                            <a:schemeClr val="tx1"/>
                          </a:solidFill>
                          <a:effectLst/>
                          <a:latin typeface="+mn-lt"/>
                          <a:ea typeface="+mn-ea"/>
                          <a:cs typeface="+mn-cs"/>
                        </a:rPr>
                        <a:t>os.fork</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a:solidFill>
                            <a:schemeClr val="tx1"/>
                          </a:solidFill>
                          <a:effectLst/>
                          <a:latin typeface="+mn-lt"/>
                          <a:ea typeface="+mn-ea"/>
                          <a:cs typeface="+mn-cs"/>
                        </a:rPr>
                        <a:t>if </a:t>
                      </a:r>
                      <a:r>
                        <a:rPr lang="fr-FR" sz="1800" kern="1200" dirty="0" err="1">
                          <a:solidFill>
                            <a:schemeClr val="tx1"/>
                          </a:solidFill>
                          <a:effectLst/>
                          <a:latin typeface="+mn-lt"/>
                          <a:ea typeface="+mn-ea"/>
                          <a:cs typeface="+mn-cs"/>
                        </a:rPr>
                        <a:t>pid</a:t>
                      </a:r>
                      <a:r>
                        <a:rPr lang="fr-FR" sz="1800" kern="1200" dirty="0">
                          <a:solidFill>
                            <a:schemeClr val="tx1"/>
                          </a:solidFill>
                          <a:effectLst/>
                          <a:latin typeface="+mn-lt"/>
                          <a:ea typeface="+mn-ea"/>
                          <a:cs typeface="+mn-cs"/>
                        </a:rPr>
                        <a:t> :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("In parent process :")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os.kill</a:t>
                      </a:r>
                      <a:r>
                        <a:rPr lang="fr-FR" sz="1800" kern="1200" dirty="0">
                          <a:solidFill>
                            <a:schemeClr val="tx1"/>
                          </a:solidFill>
                          <a:effectLst/>
                          <a:latin typeface="+mn-lt"/>
                          <a:ea typeface="+mn-ea"/>
                          <a:cs typeface="+mn-cs"/>
                        </a:rPr>
                        <a:t>(</a:t>
                      </a:r>
                      <a:r>
                        <a:rPr lang="fr-FR" sz="1800" kern="1200" dirty="0" err="1">
                          <a:solidFill>
                            <a:schemeClr val="tx1"/>
                          </a:solidFill>
                          <a:effectLst/>
                          <a:latin typeface="+mn-lt"/>
                          <a:ea typeface="+mn-ea"/>
                          <a:cs typeface="+mn-cs"/>
                        </a:rPr>
                        <a:t>pid</a:t>
                      </a: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signal.SIGSTOP</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("Signal sent, </a:t>
                      </a:r>
                      <a:r>
                        <a:rPr lang="fr-FR" sz="1800" kern="1200" dirty="0" err="1">
                          <a:solidFill>
                            <a:schemeClr val="tx1"/>
                          </a:solidFill>
                          <a:effectLst/>
                          <a:latin typeface="+mn-lt"/>
                          <a:ea typeface="+mn-ea"/>
                          <a:cs typeface="+mn-cs"/>
                        </a:rPr>
                        <a:t>child</a:t>
                      </a: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stopped</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a:solidFill>
                            <a:schemeClr val="tx1"/>
                          </a:solidFill>
                          <a:effectLst/>
                          <a:latin typeface="+mn-lt"/>
                          <a:ea typeface="+mn-ea"/>
                          <a:cs typeface="+mn-cs"/>
                        </a:rPr>
                        <a:t>    info = </a:t>
                      </a:r>
                      <a:r>
                        <a:rPr lang="fr-FR" sz="1800" kern="1200" dirty="0" err="1">
                          <a:solidFill>
                            <a:schemeClr val="tx1"/>
                          </a:solidFill>
                          <a:effectLst/>
                          <a:latin typeface="+mn-lt"/>
                          <a:ea typeface="+mn-ea"/>
                          <a:cs typeface="+mn-cs"/>
                        </a:rPr>
                        <a:t>os.waitpid</a:t>
                      </a:r>
                      <a:r>
                        <a:rPr lang="fr-FR" sz="1800" kern="1200" dirty="0">
                          <a:solidFill>
                            <a:schemeClr val="tx1"/>
                          </a:solidFill>
                          <a:effectLst/>
                          <a:latin typeface="+mn-lt"/>
                          <a:ea typeface="+mn-ea"/>
                          <a:cs typeface="+mn-cs"/>
                        </a:rPr>
                        <a:t>(</a:t>
                      </a:r>
                      <a:r>
                        <a:rPr lang="fr-FR" sz="1800" kern="1200" dirty="0" err="1">
                          <a:solidFill>
                            <a:schemeClr val="tx1"/>
                          </a:solidFill>
                          <a:effectLst/>
                          <a:latin typeface="+mn-lt"/>
                          <a:ea typeface="+mn-ea"/>
                          <a:cs typeface="+mn-cs"/>
                        </a:rPr>
                        <a:t>pid</a:t>
                      </a: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os.WSTOPPED</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stopSignal</a:t>
                      </a:r>
                      <a:r>
                        <a:rPr lang="fr-FR" sz="1800" kern="1200" dirty="0">
                          <a:solidFill>
                            <a:schemeClr val="tx1"/>
                          </a:solidFill>
                          <a:effectLst/>
                          <a:latin typeface="+mn-lt"/>
                          <a:ea typeface="+mn-ea"/>
                          <a:cs typeface="+mn-cs"/>
                        </a:rPr>
                        <a:t> = </a:t>
                      </a:r>
                      <a:r>
                        <a:rPr lang="fr-FR" sz="1800" kern="1200" dirty="0" err="1">
                          <a:solidFill>
                            <a:schemeClr val="tx1"/>
                          </a:solidFill>
                          <a:effectLst/>
                          <a:latin typeface="+mn-lt"/>
                          <a:ea typeface="+mn-ea"/>
                          <a:cs typeface="+mn-cs"/>
                        </a:rPr>
                        <a:t>os.WSTOPSIG</a:t>
                      </a:r>
                      <a:r>
                        <a:rPr lang="fr-FR" sz="1800" kern="1200" dirty="0">
                          <a:solidFill>
                            <a:schemeClr val="tx1"/>
                          </a:solidFill>
                          <a:effectLst/>
                          <a:latin typeface="+mn-lt"/>
                          <a:ea typeface="+mn-ea"/>
                          <a:cs typeface="+mn-cs"/>
                        </a:rPr>
                        <a:t>(info[1])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("Child </a:t>
                      </a:r>
                      <a:r>
                        <a:rPr lang="fr-FR" sz="1800" kern="1200" dirty="0" err="1">
                          <a:solidFill>
                            <a:schemeClr val="tx1"/>
                          </a:solidFill>
                          <a:effectLst/>
                          <a:latin typeface="+mn-lt"/>
                          <a:ea typeface="+mn-ea"/>
                          <a:cs typeface="+mn-cs"/>
                        </a:rPr>
                        <a:t>stopped</a:t>
                      </a:r>
                      <a:r>
                        <a:rPr lang="fr-FR" sz="1800" kern="1200" dirty="0">
                          <a:solidFill>
                            <a:schemeClr val="tx1"/>
                          </a:solidFill>
                          <a:effectLst/>
                          <a:latin typeface="+mn-lt"/>
                          <a:ea typeface="+mn-ea"/>
                          <a:cs typeface="+mn-cs"/>
                        </a:rPr>
                        <a:t> due to signal no:", </a:t>
                      </a:r>
                      <a:r>
                        <a:rPr lang="fr-FR" sz="1800" kern="1200" dirty="0" err="1">
                          <a:solidFill>
                            <a:schemeClr val="tx1"/>
                          </a:solidFill>
                          <a:effectLst/>
                          <a:latin typeface="+mn-lt"/>
                          <a:ea typeface="+mn-ea"/>
                          <a:cs typeface="+mn-cs"/>
                        </a:rPr>
                        <a:t>stopSignal</a:t>
                      </a:r>
                      <a:r>
                        <a:rPr lang="fr-FR" sz="1800" kern="1200" dirty="0">
                          <a:solidFill>
                            <a:schemeClr val="tx1"/>
                          </a:solidFill>
                          <a:effectLst/>
                          <a:latin typeface="+mn-lt"/>
                          <a:ea typeface="+mn-ea"/>
                          <a:cs typeface="+mn-cs"/>
                        </a:rPr>
                        <a:t>)</a:t>
                      </a:r>
                    </a:p>
                    <a:p>
                      <a:pPr>
                        <a:lnSpc>
                          <a:spcPct val="100000"/>
                        </a:lnSpc>
                        <a:spcAft>
                          <a:spcPts val="0"/>
                        </a:spcAft>
                      </a:pP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("Signal </a:t>
                      </a:r>
                      <a:r>
                        <a:rPr lang="fr-FR" sz="1800" kern="1200" dirty="0" err="1">
                          <a:solidFill>
                            <a:schemeClr val="tx1"/>
                          </a:solidFill>
                          <a:effectLst/>
                          <a:latin typeface="+mn-lt"/>
                          <a:ea typeface="+mn-ea"/>
                          <a:cs typeface="+mn-cs"/>
                        </a:rPr>
                        <a:t>name</a:t>
                      </a: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signal.Signals</a:t>
                      </a:r>
                      <a:r>
                        <a:rPr lang="fr-FR" sz="1800" kern="1200" dirty="0">
                          <a:solidFill>
                            <a:schemeClr val="tx1"/>
                          </a:solidFill>
                          <a:effectLst/>
                          <a:latin typeface="+mn-lt"/>
                          <a:ea typeface="+mn-ea"/>
                          <a:cs typeface="+mn-cs"/>
                        </a:rPr>
                        <a:t>(</a:t>
                      </a:r>
                      <a:r>
                        <a:rPr lang="fr-FR" sz="1800" kern="1200" dirty="0" err="1">
                          <a:solidFill>
                            <a:schemeClr val="tx1"/>
                          </a:solidFill>
                          <a:effectLst/>
                          <a:latin typeface="+mn-lt"/>
                          <a:ea typeface="+mn-ea"/>
                          <a:cs typeface="+mn-cs"/>
                        </a:rPr>
                        <a:t>stopSignal</a:t>
                      </a:r>
                      <a:r>
                        <a:rPr lang="fr-FR" sz="1800" kern="1200" dirty="0">
                          <a:solidFill>
                            <a:schemeClr val="tx1"/>
                          </a:solidFill>
                          <a:effectLst/>
                          <a:latin typeface="+mn-lt"/>
                          <a:ea typeface="+mn-ea"/>
                          <a:cs typeface="+mn-cs"/>
                        </a:rPr>
                        <a:t>).</a:t>
                      </a:r>
                      <a:r>
                        <a:rPr lang="fr-FR" sz="1800" kern="1200" dirty="0" err="1">
                          <a:solidFill>
                            <a:schemeClr val="tx1"/>
                          </a:solidFill>
                          <a:effectLst/>
                          <a:latin typeface="+mn-lt"/>
                          <a:ea typeface="+mn-ea"/>
                          <a:cs typeface="+mn-cs"/>
                        </a:rPr>
                        <a:t>name</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os.kill</a:t>
                      </a:r>
                      <a:r>
                        <a:rPr lang="fr-FR" sz="1800" kern="1200" dirty="0">
                          <a:solidFill>
                            <a:schemeClr val="tx1"/>
                          </a:solidFill>
                          <a:effectLst/>
                          <a:latin typeface="+mn-lt"/>
                          <a:ea typeface="+mn-ea"/>
                          <a:cs typeface="+mn-cs"/>
                        </a:rPr>
                        <a:t>(</a:t>
                      </a:r>
                      <a:r>
                        <a:rPr lang="fr-FR" sz="1800" kern="1200" dirty="0" err="1">
                          <a:solidFill>
                            <a:schemeClr val="tx1"/>
                          </a:solidFill>
                          <a:effectLst/>
                          <a:latin typeface="+mn-lt"/>
                          <a:ea typeface="+mn-ea"/>
                          <a:cs typeface="+mn-cs"/>
                        </a:rPr>
                        <a:t>pid</a:t>
                      </a: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signal.SIGCONT</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("Signal sent, </a:t>
                      </a:r>
                      <a:r>
                        <a:rPr lang="fr-FR" sz="1800" kern="1200" dirty="0" err="1">
                          <a:solidFill>
                            <a:schemeClr val="tx1"/>
                          </a:solidFill>
                          <a:effectLst/>
                          <a:latin typeface="+mn-lt"/>
                          <a:ea typeface="+mn-ea"/>
                          <a:cs typeface="+mn-cs"/>
                        </a:rPr>
                        <a:t>child</a:t>
                      </a: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continued</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err="1">
                          <a:solidFill>
                            <a:schemeClr val="tx1"/>
                          </a:solidFill>
                          <a:effectLst/>
                          <a:latin typeface="+mn-lt"/>
                          <a:ea typeface="+mn-ea"/>
                          <a:cs typeface="+mn-cs"/>
                        </a:rPr>
                        <a:t>else</a:t>
                      </a:r>
                      <a:r>
                        <a:rPr lang="fr-FR" sz="1800" kern="1200" dirty="0">
                          <a:solidFill>
                            <a:schemeClr val="tx1"/>
                          </a:solidFill>
                          <a:effectLst/>
                          <a:latin typeface="+mn-lt"/>
                          <a:ea typeface="+mn-ea"/>
                          <a:cs typeface="+mn-cs"/>
                        </a:rPr>
                        <a:t> :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("In </a:t>
                      </a:r>
                      <a:r>
                        <a:rPr lang="fr-FR" sz="1800" kern="1200" dirty="0" err="1">
                          <a:solidFill>
                            <a:schemeClr val="tx1"/>
                          </a:solidFill>
                          <a:effectLst/>
                          <a:latin typeface="+mn-lt"/>
                          <a:ea typeface="+mn-ea"/>
                          <a:cs typeface="+mn-cs"/>
                        </a:rPr>
                        <a:t>child</a:t>
                      </a:r>
                      <a:r>
                        <a:rPr lang="fr-FR" sz="1800" kern="1200" dirty="0">
                          <a:solidFill>
                            <a:schemeClr val="tx1"/>
                          </a:solidFill>
                          <a:effectLst/>
                          <a:latin typeface="+mn-lt"/>
                          <a:ea typeface="+mn-ea"/>
                          <a:cs typeface="+mn-cs"/>
                        </a:rPr>
                        <a:t> process :")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("Process ID:", </a:t>
                      </a:r>
                      <a:r>
                        <a:rPr lang="fr-FR" sz="1800" kern="1200" dirty="0" err="1">
                          <a:solidFill>
                            <a:schemeClr val="tx1"/>
                          </a:solidFill>
                          <a:effectLst/>
                          <a:latin typeface="+mn-lt"/>
                          <a:ea typeface="+mn-ea"/>
                          <a:cs typeface="+mn-cs"/>
                        </a:rPr>
                        <a:t>os.getpid</a:t>
                      </a:r>
                      <a:r>
                        <a:rPr lang="fr-FR" sz="1800" kern="1200" dirty="0">
                          <a:solidFill>
                            <a:schemeClr val="tx1"/>
                          </a:solidFill>
                          <a:effectLst/>
                          <a:latin typeface="+mn-lt"/>
                          <a:ea typeface="+mn-ea"/>
                          <a:cs typeface="+mn-cs"/>
                        </a:rPr>
                        <a:t>()) </a:t>
                      </a:r>
                    </a:p>
                    <a:p>
                      <a:pPr>
                        <a:lnSpc>
                          <a:spcPct val="100000"/>
                        </a:lnSpc>
                        <a:spcAft>
                          <a:spcPts val="0"/>
                        </a:spcAft>
                      </a:pPr>
                      <a:r>
                        <a:rPr lang="fr-FR" sz="1800" kern="1200" dirty="0">
                          <a:solidFill>
                            <a:schemeClr val="tx1"/>
                          </a:solidFill>
                          <a:effectLst/>
                          <a:latin typeface="+mn-lt"/>
                          <a:ea typeface="+mn-ea"/>
                          <a:cs typeface="+mn-cs"/>
                        </a:rPr>
                        <a:t>    </a:t>
                      </a:r>
                      <a:r>
                        <a:rPr lang="fr-FR" sz="1800" kern="1200" dirty="0" err="1">
                          <a:solidFill>
                            <a:schemeClr val="tx1"/>
                          </a:solidFill>
                          <a:effectLst/>
                          <a:latin typeface="+mn-lt"/>
                          <a:ea typeface="+mn-ea"/>
                          <a:cs typeface="+mn-cs"/>
                        </a:rPr>
                        <a:t>print</a:t>
                      </a:r>
                      <a:r>
                        <a:rPr lang="fr-FR" sz="1800" kern="1200" dirty="0">
                          <a:solidFill>
                            <a:schemeClr val="tx1"/>
                          </a:solidFill>
                          <a:effectLst/>
                          <a:latin typeface="+mn-lt"/>
                          <a:ea typeface="+mn-ea"/>
                          <a:cs typeface="+mn-cs"/>
                        </a:rPr>
                        <a:t>("</a:t>
                      </a:r>
                      <a:r>
                        <a:rPr lang="fr-FR" sz="1800" kern="1200" dirty="0" err="1">
                          <a:solidFill>
                            <a:schemeClr val="tx1"/>
                          </a:solidFill>
                          <a:effectLst/>
                          <a:latin typeface="+mn-lt"/>
                          <a:ea typeface="+mn-ea"/>
                          <a:cs typeface="+mn-cs"/>
                        </a:rPr>
                        <a:t>Exiting</a:t>
                      </a:r>
                      <a:r>
                        <a:rPr lang="fr-FR" sz="1800" kern="1200" dirty="0">
                          <a:solidFill>
                            <a:schemeClr val="tx1"/>
                          </a:solidFill>
                          <a:effectLst/>
                          <a:latin typeface="+mn-lt"/>
                          <a:ea typeface="+mn-ea"/>
                          <a:cs typeface="+mn-cs"/>
                        </a:rPr>
                        <a:t>")</a:t>
                      </a:r>
                    </a:p>
                  </a:txBody>
                  <a:tcPr marL="68580" marR="68580" marT="0" marB="0"/>
                </a:tc>
                <a:tc>
                  <a:txBody>
                    <a:bodyPr/>
                    <a:lstStyle/>
                    <a:p>
                      <a:pPr>
                        <a:lnSpc>
                          <a:spcPct val="100000"/>
                        </a:lnSpc>
                        <a:spcAft>
                          <a:spcPts val="0"/>
                        </a:spcAft>
                      </a:pPr>
                      <a:r>
                        <a:rPr lang="en-US" sz="2400" dirty="0">
                          <a:effectLst/>
                        </a:rPr>
                        <a:t>In parent process :</a:t>
                      </a:r>
                    </a:p>
                    <a:p>
                      <a:pPr>
                        <a:lnSpc>
                          <a:spcPct val="100000"/>
                        </a:lnSpc>
                        <a:spcAft>
                          <a:spcPts val="0"/>
                        </a:spcAft>
                      </a:pPr>
                      <a:r>
                        <a:rPr lang="en-US" sz="2400" dirty="0">
                          <a:effectLst/>
                        </a:rPr>
                        <a:t>Signal sent, child stopped.</a:t>
                      </a:r>
                    </a:p>
                    <a:p>
                      <a:pPr>
                        <a:lnSpc>
                          <a:spcPct val="100000"/>
                        </a:lnSpc>
                        <a:spcAft>
                          <a:spcPts val="0"/>
                        </a:spcAft>
                      </a:pPr>
                      <a:r>
                        <a:rPr lang="en-US" sz="2400" dirty="0">
                          <a:effectLst/>
                        </a:rPr>
                        <a:t>Child stopped due to signal no: 19</a:t>
                      </a:r>
                    </a:p>
                    <a:p>
                      <a:pPr>
                        <a:lnSpc>
                          <a:spcPct val="100000"/>
                        </a:lnSpc>
                        <a:spcAft>
                          <a:spcPts val="0"/>
                        </a:spcAft>
                      </a:pPr>
                      <a:r>
                        <a:rPr lang="en-US" sz="2400" dirty="0">
                          <a:effectLst/>
                        </a:rPr>
                        <a:t>Signal name: SIGSTOP</a:t>
                      </a:r>
                    </a:p>
                    <a:p>
                      <a:pPr>
                        <a:lnSpc>
                          <a:spcPct val="100000"/>
                        </a:lnSpc>
                        <a:spcAft>
                          <a:spcPts val="0"/>
                        </a:spcAft>
                      </a:pPr>
                      <a:r>
                        <a:rPr lang="en-US" sz="2400" dirty="0">
                          <a:effectLst/>
                        </a:rPr>
                        <a:t>Signal sent, child continued.</a:t>
                      </a:r>
                    </a:p>
                    <a:p>
                      <a:pPr>
                        <a:lnSpc>
                          <a:spcPct val="100000"/>
                        </a:lnSpc>
                        <a:spcAft>
                          <a:spcPts val="0"/>
                        </a:spcAft>
                      </a:pPr>
                      <a:r>
                        <a:rPr lang="en-US" sz="2400" dirty="0">
                          <a:effectLst/>
                        </a:rPr>
                        <a:t>In child process</a:t>
                      </a:r>
                    </a:p>
                    <a:p>
                      <a:pPr>
                        <a:lnSpc>
                          <a:spcPct val="100000"/>
                        </a:lnSpc>
                        <a:spcAft>
                          <a:spcPts val="0"/>
                        </a:spcAft>
                      </a:pPr>
                      <a:r>
                        <a:rPr lang="en-US" sz="2400" dirty="0">
                          <a:effectLst/>
                        </a:rPr>
                        <a:t>Process ID: 24519</a:t>
                      </a:r>
                    </a:p>
                    <a:p>
                      <a:pPr>
                        <a:lnSpc>
                          <a:spcPct val="100000"/>
                        </a:lnSpc>
                        <a:spcAft>
                          <a:spcPts val="0"/>
                        </a:spcAft>
                      </a:pPr>
                      <a:r>
                        <a:rPr lang="en-US" sz="2400" dirty="0" err="1">
                          <a:effectLst/>
                        </a:rPr>
                        <a:t>Exitingthat</a:t>
                      </a:r>
                      <a:r>
                        <a:rPr lang="en-US" sz="2400" dirty="0">
                          <a:effectLst/>
                        </a:rPr>
                        <a:t> killed the child process: 0</a:t>
                      </a:r>
                    </a:p>
                  </a:txBody>
                  <a:tcPr marL="68580" marR="68580" marT="0" marB="0"/>
                </a:tc>
                <a:extLst>
                  <a:ext uri="{0D108BD9-81ED-4DB2-BD59-A6C34878D82A}">
                    <a16:rowId xmlns:a16="http://schemas.microsoft.com/office/drawing/2014/main" val="3288873853"/>
                  </a:ext>
                </a:extLst>
              </a:tr>
            </a:tbl>
          </a:graphicData>
        </a:graphic>
      </p:graphicFrame>
    </p:spTree>
    <p:extLst>
      <p:ext uri="{BB962C8B-B14F-4D97-AF65-F5344CB8AC3E}">
        <p14:creationId xmlns:p14="http://schemas.microsoft.com/office/powerpoint/2010/main" val="103943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p:txBody>
          <a:bodyPr/>
          <a:lstStyle/>
          <a:p>
            <a:r>
              <a:rPr lang="fr-FR" dirty="0"/>
              <a:t>Manipulation de fichiers – </a:t>
            </a:r>
            <a:r>
              <a:rPr lang="fr-FR" cap="none" dirty="0" err="1"/>
              <a:t>fopen</a:t>
            </a:r>
            <a:r>
              <a:rPr lang="fr-FR" cap="none" dirty="0"/>
              <a:t>()</a:t>
            </a:r>
            <a:endParaRPr lang="fr-FR" dirty="0"/>
          </a:p>
        </p:txBody>
      </p:sp>
      <p:sp>
        <p:nvSpPr>
          <p:cNvPr id="3" name="Espace réservé du contenu 2">
            <a:extLst>
              <a:ext uri="{FF2B5EF4-FFF2-40B4-BE49-F238E27FC236}">
                <a16:creationId xmlns:a16="http://schemas.microsoft.com/office/drawing/2014/main" id="{2DCF2FFC-60AE-41D0-94E6-D4FE986EFD57}"/>
              </a:ext>
            </a:extLst>
          </p:cNvPr>
          <p:cNvSpPr>
            <a:spLocks noGrp="1"/>
          </p:cNvSpPr>
          <p:nvPr>
            <p:ph idx="1"/>
          </p:nvPr>
        </p:nvSpPr>
        <p:spPr/>
        <p:txBody>
          <a:bodyPr/>
          <a:lstStyle/>
          <a:p>
            <a:r>
              <a:rPr lang="fr-FR" dirty="0"/>
              <a:t>La fonction </a:t>
            </a:r>
            <a:r>
              <a:rPr lang="fr-FR" dirty="0" err="1"/>
              <a:t>fopen</a:t>
            </a:r>
            <a:r>
              <a:rPr lang="fr-FR" dirty="0"/>
              <a:t>() renvoie un objet de type “file”. Cette fonction permet d’ouvrir un fichier pour y réaliser différentes opérations.</a:t>
            </a:r>
          </a:p>
          <a:p>
            <a:r>
              <a:rPr lang="fr-FR" dirty="0" err="1"/>
              <a:t>fopen</a:t>
            </a:r>
            <a:r>
              <a:rPr lang="fr-FR" dirty="0"/>
              <a:t>() prend deux arguments : le nom du fichier à ouvrir et le mode d’ouverture (qui est par défaut r). Ce mode d’ouverture va conditionner les opérations qui vont pouvoir être faites sur le fichier par la suite. </a:t>
            </a:r>
            <a:r>
              <a:rPr lang="fr-MA" sz="1800" dirty="0">
                <a:effectLst/>
                <a:latin typeface="Century Schoolbook" panose="02040604050505020304" pitchFamily="18" charset="0"/>
                <a:ea typeface="Calibri" panose="020F0502020204030204" pitchFamily="34" charset="0"/>
                <a:cs typeface="Arial" panose="020B0604020202020204" pitchFamily="34" charset="0"/>
              </a:rPr>
              <a:t>Les modes d’ouverture les plus utilisés sont les suivants :</a:t>
            </a:r>
            <a:endParaRPr lang="fr-FR" sz="1800" dirty="0">
              <a:effectLst/>
              <a:latin typeface="Century Schoolbook" panose="02040604050505020304" pitchFamily="18" charset="0"/>
              <a:ea typeface="Calibri" panose="020F0502020204030204" pitchFamily="34" charset="0"/>
              <a:cs typeface="Arial" panose="020B0604020202020204" pitchFamily="34" charset="0"/>
            </a:endParaRPr>
          </a:p>
          <a:p>
            <a:r>
              <a:rPr lang="fr-FR" dirty="0"/>
              <a:t>r : Ouvre un fichier en lecture seule</a:t>
            </a:r>
          </a:p>
          <a:p>
            <a:r>
              <a:rPr lang="fr-FR" dirty="0"/>
              <a:t>a : Ouvre un fichier en écriture seule en conservant les données existantes</a:t>
            </a:r>
          </a:p>
          <a:p>
            <a:r>
              <a:rPr lang="fr-FR" dirty="0"/>
              <a:t>w : Ouvre un fichier en écriture seule. Si le fichier existe, les informations existantes seront supprimées</a:t>
            </a:r>
          </a:p>
        </p:txBody>
      </p:sp>
    </p:spTree>
    <p:extLst>
      <p:ext uri="{BB962C8B-B14F-4D97-AF65-F5344CB8AC3E}">
        <p14:creationId xmlns:p14="http://schemas.microsoft.com/office/powerpoint/2010/main" val="408958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p:txBody>
          <a:bodyPr/>
          <a:lstStyle/>
          <a:p>
            <a:r>
              <a:rPr lang="fr-FR" dirty="0"/>
              <a:t>Manipulation de fichiers – </a:t>
            </a:r>
            <a:r>
              <a:rPr lang="fr-FR" cap="none" dirty="0" err="1"/>
              <a:t>write</a:t>
            </a:r>
            <a:r>
              <a:rPr lang="fr-FR" cap="none" dirty="0"/>
              <a:t>()</a:t>
            </a:r>
            <a:endParaRPr lang="fr-FR" dirty="0"/>
          </a:p>
        </p:txBody>
      </p:sp>
      <p:sp>
        <p:nvSpPr>
          <p:cNvPr id="3" name="Espace réservé du contenu 2">
            <a:extLst>
              <a:ext uri="{FF2B5EF4-FFF2-40B4-BE49-F238E27FC236}">
                <a16:creationId xmlns:a16="http://schemas.microsoft.com/office/drawing/2014/main" id="{2DCF2FFC-60AE-41D0-94E6-D4FE986EFD57}"/>
              </a:ext>
            </a:extLst>
          </p:cNvPr>
          <p:cNvSpPr>
            <a:spLocks noGrp="1"/>
          </p:cNvSpPr>
          <p:nvPr>
            <p:ph idx="1"/>
          </p:nvPr>
        </p:nvSpPr>
        <p:spPr/>
        <p:txBody>
          <a:bodyPr>
            <a:normAutofit/>
          </a:bodyPr>
          <a:lstStyle/>
          <a:p>
            <a:pPr algn="just"/>
            <a:r>
              <a:rPr lang="fr-FR" sz="2400" dirty="0"/>
              <a:t>Pour insérer des données dans un fichier, c’est-à-dire pour écrire dans un fichier, on utilise la méthode </a:t>
            </a:r>
            <a:r>
              <a:rPr lang="fr-FR" sz="2400" dirty="0" err="1"/>
              <a:t>write</a:t>
            </a:r>
            <a:r>
              <a:rPr lang="fr-FR" sz="2400" dirty="0"/>
              <a:t>(). Elle prend en argument les données à insérer, cette méthode n’accepte que des données de type chaines de caractères : on doit donc penser à convertir nos données au bon format avant tout.</a:t>
            </a:r>
          </a:p>
        </p:txBody>
      </p:sp>
    </p:spTree>
    <p:extLst>
      <p:ext uri="{BB962C8B-B14F-4D97-AF65-F5344CB8AC3E}">
        <p14:creationId xmlns:p14="http://schemas.microsoft.com/office/powerpoint/2010/main" val="77864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a:xfrm>
            <a:off x="1024127" y="585216"/>
            <a:ext cx="9917141" cy="1499616"/>
          </a:xfrm>
        </p:spPr>
        <p:txBody>
          <a:bodyPr/>
          <a:lstStyle/>
          <a:p>
            <a:r>
              <a:rPr lang="fr-FR" dirty="0"/>
              <a:t>Manipulation de fichiers – </a:t>
            </a:r>
            <a:r>
              <a:rPr lang="fr-FR" cap="none" dirty="0" err="1"/>
              <a:t>read</a:t>
            </a:r>
            <a:r>
              <a:rPr lang="fr-FR" cap="none" dirty="0"/>
              <a:t>() / </a:t>
            </a:r>
            <a:r>
              <a:rPr lang="fr-FR" cap="none" dirty="0" err="1"/>
              <a:t>readline</a:t>
            </a:r>
            <a:r>
              <a:rPr lang="fr-FR" cap="none" dirty="0"/>
              <a:t>()</a:t>
            </a:r>
            <a:endParaRPr lang="fr-FR" dirty="0"/>
          </a:p>
        </p:txBody>
      </p:sp>
      <p:sp>
        <p:nvSpPr>
          <p:cNvPr id="3" name="Espace réservé du contenu 2">
            <a:extLst>
              <a:ext uri="{FF2B5EF4-FFF2-40B4-BE49-F238E27FC236}">
                <a16:creationId xmlns:a16="http://schemas.microsoft.com/office/drawing/2014/main" id="{2DCF2FFC-60AE-41D0-94E6-D4FE986EFD57}"/>
              </a:ext>
            </a:extLst>
          </p:cNvPr>
          <p:cNvSpPr>
            <a:spLocks noGrp="1"/>
          </p:cNvSpPr>
          <p:nvPr>
            <p:ph idx="1"/>
          </p:nvPr>
        </p:nvSpPr>
        <p:spPr/>
        <p:txBody>
          <a:bodyPr>
            <a:normAutofit/>
          </a:bodyPr>
          <a:lstStyle/>
          <a:p>
            <a:pPr algn="just"/>
            <a:r>
              <a:rPr lang="fr-FR" sz="2400" dirty="0"/>
              <a:t>Pour lire entièrement un fichier, on peut utiliser la méthode </a:t>
            </a:r>
            <a:r>
              <a:rPr lang="fr-FR" sz="2400" dirty="0" err="1"/>
              <a:t>read</a:t>
            </a:r>
            <a:r>
              <a:rPr lang="fr-FR" sz="2400" dirty="0"/>
              <a:t>() sans argument. Cette méthode renverra le contenu du fichier sous forme de chaine de caractères.</a:t>
            </a:r>
          </a:p>
          <a:p>
            <a:pPr algn="just"/>
            <a:r>
              <a:rPr lang="fr-FR" sz="2400" dirty="0"/>
              <a:t>Pour ne lire qu’une partie d’un fichier, on peut passer un nombre en argument à </a:t>
            </a:r>
            <a:r>
              <a:rPr lang="fr-FR" sz="2400" dirty="0" err="1"/>
              <a:t>read</a:t>
            </a:r>
            <a:r>
              <a:rPr lang="fr-FR" sz="2400" dirty="0"/>
              <a:t>() qui lui indiquera combien de caractères lire à partir de la position courante du pointeur interne.</a:t>
            </a:r>
          </a:p>
          <a:p>
            <a:pPr algn="just"/>
            <a:r>
              <a:rPr lang="fr-FR" sz="2400" dirty="0"/>
              <a:t>Et pour ne lire qu’une ligne d’un fichier, on peut utiliser la méthode </a:t>
            </a:r>
            <a:r>
              <a:rPr lang="fr-FR" sz="2400" dirty="0" err="1"/>
              <a:t>readline</a:t>
            </a:r>
            <a:r>
              <a:rPr lang="fr-FR" sz="2400" dirty="0"/>
              <a:t>().</a:t>
            </a:r>
          </a:p>
        </p:txBody>
      </p:sp>
    </p:spTree>
    <p:extLst>
      <p:ext uri="{BB962C8B-B14F-4D97-AF65-F5344CB8AC3E}">
        <p14:creationId xmlns:p14="http://schemas.microsoft.com/office/powerpoint/2010/main" val="395964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a:xfrm>
            <a:off x="1024127" y="585216"/>
            <a:ext cx="10090563" cy="1499616"/>
          </a:xfrm>
        </p:spPr>
        <p:txBody>
          <a:bodyPr/>
          <a:lstStyle/>
          <a:p>
            <a:r>
              <a:rPr lang="fr-FR" dirty="0"/>
              <a:t>application</a:t>
            </a:r>
          </a:p>
        </p:txBody>
      </p:sp>
      <p:pic>
        <p:nvPicPr>
          <p:cNvPr id="6" name="Image 5">
            <a:extLst>
              <a:ext uri="{FF2B5EF4-FFF2-40B4-BE49-F238E27FC236}">
                <a16:creationId xmlns:a16="http://schemas.microsoft.com/office/drawing/2014/main" id="{5D43F64A-8BF0-4FB5-9B4D-726784543C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4127" y="2084832"/>
            <a:ext cx="4634330" cy="3321028"/>
          </a:xfrm>
          <a:prstGeom prst="rect">
            <a:avLst/>
          </a:prstGeom>
          <a:noFill/>
          <a:ln>
            <a:noFill/>
          </a:ln>
        </p:spPr>
      </p:pic>
      <p:pic>
        <p:nvPicPr>
          <p:cNvPr id="7" name="Image 6">
            <a:extLst>
              <a:ext uri="{FF2B5EF4-FFF2-40B4-BE49-F238E27FC236}">
                <a16:creationId xmlns:a16="http://schemas.microsoft.com/office/drawing/2014/main" id="{9C4569EE-5293-4258-B143-5E1836C7D1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80361" y="2084832"/>
            <a:ext cx="4634329" cy="3292050"/>
          </a:xfrm>
          <a:prstGeom prst="rect">
            <a:avLst/>
          </a:prstGeom>
          <a:noFill/>
          <a:ln>
            <a:noFill/>
          </a:ln>
        </p:spPr>
      </p:pic>
    </p:spTree>
    <p:extLst>
      <p:ext uri="{BB962C8B-B14F-4D97-AF65-F5344CB8AC3E}">
        <p14:creationId xmlns:p14="http://schemas.microsoft.com/office/powerpoint/2010/main" val="227504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a:xfrm>
            <a:off x="1024127" y="585216"/>
            <a:ext cx="10090563" cy="1499616"/>
          </a:xfrm>
        </p:spPr>
        <p:txBody>
          <a:bodyPr/>
          <a:lstStyle/>
          <a:p>
            <a:r>
              <a:rPr lang="fr-FR" dirty="0"/>
              <a:t>application</a:t>
            </a:r>
          </a:p>
        </p:txBody>
      </p:sp>
      <p:sp>
        <p:nvSpPr>
          <p:cNvPr id="9" name="ZoneTexte 8">
            <a:extLst>
              <a:ext uri="{FF2B5EF4-FFF2-40B4-BE49-F238E27FC236}">
                <a16:creationId xmlns:a16="http://schemas.microsoft.com/office/drawing/2014/main" id="{F49B3318-47C8-4AF4-9870-3FF5B848C5F5}"/>
              </a:ext>
            </a:extLst>
          </p:cNvPr>
          <p:cNvSpPr txBox="1"/>
          <p:nvPr/>
        </p:nvSpPr>
        <p:spPr>
          <a:xfrm>
            <a:off x="1024126" y="2084832"/>
            <a:ext cx="7788797" cy="461665"/>
          </a:xfrm>
          <a:prstGeom prst="rect">
            <a:avLst/>
          </a:prstGeom>
          <a:noFill/>
        </p:spPr>
        <p:txBody>
          <a:bodyPr wrap="square">
            <a:spAutoFit/>
          </a:bodyPr>
          <a:lstStyle/>
          <a:p>
            <a:r>
              <a:rPr lang="fr-FR" sz="2400" dirty="0"/>
              <a:t>Exécution de la commande « </a:t>
            </a:r>
            <a:r>
              <a:rPr lang="fr-FR" sz="2400" dirty="0" err="1"/>
              <a:t>who</a:t>
            </a:r>
            <a:r>
              <a:rPr lang="fr-FR" sz="2400" dirty="0"/>
              <a:t> » avec </a:t>
            </a:r>
            <a:r>
              <a:rPr lang="fr-FR" sz="2400" dirty="0" err="1"/>
              <a:t>os.execlp</a:t>
            </a:r>
            <a:r>
              <a:rPr lang="fr-FR" sz="2400" dirty="0"/>
              <a:t>()</a:t>
            </a:r>
          </a:p>
        </p:txBody>
      </p:sp>
      <p:pic>
        <p:nvPicPr>
          <p:cNvPr id="10" name="Image 9">
            <a:extLst>
              <a:ext uri="{FF2B5EF4-FFF2-40B4-BE49-F238E27FC236}">
                <a16:creationId xmlns:a16="http://schemas.microsoft.com/office/drawing/2014/main" id="{61CC4010-EBC0-4347-82DB-89C752C510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4125" y="2546496"/>
            <a:ext cx="7237006" cy="1757391"/>
          </a:xfrm>
          <a:prstGeom prst="rect">
            <a:avLst/>
          </a:prstGeom>
          <a:noFill/>
          <a:ln>
            <a:noFill/>
          </a:ln>
        </p:spPr>
      </p:pic>
    </p:spTree>
    <p:extLst>
      <p:ext uri="{BB962C8B-B14F-4D97-AF65-F5344CB8AC3E}">
        <p14:creationId xmlns:p14="http://schemas.microsoft.com/office/powerpoint/2010/main" val="301253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a:xfrm>
            <a:off x="1024127" y="585216"/>
            <a:ext cx="10090563" cy="1499616"/>
          </a:xfrm>
        </p:spPr>
        <p:txBody>
          <a:bodyPr/>
          <a:lstStyle/>
          <a:p>
            <a:r>
              <a:rPr lang="fr-FR" dirty="0"/>
              <a:t>application</a:t>
            </a:r>
          </a:p>
        </p:txBody>
      </p:sp>
      <p:sp>
        <p:nvSpPr>
          <p:cNvPr id="9" name="ZoneTexte 8">
            <a:extLst>
              <a:ext uri="{FF2B5EF4-FFF2-40B4-BE49-F238E27FC236}">
                <a16:creationId xmlns:a16="http://schemas.microsoft.com/office/drawing/2014/main" id="{F49B3318-47C8-4AF4-9870-3FF5B848C5F5}"/>
              </a:ext>
            </a:extLst>
          </p:cNvPr>
          <p:cNvSpPr txBox="1"/>
          <p:nvPr/>
        </p:nvSpPr>
        <p:spPr>
          <a:xfrm>
            <a:off x="1024126" y="2084832"/>
            <a:ext cx="7788797" cy="461665"/>
          </a:xfrm>
          <a:prstGeom prst="rect">
            <a:avLst/>
          </a:prstGeom>
          <a:noFill/>
        </p:spPr>
        <p:txBody>
          <a:bodyPr wrap="square">
            <a:spAutoFit/>
          </a:bodyPr>
          <a:lstStyle/>
          <a:p>
            <a:r>
              <a:rPr lang="fr-FR" sz="2400" dirty="0"/>
              <a:t>Exécution de la commande « ls -l » avec </a:t>
            </a:r>
            <a:r>
              <a:rPr lang="fr-FR" sz="2400" dirty="0" err="1"/>
              <a:t>os.execvp</a:t>
            </a:r>
            <a:r>
              <a:rPr lang="fr-FR" sz="2400" dirty="0"/>
              <a:t>()</a:t>
            </a:r>
          </a:p>
        </p:txBody>
      </p:sp>
      <p:pic>
        <p:nvPicPr>
          <p:cNvPr id="5" name="Image 4">
            <a:extLst>
              <a:ext uri="{FF2B5EF4-FFF2-40B4-BE49-F238E27FC236}">
                <a16:creationId xmlns:a16="http://schemas.microsoft.com/office/drawing/2014/main" id="{C4F64EF5-DD3B-45B9-B4DB-15696537DB03}"/>
              </a:ext>
            </a:extLst>
          </p:cNvPr>
          <p:cNvPicPr>
            <a:picLocks noChangeAspect="1"/>
          </p:cNvPicPr>
          <p:nvPr/>
        </p:nvPicPr>
        <p:blipFill rotWithShape="1">
          <a:blip r:embed="rId3">
            <a:extLst>
              <a:ext uri="{28A0092B-C50C-407E-A947-70E740481C1C}">
                <a14:useLocalDpi xmlns:a14="http://schemas.microsoft.com/office/drawing/2010/main" val="0"/>
              </a:ext>
            </a:extLst>
          </a:blip>
          <a:srcRect b="5278"/>
          <a:stretch/>
        </p:blipFill>
        <p:spPr bwMode="auto">
          <a:xfrm>
            <a:off x="1024126" y="2546497"/>
            <a:ext cx="7788797" cy="22463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4849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a:xfrm>
            <a:off x="1024127" y="585216"/>
            <a:ext cx="10090563" cy="1499616"/>
          </a:xfrm>
        </p:spPr>
        <p:txBody>
          <a:bodyPr/>
          <a:lstStyle/>
          <a:p>
            <a:r>
              <a:rPr lang="fr-FR" dirty="0"/>
              <a:t>application</a:t>
            </a:r>
          </a:p>
        </p:txBody>
      </p:sp>
      <p:sp>
        <p:nvSpPr>
          <p:cNvPr id="9" name="ZoneTexte 8">
            <a:extLst>
              <a:ext uri="{FF2B5EF4-FFF2-40B4-BE49-F238E27FC236}">
                <a16:creationId xmlns:a16="http://schemas.microsoft.com/office/drawing/2014/main" id="{F49B3318-47C8-4AF4-9870-3FF5B848C5F5}"/>
              </a:ext>
            </a:extLst>
          </p:cNvPr>
          <p:cNvSpPr txBox="1"/>
          <p:nvPr/>
        </p:nvSpPr>
        <p:spPr>
          <a:xfrm>
            <a:off x="1024126" y="2084832"/>
            <a:ext cx="7788797" cy="461665"/>
          </a:xfrm>
          <a:prstGeom prst="rect">
            <a:avLst/>
          </a:prstGeom>
          <a:noFill/>
        </p:spPr>
        <p:txBody>
          <a:bodyPr wrap="square">
            <a:spAutoFit/>
          </a:bodyPr>
          <a:lstStyle/>
          <a:p>
            <a:r>
              <a:rPr lang="fr-FR" sz="2400" dirty="0"/>
              <a:t>Créer un nouveau fichier</a:t>
            </a:r>
          </a:p>
        </p:txBody>
      </p:sp>
      <p:pic>
        <p:nvPicPr>
          <p:cNvPr id="6" name="Image 5">
            <a:extLst>
              <a:ext uri="{FF2B5EF4-FFF2-40B4-BE49-F238E27FC236}">
                <a16:creationId xmlns:a16="http://schemas.microsoft.com/office/drawing/2014/main" id="{E56B7D8D-D095-4294-9974-057B376389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4126" y="2546497"/>
            <a:ext cx="7781869" cy="2263886"/>
          </a:xfrm>
          <a:prstGeom prst="rect">
            <a:avLst/>
          </a:prstGeom>
          <a:noFill/>
          <a:ln>
            <a:noFill/>
          </a:ln>
        </p:spPr>
      </p:pic>
      <p:pic>
        <p:nvPicPr>
          <p:cNvPr id="7" name="Image 6">
            <a:extLst>
              <a:ext uri="{FF2B5EF4-FFF2-40B4-BE49-F238E27FC236}">
                <a16:creationId xmlns:a16="http://schemas.microsoft.com/office/drawing/2014/main" id="{7E9F8CEE-603F-4375-B90E-3C198061E4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4126" y="4966392"/>
            <a:ext cx="2733849" cy="1541528"/>
          </a:xfrm>
          <a:prstGeom prst="rect">
            <a:avLst/>
          </a:prstGeom>
          <a:noFill/>
          <a:ln>
            <a:noFill/>
          </a:ln>
        </p:spPr>
      </p:pic>
      <p:pic>
        <p:nvPicPr>
          <p:cNvPr id="8" name="Image 7">
            <a:extLst>
              <a:ext uri="{FF2B5EF4-FFF2-40B4-BE49-F238E27FC236}">
                <a16:creationId xmlns:a16="http://schemas.microsoft.com/office/drawing/2014/main" id="{BACCFF2C-9020-408A-AA21-0A8925DA69F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15963" y="4966392"/>
            <a:ext cx="2890032" cy="1544954"/>
          </a:xfrm>
          <a:prstGeom prst="rect">
            <a:avLst/>
          </a:prstGeom>
          <a:noFill/>
          <a:ln>
            <a:noFill/>
          </a:ln>
        </p:spPr>
      </p:pic>
      <p:sp>
        <p:nvSpPr>
          <p:cNvPr id="3" name="Flèche : droite 2">
            <a:extLst>
              <a:ext uri="{FF2B5EF4-FFF2-40B4-BE49-F238E27FC236}">
                <a16:creationId xmlns:a16="http://schemas.microsoft.com/office/drawing/2014/main" id="{436661A9-6122-4EA3-BB0A-53DD0C5B3430}"/>
              </a:ext>
            </a:extLst>
          </p:cNvPr>
          <p:cNvSpPr/>
          <p:nvPr/>
        </p:nvSpPr>
        <p:spPr>
          <a:xfrm>
            <a:off x="4425856" y="54948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8520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a:xfrm>
            <a:off x="1024127" y="585216"/>
            <a:ext cx="10090563" cy="1499616"/>
          </a:xfrm>
        </p:spPr>
        <p:txBody>
          <a:bodyPr/>
          <a:lstStyle/>
          <a:p>
            <a:r>
              <a:rPr lang="fr-FR" dirty="0"/>
              <a:t>application</a:t>
            </a:r>
          </a:p>
        </p:txBody>
      </p:sp>
      <p:sp>
        <p:nvSpPr>
          <p:cNvPr id="9" name="ZoneTexte 8">
            <a:extLst>
              <a:ext uri="{FF2B5EF4-FFF2-40B4-BE49-F238E27FC236}">
                <a16:creationId xmlns:a16="http://schemas.microsoft.com/office/drawing/2014/main" id="{F49B3318-47C8-4AF4-9870-3FF5B848C5F5}"/>
              </a:ext>
            </a:extLst>
          </p:cNvPr>
          <p:cNvSpPr txBox="1"/>
          <p:nvPr/>
        </p:nvSpPr>
        <p:spPr>
          <a:xfrm>
            <a:off x="1024126" y="2084832"/>
            <a:ext cx="10143747" cy="461665"/>
          </a:xfrm>
          <a:prstGeom prst="rect">
            <a:avLst/>
          </a:prstGeom>
          <a:noFill/>
        </p:spPr>
        <p:txBody>
          <a:bodyPr wrap="square">
            <a:spAutoFit/>
          </a:bodyPr>
          <a:lstStyle/>
          <a:p>
            <a:r>
              <a:rPr lang="fr-FR" sz="2400" dirty="0"/>
              <a:t>Modification du fichier depuis le champ en bas de la fenêtre</a:t>
            </a:r>
          </a:p>
        </p:txBody>
      </p:sp>
      <p:pic>
        <p:nvPicPr>
          <p:cNvPr id="6" name="Image 5">
            <a:extLst>
              <a:ext uri="{FF2B5EF4-FFF2-40B4-BE49-F238E27FC236}">
                <a16:creationId xmlns:a16="http://schemas.microsoft.com/office/drawing/2014/main" id="{D714009C-B9CA-4422-828E-BC3637C1DC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4125" y="2546496"/>
            <a:ext cx="7095116" cy="2500625"/>
          </a:xfrm>
          <a:prstGeom prst="rect">
            <a:avLst/>
          </a:prstGeom>
          <a:noFill/>
          <a:ln>
            <a:noFill/>
          </a:ln>
        </p:spPr>
      </p:pic>
      <p:pic>
        <p:nvPicPr>
          <p:cNvPr id="7" name="Image 6">
            <a:extLst>
              <a:ext uri="{FF2B5EF4-FFF2-40B4-BE49-F238E27FC236}">
                <a16:creationId xmlns:a16="http://schemas.microsoft.com/office/drawing/2014/main" id="{54EEFCB9-E925-491D-A5BE-E6F0BB5743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4046113"/>
            <a:ext cx="4856500" cy="2500625"/>
          </a:xfrm>
          <a:prstGeom prst="rect">
            <a:avLst/>
          </a:prstGeom>
          <a:noFill/>
          <a:ln>
            <a:noFill/>
          </a:ln>
        </p:spPr>
      </p:pic>
    </p:spTree>
    <p:extLst>
      <p:ext uri="{BB962C8B-B14F-4D97-AF65-F5344CB8AC3E}">
        <p14:creationId xmlns:p14="http://schemas.microsoft.com/office/powerpoint/2010/main" val="3443370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45F56-5AB8-4C06-B8ED-CD04FFC0F04A}"/>
              </a:ext>
            </a:extLst>
          </p:cNvPr>
          <p:cNvSpPr>
            <a:spLocks noGrp="1"/>
          </p:cNvSpPr>
          <p:nvPr>
            <p:ph type="title"/>
          </p:nvPr>
        </p:nvSpPr>
        <p:spPr>
          <a:xfrm>
            <a:off x="1024127" y="585216"/>
            <a:ext cx="10090563" cy="1499616"/>
          </a:xfrm>
        </p:spPr>
        <p:txBody>
          <a:bodyPr/>
          <a:lstStyle/>
          <a:p>
            <a:r>
              <a:rPr lang="fr-FR" dirty="0"/>
              <a:t>application</a:t>
            </a:r>
          </a:p>
        </p:txBody>
      </p:sp>
      <p:sp>
        <p:nvSpPr>
          <p:cNvPr id="9" name="ZoneTexte 8">
            <a:extLst>
              <a:ext uri="{FF2B5EF4-FFF2-40B4-BE49-F238E27FC236}">
                <a16:creationId xmlns:a16="http://schemas.microsoft.com/office/drawing/2014/main" id="{F49B3318-47C8-4AF4-9870-3FF5B848C5F5}"/>
              </a:ext>
            </a:extLst>
          </p:cNvPr>
          <p:cNvSpPr txBox="1"/>
          <p:nvPr/>
        </p:nvSpPr>
        <p:spPr>
          <a:xfrm>
            <a:off x="1024126" y="2084832"/>
            <a:ext cx="10143747" cy="461665"/>
          </a:xfrm>
          <a:prstGeom prst="rect">
            <a:avLst/>
          </a:prstGeom>
          <a:noFill/>
        </p:spPr>
        <p:txBody>
          <a:bodyPr wrap="square">
            <a:spAutoFit/>
          </a:bodyPr>
          <a:lstStyle/>
          <a:p>
            <a:r>
              <a:rPr lang="fr-FR" sz="2400" dirty="0"/>
              <a:t>Suppression d’un fichier</a:t>
            </a:r>
          </a:p>
        </p:txBody>
      </p:sp>
      <p:pic>
        <p:nvPicPr>
          <p:cNvPr id="8" name="Image 7">
            <a:extLst>
              <a:ext uri="{FF2B5EF4-FFF2-40B4-BE49-F238E27FC236}">
                <a16:creationId xmlns:a16="http://schemas.microsoft.com/office/drawing/2014/main" id="{2AE5BF7E-D1C6-4DB4-BA75-B09F3C536A86}"/>
              </a:ext>
            </a:extLst>
          </p:cNvPr>
          <p:cNvPicPr>
            <a:picLocks noChangeAspect="1"/>
          </p:cNvPicPr>
          <p:nvPr/>
        </p:nvPicPr>
        <p:blipFill rotWithShape="1">
          <a:blip r:embed="rId3">
            <a:extLst>
              <a:ext uri="{28A0092B-C50C-407E-A947-70E740481C1C}">
                <a14:useLocalDpi xmlns:a14="http://schemas.microsoft.com/office/drawing/2010/main" val="0"/>
              </a:ext>
            </a:extLst>
          </a:blip>
          <a:srcRect b="20496"/>
          <a:stretch/>
        </p:blipFill>
        <p:spPr bwMode="auto">
          <a:xfrm>
            <a:off x="1024125" y="2546496"/>
            <a:ext cx="7994024" cy="2356579"/>
          </a:xfrm>
          <a:prstGeom prst="rect">
            <a:avLst/>
          </a:prstGeom>
          <a:noFill/>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207A7D00-E616-48D0-B326-28766005058A}"/>
              </a:ext>
            </a:extLst>
          </p:cNvPr>
          <p:cNvSpPr/>
          <p:nvPr/>
        </p:nvSpPr>
        <p:spPr>
          <a:xfrm>
            <a:off x="7709338" y="3972910"/>
            <a:ext cx="1072055" cy="3385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AC49C531-8A93-423F-A578-2162DF88D0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09338" y="4635061"/>
            <a:ext cx="3285917" cy="1914273"/>
          </a:xfrm>
          <a:prstGeom prst="rect">
            <a:avLst/>
          </a:prstGeom>
          <a:noFill/>
          <a:ln>
            <a:noFill/>
          </a:ln>
        </p:spPr>
      </p:pic>
    </p:spTree>
    <p:extLst>
      <p:ext uri="{BB962C8B-B14F-4D97-AF65-F5344CB8AC3E}">
        <p14:creationId xmlns:p14="http://schemas.microsoft.com/office/powerpoint/2010/main" val="91925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1D080-2E0B-491C-B48B-0563D53328CA}"/>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D61F06C6-70B1-4AA4-AC1D-3C9481FFB346}"/>
              </a:ext>
            </a:extLst>
          </p:cNvPr>
          <p:cNvSpPr>
            <a:spLocks noGrp="1"/>
          </p:cNvSpPr>
          <p:nvPr>
            <p:ph idx="1"/>
          </p:nvPr>
        </p:nvSpPr>
        <p:spPr>
          <a:xfrm>
            <a:off x="1024128" y="2962024"/>
            <a:ext cx="9720073" cy="2175641"/>
          </a:xfrm>
        </p:spPr>
        <p:txBody>
          <a:bodyPr>
            <a:normAutofit/>
          </a:bodyPr>
          <a:lstStyle/>
          <a:p>
            <a:pPr>
              <a:buFont typeface="Wingdings" panose="05000000000000000000" pitchFamily="2" charset="2"/>
              <a:buChar char="§"/>
            </a:pPr>
            <a:r>
              <a:rPr lang="fr-FR" sz="3600" cap="all" spc="100" dirty="0">
                <a:solidFill>
                  <a:schemeClr val="tx1">
                    <a:lumMod val="95000"/>
                    <a:lumOff val="5000"/>
                  </a:schemeClr>
                </a:solidFill>
                <a:latin typeface="+mj-lt"/>
                <a:ea typeface="+mj-ea"/>
                <a:cs typeface="+mj-cs"/>
              </a:rPr>
              <a:t> Les appels système avec  le module OS</a:t>
            </a:r>
          </a:p>
          <a:p>
            <a:pPr>
              <a:buFont typeface="Wingdings" panose="05000000000000000000" pitchFamily="2" charset="2"/>
              <a:buChar char="§"/>
            </a:pPr>
            <a:r>
              <a:rPr lang="fr-FR" sz="3600" cap="all" spc="100" dirty="0">
                <a:solidFill>
                  <a:schemeClr val="tx1">
                    <a:lumMod val="95000"/>
                    <a:lumOff val="5000"/>
                  </a:schemeClr>
                </a:solidFill>
                <a:latin typeface="+mj-lt"/>
                <a:ea typeface="+mj-ea"/>
                <a:cs typeface="+mj-cs"/>
              </a:rPr>
              <a:t> Manipulation des fichiers </a:t>
            </a:r>
          </a:p>
          <a:p>
            <a:pPr>
              <a:buFont typeface="Wingdings" panose="05000000000000000000" pitchFamily="2" charset="2"/>
              <a:buChar char="§"/>
            </a:pPr>
            <a:r>
              <a:rPr lang="fr-FR" sz="3600" cap="all" spc="100" dirty="0">
                <a:solidFill>
                  <a:schemeClr val="tx1">
                    <a:lumMod val="95000"/>
                    <a:lumOff val="5000"/>
                  </a:schemeClr>
                </a:solidFill>
                <a:latin typeface="+mj-lt"/>
                <a:ea typeface="+mj-ea"/>
                <a:cs typeface="+mj-cs"/>
              </a:rPr>
              <a:t> Application</a:t>
            </a:r>
          </a:p>
        </p:txBody>
      </p:sp>
    </p:spTree>
    <p:extLst>
      <p:ext uri="{BB962C8B-B14F-4D97-AF65-F5344CB8AC3E}">
        <p14:creationId xmlns:p14="http://schemas.microsoft.com/office/powerpoint/2010/main" val="384138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7F55A-725F-4B11-A627-C01D1555CD3B}"/>
              </a:ext>
            </a:extLst>
          </p:cNvPr>
          <p:cNvSpPr>
            <a:spLocks noGrp="1"/>
          </p:cNvSpPr>
          <p:nvPr>
            <p:ph type="title"/>
          </p:nvPr>
        </p:nvSpPr>
        <p:spPr/>
        <p:txBody>
          <a:bodyPr/>
          <a:lstStyle/>
          <a:p>
            <a:r>
              <a:rPr lang="fr-FR" dirty="0"/>
              <a:t>Module OS</a:t>
            </a:r>
          </a:p>
        </p:txBody>
      </p:sp>
      <p:sp>
        <p:nvSpPr>
          <p:cNvPr id="3" name="Espace réservé du contenu 2">
            <a:extLst>
              <a:ext uri="{FF2B5EF4-FFF2-40B4-BE49-F238E27FC236}">
                <a16:creationId xmlns:a16="http://schemas.microsoft.com/office/drawing/2014/main" id="{B7E74B1D-D93D-4E35-B5A6-055A431DF72B}"/>
              </a:ext>
            </a:extLst>
          </p:cNvPr>
          <p:cNvSpPr>
            <a:spLocks noGrp="1"/>
          </p:cNvSpPr>
          <p:nvPr>
            <p:ph idx="1"/>
          </p:nvPr>
        </p:nvSpPr>
        <p:spPr/>
        <p:txBody>
          <a:bodyPr>
            <a:normAutofit/>
          </a:bodyPr>
          <a:lstStyle/>
          <a:p>
            <a:pPr algn="just"/>
            <a:r>
              <a:rPr lang="fr-FR" sz="2800" dirty="0"/>
              <a:t>Le module OS en Python fournit des fonctions d’interaction avec le système d’exploitation. Le système d’exploitation relève des modules utilitaires standard de Python. Ce module fournit un moyen portable d’utiliser les fonctionnalités dépendant du système d’exploitation.</a:t>
            </a:r>
          </a:p>
        </p:txBody>
      </p:sp>
    </p:spTree>
    <p:extLst>
      <p:ext uri="{BB962C8B-B14F-4D97-AF65-F5344CB8AC3E}">
        <p14:creationId xmlns:p14="http://schemas.microsoft.com/office/powerpoint/2010/main" val="231233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A11610-EF2B-4A5D-81D0-EEDC47A4F17B}"/>
              </a:ext>
            </a:extLst>
          </p:cNvPr>
          <p:cNvSpPr>
            <a:spLocks noGrp="1"/>
          </p:cNvSpPr>
          <p:nvPr>
            <p:ph type="title"/>
          </p:nvPr>
        </p:nvSpPr>
        <p:spPr/>
        <p:txBody>
          <a:bodyPr/>
          <a:lstStyle/>
          <a:p>
            <a:r>
              <a:rPr lang="fr-FR" dirty="0"/>
              <a:t>Module OS – </a:t>
            </a:r>
            <a:r>
              <a:rPr lang="fr-FR" cap="none" dirty="0" err="1"/>
              <a:t>os.fork</a:t>
            </a:r>
            <a:r>
              <a:rPr lang="fr-FR" cap="none" dirty="0"/>
              <a:t>()</a:t>
            </a:r>
            <a:endParaRPr lang="fr-FR" dirty="0"/>
          </a:p>
        </p:txBody>
      </p:sp>
      <p:graphicFrame>
        <p:nvGraphicFramePr>
          <p:cNvPr id="4" name="Tableau 3">
            <a:extLst>
              <a:ext uri="{FF2B5EF4-FFF2-40B4-BE49-F238E27FC236}">
                <a16:creationId xmlns:a16="http://schemas.microsoft.com/office/drawing/2014/main" id="{1733F465-BFA6-4B33-AF31-0FAFD111BAA1}"/>
              </a:ext>
            </a:extLst>
          </p:cNvPr>
          <p:cNvGraphicFramePr>
            <a:graphicFrameLocks noGrp="1"/>
          </p:cNvGraphicFramePr>
          <p:nvPr>
            <p:extLst>
              <p:ext uri="{D42A27DB-BD31-4B8C-83A1-F6EECF244321}">
                <p14:modId xmlns:p14="http://schemas.microsoft.com/office/powerpoint/2010/main" val="2519628503"/>
              </p:ext>
            </p:extLst>
          </p:nvPr>
        </p:nvGraphicFramePr>
        <p:xfrm>
          <a:off x="1024128" y="2200069"/>
          <a:ext cx="10244094" cy="4389120"/>
        </p:xfrm>
        <a:graphic>
          <a:graphicData uri="http://schemas.openxmlformats.org/drawingml/2006/table">
            <a:tbl>
              <a:tblPr firstRow="1" firstCol="1" bandRow="1">
                <a:tableStyleId>{5940675A-B579-460E-94D1-54222C63F5DA}</a:tableStyleId>
              </a:tblPr>
              <a:tblGrid>
                <a:gridCol w="5122047">
                  <a:extLst>
                    <a:ext uri="{9D8B030D-6E8A-4147-A177-3AD203B41FA5}">
                      <a16:colId xmlns:a16="http://schemas.microsoft.com/office/drawing/2014/main" val="823492856"/>
                    </a:ext>
                  </a:extLst>
                </a:gridCol>
                <a:gridCol w="5122047">
                  <a:extLst>
                    <a:ext uri="{9D8B030D-6E8A-4147-A177-3AD203B41FA5}">
                      <a16:colId xmlns:a16="http://schemas.microsoft.com/office/drawing/2014/main" val="2472198340"/>
                    </a:ext>
                  </a:extLst>
                </a:gridCol>
              </a:tblGrid>
              <a:tr h="0">
                <a:tc>
                  <a:txBody>
                    <a:bodyPr/>
                    <a:lstStyle/>
                    <a:p>
                      <a:pPr>
                        <a:lnSpc>
                          <a:spcPct val="100000"/>
                        </a:lnSpc>
                        <a:spcAft>
                          <a:spcPts val="600"/>
                        </a:spcAft>
                      </a:pPr>
                      <a:r>
                        <a:rPr lang="fr-MA" sz="2400" dirty="0">
                          <a:effectLst/>
                        </a:rPr>
                        <a:t>Code </a:t>
                      </a:r>
                      <a:r>
                        <a:rPr lang="fr-MA" sz="2400" dirty="0" err="1">
                          <a:effectLst/>
                        </a:rPr>
                        <a:t>Pthyon</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a:effectLst/>
                        </a:rPr>
                        <a:t>Sortie en console</a:t>
                      </a:r>
                      <a:endParaRPr lang="fr-FR" sz="240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6518627"/>
                  </a:ext>
                </a:extLst>
              </a:tr>
              <a:tr h="0">
                <a:tc>
                  <a:txBody>
                    <a:bodyPr/>
                    <a:lstStyle/>
                    <a:p>
                      <a:pPr>
                        <a:lnSpc>
                          <a:spcPct val="100000"/>
                        </a:lnSpc>
                        <a:spcAft>
                          <a:spcPts val="0"/>
                        </a:spcAft>
                      </a:pPr>
                      <a:r>
                        <a:rPr lang="en-GB" sz="2400" dirty="0">
                          <a:effectLst/>
                        </a:rPr>
                        <a:t>import </a:t>
                      </a:r>
                      <a:r>
                        <a:rPr lang="en-GB" sz="2400" dirty="0" err="1">
                          <a:effectLst/>
                        </a:rPr>
                        <a:t>os</a:t>
                      </a:r>
                      <a:endParaRPr lang="fr-FR" sz="2400" dirty="0">
                        <a:effectLst/>
                      </a:endParaRPr>
                    </a:p>
                    <a:p>
                      <a:pPr>
                        <a:lnSpc>
                          <a:spcPct val="100000"/>
                        </a:lnSpc>
                        <a:spcAft>
                          <a:spcPts val="0"/>
                        </a:spcAft>
                      </a:pPr>
                      <a:r>
                        <a:rPr lang="en-GB" sz="2400" dirty="0" err="1">
                          <a:effectLst/>
                        </a:rPr>
                        <a:t>pid</a:t>
                      </a:r>
                      <a:r>
                        <a:rPr lang="en-GB" sz="2400" dirty="0">
                          <a:effectLst/>
                        </a:rPr>
                        <a:t> = </a:t>
                      </a:r>
                      <a:r>
                        <a:rPr lang="en-GB" sz="2400" dirty="0" err="1">
                          <a:effectLst/>
                        </a:rPr>
                        <a:t>os.fork</a:t>
                      </a:r>
                      <a:r>
                        <a:rPr lang="en-GB" sz="2400" dirty="0">
                          <a:effectLst/>
                        </a:rPr>
                        <a:t>()</a:t>
                      </a:r>
                      <a:endParaRPr lang="fr-FR" sz="2400" dirty="0">
                        <a:effectLst/>
                      </a:endParaRPr>
                    </a:p>
                    <a:p>
                      <a:pPr>
                        <a:lnSpc>
                          <a:spcPct val="100000"/>
                        </a:lnSpc>
                        <a:spcAft>
                          <a:spcPts val="0"/>
                        </a:spcAft>
                      </a:pPr>
                      <a:r>
                        <a:rPr lang="en-GB" sz="2400" dirty="0">
                          <a:effectLst/>
                        </a:rPr>
                        <a:t>if </a:t>
                      </a:r>
                      <a:r>
                        <a:rPr lang="en-GB" sz="2400" dirty="0" err="1">
                          <a:effectLst/>
                        </a:rPr>
                        <a:t>pid</a:t>
                      </a:r>
                      <a:r>
                        <a:rPr lang="en-GB" sz="2400" dirty="0">
                          <a:effectLst/>
                        </a:rPr>
                        <a:t> &gt; 0:</a:t>
                      </a:r>
                      <a:endParaRPr lang="fr-FR" sz="2400" dirty="0">
                        <a:effectLst/>
                      </a:endParaRPr>
                    </a:p>
                    <a:p>
                      <a:pPr>
                        <a:lnSpc>
                          <a:spcPct val="100000"/>
                        </a:lnSpc>
                        <a:spcAft>
                          <a:spcPts val="0"/>
                        </a:spcAft>
                      </a:pPr>
                      <a:r>
                        <a:rPr lang="en-GB" sz="2400" dirty="0">
                          <a:effectLst/>
                        </a:rPr>
                        <a:t>    print("I am parent process:")</a:t>
                      </a:r>
                      <a:endParaRPr lang="fr-FR" sz="2400" dirty="0">
                        <a:effectLst/>
                      </a:endParaRPr>
                    </a:p>
                    <a:p>
                      <a:pPr>
                        <a:lnSpc>
                          <a:spcPct val="100000"/>
                        </a:lnSpc>
                        <a:spcAft>
                          <a:spcPts val="0"/>
                        </a:spcAft>
                      </a:pPr>
                      <a:r>
                        <a:rPr lang="en-GB" sz="2400" dirty="0">
                          <a:effectLst/>
                        </a:rPr>
                        <a:t>    print("Process ID:", </a:t>
                      </a:r>
                      <a:r>
                        <a:rPr lang="en-GB" sz="2400" dirty="0" err="1">
                          <a:effectLst/>
                        </a:rPr>
                        <a:t>os.getpid</a:t>
                      </a:r>
                      <a:r>
                        <a:rPr lang="en-GB" sz="2400" dirty="0">
                          <a:effectLst/>
                        </a:rPr>
                        <a:t>())</a:t>
                      </a:r>
                      <a:endParaRPr lang="fr-FR" sz="2400" dirty="0">
                        <a:effectLst/>
                      </a:endParaRPr>
                    </a:p>
                    <a:p>
                      <a:pPr>
                        <a:lnSpc>
                          <a:spcPct val="100000"/>
                        </a:lnSpc>
                        <a:spcAft>
                          <a:spcPts val="0"/>
                        </a:spcAft>
                      </a:pPr>
                      <a:r>
                        <a:rPr lang="en-GB" sz="2400" dirty="0">
                          <a:effectLst/>
                        </a:rPr>
                        <a:t>    print("Child's process ID:", </a:t>
                      </a:r>
                      <a:r>
                        <a:rPr lang="en-GB" sz="2400" dirty="0" err="1">
                          <a:effectLst/>
                        </a:rPr>
                        <a:t>pid</a:t>
                      </a:r>
                      <a:r>
                        <a:rPr lang="en-GB" sz="2400" dirty="0">
                          <a:effectLst/>
                        </a:rPr>
                        <a:t>)</a:t>
                      </a:r>
                      <a:endParaRPr lang="fr-FR" sz="2400" dirty="0">
                        <a:effectLst/>
                      </a:endParaRPr>
                    </a:p>
                    <a:p>
                      <a:pPr>
                        <a:lnSpc>
                          <a:spcPct val="100000"/>
                        </a:lnSpc>
                        <a:spcAft>
                          <a:spcPts val="0"/>
                        </a:spcAft>
                      </a:pPr>
                      <a:r>
                        <a:rPr lang="en-GB" sz="2400" dirty="0">
                          <a:effectLst/>
                        </a:rPr>
                        <a:t>else:</a:t>
                      </a:r>
                      <a:endParaRPr lang="fr-FR" sz="2400" dirty="0">
                        <a:effectLst/>
                      </a:endParaRPr>
                    </a:p>
                    <a:p>
                      <a:pPr>
                        <a:lnSpc>
                          <a:spcPct val="100000"/>
                        </a:lnSpc>
                        <a:spcAft>
                          <a:spcPts val="0"/>
                        </a:spcAft>
                      </a:pPr>
                      <a:r>
                        <a:rPr lang="en-GB" sz="2400" dirty="0">
                          <a:effectLst/>
                        </a:rPr>
                        <a:t>    print("\</a:t>
                      </a:r>
                      <a:r>
                        <a:rPr lang="en-GB" sz="2400" dirty="0" err="1">
                          <a:effectLst/>
                        </a:rPr>
                        <a:t>nI</a:t>
                      </a:r>
                      <a:r>
                        <a:rPr lang="en-GB" sz="2400" dirty="0">
                          <a:effectLst/>
                        </a:rPr>
                        <a:t> am child process:")</a:t>
                      </a:r>
                      <a:endParaRPr lang="fr-FR" sz="2400" dirty="0">
                        <a:effectLst/>
                      </a:endParaRPr>
                    </a:p>
                    <a:p>
                      <a:pPr>
                        <a:lnSpc>
                          <a:spcPct val="100000"/>
                        </a:lnSpc>
                        <a:spcAft>
                          <a:spcPts val="0"/>
                        </a:spcAft>
                      </a:pPr>
                      <a:r>
                        <a:rPr lang="en-GB" sz="2400" dirty="0">
                          <a:effectLst/>
                        </a:rPr>
                        <a:t>    print("Process ID:", </a:t>
                      </a:r>
                      <a:r>
                        <a:rPr lang="en-GB" sz="2400" dirty="0" err="1">
                          <a:effectLst/>
                        </a:rPr>
                        <a:t>os.getpid</a:t>
                      </a:r>
                      <a:r>
                        <a:rPr lang="en-GB" sz="2400" dirty="0">
                          <a:effectLst/>
                        </a:rPr>
                        <a:t>())</a:t>
                      </a:r>
                      <a:endParaRPr lang="fr-FR" sz="2400" dirty="0">
                        <a:effectLst/>
                      </a:endParaRPr>
                    </a:p>
                    <a:p>
                      <a:pPr>
                        <a:lnSpc>
                          <a:spcPct val="100000"/>
                        </a:lnSpc>
                        <a:spcAft>
                          <a:spcPts val="0"/>
                        </a:spcAft>
                      </a:pPr>
                      <a:r>
                        <a:rPr lang="en-GB" sz="2400" dirty="0">
                          <a:effectLst/>
                        </a:rPr>
                        <a:t>    print("Parent's process ID:", </a:t>
                      </a:r>
                      <a:r>
                        <a:rPr lang="en-GB" sz="2400" dirty="0" err="1">
                          <a:effectLst/>
                        </a:rPr>
                        <a:t>os.getppid</a:t>
                      </a:r>
                      <a:r>
                        <a:rPr lang="en-GB" sz="2400" dirty="0">
                          <a:effectLst/>
                        </a:rPr>
                        <a:t>())</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dirty="0">
                          <a:effectLst/>
                        </a:rPr>
                        <a:t>I am parent process:</a:t>
                      </a:r>
                      <a:endParaRPr lang="fr-FR" sz="2400" dirty="0">
                        <a:effectLst/>
                      </a:endParaRPr>
                    </a:p>
                    <a:p>
                      <a:pPr>
                        <a:lnSpc>
                          <a:spcPct val="100000"/>
                        </a:lnSpc>
                        <a:spcAft>
                          <a:spcPts val="600"/>
                        </a:spcAft>
                      </a:pPr>
                      <a:r>
                        <a:rPr lang="en-GB" sz="2400" dirty="0">
                          <a:effectLst/>
                        </a:rPr>
                        <a:t>Process ID: 20900</a:t>
                      </a:r>
                      <a:endParaRPr lang="fr-FR" sz="2400" dirty="0">
                        <a:effectLst/>
                      </a:endParaRPr>
                    </a:p>
                    <a:p>
                      <a:pPr>
                        <a:lnSpc>
                          <a:spcPct val="100000"/>
                        </a:lnSpc>
                        <a:spcAft>
                          <a:spcPts val="600"/>
                        </a:spcAft>
                      </a:pPr>
                      <a:r>
                        <a:rPr lang="en-GB" sz="2400" dirty="0">
                          <a:effectLst/>
                        </a:rPr>
                        <a:t>Child's process ID: 20901</a:t>
                      </a:r>
                      <a:endParaRPr lang="fr-FR" sz="2400" dirty="0">
                        <a:effectLst/>
                      </a:endParaRPr>
                    </a:p>
                    <a:p>
                      <a:pPr>
                        <a:lnSpc>
                          <a:spcPct val="100000"/>
                        </a:lnSpc>
                        <a:spcAft>
                          <a:spcPts val="600"/>
                        </a:spcAft>
                      </a:pPr>
                      <a:r>
                        <a:rPr lang="en-GB" sz="2400" dirty="0">
                          <a:effectLst/>
                        </a:rPr>
                        <a:t> </a:t>
                      </a:r>
                      <a:endParaRPr lang="fr-FR" sz="2400" dirty="0">
                        <a:effectLst/>
                      </a:endParaRPr>
                    </a:p>
                    <a:p>
                      <a:pPr>
                        <a:lnSpc>
                          <a:spcPct val="100000"/>
                        </a:lnSpc>
                        <a:spcAft>
                          <a:spcPts val="600"/>
                        </a:spcAft>
                      </a:pPr>
                      <a:r>
                        <a:rPr lang="en-GB" sz="2400" dirty="0">
                          <a:effectLst/>
                        </a:rPr>
                        <a:t>I am child process:</a:t>
                      </a:r>
                      <a:endParaRPr lang="fr-FR" sz="2400" dirty="0">
                        <a:effectLst/>
                      </a:endParaRPr>
                    </a:p>
                    <a:p>
                      <a:pPr>
                        <a:lnSpc>
                          <a:spcPct val="100000"/>
                        </a:lnSpc>
                        <a:spcAft>
                          <a:spcPts val="600"/>
                        </a:spcAft>
                      </a:pPr>
                      <a:r>
                        <a:rPr lang="en-GB" sz="2400" dirty="0">
                          <a:effectLst/>
                        </a:rPr>
                        <a:t>Process ID: 20901</a:t>
                      </a:r>
                      <a:endParaRPr lang="fr-FR" sz="2400" dirty="0">
                        <a:effectLst/>
                      </a:endParaRPr>
                    </a:p>
                    <a:p>
                      <a:pPr>
                        <a:lnSpc>
                          <a:spcPct val="100000"/>
                        </a:lnSpc>
                        <a:spcAft>
                          <a:spcPts val="600"/>
                        </a:spcAft>
                      </a:pPr>
                      <a:r>
                        <a:rPr lang="en-GB" sz="2400" dirty="0">
                          <a:effectLst/>
                        </a:rPr>
                        <a:t>Parent's process ID: 20900</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8873853"/>
                  </a:ext>
                </a:extLst>
              </a:tr>
            </a:tbl>
          </a:graphicData>
        </a:graphic>
      </p:graphicFrame>
    </p:spTree>
    <p:extLst>
      <p:ext uri="{BB962C8B-B14F-4D97-AF65-F5344CB8AC3E}">
        <p14:creationId xmlns:p14="http://schemas.microsoft.com/office/powerpoint/2010/main" val="147680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A11610-EF2B-4A5D-81D0-EEDC47A4F17B}"/>
              </a:ext>
            </a:extLst>
          </p:cNvPr>
          <p:cNvSpPr>
            <a:spLocks noGrp="1"/>
          </p:cNvSpPr>
          <p:nvPr>
            <p:ph type="title"/>
          </p:nvPr>
        </p:nvSpPr>
        <p:spPr/>
        <p:txBody>
          <a:bodyPr/>
          <a:lstStyle/>
          <a:p>
            <a:r>
              <a:rPr lang="fr-FR" dirty="0"/>
              <a:t>Module OS – </a:t>
            </a:r>
            <a:r>
              <a:rPr lang="fr-FR" cap="none" dirty="0" err="1"/>
              <a:t>os.system</a:t>
            </a:r>
            <a:r>
              <a:rPr lang="fr-FR" cap="none" dirty="0"/>
              <a:t>()</a:t>
            </a:r>
            <a:endParaRPr lang="fr-FR" dirty="0"/>
          </a:p>
        </p:txBody>
      </p:sp>
      <p:graphicFrame>
        <p:nvGraphicFramePr>
          <p:cNvPr id="4" name="Tableau 3">
            <a:extLst>
              <a:ext uri="{FF2B5EF4-FFF2-40B4-BE49-F238E27FC236}">
                <a16:creationId xmlns:a16="http://schemas.microsoft.com/office/drawing/2014/main" id="{1733F465-BFA6-4B33-AF31-0FAFD111BAA1}"/>
              </a:ext>
            </a:extLst>
          </p:cNvPr>
          <p:cNvGraphicFramePr>
            <a:graphicFrameLocks noGrp="1"/>
          </p:cNvGraphicFramePr>
          <p:nvPr>
            <p:extLst>
              <p:ext uri="{D42A27DB-BD31-4B8C-83A1-F6EECF244321}">
                <p14:modId xmlns:p14="http://schemas.microsoft.com/office/powerpoint/2010/main" val="711590363"/>
              </p:ext>
            </p:extLst>
          </p:nvPr>
        </p:nvGraphicFramePr>
        <p:xfrm>
          <a:off x="1024128" y="2200069"/>
          <a:ext cx="10244094" cy="1173480"/>
        </p:xfrm>
        <a:graphic>
          <a:graphicData uri="http://schemas.openxmlformats.org/drawingml/2006/table">
            <a:tbl>
              <a:tblPr firstRow="1" firstCol="1" bandRow="1">
                <a:tableStyleId>{5940675A-B579-460E-94D1-54222C63F5DA}</a:tableStyleId>
              </a:tblPr>
              <a:tblGrid>
                <a:gridCol w="5122047">
                  <a:extLst>
                    <a:ext uri="{9D8B030D-6E8A-4147-A177-3AD203B41FA5}">
                      <a16:colId xmlns:a16="http://schemas.microsoft.com/office/drawing/2014/main" val="823492856"/>
                    </a:ext>
                  </a:extLst>
                </a:gridCol>
                <a:gridCol w="5122047">
                  <a:extLst>
                    <a:ext uri="{9D8B030D-6E8A-4147-A177-3AD203B41FA5}">
                      <a16:colId xmlns:a16="http://schemas.microsoft.com/office/drawing/2014/main" val="2472198340"/>
                    </a:ext>
                  </a:extLst>
                </a:gridCol>
              </a:tblGrid>
              <a:tr h="0">
                <a:tc>
                  <a:txBody>
                    <a:bodyPr/>
                    <a:lstStyle/>
                    <a:p>
                      <a:pPr>
                        <a:lnSpc>
                          <a:spcPct val="100000"/>
                        </a:lnSpc>
                        <a:spcAft>
                          <a:spcPts val="600"/>
                        </a:spcAft>
                      </a:pPr>
                      <a:r>
                        <a:rPr lang="fr-MA" sz="2400" dirty="0">
                          <a:effectLst/>
                        </a:rPr>
                        <a:t>Code </a:t>
                      </a:r>
                      <a:r>
                        <a:rPr lang="fr-MA" sz="2400" dirty="0" err="1">
                          <a:effectLst/>
                        </a:rPr>
                        <a:t>Pthyon</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a:effectLst/>
                        </a:rPr>
                        <a:t>Sortie en console</a:t>
                      </a:r>
                      <a:endParaRPr lang="fr-FR" sz="240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6518627"/>
                  </a:ext>
                </a:extLst>
              </a:tr>
              <a:tr h="0">
                <a:tc>
                  <a:txBody>
                    <a:bodyPr/>
                    <a:lstStyle/>
                    <a:p>
                      <a:pPr>
                        <a:lnSpc>
                          <a:spcPct val="100000"/>
                        </a:lnSpc>
                        <a:spcAft>
                          <a:spcPts val="0"/>
                        </a:spcAft>
                      </a:pPr>
                      <a:r>
                        <a:rPr lang="pt-BR" sz="2400" dirty="0">
                          <a:effectLst/>
                        </a:rPr>
                        <a:t>import os</a:t>
                      </a:r>
                    </a:p>
                    <a:p>
                      <a:pPr>
                        <a:lnSpc>
                          <a:spcPct val="100000"/>
                        </a:lnSpc>
                        <a:spcAft>
                          <a:spcPts val="0"/>
                        </a:spcAft>
                      </a:pPr>
                      <a:r>
                        <a:rPr lang="pt-BR" sz="2400" dirty="0">
                          <a:effectLst/>
                        </a:rPr>
                        <a:t>os.system("date")</a:t>
                      </a:r>
                    </a:p>
                  </a:txBody>
                  <a:tcPr marL="68580" marR="68580" marT="0" marB="0"/>
                </a:tc>
                <a:tc>
                  <a:txBody>
                    <a:bodyPr/>
                    <a:lstStyle/>
                    <a:p>
                      <a:pPr>
                        <a:lnSpc>
                          <a:spcPct val="100000"/>
                        </a:lnSpc>
                        <a:spcAft>
                          <a:spcPts val="600"/>
                        </a:spcAft>
                      </a:pPr>
                      <a:endParaRPr lang="de-DE" sz="2400" dirty="0">
                        <a:effectLst/>
                      </a:endParaRPr>
                    </a:p>
                    <a:p>
                      <a:pPr>
                        <a:lnSpc>
                          <a:spcPct val="100000"/>
                        </a:lnSpc>
                        <a:spcAft>
                          <a:spcPts val="600"/>
                        </a:spcAft>
                      </a:pPr>
                      <a:r>
                        <a:rPr lang="de-DE" sz="2400" dirty="0">
                          <a:effectLst/>
                        </a:rPr>
                        <a:t>Sun 20 Feb 2022 09:44:56 AM EST</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88873853"/>
                  </a:ext>
                </a:extLst>
              </a:tr>
            </a:tbl>
          </a:graphicData>
        </a:graphic>
      </p:graphicFrame>
    </p:spTree>
    <p:extLst>
      <p:ext uri="{BB962C8B-B14F-4D97-AF65-F5344CB8AC3E}">
        <p14:creationId xmlns:p14="http://schemas.microsoft.com/office/powerpoint/2010/main" val="203625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A11610-EF2B-4A5D-81D0-EEDC47A4F17B}"/>
              </a:ext>
            </a:extLst>
          </p:cNvPr>
          <p:cNvSpPr>
            <a:spLocks noGrp="1"/>
          </p:cNvSpPr>
          <p:nvPr>
            <p:ph type="title"/>
          </p:nvPr>
        </p:nvSpPr>
        <p:spPr/>
        <p:txBody>
          <a:bodyPr/>
          <a:lstStyle/>
          <a:p>
            <a:r>
              <a:rPr lang="fr-FR" dirty="0"/>
              <a:t>Module OS – </a:t>
            </a:r>
            <a:r>
              <a:rPr lang="fr-FR" cap="none" dirty="0" err="1"/>
              <a:t>os.exec</a:t>
            </a:r>
            <a:r>
              <a:rPr lang="fr-FR" cap="none" dirty="0"/>
              <a:t>*()</a:t>
            </a:r>
            <a:endParaRPr lang="fr-FR" dirty="0"/>
          </a:p>
        </p:txBody>
      </p:sp>
      <p:graphicFrame>
        <p:nvGraphicFramePr>
          <p:cNvPr id="4" name="Tableau 3">
            <a:extLst>
              <a:ext uri="{FF2B5EF4-FFF2-40B4-BE49-F238E27FC236}">
                <a16:creationId xmlns:a16="http://schemas.microsoft.com/office/drawing/2014/main" id="{1733F465-BFA6-4B33-AF31-0FAFD111BAA1}"/>
              </a:ext>
            </a:extLst>
          </p:cNvPr>
          <p:cNvGraphicFramePr>
            <a:graphicFrameLocks noGrp="1"/>
          </p:cNvGraphicFramePr>
          <p:nvPr>
            <p:extLst>
              <p:ext uri="{D42A27DB-BD31-4B8C-83A1-F6EECF244321}">
                <p14:modId xmlns:p14="http://schemas.microsoft.com/office/powerpoint/2010/main" val="1208700741"/>
              </p:ext>
            </p:extLst>
          </p:nvPr>
        </p:nvGraphicFramePr>
        <p:xfrm>
          <a:off x="1024128" y="2200069"/>
          <a:ext cx="10244094" cy="3094073"/>
        </p:xfrm>
        <a:graphic>
          <a:graphicData uri="http://schemas.openxmlformats.org/drawingml/2006/table">
            <a:tbl>
              <a:tblPr firstRow="1" firstCol="1" bandRow="1">
                <a:tableStyleId>{5940675A-B579-460E-94D1-54222C63F5DA}</a:tableStyleId>
              </a:tblPr>
              <a:tblGrid>
                <a:gridCol w="3787023">
                  <a:extLst>
                    <a:ext uri="{9D8B030D-6E8A-4147-A177-3AD203B41FA5}">
                      <a16:colId xmlns:a16="http://schemas.microsoft.com/office/drawing/2014/main" val="823492856"/>
                    </a:ext>
                  </a:extLst>
                </a:gridCol>
                <a:gridCol w="6457071">
                  <a:extLst>
                    <a:ext uri="{9D8B030D-6E8A-4147-A177-3AD203B41FA5}">
                      <a16:colId xmlns:a16="http://schemas.microsoft.com/office/drawing/2014/main" val="2472198340"/>
                    </a:ext>
                  </a:extLst>
                </a:gridCol>
              </a:tblGrid>
              <a:tr h="0">
                <a:tc>
                  <a:txBody>
                    <a:bodyPr/>
                    <a:lstStyle/>
                    <a:p>
                      <a:pPr>
                        <a:lnSpc>
                          <a:spcPct val="100000"/>
                        </a:lnSpc>
                        <a:spcAft>
                          <a:spcPts val="600"/>
                        </a:spcAft>
                      </a:pPr>
                      <a:r>
                        <a:rPr lang="fr-MA" sz="2400" dirty="0">
                          <a:effectLst/>
                        </a:rPr>
                        <a:t>Code </a:t>
                      </a:r>
                      <a:r>
                        <a:rPr lang="fr-MA" sz="2400" dirty="0" err="1">
                          <a:effectLst/>
                        </a:rPr>
                        <a:t>Pthyon</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a:effectLst/>
                        </a:rPr>
                        <a:t>Sortie en console</a:t>
                      </a:r>
                      <a:endParaRPr lang="fr-FR" sz="240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6518627"/>
                  </a:ext>
                </a:extLst>
              </a:tr>
              <a:tr h="968212">
                <a:tc>
                  <a:txBody>
                    <a:bodyPr/>
                    <a:lstStyle/>
                    <a:p>
                      <a:pPr>
                        <a:lnSpc>
                          <a:spcPct val="100000"/>
                        </a:lnSpc>
                        <a:spcAft>
                          <a:spcPts val="0"/>
                        </a:spcAft>
                      </a:pPr>
                      <a:r>
                        <a:rPr lang="en-GB" sz="2400" dirty="0">
                          <a:effectLst/>
                        </a:rPr>
                        <a:t>import </a:t>
                      </a:r>
                      <a:r>
                        <a:rPr lang="en-GB" sz="2400" dirty="0" err="1">
                          <a:effectLst/>
                        </a:rPr>
                        <a:t>os</a:t>
                      </a:r>
                      <a:endParaRPr lang="en-GB" sz="2400" dirty="0">
                        <a:effectLst/>
                      </a:endParaRPr>
                    </a:p>
                    <a:p>
                      <a:pPr>
                        <a:lnSpc>
                          <a:spcPct val="100000"/>
                        </a:lnSpc>
                        <a:spcAft>
                          <a:spcPts val="0"/>
                        </a:spcAft>
                      </a:pPr>
                      <a:r>
                        <a:rPr lang="en-GB" sz="2400" dirty="0" err="1">
                          <a:effectLst/>
                        </a:rPr>
                        <a:t>os.execl</a:t>
                      </a:r>
                      <a:r>
                        <a:rPr lang="en-GB" sz="2400" dirty="0">
                          <a:effectLst/>
                        </a:rPr>
                        <a:t>("/bin/date", "date")</a:t>
                      </a:r>
                    </a:p>
                  </a:txBody>
                  <a:tcPr marL="68580" marR="68580" marT="0" marB="0"/>
                </a:tc>
                <a:tc>
                  <a:txBody>
                    <a:bodyPr/>
                    <a:lstStyle/>
                    <a:p>
                      <a:pPr>
                        <a:lnSpc>
                          <a:spcPct val="100000"/>
                        </a:lnSpc>
                        <a:spcAft>
                          <a:spcPts val="0"/>
                        </a:spcAft>
                      </a:pPr>
                      <a:endParaRPr lang="fr-FR" sz="2400" kern="1200" dirty="0">
                        <a:solidFill>
                          <a:schemeClr val="tx1"/>
                        </a:solidFill>
                        <a:effectLst/>
                        <a:latin typeface="+mn-lt"/>
                        <a:ea typeface="+mn-ea"/>
                        <a:cs typeface="+mn-cs"/>
                      </a:endParaRPr>
                    </a:p>
                    <a:p>
                      <a:pPr>
                        <a:lnSpc>
                          <a:spcPct val="100000"/>
                        </a:lnSpc>
                        <a:spcAft>
                          <a:spcPts val="600"/>
                        </a:spcAft>
                      </a:pPr>
                      <a:r>
                        <a:rPr lang="de-DE" sz="2400" kern="1200" dirty="0">
                          <a:solidFill>
                            <a:schemeClr val="tx1"/>
                          </a:solidFill>
                          <a:effectLst/>
                          <a:latin typeface="+mn-lt"/>
                          <a:ea typeface="+mn-ea"/>
                          <a:cs typeface="+mn-cs"/>
                        </a:rPr>
                        <a:t>Sun 20 Feb 2022 10:24:23 AM EST</a:t>
                      </a:r>
                      <a:endParaRPr lang="fr-FR" sz="24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884634070"/>
                  </a:ext>
                </a:extLst>
              </a:tr>
              <a:tr h="601861">
                <a:tc>
                  <a:txBody>
                    <a:bodyPr/>
                    <a:lstStyle/>
                    <a:p>
                      <a:pPr>
                        <a:lnSpc>
                          <a:spcPct val="100000"/>
                        </a:lnSpc>
                        <a:spcAft>
                          <a:spcPts val="0"/>
                        </a:spcAft>
                      </a:pPr>
                      <a:r>
                        <a:rPr lang="en-GB" sz="2400" dirty="0" err="1">
                          <a:effectLst/>
                        </a:rPr>
                        <a:t>os.execlp</a:t>
                      </a:r>
                      <a:r>
                        <a:rPr lang="en-GB" sz="2400" dirty="0">
                          <a:effectLst/>
                        </a:rPr>
                        <a:t>("date", "date")</a:t>
                      </a:r>
                    </a:p>
                  </a:txBody>
                  <a:tcPr marL="68580" marR="68580" marT="0" marB="0"/>
                </a:tc>
                <a:tc>
                  <a:txBody>
                    <a:bodyPr/>
                    <a:lstStyle/>
                    <a:p>
                      <a:pPr>
                        <a:lnSpc>
                          <a:spcPct val="100000"/>
                        </a:lnSpc>
                        <a:spcAft>
                          <a:spcPts val="600"/>
                        </a:spcAft>
                      </a:pPr>
                      <a:r>
                        <a:rPr lang="de-DE" sz="2400" kern="1200" dirty="0">
                          <a:solidFill>
                            <a:schemeClr val="tx1"/>
                          </a:solidFill>
                          <a:effectLst/>
                          <a:latin typeface="+mn-lt"/>
                          <a:ea typeface="+mn-ea"/>
                          <a:cs typeface="+mn-cs"/>
                        </a:rPr>
                        <a:t>Sun 20 Feb 2022 10:26:52 AM EST</a:t>
                      </a:r>
                      <a:endParaRPr lang="fr-FR" sz="24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686302748"/>
                  </a:ext>
                </a:extLst>
              </a:tr>
              <a:tr h="0">
                <a:tc>
                  <a:txBody>
                    <a:bodyPr/>
                    <a:lstStyle/>
                    <a:p>
                      <a:pPr>
                        <a:lnSpc>
                          <a:spcPct val="100000"/>
                        </a:lnSpc>
                        <a:spcAft>
                          <a:spcPts val="0"/>
                        </a:spcAft>
                      </a:pPr>
                      <a:r>
                        <a:rPr lang="en-GB" sz="2400" dirty="0" err="1">
                          <a:effectLst/>
                        </a:rPr>
                        <a:t>cmd</a:t>
                      </a:r>
                      <a:r>
                        <a:rPr lang="en-GB" sz="2400" dirty="0">
                          <a:effectLst/>
                        </a:rPr>
                        <a:t> = ["ls", "-l", "-n"]</a:t>
                      </a:r>
                    </a:p>
                    <a:p>
                      <a:pPr>
                        <a:lnSpc>
                          <a:spcPct val="100000"/>
                        </a:lnSpc>
                        <a:spcAft>
                          <a:spcPts val="0"/>
                        </a:spcAft>
                      </a:pPr>
                      <a:r>
                        <a:rPr lang="en-GB" sz="2400" dirty="0" err="1">
                          <a:effectLst/>
                        </a:rPr>
                        <a:t>os.execvp</a:t>
                      </a:r>
                      <a:r>
                        <a:rPr lang="en-GB" sz="2400" dirty="0">
                          <a:effectLst/>
                        </a:rPr>
                        <a:t>("ls", </a:t>
                      </a:r>
                      <a:r>
                        <a:rPr lang="en-GB" sz="2400" dirty="0" err="1">
                          <a:effectLst/>
                        </a:rPr>
                        <a:t>cmd</a:t>
                      </a:r>
                      <a:r>
                        <a:rPr lang="en-GB" sz="2400" dirty="0">
                          <a:effectLst/>
                        </a:rPr>
                        <a:t>)</a:t>
                      </a:r>
                    </a:p>
                  </a:txBody>
                  <a:tcPr marL="68580" marR="68580" marT="0" marB="0"/>
                </a:tc>
                <a:tc>
                  <a:txBody>
                    <a:bodyPr/>
                    <a:lstStyle/>
                    <a:p>
                      <a:pPr>
                        <a:lnSpc>
                          <a:spcPct val="100000"/>
                        </a:lnSpc>
                        <a:spcAft>
                          <a:spcPts val="600"/>
                        </a:spcAft>
                      </a:pPr>
                      <a:r>
                        <a:rPr lang="pt-BR" sz="2200" kern="1200" dirty="0">
                          <a:solidFill>
                            <a:schemeClr val="tx1"/>
                          </a:solidFill>
                          <a:effectLst/>
                          <a:latin typeface="+mn-lt"/>
                          <a:ea typeface="+mn-ea"/>
                          <a:cs typeface="+mn-cs"/>
                        </a:rPr>
                        <a:t>-rw-r--r-- 1 1000 1000    99 Feb 20 10:29 Execvp.py</a:t>
                      </a:r>
                    </a:p>
                    <a:p>
                      <a:pPr>
                        <a:lnSpc>
                          <a:spcPct val="100000"/>
                        </a:lnSpc>
                        <a:spcAft>
                          <a:spcPts val="600"/>
                        </a:spcAft>
                      </a:pPr>
                      <a:r>
                        <a:rPr lang="pt-BR" sz="2200" kern="1200" dirty="0">
                          <a:solidFill>
                            <a:schemeClr val="tx1"/>
                          </a:solidFill>
                          <a:effectLst/>
                          <a:latin typeface="+mn-lt"/>
                          <a:ea typeface="+mn-ea"/>
                          <a:cs typeface="+mn-cs"/>
                        </a:rPr>
                        <a:t>-rw-r--r-- 1 1000 1000    99 Feb 20 10:26 Execlp.py</a:t>
                      </a:r>
                    </a:p>
                    <a:p>
                      <a:pPr>
                        <a:lnSpc>
                          <a:spcPct val="100000"/>
                        </a:lnSpc>
                        <a:spcAft>
                          <a:spcPts val="600"/>
                        </a:spcAft>
                      </a:pPr>
                      <a:r>
                        <a:rPr lang="pt-BR" sz="2200" kern="1200" dirty="0">
                          <a:solidFill>
                            <a:schemeClr val="tx1"/>
                          </a:solidFill>
                          <a:effectLst/>
                          <a:latin typeface="+mn-lt"/>
                          <a:ea typeface="+mn-ea"/>
                          <a:cs typeface="+mn-cs"/>
                        </a:rPr>
                        <a:t>-rw-r--r-- 1 1000 1000    44 Feb 20 10:24 Execl.py</a:t>
                      </a:r>
                    </a:p>
                  </a:txBody>
                  <a:tcPr marL="68580" marR="68580" marT="0" marB="0"/>
                </a:tc>
                <a:extLst>
                  <a:ext uri="{0D108BD9-81ED-4DB2-BD59-A6C34878D82A}">
                    <a16:rowId xmlns:a16="http://schemas.microsoft.com/office/drawing/2014/main" val="3288873853"/>
                  </a:ext>
                </a:extLst>
              </a:tr>
            </a:tbl>
          </a:graphicData>
        </a:graphic>
      </p:graphicFrame>
    </p:spTree>
    <p:extLst>
      <p:ext uri="{BB962C8B-B14F-4D97-AF65-F5344CB8AC3E}">
        <p14:creationId xmlns:p14="http://schemas.microsoft.com/office/powerpoint/2010/main" val="347903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A11610-EF2B-4A5D-81D0-EEDC47A4F17B}"/>
              </a:ext>
            </a:extLst>
          </p:cNvPr>
          <p:cNvSpPr>
            <a:spLocks noGrp="1"/>
          </p:cNvSpPr>
          <p:nvPr>
            <p:ph type="title"/>
          </p:nvPr>
        </p:nvSpPr>
        <p:spPr/>
        <p:txBody>
          <a:bodyPr/>
          <a:lstStyle/>
          <a:p>
            <a:r>
              <a:rPr lang="fr-FR" dirty="0"/>
              <a:t>Module OS – </a:t>
            </a:r>
            <a:r>
              <a:rPr lang="fr-FR" cap="none" dirty="0" err="1"/>
              <a:t>os.pipe</a:t>
            </a:r>
            <a:r>
              <a:rPr lang="fr-FR" cap="none" dirty="0"/>
              <a:t>()</a:t>
            </a:r>
            <a:endParaRPr lang="fr-FR" dirty="0"/>
          </a:p>
        </p:txBody>
      </p:sp>
      <p:graphicFrame>
        <p:nvGraphicFramePr>
          <p:cNvPr id="4" name="Tableau 3">
            <a:extLst>
              <a:ext uri="{FF2B5EF4-FFF2-40B4-BE49-F238E27FC236}">
                <a16:creationId xmlns:a16="http://schemas.microsoft.com/office/drawing/2014/main" id="{1733F465-BFA6-4B33-AF31-0FAFD111BAA1}"/>
              </a:ext>
            </a:extLst>
          </p:cNvPr>
          <p:cNvGraphicFramePr>
            <a:graphicFrameLocks noGrp="1"/>
          </p:cNvGraphicFramePr>
          <p:nvPr>
            <p:extLst>
              <p:ext uri="{D42A27DB-BD31-4B8C-83A1-F6EECF244321}">
                <p14:modId xmlns:p14="http://schemas.microsoft.com/office/powerpoint/2010/main" val="1978355272"/>
              </p:ext>
            </p:extLst>
          </p:nvPr>
        </p:nvGraphicFramePr>
        <p:xfrm>
          <a:off x="973953" y="2084832"/>
          <a:ext cx="10244094" cy="4632960"/>
        </p:xfrm>
        <a:graphic>
          <a:graphicData uri="http://schemas.openxmlformats.org/drawingml/2006/table">
            <a:tbl>
              <a:tblPr firstRow="1" firstCol="1" bandRow="1">
                <a:tableStyleId>{5940675A-B579-460E-94D1-54222C63F5DA}</a:tableStyleId>
              </a:tblPr>
              <a:tblGrid>
                <a:gridCol w="6009718">
                  <a:extLst>
                    <a:ext uri="{9D8B030D-6E8A-4147-A177-3AD203B41FA5}">
                      <a16:colId xmlns:a16="http://schemas.microsoft.com/office/drawing/2014/main" val="823492856"/>
                    </a:ext>
                  </a:extLst>
                </a:gridCol>
                <a:gridCol w="4234376">
                  <a:extLst>
                    <a:ext uri="{9D8B030D-6E8A-4147-A177-3AD203B41FA5}">
                      <a16:colId xmlns:a16="http://schemas.microsoft.com/office/drawing/2014/main" val="2472198340"/>
                    </a:ext>
                  </a:extLst>
                </a:gridCol>
              </a:tblGrid>
              <a:tr h="0">
                <a:tc>
                  <a:txBody>
                    <a:bodyPr/>
                    <a:lstStyle/>
                    <a:p>
                      <a:pPr>
                        <a:lnSpc>
                          <a:spcPct val="100000"/>
                        </a:lnSpc>
                        <a:spcAft>
                          <a:spcPts val="600"/>
                        </a:spcAft>
                      </a:pPr>
                      <a:r>
                        <a:rPr lang="fr-MA" sz="2400" dirty="0">
                          <a:effectLst/>
                        </a:rPr>
                        <a:t>Code </a:t>
                      </a:r>
                      <a:r>
                        <a:rPr lang="fr-MA" sz="2400" dirty="0" err="1">
                          <a:effectLst/>
                        </a:rPr>
                        <a:t>Pthyon</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a:effectLst/>
                        </a:rPr>
                        <a:t>Sortie en console</a:t>
                      </a:r>
                      <a:endParaRPr lang="fr-FR" sz="240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6518627"/>
                  </a:ext>
                </a:extLst>
              </a:tr>
              <a:tr h="0">
                <a:tc>
                  <a:txBody>
                    <a:bodyPr/>
                    <a:lstStyle/>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import os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r, w =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os.pipe</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p>
                    <a:p>
                      <a:pPr>
                        <a:lnSpc>
                          <a:spcPct val="100000"/>
                        </a:lnSpc>
                        <a:spcAft>
                          <a:spcPts val="0"/>
                        </a:spcAft>
                      </a:pPr>
                      <a:r>
                        <a:rPr lang="fr-FR" sz="2000" dirty="0" err="1">
                          <a:effectLst/>
                          <a:latin typeface="Century Schoolbook" panose="02040604050505020304" pitchFamily="18" charset="0"/>
                          <a:ea typeface="Calibri" panose="020F0502020204030204" pitchFamily="34" charset="0"/>
                          <a:cs typeface="Arial" panose="020B0604020202020204" pitchFamily="34" charset="0"/>
                        </a:rPr>
                        <a:t>pid</a:t>
                      </a:r>
                      <a:r>
                        <a:rPr lang="fr-FR" sz="2000" dirty="0">
                          <a:effectLst/>
                          <a:latin typeface="Century Schoolbook" panose="02040604050505020304" pitchFamily="18" charset="0"/>
                          <a:ea typeface="Calibri" panose="020F0502020204030204" pitchFamily="34" charset="0"/>
                          <a:cs typeface="Arial" panose="020B0604020202020204" pitchFamily="34" charset="0"/>
                        </a:rPr>
                        <a:t> =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os.fork</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if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pid</a:t>
                      </a:r>
                      <a:r>
                        <a:rPr lang="fr-FR" sz="2000" dirty="0">
                          <a:effectLst/>
                          <a:latin typeface="Century Schoolbook" panose="02040604050505020304" pitchFamily="18" charset="0"/>
                          <a:ea typeface="Calibri" panose="020F0502020204030204" pitchFamily="34" charset="0"/>
                          <a:cs typeface="Arial" panose="020B0604020202020204" pitchFamily="34" charset="0"/>
                        </a:rPr>
                        <a:t> &gt; 0: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os.close</a:t>
                      </a:r>
                      <a:r>
                        <a:rPr lang="fr-FR" sz="2000" dirty="0">
                          <a:effectLst/>
                          <a:latin typeface="Century Schoolbook" panose="02040604050505020304" pitchFamily="18" charset="0"/>
                          <a:ea typeface="Calibri" panose="020F0502020204030204" pitchFamily="34" charset="0"/>
                          <a:cs typeface="Arial" panose="020B0604020202020204" pitchFamily="34" charset="0"/>
                        </a:rPr>
                        <a:t>(r)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print</a:t>
                      </a:r>
                      <a:r>
                        <a:rPr lang="fr-FR" sz="2000" dirty="0">
                          <a:effectLst/>
                          <a:latin typeface="Century Schoolbook" panose="02040604050505020304" pitchFamily="18" charset="0"/>
                          <a:ea typeface="Calibri" panose="020F0502020204030204" pitchFamily="34" charset="0"/>
                          <a:cs typeface="Arial" panose="020B0604020202020204" pitchFamily="34" charset="0"/>
                        </a:rPr>
                        <a:t>("Parent process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is</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writing</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text</a:t>
                      </a:r>
                      <a:r>
                        <a:rPr lang="fr-FR" sz="2000" dirty="0">
                          <a:effectLst/>
                          <a:latin typeface="Century Schoolbook" panose="02040604050505020304" pitchFamily="18" charset="0"/>
                          <a:ea typeface="Calibri" panose="020F0502020204030204" pitchFamily="34" charset="0"/>
                          <a:cs typeface="Arial" panose="020B0604020202020204" pitchFamily="34" charset="0"/>
                        </a:rPr>
                        <a:t> =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b"Hello</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child</a:t>
                      </a:r>
                      <a:r>
                        <a:rPr lang="fr-FR" sz="2000" dirty="0">
                          <a:effectLst/>
                          <a:latin typeface="Century Schoolbook" panose="02040604050505020304" pitchFamily="18" charset="0"/>
                          <a:ea typeface="Calibri" panose="020F0502020204030204" pitchFamily="34" charset="0"/>
                          <a:cs typeface="Arial" panose="020B0604020202020204" pitchFamily="34" charset="0"/>
                        </a:rPr>
                        <a:t> process"</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os.write</a:t>
                      </a:r>
                      <a:r>
                        <a:rPr lang="fr-FR" sz="2000" dirty="0">
                          <a:effectLst/>
                          <a:latin typeface="Century Schoolbook" panose="02040604050505020304" pitchFamily="18" charset="0"/>
                          <a:ea typeface="Calibri" panose="020F0502020204030204" pitchFamily="34" charset="0"/>
                          <a:cs typeface="Arial" panose="020B0604020202020204" pitchFamily="34" charset="0"/>
                        </a:rPr>
                        <a:t>(w,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text</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print</a:t>
                      </a:r>
                      <a:r>
                        <a:rPr lang="fr-FR" sz="2000" dirty="0">
                          <a:effectLst/>
                          <a:latin typeface="Century Schoolbook" panose="02040604050505020304" pitchFamily="18" charset="0"/>
                          <a:ea typeface="Calibri" panose="020F0502020204030204" pitchFamily="34" charset="0"/>
                          <a:cs typeface="Arial" panose="020B0604020202020204" pitchFamily="34" charset="0"/>
                        </a:rPr>
                        <a:t>("</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Written</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text</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text.decode</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p>
                    <a:p>
                      <a:pPr>
                        <a:lnSpc>
                          <a:spcPct val="100000"/>
                        </a:lnSpc>
                        <a:spcAft>
                          <a:spcPts val="0"/>
                        </a:spcAft>
                      </a:pPr>
                      <a:r>
                        <a:rPr lang="fr-FR" sz="2000" dirty="0" err="1">
                          <a:effectLst/>
                          <a:latin typeface="Century Schoolbook" panose="02040604050505020304" pitchFamily="18" charset="0"/>
                          <a:ea typeface="Calibri" panose="020F0502020204030204" pitchFamily="34" charset="0"/>
                          <a:cs typeface="Arial" panose="020B0604020202020204" pitchFamily="34" charset="0"/>
                        </a:rPr>
                        <a:t>else</a:t>
                      </a:r>
                      <a:r>
                        <a:rPr lang="fr-FR" sz="2000" dirty="0">
                          <a:effectLst/>
                          <a:latin typeface="Century Schoolbook" panose="02040604050505020304" pitchFamily="18" charset="0"/>
                          <a:ea typeface="Calibri" panose="020F0502020204030204" pitchFamily="34" charset="0"/>
                          <a:cs typeface="Arial" panose="020B0604020202020204" pitchFamily="34" charset="0"/>
                        </a:rPr>
                        <a:t>:</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os.close</a:t>
                      </a:r>
                      <a:r>
                        <a:rPr lang="fr-FR" sz="2000" dirty="0">
                          <a:effectLst/>
                          <a:latin typeface="Century Schoolbook" panose="02040604050505020304" pitchFamily="18" charset="0"/>
                          <a:ea typeface="Calibri" panose="020F0502020204030204" pitchFamily="34" charset="0"/>
                          <a:cs typeface="Arial" panose="020B0604020202020204" pitchFamily="34" charset="0"/>
                        </a:rPr>
                        <a:t>(w)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print</a:t>
                      </a:r>
                      <a:r>
                        <a:rPr lang="fr-FR" sz="2000" dirty="0">
                          <a:effectLst/>
                          <a:latin typeface="Century Schoolbook" panose="02040604050505020304" pitchFamily="18" charset="0"/>
                          <a:ea typeface="Calibri" panose="020F0502020204030204" pitchFamily="34" charset="0"/>
                          <a:cs typeface="Arial" panose="020B0604020202020204" pitchFamily="34" charset="0"/>
                        </a:rPr>
                        <a:t>("Child process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is</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reading</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r =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os.fdopen</a:t>
                      </a:r>
                      <a:r>
                        <a:rPr lang="fr-FR" sz="2000" dirty="0">
                          <a:effectLst/>
                          <a:latin typeface="Century Schoolbook" panose="02040604050505020304" pitchFamily="18" charset="0"/>
                          <a:ea typeface="Calibri" panose="020F0502020204030204" pitchFamily="34" charset="0"/>
                          <a:cs typeface="Arial" panose="020B0604020202020204" pitchFamily="34" charset="0"/>
                        </a:rPr>
                        <a:t>(r) </a:t>
                      </a:r>
                    </a:p>
                    <a:p>
                      <a:pPr>
                        <a:lnSpc>
                          <a:spcPct val="100000"/>
                        </a:lnSpc>
                        <a:spcAft>
                          <a:spcPts val="0"/>
                        </a:spcAft>
                      </a:pP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print</a:t>
                      </a:r>
                      <a:r>
                        <a:rPr lang="fr-FR" sz="2000" dirty="0">
                          <a:effectLst/>
                          <a:latin typeface="Century Schoolbook" panose="02040604050505020304" pitchFamily="18" charset="0"/>
                          <a:ea typeface="Calibri" panose="020F0502020204030204" pitchFamily="34" charset="0"/>
                          <a:cs typeface="Arial" panose="020B0604020202020204" pitchFamily="34" charset="0"/>
                        </a:rPr>
                        <a:t>("Read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text</a:t>
                      </a:r>
                      <a:r>
                        <a:rPr lang="fr-FR" sz="2000" dirty="0">
                          <a:effectLst/>
                          <a:latin typeface="Century Schoolbook" panose="02040604050505020304" pitchFamily="18" charset="0"/>
                          <a:ea typeface="Calibri" panose="020F0502020204030204" pitchFamily="34" charset="0"/>
                          <a:cs typeface="Arial" panose="020B0604020202020204" pitchFamily="34" charset="0"/>
                        </a:rPr>
                        <a:t>:", </a:t>
                      </a:r>
                      <a:r>
                        <a:rPr lang="fr-FR" sz="2000" dirty="0" err="1">
                          <a:effectLst/>
                          <a:latin typeface="Century Schoolbook" panose="02040604050505020304" pitchFamily="18" charset="0"/>
                          <a:ea typeface="Calibri" panose="020F0502020204030204" pitchFamily="34" charset="0"/>
                          <a:cs typeface="Arial" panose="020B0604020202020204" pitchFamily="34" charset="0"/>
                        </a:rPr>
                        <a:t>r.read</a:t>
                      </a:r>
                      <a:r>
                        <a:rPr lang="fr-FR" sz="2000" dirty="0">
                          <a:effectLst/>
                          <a:latin typeface="Century Schoolbook" panose="02040604050505020304" pitchFamily="18" charset="0"/>
                          <a:ea typeface="Calibri" panose="020F0502020204030204" pitchFamily="34" charset="0"/>
                          <a:cs typeface="Arial" panose="020B0604020202020204" pitchFamily="34" charset="0"/>
                        </a:rPr>
                        <a:t>())</a:t>
                      </a:r>
                    </a:p>
                  </a:txBody>
                  <a:tcPr marL="68580" marR="68580" marT="0" marB="0"/>
                </a:tc>
                <a:tc>
                  <a:txBody>
                    <a:bodyPr/>
                    <a:lstStyle/>
                    <a:p>
                      <a:pPr>
                        <a:lnSpc>
                          <a:spcPct val="100000"/>
                        </a:lnSpc>
                        <a:spcAft>
                          <a:spcPts val="600"/>
                        </a:spcAft>
                      </a:pPr>
                      <a:r>
                        <a:rPr lang="en-US" sz="2400" dirty="0">
                          <a:effectLst/>
                        </a:rPr>
                        <a:t>Parent process is writing</a:t>
                      </a:r>
                    </a:p>
                    <a:p>
                      <a:pPr>
                        <a:lnSpc>
                          <a:spcPct val="100000"/>
                        </a:lnSpc>
                        <a:spcAft>
                          <a:spcPts val="600"/>
                        </a:spcAft>
                      </a:pPr>
                      <a:r>
                        <a:rPr lang="en-US" sz="2400" dirty="0">
                          <a:effectLst/>
                        </a:rPr>
                        <a:t>Written text: Hello child process</a:t>
                      </a:r>
                    </a:p>
                    <a:p>
                      <a:pPr>
                        <a:lnSpc>
                          <a:spcPct val="100000"/>
                        </a:lnSpc>
                        <a:spcAft>
                          <a:spcPts val="600"/>
                        </a:spcAft>
                      </a:pPr>
                      <a:r>
                        <a:rPr lang="en-US" sz="2400" dirty="0">
                          <a:effectLst/>
                        </a:rPr>
                        <a:t>Child Process is reading</a:t>
                      </a:r>
                    </a:p>
                    <a:p>
                      <a:pPr>
                        <a:lnSpc>
                          <a:spcPct val="100000"/>
                        </a:lnSpc>
                        <a:spcAft>
                          <a:spcPts val="600"/>
                        </a:spcAft>
                      </a:pPr>
                      <a:r>
                        <a:rPr lang="en-US" sz="2400" dirty="0">
                          <a:effectLst/>
                        </a:rPr>
                        <a:t>Read text: Hello child process</a:t>
                      </a:r>
                    </a:p>
                  </a:txBody>
                  <a:tcPr marL="68580" marR="68580" marT="0" marB="0"/>
                </a:tc>
                <a:extLst>
                  <a:ext uri="{0D108BD9-81ED-4DB2-BD59-A6C34878D82A}">
                    <a16:rowId xmlns:a16="http://schemas.microsoft.com/office/drawing/2014/main" val="3288873853"/>
                  </a:ext>
                </a:extLst>
              </a:tr>
            </a:tbl>
          </a:graphicData>
        </a:graphic>
      </p:graphicFrame>
    </p:spTree>
    <p:extLst>
      <p:ext uri="{BB962C8B-B14F-4D97-AF65-F5344CB8AC3E}">
        <p14:creationId xmlns:p14="http://schemas.microsoft.com/office/powerpoint/2010/main" val="287515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A11610-EF2B-4A5D-81D0-EEDC47A4F17B}"/>
              </a:ext>
            </a:extLst>
          </p:cNvPr>
          <p:cNvSpPr>
            <a:spLocks noGrp="1"/>
          </p:cNvSpPr>
          <p:nvPr>
            <p:ph type="title"/>
          </p:nvPr>
        </p:nvSpPr>
        <p:spPr/>
        <p:txBody>
          <a:bodyPr/>
          <a:lstStyle/>
          <a:p>
            <a:r>
              <a:rPr lang="fr-FR" dirty="0"/>
              <a:t>Module OS – </a:t>
            </a:r>
            <a:r>
              <a:rPr lang="fr-FR" cap="none" dirty="0" err="1"/>
              <a:t>os.dup</a:t>
            </a:r>
            <a:r>
              <a:rPr lang="fr-FR" cap="none" dirty="0"/>
              <a:t>() / os.dup2() </a:t>
            </a:r>
            <a:endParaRPr lang="fr-FR" dirty="0"/>
          </a:p>
        </p:txBody>
      </p:sp>
      <p:graphicFrame>
        <p:nvGraphicFramePr>
          <p:cNvPr id="4" name="Tableau 3">
            <a:extLst>
              <a:ext uri="{FF2B5EF4-FFF2-40B4-BE49-F238E27FC236}">
                <a16:creationId xmlns:a16="http://schemas.microsoft.com/office/drawing/2014/main" id="{1733F465-BFA6-4B33-AF31-0FAFD111BAA1}"/>
              </a:ext>
            </a:extLst>
          </p:cNvPr>
          <p:cNvGraphicFramePr>
            <a:graphicFrameLocks noGrp="1"/>
          </p:cNvGraphicFramePr>
          <p:nvPr>
            <p:extLst>
              <p:ext uri="{D42A27DB-BD31-4B8C-83A1-F6EECF244321}">
                <p14:modId xmlns:p14="http://schemas.microsoft.com/office/powerpoint/2010/main" val="1238576764"/>
              </p:ext>
            </p:extLst>
          </p:nvPr>
        </p:nvGraphicFramePr>
        <p:xfrm>
          <a:off x="552666" y="2084832"/>
          <a:ext cx="11086668" cy="4328160"/>
        </p:xfrm>
        <a:graphic>
          <a:graphicData uri="http://schemas.openxmlformats.org/drawingml/2006/table">
            <a:tbl>
              <a:tblPr firstRow="1" firstCol="1" bandRow="1">
                <a:tableStyleId>{5940675A-B579-460E-94D1-54222C63F5DA}</a:tableStyleId>
              </a:tblPr>
              <a:tblGrid>
                <a:gridCol w="4839141">
                  <a:extLst>
                    <a:ext uri="{9D8B030D-6E8A-4147-A177-3AD203B41FA5}">
                      <a16:colId xmlns:a16="http://schemas.microsoft.com/office/drawing/2014/main" val="823492856"/>
                    </a:ext>
                  </a:extLst>
                </a:gridCol>
                <a:gridCol w="6247527">
                  <a:extLst>
                    <a:ext uri="{9D8B030D-6E8A-4147-A177-3AD203B41FA5}">
                      <a16:colId xmlns:a16="http://schemas.microsoft.com/office/drawing/2014/main" val="2472198340"/>
                    </a:ext>
                  </a:extLst>
                </a:gridCol>
              </a:tblGrid>
              <a:tr h="0">
                <a:tc>
                  <a:txBody>
                    <a:bodyPr/>
                    <a:lstStyle/>
                    <a:p>
                      <a:pPr>
                        <a:lnSpc>
                          <a:spcPct val="100000"/>
                        </a:lnSpc>
                        <a:spcAft>
                          <a:spcPts val="600"/>
                        </a:spcAft>
                      </a:pPr>
                      <a:r>
                        <a:rPr lang="fr-MA" sz="2400" dirty="0">
                          <a:effectLst/>
                        </a:rPr>
                        <a:t>Code </a:t>
                      </a:r>
                      <a:r>
                        <a:rPr lang="fr-MA" sz="2400" dirty="0" err="1">
                          <a:effectLst/>
                        </a:rPr>
                        <a:t>Pthyon</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a:effectLst/>
                        </a:rPr>
                        <a:t>Sortie en console</a:t>
                      </a:r>
                      <a:endParaRPr lang="fr-FR" sz="240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6518627"/>
                  </a:ext>
                </a:extLst>
              </a:tr>
              <a:tr h="0">
                <a:tc>
                  <a:txBody>
                    <a:bodyPr/>
                    <a:lstStyle/>
                    <a:p>
                      <a:r>
                        <a:rPr lang="en-GB" sz="2000" kern="1200" dirty="0">
                          <a:solidFill>
                            <a:schemeClr val="tx1"/>
                          </a:solidFill>
                          <a:effectLst/>
                          <a:latin typeface="+mn-lt"/>
                          <a:ea typeface="+mn-ea"/>
                          <a:cs typeface="+mn-cs"/>
                        </a:rPr>
                        <a:t>import </a:t>
                      </a:r>
                      <a:r>
                        <a:rPr lang="en-GB" sz="2000" kern="1200" dirty="0" err="1">
                          <a:solidFill>
                            <a:schemeClr val="tx1"/>
                          </a:solidFill>
                          <a:effectLst/>
                          <a:latin typeface="+mn-lt"/>
                          <a:ea typeface="+mn-ea"/>
                          <a:cs typeface="+mn-cs"/>
                        </a:rPr>
                        <a:t>os</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err="1">
                          <a:solidFill>
                            <a:schemeClr val="tx1"/>
                          </a:solidFill>
                          <a:effectLst/>
                          <a:latin typeface="+mn-lt"/>
                          <a:ea typeface="+mn-ea"/>
                          <a:cs typeface="+mn-cs"/>
                        </a:rPr>
                        <a:t>fd</a:t>
                      </a:r>
                      <a:r>
                        <a:rPr lang="en-GB" sz="2000" kern="1200" dirty="0">
                          <a:solidFill>
                            <a:schemeClr val="tx1"/>
                          </a:solidFill>
                          <a:effectLst/>
                          <a:latin typeface="+mn-lt"/>
                          <a:ea typeface="+mn-ea"/>
                          <a:cs typeface="+mn-cs"/>
                        </a:rPr>
                        <a:t> = </a:t>
                      </a:r>
                      <a:r>
                        <a:rPr lang="en-GB" sz="2000" kern="1200" dirty="0" err="1">
                          <a:solidFill>
                            <a:schemeClr val="tx1"/>
                          </a:solidFill>
                          <a:effectLst/>
                          <a:latin typeface="+mn-lt"/>
                          <a:ea typeface="+mn-ea"/>
                          <a:cs typeface="+mn-cs"/>
                        </a:rPr>
                        <a:t>os.open</a:t>
                      </a:r>
                      <a:r>
                        <a:rPr lang="en-GB" sz="2000" kern="1200" dirty="0">
                          <a:solidFill>
                            <a:schemeClr val="tx1"/>
                          </a:solidFill>
                          <a:effectLst/>
                          <a:latin typeface="+mn-lt"/>
                          <a:ea typeface="+mn-ea"/>
                          <a:cs typeface="+mn-cs"/>
                        </a:rPr>
                        <a:t>("Files/test.txt", </a:t>
                      </a:r>
                      <a:r>
                        <a:rPr lang="en-GB" sz="2000" kern="1200" dirty="0" err="1">
                          <a:solidFill>
                            <a:schemeClr val="tx1"/>
                          </a:solidFill>
                          <a:effectLst/>
                          <a:latin typeface="+mn-lt"/>
                          <a:ea typeface="+mn-ea"/>
                          <a:cs typeface="+mn-cs"/>
                        </a:rPr>
                        <a:t>os.O_WRONLY</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a:solidFill>
                            <a:schemeClr val="tx1"/>
                          </a:solidFill>
                          <a:effectLst/>
                          <a:latin typeface="+mn-lt"/>
                          <a:ea typeface="+mn-ea"/>
                          <a:cs typeface="+mn-cs"/>
                        </a:rPr>
                        <a:t>print("Original file descriptor:", </a:t>
                      </a:r>
                      <a:r>
                        <a:rPr lang="en-GB" sz="2000" kern="1200" dirty="0" err="1">
                          <a:solidFill>
                            <a:schemeClr val="tx1"/>
                          </a:solidFill>
                          <a:effectLst/>
                          <a:latin typeface="+mn-lt"/>
                          <a:ea typeface="+mn-ea"/>
                          <a:cs typeface="+mn-cs"/>
                        </a:rPr>
                        <a:t>fd</a:t>
                      </a:r>
                      <a:r>
                        <a:rPr lang="en-GB" sz="2000" kern="1200" dirty="0">
                          <a:solidFill>
                            <a:schemeClr val="tx1"/>
                          </a:solidFill>
                          <a:effectLst/>
                          <a:latin typeface="+mn-lt"/>
                          <a:ea typeface="+mn-ea"/>
                          <a:cs typeface="+mn-cs"/>
                        </a:rPr>
                        <a:t>)</a:t>
                      </a:r>
                      <a:endParaRPr lang="fr-FR" sz="2000" kern="1200" dirty="0">
                        <a:solidFill>
                          <a:schemeClr val="tx1"/>
                        </a:solidFill>
                        <a:effectLst/>
                        <a:latin typeface="+mn-lt"/>
                        <a:ea typeface="+mn-ea"/>
                        <a:cs typeface="+mn-cs"/>
                      </a:endParaRPr>
                    </a:p>
                    <a:p>
                      <a:r>
                        <a:rPr lang="en-GB" sz="2000" kern="1200" dirty="0" err="1">
                          <a:solidFill>
                            <a:schemeClr val="tx1"/>
                          </a:solidFill>
                          <a:effectLst/>
                          <a:latin typeface="+mn-lt"/>
                          <a:ea typeface="+mn-ea"/>
                          <a:cs typeface="+mn-cs"/>
                        </a:rPr>
                        <a:t>dup_fd</a:t>
                      </a:r>
                      <a:r>
                        <a:rPr lang="en-GB" sz="2000" kern="1200" dirty="0">
                          <a:solidFill>
                            <a:schemeClr val="tx1"/>
                          </a:solidFill>
                          <a:effectLst/>
                          <a:latin typeface="+mn-lt"/>
                          <a:ea typeface="+mn-ea"/>
                          <a:cs typeface="+mn-cs"/>
                        </a:rPr>
                        <a:t> = </a:t>
                      </a:r>
                      <a:r>
                        <a:rPr lang="en-GB" sz="2000" kern="1200" dirty="0" err="1">
                          <a:solidFill>
                            <a:schemeClr val="tx1"/>
                          </a:solidFill>
                          <a:effectLst/>
                          <a:latin typeface="+mn-lt"/>
                          <a:ea typeface="+mn-ea"/>
                          <a:cs typeface="+mn-cs"/>
                        </a:rPr>
                        <a:t>os.dup</a:t>
                      </a:r>
                      <a:r>
                        <a:rPr lang="en-GB" sz="2000" kern="1200" dirty="0">
                          <a:solidFill>
                            <a:schemeClr val="tx1"/>
                          </a:solidFill>
                          <a:effectLst/>
                          <a:latin typeface="+mn-lt"/>
                          <a:ea typeface="+mn-ea"/>
                          <a:cs typeface="+mn-cs"/>
                        </a:rPr>
                        <a:t>(</a:t>
                      </a:r>
                      <a:r>
                        <a:rPr lang="en-GB" sz="2000" kern="1200" dirty="0" err="1">
                          <a:solidFill>
                            <a:schemeClr val="tx1"/>
                          </a:solidFill>
                          <a:effectLst/>
                          <a:latin typeface="+mn-lt"/>
                          <a:ea typeface="+mn-ea"/>
                          <a:cs typeface="+mn-cs"/>
                        </a:rPr>
                        <a:t>fd</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a:solidFill>
                            <a:schemeClr val="tx1"/>
                          </a:solidFill>
                          <a:effectLst/>
                          <a:latin typeface="+mn-lt"/>
                          <a:ea typeface="+mn-ea"/>
                          <a:cs typeface="+mn-cs"/>
                        </a:rPr>
                        <a:t>print("Duplicated file descriptor:", </a:t>
                      </a:r>
                      <a:r>
                        <a:rPr lang="en-GB" sz="2000" kern="1200" dirty="0" err="1">
                          <a:solidFill>
                            <a:schemeClr val="tx1"/>
                          </a:solidFill>
                          <a:effectLst/>
                          <a:latin typeface="+mn-lt"/>
                          <a:ea typeface="+mn-ea"/>
                          <a:cs typeface="+mn-cs"/>
                        </a:rPr>
                        <a:t>dup_fd</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err="1">
                          <a:solidFill>
                            <a:schemeClr val="tx1"/>
                          </a:solidFill>
                          <a:effectLst/>
                          <a:latin typeface="+mn-lt"/>
                          <a:ea typeface="+mn-ea"/>
                          <a:cs typeface="+mn-cs"/>
                        </a:rPr>
                        <a:t>pid</a:t>
                      </a:r>
                      <a:r>
                        <a:rPr lang="en-GB" sz="2000" kern="1200" dirty="0">
                          <a:solidFill>
                            <a:schemeClr val="tx1"/>
                          </a:solidFill>
                          <a:effectLst/>
                          <a:latin typeface="+mn-lt"/>
                          <a:ea typeface="+mn-ea"/>
                          <a:cs typeface="+mn-cs"/>
                        </a:rPr>
                        <a:t> = </a:t>
                      </a:r>
                      <a:r>
                        <a:rPr lang="en-GB" sz="2000" kern="1200" dirty="0" err="1">
                          <a:solidFill>
                            <a:schemeClr val="tx1"/>
                          </a:solidFill>
                          <a:effectLst/>
                          <a:latin typeface="+mn-lt"/>
                          <a:ea typeface="+mn-ea"/>
                          <a:cs typeface="+mn-cs"/>
                        </a:rPr>
                        <a:t>os.getpid</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err="1">
                          <a:solidFill>
                            <a:schemeClr val="tx1"/>
                          </a:solidFill>
                          <a:effectLst/>
                          <a:latin typeface="+mn-lt"/>
                          <a:ea typeface="+mn-ea"/>
                          <a:cs typeface="+mn-cs"/>
                        </a:rPr>
                        <a:t>os.system</a:t>
                      </a:r>
                      <a:r>
                        <a:rPr lang="en-GB" sz="2000" kern="1200" dirty="0">
                          <a:solidFill>
                            <a:schemeClr val="tx1"/>
                          </a:solidFill>
                          <a:effectLst/>
                          <a:latin typeface="+mn-lt"/>
                          <a:ea typeface="+mn-ea"/>
                          <a:cs typeface="+mn-cs"/>
                        </a:rPr>
                        <a:t>("ls -l /proc/%s/</a:t>
                      </a:r>
                      <a:r>
                        <a:rPr lang="en-GB" sz="2000" kern="1200" dirty="0" err="1">
                          <a:solidFill>
                            <a:schemeClr val="tx1"/>
                          </a:solidFill>
                          <a:effectLst/>
                          <a:latin typeface="+mn-lt"/>
                          <a:ea typeface="+mn-ea"/>
                          <a:cs typeface="+mn-cs"/>
                        </a:rPr>
                        <a:t>fd</a:t>
                      </a:r>
                      <a:r>
                        <a:rPr lang="en-GB" sz="2000" kern="1200" dirty="0">
                          <a:solidFill>
                            <a:schemeClr val="tx1"/>
                          </a:solidFill>
                          <a:effectLst/>
                          <a:latin typeface="+mn-lt"/>
                          <a:ea typeface="+mn-ea"/>
                          <a:cs typeface="+mn-cs"/>
                        </a:rPr>
                        <a:t>" %</a:t>
                      </a:r>
                      <a:r>
                        <a:rPr lang="en-GB" sz="2000" kern="1200" dirty="0" err="1">
                          <a:solidFill>
                            <a:schemeClr val="tx1"/>
                          </a:solidFill>
                          <a:effectLst/>
                          <a:latin typeface="+mn-lt"/>
                          <a:ea typeface="+mn-ea"/>
                          <a:cs typeface="+mn-cs"/>
                        </a:rPr>
                        <a:t>pid</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err="1">
                          <a:solidFill>
                            <a:schemeClr val="tx1"/>
                          </a:solidFill>
                          <a:effectLst/>
                          <a:latin typeface="+mn-lt"/>
                          <a:ea typeface="+mn-ea"/>
                          <a:cs typeface="+mn-cs"/>
                        </a:rPr>
                        <a:t>os.close</a:t>
                      </a:r>
                      <a:r>
                        <a:rPr lang="en-GB" sz="2000" kern="1200" dirty="0">
                          <a:solidFill>
                            <a:schemeClr val="tx1"/>
                          </a:solidFill>
                          <a:effectLst/>
                          <a:latin typeface="+mn-lt"/>
                          <a:ea typeface="+mn-ea"/>
                          <a:cs typeface="+mn-cs"/>
                        </a:rPr>
                        <a:t>(</a:t>
                      </a:r>
                      <a:r>
                        <a:rPr lang="en-GB" sz="2000" kern="1200" dirty="0" err="1">
                          <a:solidFill>
                            <a:schemeClr val="tx1"/>
                          </a:solidFill>
                          <a:effectLst/>
                          <a:latin typeface="+mn-lt"/>
                          <a:ea typeface="+mn-ea"/>
                          <a:cs typeface="+mn-cs"/>
                        </a:rPr>
                        <a:t>fd</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err="1">
                          <a:solidFill>
                            <a:schemeClr val="tx1"/>
                          </a:solidFill>
                          <a:effectLst/>
                          <a:latin typeface="+mn-lt"/>
                          <a:ea typeface="+mn-ea"/>
                          <a:cs typeface="+mn-cs"/>
                        </a:rPr>
                        <a:t>os.close</a:t>
                      </a:r>
                      <a:r>
                        <a:rPr lang="en-GB" sz="2000" kern="1200" dirty="0">
                          <a:solidFill>
                            <a:schemeClr val="tx1"/>
                          </a:solidFill>
                          <a:effectLst/>
                          <a:latin typeface="+mn-lt"/>
                          <a:ea typeface="+mn-ea"/>
                          <a:cs typeface="+mn-cs"/>
                        </a:rPr>
                        <a:t>(</a:t>
                      </a:r>
                      <a:r>
                        <a:rPr lang="en-GB" sz="2000" kern="1200" dirty="0" err="1">
                          <a:solidFill>
                            <a:schemeClr val="tx1"/>
                          </a:solidFill>
                          <a:effectLst/>
                          <a:latin typeface="+mn-lt"/>
                          <a:ea typeface="+mn-ea"/>
                          <a:cs typeface="+mn-cs"/>
                        </a:rPr>
                        <a:t>dup_fd</a:t>
                      </a:r>
                      <a:r>
                        <a:rPr lang="en-GB" sz="2000" kern="1200" dirty="0">
                          <a:solidFill>
                            <a:schemeClr val="tx1"/>
                          </a:solidFill>
                          <a:effectLst/>
                          <a:latin typeface="+mn-lt"/>
                          <a:ea typeface="+mn-ea"/>
                          <a:cs typeface="+mn-cs"/>
                        </a:rPr>
                        <a:t>) </a:t>
                      </a:r>
                      <a:endParaRPr lang="fr-FR" sz="2000" kern="1200" dirty="0">
                        <a:solidFill>
                          <a:schemeClr val="tx1"/>
                        </a:solidFill>
                        <a:effectLst/>
                        <a:latin typeface="+mn-lt"/>
                        <a:ea typeface="+mn-ea"/>
                        <a:cs typeface="+mn-cs"/>
                      </a:endParaRPr>
                    </a:p>
                    <a:p>
                      <a:r>
                        <a:rPr lang="en-GB" sz="2000" kern="1200" dirty="0">
                          <a:solidFill>
                            <a:schemeClr val="tx1"/>
                          </a:solidFill>
                          <a:effectLst/>
                          <a:latin typeface="+mn-lt"/>
                          <a:ea typeface="+mn-ea"/>
                          <a:cs typeface="+mn-cs"/>
                        </a:rPr>
                        <a:t>print("File descriptor duplicated successfully")</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US" sz="2000" dirty="0">
                          <a:effectLst/>
                        </a:rPr>
                        <a:t>Original file descriptor: 3</a:t>
                      </a:r>
                    </a:p>
                    <a:p>
                      <a:pPr>
                        <a:lnSpc>
                          <a:spcPct val="100000"/>
                        </a:lnSpc>
                        <a:spcAft>
                          <a:spcPts val="600"/>
                        </a:spcAft>
                      </a:pPr>
                      <a:r>
                        <a:rPr lang="en-US" sz="2000" dirty="0">
                          <a:effectLst/>
                        </a:rPr>
                        <a:t>Duplicated file descriptor: 4</a:t>
                      </a:r>
                    </a:p>
                    <a:p>
                      <a:pPr>
                        <a:lnSpc>
                          <a:spcPct val="100000"/>
                        </a:lnSpc>
                        <a:spcAft>
                          <a:spcPts val="600"/>
                        </a:spcAft>
                      </a:pPr>
                      <a:r>
                        <a:rPr lang="en-US" sz="2000" dirty="0">
                          <a:effectLst/>
                        </a:rPr>
                        <a:t>total 0</a:t>
                      </a:r>
                    </a:p>
                    <a:p>
                      <a:pPr>
                        <a:lnSpc>
                          <a:spcPct val="100000"/>
                        </a:lnSpc>
                        <a:spcAft>
                          <a:spcPts val="600"/>
                        </a:spcAft>
                      </a:pPr>
                      <a:r>
                        <a:rPr lang="en-US" sz="2000" dirty="0" err="1">
                          <a:effectLst/>
                        </a:rPr>
                        <a:t>lr</a:t>
                      </a:r>
                      <a:r>
                        <a:rPr lang="en-US" sz="2000" dirty="0">
                          <a:effectLst/>
                        </a:rPr>
                        <a:t>-x------ 1 kali </a:t>
                      </a:r>
                      <a:r>
                        <a:rPr lang="en-US" sz="2000" dirty="0" err="1">
                          <a:effectLst/>
                        </a:rPr>
                        <a:t>kali</a:t>
                      </a:r>
                      <a:r>
                        <a:rPr lang="en-US" sz="2000" dirty="0">
                          <a:effectLst/>
                        </a:rPr>
                        <a:t> 64 Feb 22 11:49 0 -&gt; pipe:[312648]</a:t>
                      </a:r>
                    </a:p>
                    <a:p>
                      <a:pPr>
                        <a:lnSpc>
                          <a:spcPct val="100000"/>
                        </a:lnSpc>
                        <a:spcAft>
                          <a:spcPts val="600"/>
                        </a:spcAft>
                      </a:pPr>
                      <a:r>
                        <a:rPr lang="en-US" sz="2000" dirty="0">
                          <a:effectLst/>
                        </a:rPr>
                        <a:t>l-</a:t>
                      </a:r>
                      <a:r>
                        <a:rPr lang="en-US" sz="2000" dirty="0" err="1">
                          <a:effectLst/>
                        </a:rPr>
                        <a:t>wx</a:t>
                      </a:r>
                      <a:r>
                        <a:rPr lang="en-US" sz="2000" dirty="0">
                          <a:effectLst/>
                        </a:rPr>
                        <a:t>------ 1 kali </a:t>
                      </a:r>
                      <a:r>
                        <a:rPr lang="en-US" sz="2000" dirty="0" err="1">
                          <a:effectLst/>
                        </a:rPr>
                        <a:t>kali</a:t>
                      </a:r>
                      <a:r>
                        <a:rPr lang="en-US" sz="2000" dirty="0">
                          <a:effectLst/>
                        </a:rPr>
                        <a:t> 64 Feb 22 11:49 1 -&gt; pipe:[312649]</a:t>
                      </a:r>
                    </a:p>
                    <a:p>
                      <a:pPr>
                        <a:lnSpc>
                          <a:spcPct val="100000"/>
                        </a:lnSpc>
                        <a:spcAft>
                          <a:spcPts val="600"/>
                        </a:spcAft>
                      </a:pPr>
                      <a:r>
                        <a:rPr lang="en-US" sz="2000" dirty="0">
                          <a:effectLst/>
                        </a:rPr>
                        <a:t>l-</a:t>
                      </a:r>
                      <a:r>
                        <a:rPr lang="en-US" sz="2000" dirty="0" err="1">
                          <a:effectLst/>
                        </a:rPr>
                        <a:t>wx</a:t>
                      </a:r>
                      <a:r>
                        <a:rPr lang="en-US" sz="2000" dirty="0">
                          <a:effectLst/>
                        </a:rPr>
                        <a:t>------ 1 kali </a:t>
                      </a:r>
                      <a:r>
                        <a:rPr lang="en-US" sz="2000" dirty="0" err="1">
                          <a:effectLst/>
                        </a:rPr>
                        <a:t>kali</a:t>
                      </a:r>
                      <a:r>
                        <a:rPr lang="en-US" sz="2000" dirty="0">
                          <a:effectLst/>
                        </a:rPr>
                        <a:t> 64 Feb 22 11:49 2 -&gt; pipe:[312650]</a:t>
                      </a:r>
                    </a:p>
                    <a:p>
                      <a:pPr>
                        <a:lnSpc>
                          <a:spcPct val="100000"/>
                        </a:lnSpc>
                        <a:spcAft>
                          <a:spcPts val="600"/>
                        </a:spcAft>
                      </a:pPr>
                      <a:r>
                        <a:rPr lang="en-US" sz="2000" dirty="0">
                          <a:effectLst/>
                        </a:rPr>
                        <a:t>l-</a:t>
                      </a:r>
                      <a:r>
                        <a:rPr lang="en-US" sz="2000" dirty="0" err="1">
                          <a:effectLst/>
                        </a:rPr>
                        <a:t>wx</a:t>
                      </a:r>
                      <a:r>
                        <a:rPr lang="en-US" sz="2000" dirty="0">
                          <a:effectLst/>
                        </a:rPr>
                        <a:t>------ 1 kali </a:t>
                      </a:r>
                      <a:r>
                        <a:rPr lang="en-US" sz="2000" dirty="0" err="1">
                          <a:effectLst/>
                        </a:rPr>
                        <a:t>kali</a:t>
                      </a:r>
                      <a:r>
                        <a:rPr lang="en-US" sz="2000" dirty="0">
                          <a:effectLst/>
                        </a:rPr>
                        <a:t> 64 Feb 22 11:49 3 -&gt; /home/kali/</a:t>
                      </a:r>
                      <a:r>
                        <a:rPr lang="en-US" sz="2000" dirty="0" err="1">
                          <a:effectLst/>
                        </a:rPr>
                        <a:t>PycharmProjects</a:t>
                      </a:r>
                      <a:r>
                        <a:rPr lang="en-US" sz="2000" dirty="0">
                          <a:effectLst/>
                        </a:rPr>
                        <a:t>/</a:t>
                      </a:r>
                      <a:r>
                        <a:rPr lang="en-US" sz="2000" dirty="0" err="1">
                          <a:effectLst/>
                        </a:rPr>
                        <a:t>ProjetProgSys</a:t>
                      </a:r>
                      <a:r>
                        <a:rPr lang="en-US" sz="2000" dirty="0">
                          <a:effectLst/>
                        </a:rPr>
                        <a:t>/Files/test.txt</a:t>
                      </a:r>
                    </a:p>
                    <a:p>
                      <a:pPr>
                        <a:lnSpc>
                          <a:spcPct val="100000"/>
                        </a:lnSpc>
                        <a:spcAft>
                          <a:spcPts val="600"/>
                        </a:spcAft>
                      </a:pPr>
                      <a:r>
                        <a:rPr lang="en-US" sz="2000" dirty="0">
                          <a:effectLst/>
                        </a:rPr>
                        <a:t>l-</a:t>
                      </a:r>
                      <a:r>
                        <a:rPr lang="en-US" sz="2000" dirty="0" err="1">
                          <a:effectLst/>
                        </a:rPr>
                        <a:t>wx</a:t>
                      </a:r>
                      <a:r>
                        <a:rPr lang="en-US" sz="2000" dirty="0">
                          <a:effectLst/>
                        </a:rPr>
                        <a:t>------ 1 kali </a:t>
                      </a:r>
                      <a:r>
                        <a:rPr lang="en-US" sz="2000" dirty="0" err="1">
                          <a:effectLst/>
                        </a:rPr>
                        <a:t>kali</a:t>
                      </a:r>
                      <a:r>
                        <a:rPr lang="en-US" sz="2000" dirty="0">
                          <a:effectLst/>
                        </a:rPr>
                        <a:t> 64 Feb 22 11:49 4 -&gt; /home/kali/</a:t>
                      </a:r>
                      <a:r>
                        <a:rPr lang="en-US" sz="2000" dirty="0" err="1">
                          <a:effectLst/>
                        </a:rPr>
                        <a:t>PycharmProjects</a:t>
                      </a:r>
                      <a:r>
                        <a:rPr lang="en-US" sz="2000" dirty="0">
                          <a:effectLst/>
                        </a:rPr>
                        <a:t>/</a:t>
                      </a:r>
                      <a:r>
                        <a:rPr lang="en-US" sz="2000" dirty="0" err="1">
                          <a:effectLst/>
                        </a:rPr>
                        <a:t>ProjetProgSys</a:t>
                      </a:r>
                      <a:r>
                        <a:rPr lang="en-US" sz="2000" dirty="0">
                          <a:effectLst/>
                        </a:rPr>
                        <a:t>/Files/test.txt</a:t>
                      </a:r>
                    </a:p>
                    <a:p>
                      <a:pPr>
                        <a:lnSpc>
                          <a:spcPct val="100000"/>
                        </a:lnSpc>
                        <a:spcAft>
                          <a:spcPts val="600"/>
                        </a:spcAft>
                      </a:pPr>
                      <a:r>
                        <a:rPr lang="en-US" sz="2000" dirty="0">
                          <a:effectLst/>
                        </a:rPr>
                        <a:t>File descriptor duplicated successfully</a:t>
                      </a:r>
                    </a:p>
                  </a:txBody>
                  <a:tcPr marL="68580" marR="68580" marT="0" marB="0"/>
                </a:tc>
                <a:extLst>
                  <a:ext uri="{0D108BD9-81ED-4DB2-BD59-A6C34878D82A}">
                    <a16:rowId xmlns:a16="http://schemas.microsoft.com/office/drawing/2014/main" val="3288873853"/>
                  </a:ext>
                </a:extLst>
              </a:tr>
            </a:tbl>
          </a:graphicData>
        </a:graphic>
      </p:graphicFrame>
    </p:spTree>
    <p:extLst>
      <p:ext uri="{BB962C8B-B14F-4D97-AF65-F5344CB8AC3E}">
        <p14:creationId xmlns:p14="http://schemas.microsoft.com/office/powerpoint/2010/main" val="289822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A11610-EF2B-4A5D-81D0-EEDC47A4F17B}"/>
              </a:ext>
            </a:extLst>
          </p:cNvPr>
          <p:cNvSpPr>
            <a:spLocks noGrp="1"/>
          </p:cNvSpPr>
          <p:nvPr>
            <p:ph type="title"/>
          </p:nvPr>
        </p:nvSpPr>
        <p:spPr/>
        <p:txBody>
          <a:bodyPr/>
          <a:lstStyle/>
          <a:p>
            <a:r>
              <a:rPr lang="fr-FR" dirty="0"/>
              <a:t>Module OS – </a:t>
            </a:r>
            <a:r>
              <a:rPr lang="fr-FR" cap="none" dirty="0" err="1"/>
              <a:t>os.wait</a:t>
            </a:r>
            <a:r>
              <a:rPr lang="fr-FR" cap="none" dirty="0"/>
              <a:t>()</a:t>
            </a:r>
            <a:endParaRPr lang="fr-FR" dirty="0"/>
          </a:p>
        </p:txBody>
      </p:sp>
      <p:graphicFrame>
        <p:nvGraphicFramePr>
          <p:cNvPr id="4" name="Tableau 3">
            <a:extLst>
              <a:ext uri="{FF2B5EF4-FFF2-40B4-BE49-F238E27FC236}">
                <a16:creationId xmlns:a16="http://schemas.microsoft.com/office/drawing/2014/main" id="{1733F465-BFA6-4B33-AF31-0FAFD111BAA1}"/>
              </a:ext>
            </a:extLst>
          </p:cNvPr>
          <p:cNvGraphicFramePr>
            <a:graphicFrameLocks noGrp="1"/>
          </p:cNvGraphicFramePr>
          <p:nvPr>
            <p:extLst>
              <p:ext uri="{D42A27DB-BD31-4B8C-83A1-F6EECF244321}">
                <p14:modId xmlns:p14="http://schemas.microsoft.com/office/powerpoint/2010/main" val="4234143454"/>
              </p:ext>
            </p:extLst>
          </p:nvPr>
        </p:nvGraphicFramePr>
        <p:xfrm>
          <a:off x="1024128" y="1706457"/>
          <a:ext cx="10193919" cy="5120640"/>
        </p:xfrm>
        <a:graphic>
          <a:graphicData uri="http://schemas.openxmlformats.org/drawingml/2006/table">
            <a:tbl>
              <a:tblPr firstRow="1" firstCol="1" bandRow="1">
                <a:tableStyleId>{5940675A-B579-460E-94D1-54222C63F5DA}</a:tableStyleId>
              </a:tblPr>
              <a:tblGrid>
                <a:gridCol w="5471265">
                  <a:extLst>
                    <a:ext uri="{9D8B030D-6E8A-4147-A177-3AD203B41FA5}">
                      <a16:colId xmlns:a16="http://schemas.microsoft.com/office/drawing/2014/main" val="823492856"/>
                    </a:ext>
                  </a:extLst>
                </a:gridCol>
                <a:gridCol w="4722654">
                  <a:extLst>
                    <a:ext uri="{9D8B030D-6E8A-4147-A177-3AD203B41FA5}">
                      <a16:colId xmlns:a16="http://schemas.microsoft.com/office/drawing/2014/main" val="2472198340"/>
                    </a:ext>
                  </a:extLst>
                </a:gridCol>
              </a:tblGrid>
              <a:tr h="0">
                <a:tc>
                  <a:txBody>
                    <a:bodyPr/>
                    <a:lstStyle/>
                    <a:p>
                      <a:pPr>
                        <a:lnSpc>
                          <a:spcPct val="100000"/>
                        </a:lnSpc>
                        <a:spcAft>
                          <a:spcPts val="600"/>
                        </a:spcAft>
                      </a:pPr>
                      <a:r>
                        <a:rPr lang="fr-MA" sz="2400" dirty="0">
                          <a:effectLst/>
                        </a:rPr>
                        <a:t>Code </a:t>
                      </a:r>
                      <a:r>
                        <a:rPr lang="fr-MA" sz="2400" dirty="0" err="1">
                          <a:effectLst/>
                        </a:rPr>
                        <a:t>Pthyon</a:t>
                      </a:r>
                      <a:endParaRPr lang="fr-FR" sz="2400" dirty="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00000"/>
                        </a:lnSpc>
                        <a:spcAft>
                          <a:spcPts val="600"/>
                        </a:spcAft>
                      </a:pPr>
                      <a:r>
                        <a:rPr lang="en-GB" sz="2400">
                          <a:effectLst/>
                        </a:rPr>
                        <a:t>Sortie en console</a:t>
                      </a:r>
                      <a:endParaRPr lang="fr-FR" sz="2400">
                        <a:effectLst/>
                        <a:latin typeface="Century Schoolbook" panose="020406040505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6518627"/>
                  </a:ext>
                </a:extLst>
              </a:tr>
              <a:tr h="0">
                <a:tc>
                  <a:txBody>
                    <a:bodyPr/>
                    <a:lstStyle/>
                    <a:p>
                      <a:pPr>
                        <a:lnSpc>
                          <a:spcPct val="100000"/>
                        </a:lnSpc>
                        <a:spcAft>
                          <a:spcPts val="0"/>
                        </a:spcAft>
                      </a:pPr>
                      <a:r>
                        <a:rPr lang="fr-FR" sz="2400" kern="1200" dirty="0">
                          <a:solidFill>
                            <a:schemeClr val="tx1"/>
                          </a:solidFill>
                          <a:effectLst/>
                          <a:latin typeface="+mn-lt"/>
                          <a:ea typeface="+mn-ea"/>
                          <a:cs typeface="+mn-cs"/>
                        </a:rPr>
                        <a:t>import os  </a:t>
                      </a:r>
                    </a:p>
                    <a:p>
                      <a:pPr>
                        <a:lnSpc>
                          <a:spcPct val="100000"/>
                        </a:lnSpc>
                        <a:spcAft>
                          <a:spcPts val="0"/>
                        </a:spcAft>
                      </a:pPr>
                      <a:r>
                        <a:rPr lang="fr-FR" sz="2400" kern="1200" dirty="0" err="1">
                          <a:solidFill>
                            <a:schemeClr val="tx1"/>
                          </a:solidFill>
                          <a:effectLst/>
                          <a:latin typeface="+mn-lt"/>
                          <a:ea typeface="+mn-ea"/>
                          <a:cs typeface="+mn-cs"/>
                        </a:rPr>
                        <a:t>pid</a:t>
                      </a:r>
                      <a:r>
                        <a:rPr lang="fr-FR" sz="2400" kern="1200" dirty="0">
                          <a:solidFill>
                            <a:schemeClr val="tx1"/>
                          </a:solidFill>
                          <a:effectLst/>
                          <a:latin typeface="+mn-lt"/>
                          <a:ea typeface="+mn-ea"/>
                          <a:cs typeface="+mn-cs"/>
                        </a:rPr>
                        <a:t> = </a:t>
                      </a:r>
                      <a:r>
                        <a:rPr lang="fr-FR" sz="2400" kern="1200" dirty="0" err="1">
                          <a:solidFill>
                            <a:schemeClr val="tx1"/>
                          </a:solidFill>
                          <a:effectLst/>
                          <a:latin typeface="+mn-lt"/>
                          <a:ea typeface="+mn-ea"/>
                          <a:cs typeface="+mn-cs"/>
                        </a:rPr>
                        <a:t>os.fork</a:t>
                      </a:r>
                      <a:r>
                        <a:rPr lang="fr-FR" sz="2400" kern="1200" dirty="0">
                          <a:solidFill>
                            <a:schemeClr val="tx1"/>
                          </a:solidFill>
                          <a:effectLst/>
                          <a:latin typeface="+mn-lt"/>
                          <a:ea typeface="+mn-ea"/>
                          <a:cs typeface="+mn-cs"/>
                        </a:rPr>
                        <a:t>() </a:t>
                      </a:r>
                    </a:p>
                    <a:p>
                      <a:pPr>
                        <a:lnSpc>
                          <a:spcPct val="100000"/>
                        </a:lnSpc>
                        <a:spcAft>
                          <a:spcPts val="0"/>
                        </a:spcAft>
                      </a:pPr>
                      <a:r>
                        <a:rPr lang="fr-FR" sz="2400" kern="1200" dirty="0">
                          <a:solidFill>
                            <a:schemeClr val="tx1"/>
                          </a:solidFill>
                          <a:effectLst/>
                          <a:latin typeface="+mn-lt"/>
                          <a:ea typeface="+mn-ea"/>
                          <a:cs typeface="+mn-cs"/>
                        </a:rPr>
                        <a:t>if </a:t>
                      </a:r>
                      <a:r>
                        <a:rPr lang="fr-FR" sz="2400" kern="1200" dirty="0" err="1">
                          <a:solidFill>
                            <a:schemeClr val="tx1"/>
                          </a:solidFill>
                          <a:effectLst/>
                          <a:latin typeface="+mn-lt"/>
                          <a:ea typeface="+mn-ea"/>
                          <a:cs typeface="+mn-cs"/>
                        </a:rPr>
                        <a:t>pid</a:t>
                      </a:r>
                      <a:r>
                        <a:rPr lang="fr-FR" sz="2400" kern="1200" dirty="0">
                          <a:solidFill>
                            <a:schemeClr val="tx1"/>
                          </a:solidFill>
                          <a:effectLst/>
                          <a:latin typeface="+mn-lt"/>
                          <a:ea typeface="+mn-ea"/>
                          <a:cs typeface="+mn-cs"/>
                        </a:rPr>
                        <a:t> : </a:t>
                      </a:r>
                    </a:p>
                    <a:p>
                      <a:pPr>
                        <a:lnSpc>
                          <a:spcPct val="100000"/>
                        </a:lnSpc>
                        <a:spcAft>
                          <a:spcPts val="0"/>
                        </a:spcAft>
                      </a:pP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status</a:t>
                      </a:r>
                      <a:r>
                        <a:rPr lang="fr-FR" sz="2400" kern="1200" dirty="0">
                          <a:solidFill>
                            <a:schemeClr val="tx1"/>
                          </a:solidFill>
                          <a:effectLst/>
                          <a:latin typeface="+mn-lt"/>
                          <a:ea typeface="+mn-ea"/>
                          <a:cs typeface="+mn-cs"/>
                        </a:rPr>
                        <a:t> = </a:t>
                      </a:r>
                      <a:r>
                        <a:rPr lang="fr-FR" sz="2400" kern="1200" dirty="0" err="1">
                          <a:solidFill>
                            <a:schemeClr val="tx1"/>
                          </a:solidFill>
                          <a:effectLst/>
                          <a:latin typeface="+mn-lt"/>
                          <a:ea typeface="+mn-ea"/>
                          <a:cs typeface="+mn-cs"/>
                        </a:rPr>
                        <a:t>os.wait</a:t>
                      </a:r>
                      <a:r>
                        <a:rPr lang="fr-FR" sz="2400" kern="1200" dirty="0">
                          <a:solidFill>
                            <a:schemeClr val="tx1"/>
                          </a:solidFill>
                          <a:effectLst/>
                          <a:latin typeface="+mn-lt"/>
                          <a:ea typeface="+mn-ea"/>
                          <a:cs typeface="+mn-cs"/>
                        </a:rPr>
                        <a:t>() </a:t>
                      </a:r>
                    </a:p>
                    <a:p>
                      <a:pPr>
                        <a:lnSpc>
                          <a:spcPct val="100000"/>
                        </a:lnSpc>
                        <a:spcAft>
                          <a:spcPts val="0"/>
                        </a:spcAft>
                      </a:pP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print</a:t>
                      </a:r>
                      <a:r>
                        <a:rPr lang="fr-FR" sz="2400" kern="1200" dirty="0">
                          <a:solidFill>
                            <a:schemeClr val="tx1"/>
                          </a:solidFill>
                          <a:effectLst/>
                          <a:latin typeface="+mn-lt"/>
                          <a:ea typeface="+mn-ea"/>
                          <a:cs typeface="+mn-cs"/>
                        </a:rPr>
                        <a:t>("\</a:t>
                      </a:r>
                      <a:r>
                        <a:rPr lang="fr-FR" sz="2400" kern="1200" dirty="0" err="1">
                          <a:solidFill>
                            <a:schemeClr val="tx1"/>
                          </a:solidFill>
                          <a:effectLst/>
                          <a:latin typeface="+mn-lt"/>
                          <a:ea typeface="+mn-ea"/>
                          <a:cs typeface="+mn-cs"/>
                        </a:rPr>
                        <a:t>nIn</a:t>
                      </a:r>
                      <a:r>
                        <a:rPr lang="fr-FR" sz="2400" kern="1200" dirty="0">
                          <a:solidFill>
                            <a:schemeClr val="tx1"/>
                          </a:solidFill>
                          <a:effectLst/>
                          <a:latin typeface="+mn-lt"/>
                          <a:ea typeface="+mn-ea"/>
                          <a:cs typeface="+mn-cs"/>
                        </a:rPr>
                        <a:t> parent process-") </a:t>
                      </a:r>
                    </a:p>
                    <a:p>
                      <a:pPr>
                        <a:lnSpc>
                          <a:spcPct val="100000"/>
                        </a:lnSpc>
                        <a:spcAft>
                          <a:spcPts val="0"/>
                        </a:spcAft>
                      </a:pP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print</a:t>
                      </a:r>
                      <a:r>
                        <a:rPr lang="fr-FR" sz="2400" kern="1200" dirty="0">
                          <a:solidFill>
                            <a:schemeClr val="tx1"/>
                          </a:solidFill>
                          <a:effectLst/>
                          <a:latin typeface="+mn-lt"/>
                          <a:ea typeface="+mn-ea"/>
                          <a:cs typeface="+mn-cs"/>
                        </a:rPr>
                        <a:t>("</a:t>
                      </a:r>
                      <a:r>
                        <a:rPr lang="fr-FR" sz="2400" kern="1200" dirty="0" err="1">
                          <a:solidFill>
                            <a:schemeClr val="tx1"/>
                          </a:solidFill>
                          <a:effectLst/>
                          <a:latin typeface="+mn-lt"/>
                          <a:ea typeface="+mn-ea"/>
                          <a:cs typeface="+mn-cs"/>
                        </a:rPr>
                        <a:t>Terminated</a:t>
                      </a: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child's</a:t>
                      </a:r>
                      <a:r>
                        <a:rPr lang="fr-FR" sz="2400" kern="1200" dirty="0">
                          <a:solidFill>
                            <a:schemeClr val="tx1"/>
                          </a:solidFill>
                          <a:effectLst/>
                          <a:latin typeface="+mn-lt"/>
                          <a:ea typeface="+mn-ea"/>
                          <a:cs typeface="+mn-cs"/>
                        </a:rPr>
                        <a:t> process id:", </a:t>
                      </a:r>
                      <a:r>
                        <a:rPr lang="fr-FR" sz="2400" kern="1200" dirty="0" err="1">
                          <a:solidFill>
                            <a:schemeClr val="tx1"/>
                          </a:solidFill>
                          <a:effectLst/>
                          <a:latin typeface="+mn-lt"/>
                          <a:ea typeface="+mn-ea"/>
                          <a:cs typeface="+mn-cs"/>
                        </a:rPr>
                        <a:t>status</a:t>
                      </a:r>
                      <a:r>
                        <a:rPr lang="fr-FR" sz="2400" kern="1200" dirty="0">
                          <a:solidFill>
                            <a:schemeClr val="tx1"/>
                          </a:solidFill>
                          <a:effectLst/>
                          <a:latin typeface="+mn-lt"/>
                          <a:ea typeface="+mn-ea"/>
                          <a:cs typeface="+mn-cs"/>
                        </a:rPr>
                        <a:t>[0]) </a:t>
                      </a:r>
                    </a:p>
                    <a:p>
                      <a:pPr>
                        <a:lnSpc>
                          <a:spcPct val="100000"/>
                        </a:lnSpc>
                        <a:spcAft>
                          <a:spcPts val="0"/>
                        </a:spcAft>
                      </a:pP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print</a:t>
                      </a:r>
                      <a:r>
                        <a:rPr lang="fr-FR" sz="2400" kern="1200" dirty="0">
                          <a:solidFill>
                            <a:schemeClr val="tx1"/>
                          </a:solidFill>
                          <a:effectLst/>
                          <a:latin typeface="+mn-lt"/>
                          <a:ea typeface="+mn-ea"/>
                          <a:cs typeface="+mn-cs"/>
                        </a:rPr>
                        <a:t>("Signal </a:t>
                      </a:r>
                      <a:r>
                        <a:rPr lang="fr-FR" sz="2400" kern="1200" dirty="0" err="1">
                          <a:solidFill>
                            <a:schemeClr val="tx1"/>
                          </a:solidFill>
                          <a:effectLst/>
                          <a:latin typeface="+mn-lt"/>
                          <a:ea typeface="+mn-ea"/>
                          <a:cs typeface="+mn-cs"/>
                        </a:rPr>
                        <a:t>number</a:t>
                      </a: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that</a:t>
                      </a: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killed</a:t>
                      </a:r>
                      <a:r>
                        <a:rPr lang="fr-FR" sz="2400" kern="1200" dirty="0">
                          <a:solidFill>
                            <a:schemeClr val="tx1"/>
                          </a:solidFill>
                          <a:effectLst/>
                          <a:latin typeface="+mn-lt"/>
                          <a:ea typeface="+mn-ea"/>
                          <a:cs typeface="+mn-cs"/>
                        </a:rPr>
                        <a:t> the </a:t>
                      </a:r>
                      <a:r>
                        <a:rPr lang="fr-FR" sz="2400" kern="1200" dirty="0" err="1">
                          <a:solidFill>
                            <a:schemeClr val="tx1"/>
                          </a:solidFill>
                          <a:effectLst/>
                          <a:latin typeface="+mn-lt"/>
                          <a:ea typeface="+mn-ea"/>
                          <a:cs typeface="+mn-cs"/>
                        </a:rPr>
                        <a:t>child</a:t>
                      </a:r>
                      <a:r>
                        <a:rPr lang="fr-FR" sz="2400" kern="1200" dirty="0">
                          <a:solidFill>
                            <a:schemeClr val="tx1"/>
                          </a:solidFill>
                          <a:effectLst/>
                          <a:latin typeface="+mn-lt"/>
                          <a:ea typeface="+mn-ea"/>
                          <a:cs typeface="+mn-cs"/>
                        </a:rPr>
                        <a:t> process:", </a:t>
                      </a:r>
                      <a:r>
                        <a:rPr lang="fr-FR" sz="2400" kern="1200" dirty="0" err="1">
                          <a:solidFill>
                            <a:schemeClr val="tx1"/>
                          </a:solidFill>
                          <a:effectLst/>
                          <a:latin typeface="+mn-lt"/>
                          <a:ea typeface="+mn-ea"/>
                          <a:cs typeface="+mn-cs"/>
                        </a:rPr>
                        <a:t>status</a:t>
                      </a:r>
                      <a:r>
                        <a:rPr lang="fr-FR" sz="2400" kern="1200" dirty="0">
                          <a:solidFill>
                            <a:schemeClr val="tx1"/>
                          </a:solidFill>
                          <a:effectLst/>
                          <a:latin typeface="+mn-lt"/>
                          <a:ea typeface="+mn-ea"/>
                          <a:cs typeface="+mn-cs"/>
                        </a:rPr>
                        <a:t>[1]) </a:t>
                      </a:r>
                    </a:p>
                    <a:p>
                      <a:pPr>
                        <a:lnSpc>
                          <a:spcPct val="100000"/>
                        </a:lnSpc>
                        <a:spcAft>
                          <a:spcPts val="0"/>
                        </a:spcAft>
                      </a:pPr>
                      <a:r>
                        <a:rPr lang="fr-FR" sz="2400" kern="1200" dirty="0" err="1">
                          <a:solidFill>
                            <a:schemeClr val="tx1"/>
                          </a:solidFill>
                          <a:effectLst/>
                          <a:latin typeface="+mn-lt"/>
                          <a:ea typeface="+mn-ea"/>
                          <a:cs typeface="+mn-cs"/>
                        </a:rPr>
                        <a:t>else</a:t>
                      </a:r>
                      <a:r>
                        <a:rPr lang="fr-FR" sz="2400" kern="1200" dirty="0">
                          <a:solidFill>
                            <a:schemeClr val="tx1"/>
                          </a:solidFill>
                          <a:effectLst/>
                          <a:latin typeface="+mn-lt"/>
                          <a:ea typeface="+mn-ea"/>
                          <a:cs typeface="+mn-cs"/>
                        </a:rPr>
                        <a:t> : </a:t>
                      </a:r>
                    </a:p>
                    <a:p>
                      <a:pPr>
                        <a:lnSpc>
                          <a:spcPct val="100000"/>
                        </a:lnSpc>
                        <a:spcAft>
                          <a:spcPts val="0"/>
                        </a:spcAft>
                      </a:pP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print</a:t>
                      </a:r>
                      <a:r>
                        <a:rPr lang="fr-FR" sz="2400" kern="1200" dirty="0">
                          <a:solidFill>
                            <a:schemeClr val="tx1"/>
                          </a:solidFill>
                          <a:effectLst/>
                          <a:latin typeface="+mn-lt"/>
                          <a:ea typeface="+mn-ea"/>
                          <a:cs typeface="+mn-cs"/>
                        </a:rPr>
                        <a:t>("In Child process-") </a:t>
                      </a:r>
                    </a:p>
                    <a:p>
                      <a:pPr>
                        <a:lnSpc>
                          <a:spcPct val="100000"/>
                        </a:lnSpc>
                        <a:spcAft>
                          <a:spcPts val="0"/>
                        </a:spcAft>
                      </a:pP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print</a:t>
                      </a:r>
                      <a:r>
                        <a:rPr lang="fr-FR" sz="2400" kern="1200" dirty="0">
                          <a:solidFill>
                            <a:schemeClr val="tx1"/>
                          </a:solidFill>
                          <a:effectLst/>
                          <a:latin typeface="+mn-lt"/>
                          <a:ea typeface="+mn-ea"/>
                          <a:cs typeface="+mn-cs"/>
                        </a:rPr>
                        <a:t>("Process ID:", </a:t>
                      </a:r>
                      <a:r>
                        <a:rPr lang="fr-FR" sz="2400" kern="1200" dirty="0" err="1">
                          <a:solidFill>
                            <a:schemeClr val="tx1"/>
                          </a:solidFill>
                          <a:effectLst/>
                          <a:latin typeface="+mn-lt"/>
                          <a:ea typeface="+mn-ea"/>
                          <a:cs typeface="+mn-cs"/>
                        </a:rPr>
                        <a:t>os.getpid</a:t>
                      </a:r>
                      <a:r>
                        <a:rPr lang="fr-FR" sz="2400" kern="1200" dirty="0">
                          <a:solidFill>
                            <a:schemeClr val="tx1"/>
                          </a:solidFill>
                          <a:effectLst/>
                          <a:latin typeface="+mn-lt"/>
                          <a:ea typeface="+mn-ea"/>
                          <a:cs typeface="+mn-cs"/>
                        </a:rPr>
                        <a:t>()) </a:t>
                      </a:r>
                    </a:p>
                    <a:p>
                      <a:pPr>
                        <a:lnSpc>
                          <a:spcPct val="100000"/>
                        </a:lnSpc>
                        <a:spcAft>
                          <a:spcPts val="0"/>
                        </a:spcAft>
                      </a:pPr>
                      <a:r>
                        <a:rPr lang="fr-FR" sz="2400" kern="1200" dirty="0">
                          <a:solidFill>
                            <a:schemeClr val="tx1"/>
                          </a:solidFill>
                          <a:effectLst/>
                          <a:latin typeface="+mn-lt"/>
                          <a:ea typeface="+mn-ea"/>
                          <a:cs typeface="+mn-cs"/>
                        </a:rPr>
                        <a:t>    </a:t>
                      </a:r>
                      <a:r>
                        <a:rPr lang="fr-FR" sz="2400" kern="1200" dirty="0" err="1">
                          <a:solidFill>
                            <a:schemeClr val="tx1"/>
                          </a:solidFill>
                          <a:effectLst/>
                          <a:latin typeface="+mn-lt"/>
                          <a:ea typeface="+mn-ea"/>
                          <a:cs typeface="+mn-cs"/>
                        </a:rPr>
                        <a:t>print</a:t>
                      </a:r>
                      <a:r>
                        <a:rPr lang="fr-FR" sz="2400" kern="1200" dirty="0">
                          <a:solidFill>
                            <a:schemeClr val="tx1"/>
                          </a:solidFill>
                          <a:effectLst/>
                          <a:latin typeface="+mn-lt"/>
                          <a:ea typeface="+mn-ea"/>
                          <a:cs typeface="+mn-cs"/>
                        </a:rPr>
                        <a:t>("</a:t>
                      </a:r>
                      <a:r>
                        <a:rPr lang="fr-FR" sz="2400" kern="1200" dirty="0" err="1">
                          <a:solidFill>
                            <a:schemeClr val="tx1"/>
                          </a:solidFill>
                          <a:effectLst/>
                          <a:latin typeface="+mn-lt"/>
                          <a:ea typeface="+mn-ea"/>
                          <a:cs typeface="+mn-cs"/>
                        </a:rPr>
                        <a:t>Exiting</a:t>
                      </a:r>
                      <a:r>
                        <a:rPr lang="fr-FR" sz="2400" kern="1200" dirty="0">
                          <a:solidFill>
                            <a:schemeClr val="tx1"/>
                          </a:solidFill>
                          <a:effectLst/>
                          <a:latin typeface="+mn-lt"/>
                          <a:ea typeface="+mn-ea"/>
                          <a:cs typeface="+mn-cs"/>
                        </a:rPr>
                        <a:t>")</a:t>
                      </a:r>
                      <a:endParaRPr lang="fr-FR" sz="1800" kern="1200" dirty="0">
                        <a:solidFill>
                          <a:schemeClr val="tx1"/>
                        </a:solidFill>
                        <a:effectLst/>
                        <a:latin typeface="+mn-lt"/>
                        <a:ea typeface="+mn-ea"/>
                        <a:cs typeface="+mn-cs"/>
                      </a:endParaRPr>
                    </a:p>
                  </a:txBody>
                  <a:tcPr marL="68580" marR="68580" marT="0" marB="0"/>
                </a:tc>
                <a:tc>
                  <a:txBody>
                    <a:bodyPr/>
                    <a:lstStyle/>
                    <a:p>
                      <a:pPr>
                        <a:lnSpc>
                          <a:spcPct val="100000"/>
                        </a:lnSpc>
                        <a:spcAft>
                          <a:spcPts val="0"/>
                        </a:spcAft>
                      </a:pPr>
                      <a:r>
                        <a:rPr lang="en-US" sz="2400" dirty="0">
                          <a:effectLst/>
                        </a:rPr>
                        <a:t>In Child process :</a:t>
                      </a:r>
                    </a:p>
                    <a:p>
                      <a:pPr>
                        <a:lnSpc>
                          <a:spcPct val="100000"/>
                        </a:lnSpc>
                        <a:spcAft>
                          <a:spcPts val="0"/>
                        </a:spcAft>
                      </a:pPr>
                      <a:r>
                        <a:rPr lang="en-US" sz="2400" dirty="0">
                          <a:effectLst/>
                        </a:rPr>
                        <a:t>Process ID: 24164</a:t>
                      </a:r>
                    </a:p>
                    <a:p>
                      <a:pPr>
                        <a:lnSpc>
                          <a:spcPct val="100000"/>
                        </a:lnSpc>
                        <a:spcAft>
                          <a:spcPts val="0"/>
                        </a:spcAft>
                      </a:pPr>
                      <a:r>
                        <a:rPr lang="en-US" sz="2400" dirty="0">
                          <a:effectLst/>
                        </a:rPr>
                        <a:t>Exiting</a:t>
                      </a:r>
                    </a:p>
                    <a:p>
                      <a:pPr>
                        <a:lnSpc>
                          <a:spcPct val="100000"/>
                        </a:lnSpc>
                        <a:spcAft>
                          <a:spcPts val="0"/>
                        </a:spcAft>
                      </a:pPr>
                      <a:r>
                        <a:rPr lang="en-US" sz="2400" dirty="0">
                          <a:effectLst/>
                        </a:rPr>
                        <a:t>In parent process :</a:t>
                      </a:r>
                    </a:p>
                    <a:p>
                      <a:pPr>
                        <a:lnSpc>
                          <a:spcPct val="100000"/>
                        </a:lnSpc>
                        <a:spcAft>
                          <a:spcPts val="0"/>
                        </a:spcAft>
                      </a:pPr>
                      <a:r>
                        <a:rPr lang="en-US" sz="2400" dirty="0">
                          <a:effectLst/>
                        </a:rPr>
                        <a:t>Terminated child's process id: 24164</a:t>
                      </a:r>
                    </a:p>
                    <a:p>
                      <a:pPr>
                        <a:lnSpc>
                          <a:spcPct val="100000"/>
                        </a:lnSpc>
                        <a:spcAft>
                          <a:spcPts val="0"/>
                        </a:spcAft>
                      </a:pPr>
                      <a:r>
                        <a:rPr lang="en-US" sz="2400" dirty="0">
                          <a:effectLst/>
                        </a:rPr>
                        <a:t>Signal number that killed the child process: 0</a:t>
                      </a:r>
                    </a:p>
                    <a:p>
                      <a:pPr>
                        <a:lnSpc>
                          <a:spcPct val="100000"/>
                        </a:lnSpc>
                        <a:spcAft>
                          <a:spcPts val="0"/>
                        </a:spcAft>
                      </a:pPr>
                      <a:endParaRPr lang="en-US" sz="2400" dirty="0">
                        <a:effectLst/>
                      </a:endParaRPr>
                    </a:p>
                  </a:txBody>
                  <a:tcPr marL="68580" marR="68580" marT="0" marB="0"/>
                </a:tc>
                <a:extLst>
                  <a:ext uri="{0D108BD9-81ED-4DB2-BD59-A6C34878D82A}">
                    <a16:rowId xmlns:a16="http://schemas.microsoft.com/office/drawing/2014/main" val="3288873853"/>
                  </a:ext>
                </a:extLst>
              </a:tr>
            </a:tbl>
          </a:graphicData>
        </a:graphic>
      </p:graphicFrame>
    </p:spTree>
    <p:extLst>
      <p:ext uri="{BB962C8B-B14F-4D97-AF65-F5344CB8AC3E}">
        <p14:creationId xmlns:p14="http://schemas.microsoft.com/office/powerpoint/2010/main" val="2525625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Personnalisé 1">
      <a:dk1>
        <a:srgbClr val="2E2B21"/>
      </a:dk1>
      <a:lt1>
        <a:srgbClr val="FFFFFF"/>
      </a:lt1>
      <a:dk2>
        <a:srgbClr val="605B4F"/>
      </a:dk2>
      <a:lt2>
        <a:srgbClr val="D8D6BE"/>
      </a:lt2>
      <a:accent1>
        <a:srgbClr val="A9A57C"/>
      </a:accent1>
      <a:accent2>
        <a:srgbClr val="FFFFFF"/>
      </a:accent2>
      <a:accent3>
        <a:srgbClr val="D2CB6C"/>
      </a:accent3>
      <a:accent4>
        <a:srgbClr val="95A39D"/>
      </a:accent4>
      <a:accent5>
        <a:srgbClr val="C89F5D"/>
      </a:accent5>
      <a:accent6>
        <a:srgbClr val="B1A089"/>
      </a:accent6>
      <a:hlink>
        <a:srgbClr val="D25814"/>
      </a:hlink>
      <a:folHlink>
        <a:srgbClr val="849A0A"/>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TM02900720[[fn=Intégral]]</Template>
  <TotalTime>73</TotalTime>
  <Words>2557</Words>
  <Application>Microsoft Office PowerPoint</Application>
  <PresentationFormat>Grand écran</PresentationFormat>
  <Paragraphs>213</Paragraphs>
  <Slides>19</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Calibri</vt:lpstr>
      <vt:lpstr>Century Schoolbook</vt:lpstr>
      <vt:lpstr>Franklin Gothic Medium Cond</vt:lpstr>
      <vt:lpstr>Tw Cen MT</vt:lpstr>
      <vt:lpstr>Tw Cen MT Condensed</vt:lpstr>
      <vt:lpstr>Wingdings</vt:lpstr>
      <vt:lpstr>Wingdings 3</vt:lpstr>
      <vt:lpstr>Intégral</vt:lpstr>
      <vt:lpstr>Présentation PowerPoint</vt:lpstr>
      <vt:lpstr>Plan</vt:lpstr>
      <vt:lpstr>Module OS</vt:lpstr>
      <vt:lpstr>Module OS – os.fork()</vt:lpstr>
      <vt:lpstr>Module OS – os.system()</vt:lpstr>
      <vt:lpstr>Module OS – os.exec*()</vt:lpstr>
      <vt:lpstr>Module OS – os.pipe()</vt:lpstr>
      <vt:lpstr>Module OS – os.dup() / os.dup2() </vt:lpstr>
      <vt:lpstr>Module OS – os.wait()</vt:lpstr>
      <vt:lpstr>Module OS – os.kill()</vt:lpstr>
      <vt:lpstr>Manipulation de fichiers – fopen()</vt:lpstr>
      <vt:lpstr>Manipulation de fichiers – write()</vt:lpstr>
      <vt:lpstr>Manipulation de fichiers – read() / readline()</vt:lpstr>
      <vt:lpstr>application</vt:lpstr>
      <vt:lpstr>application</vt:lpstr>
      <vt:lpstr>application</vt:lpstr>
      <vt:lpstr>application</vt:lpstr>
      <vt:lpstr>application</vt:lpstr>
      <vt:lpstr>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Amin KHALDOUN</dc:creator>
  <cp:lastModifiedBy>Mohamed Amin KHALDOUN</cp:lastModifiedBy>
  <cp:revision>5</cp:revision>
  <dcterms:created xsi:type="dcterms:W3CDTF">2022-03-26T18:10:11Z</dcterms:created>
  <dcterms:modified xsi:type="dcterms:W3CDTF">2022-03-26T19:23:25Z</dcterms:modified>
</cp:coreProperties>
</file>