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6"/>
  </p:notesMasterIdLst>
  <p:sldIdLst>
    <p:sldId id="2146846642" r:id="rId3"/>
    <p:sldId id="256" r:id="rId4"/>
    <p:sldId id="257" r:id="rId5"/>
    <p:sldId id="2146846644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DD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0159A-66F8-4CC6-BB7D-3DDB018349CF}" v="1" dt="2025-03-06T08:12:37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52EB-1AD3-475A-A521-A73369DAF7B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C519-617E-43DC-8CB2-0DA69DD3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190bc4ce7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2c190bc4c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5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1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76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4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08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0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C3302-4C36-DA17-6749-B28C9A77E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EE49C4-BBD9-C92C-DA99-22853C55A469}"/>
              </a:ext>
            </a:extLst>
          </p:cNvPr>
          <p:cNvSpPr txBox="1"/>
          <p:nvPr userDrawn="1"/>
        </p:nvSpPr>
        <p:spPr>
          <a:xfrm>
            <a:off x="809499" y="5677503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2485708"/>
            <a:ext cx="7655559" cy="9113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4651"/>
              </a:lnSpc>
              <a:buNone/>
              <a:defRPr sz="5760" b="1" i="0">
                <a:solidFill>
                  <a:srgbClr val="EEB1FF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4EBCB7-2AF4-2300-DC6F-51EE539C89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803" y="809398"/>
            <a:ext cx="1673538" cy="47256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0879C-00BB-6FBE-30A8-CE6FA6F9D8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029" y="3474654"/>
            <a:ext cx="8446347" cy="17299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987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  <a:lvl2pPr marL="424664" indent="0">
              <a:buNone/>
              <a:defRPr>
                <a:solidFill>
                  <a:schemeClr val="bg1"/>
                </a:solidFill>
              </a:defRPr>
            </a:lvl2pPr>
            <a:lvl3pPr marL="849328" indent="0">
              <a:buNone/>
              <a:defRPr>
                <a:solidFill>
                  <a:schemeClr val="bg1"/>
                </a:solidFill>
              </a:defRPr>
            </a:lvl3pPr>
            <a:lvl4pPr marL="1273991" indent="0">
              <a:buNone/>
              <a:defRPr>
                <a:solidFill>
                  <a:schemeClr val="bg1"/>
                </a:solidFill>
              </a:defRPr>
            </a:lvl4pPr>
            <a:lvl5pPr marL="16986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86726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3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0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1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1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7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9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8774F5-4A4B-230A-995B-6A673D3AE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7E6DD9F5-7704-319C-9F43-9280D0BA4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264D5F-1876-8DC2-2AD3-C8FB7EA16A1F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E8AF8-6CA1-71ED-364A-02204A619369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7A979-467D-8867-0C30-BE8323B21D3A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007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C36A4-D218-56E8-FD55-2959CFF67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pic>
        <p:nvPicPr>
          <p:cNvPr id="15" name="Picture 1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B0642955-EBA2-A21F-CE64-C18BE4F25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B6716-4C0E-BE1A-8D9A-1FA2EECF2788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5AA99-426E-C07B-E573-5AB5E8EC3E1F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EEA2B-1987-CECE-3B0F-E69EC9647168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49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D841A-AE0E-A113-3AF4-4163440739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79"/>
            <a:ext cx="12227426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E4C23E13-553E-8CAC-30D2-ABB45243E3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4AE246-3507-2C60-3E77-80A401FFA0AE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65284-A704-B65E-8109-674A5BB60D55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4518E-C8F6-238D-D450-7DCE9CF7D3B0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97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A378E-CCB9-B95E-EAF1-0FEA6A235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1" y="-4480"/>
            <a:ext cx="12227422" cy="68669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33E13488-72FD-0E33-A6F2-2285D4FE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51812D-08D5-7E1D-329A-428B9A0C47C1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87D53-071E-4607-B9BE-20C235A4D5CE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7B451-623C-0461-A1FC-AD6C9E436521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53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57431-02A3-DBC7-0B20-DC97998DC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2" y="-4479"/>
            <a:ext cx="12227424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6B9EBB17-2A21-6002-1A8E-2C46E0592B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17FE9-B869-D5C9-27E2-C7A269B03AE3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CB4FD-61D0-6469-66C9-C80359A8B99A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82BDD-6A39-728C-0DFC-83E37C5D096C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63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2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47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A123B2-AC32-37EE-21E1-ED6807070821}"/>
              </a:ext>
            </a:extLst>
          </p:cNvPr>
          <p:cNvSpPr txBox="1">
            <a:spLocks/>
          </p:cNvSpPr>
          <p:nvPr userDrawn="1"/>
        </p:nvSpPr>
        <p:spPr>
          <a:xfrm>
            <a:off x="11702754" y="6582541"/>
            <a:ext cx="489246" cy="1869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743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 Medium" panose="020B0503030202060203" pitchFamily="34" charset="77"/>
                <a:ea typeface="+mn-ea"/>
                <a:cs typeface="+mn-cs"/>
              </a:rPr>
              <a:pPr marL="0" marR="0" lvl="0" indent="0" algn="l" defTabSz="84932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43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 Medium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849328" rtl="0" eaLnBrk="1" latinLnBrk="0" hangingPunct="1">
        <a:lnSpc>
          <a:spcPct val="90000"/>
        </a:lnSpc>
        <a:spcBef>
          <a:spcPct val="0"/>
        </a:spcBef>
        <a:buNone/>
        <a:defRPr sz="4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332" indent="-212332" algn="l" defTabSz="849328" rtl="0" eaLnBrk="1" latinLnBrk="0" hangingPunct="1">
        <a:lnSpc>
          <a:spcPct val="90000"/>
        </a:lnSpc>
        <a:spcBef>
          <a:spcPts val="929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36996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2pPr>
      <a:lvl3pPr marL="1061660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3pPr>
      <a:lvl4pPr marL="1486323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910987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1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760315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3184978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609642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64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328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992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655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319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983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646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731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81">
          <p15:clr>
            <a:srgbClr val="F26B43"/>
          </p15:clr>
        </p15:guide>
        <p15:guide id="2" pos="3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86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python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AAD14-DF38-9B8A-07AF-02BF5753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634" y="2194560"/>
            <a:ext cx="6408782" cy="1920240"/>
          </a:xfrm>
        </p:spPr>
        <p:txBody>
          <a:bodyPr/>
          <a:lstStyle/>
          <a:p>
            <a:pPr>
              <a:lnSpc>
                <a:spcPts val="4797"/>
              </a:lnSpc>
            </a:pPr>
            <a:r>
              <a:rPr lang="en-US" dirty="0"/>
              <a:t>Hack the Future:</a:t>
            </a:r>
          </a:p>
          <a:p>
            <a:pPr>
              <a:lnSpc>
                <a:spcPts val="4797"/>
              </a:lnSpc>
            </a:pPr>
            <a:r>
              <a:rPr lang="en-US" dirty="0"/>
              <a:t>A Gen AI Sprint </a:t>
            </a:r>
            <a:br>
              <a:rPr lang="en-US" dirty="0"/>
            </a:br>
            <a:r>
              <a:rPr lang="en-US" dirty="0"/>
              <a:t>Powered by Data</a:t>
            </a:r>
          </a:p>
        </p:txBody>
      </p:sp>
    </p:spTree>
    <p:extLst>
      <p:ext uri="{BB962C8B-B14F-4D97-AF65-F5344CB8AC3E}">
        <p14:creationId xmlns:p14="http://schemas.microsoft.com/office/powerpoint/2010/main" val="37944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Demo video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0638D-13D0-8001-E3B7-11B87DAE9439}"/>
              </a:ext>
            </a:extLst>
          </p:cNvPr>
          <p:cNvSpPr txBox="1"/>
          <p:nvPr/>
        </p:nvSpPr>
        <p:spPr>
          <a:xfrm>
            <a:off x="323868" y="1315453"/>
            <a:ext cx="1044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DEMO VIDEO LINK: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https://drive.google.com/file/d/1QMjKZF-v3-XPG0wT-PtQcgiWE4v1jGXO/view?usp=sharing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9276D-0C26-5753-3304-2213647064A6}"/>
              </a:ext>
            </a:extLst>
          </p:cNvPr>
          <p:cNvSpPr txBox="1"/>
          <p:nvPr/>
        </p:nvSpPr>
        <p:spPr>
          <a:xfrm>
            <a:off x="323868" y="3256547"/>
            <a:ext cx="760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GITHUB LINK:</a:t>
            </a:r>
          </a:p>
          <a:p>
            <a:endParaRPr lang="en-IN" dirty="0"/>
          </a:p>
          <a:p>
            <a:r>
              <a:rPr lang="en-IN"/>
              <a:t>https://github.com/medapatisandhya/Accenture-Hack-the-Future</a:t>
            </a:r>
          </a:p>
        </p:txBody>
      </p:sp>
    </p:spTree>
    <p:extLst>
      <p:ext uri="{BB962C8B-B14F-4D97-AF65-F5344CB8AC3E}">
        <p14:creationId xmlns:p14="http://schemas.microsoft.com/office/powerpoint/2010/main" val="103973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Conclusion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Summarize the impact and effectiveness of your solution. Reiterate how it solves the problem statement.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9D1A1-F167-27C1-B79E-6BDE0541036C}"/>
              </a:ext>
            </a:extLst>
          </p:cNvPr>
          <p:cNvSpPr txBox="1"/>
          <p:nvPr/>
        </p:nvSpPr>
        <p:spPr>
          <a:xfrm>
            <a:off x="673768" y="2037347"/>
            <a:ext cx="8887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100FF"/>
                </a:solidFill>
                <a:effectLst/>
                <a:latin typeface="Arial" panose="020B0604020202020204" pitchFamily="34" charset="0"/>
              </a:rPr>
              <a:t>Our solution empowers data analysts and marketers in the banking sector to unify customer data, visualize behavior trends, and make AI-powered product recommendations—ultimately enhancing user engagement, retention, and conversion.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100FF"/>
                </a:solidFill>
                <a:effectLst/>
                <a:latin typeface="Arial" panose="020B0604020202020204" pitchFamily="34" charset="0"/>
              </a:rPr>
              <a:t>🎯 We turned data into decision-making intelligence using Gen AI principles.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48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References/Other 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F8F60-3271-49A8-A4D7-085F411A2A6C}"/>
              </a:ext>
            </a:extLst>
          </p:cNvPr>
          <p:cNvSpPr txBox="1"/>
          <p:nvPr/>
        </p:nvSpPr>
        <p:spPr>
          <a:xfrm>
            <a:off x="1090863" y="1556084"/>
            <a:ext cx="77804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A100FF"/>
                </a:solidFill>
              </a:rPr>
              <a:t>Streamlit</a:t>
            </a:r>
            <a:r>
              <a:rPr lang="en-US" sz="2400" dirty="0">
                <a:solidFill>
                  <a:srgbClr val="A100FF"/>
                </a:solidFill>
              </a:rPr>
              <a:t>: </a:t>
            </a:r>
            <a:r>
              <a:rPr lang="en-US" sz="2400" dirty="0">
                <a:solidFill>
                  <a:srgbClr val="A1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https://streamlit.io/</a:t>
            </a:r>
            <a:endParaRPr lang="en-US" sz="2400" dirty="0">
              <a:solidFill>
                <a:srgbClr val="A100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</a:rPr>
              <a:t>Pandas Documentation: https://pandas.pydata.org/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A100FF"/>
                </a:solidFill>
              </a:rPr>
              <a:t>Python: </a:t>
            </a:r>
            <a:r>
              <a:rPr lang="en-US" sz="2400" dirty="0">
                <a:solidFill>
                  <a:srgbClr val="A1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 lang="en-US" sz="2400" dirty="0">
              <a:solidFill>
                <a:srgbClr val="A100FF"/>
              </a:solidFill>
            </a:endParaRPr>
          </a:p>
          <a:p>
            <a:r>
              <a:rPr lang="en-US" sz="2400" dirty="0">
                <a:solidFill>
                  <a:srgbClr val="A100FF"/>
                </a:solidFill>
              </a:rPr>
              <a:t>💡 </a:t>
            </a:r>
            <a:r>
              <a:rPr lang="en-US" sz="2400" i="1" dirty="0">
                <a:solidFill>
                  <a:srgbClr val="A100FF"/>
                </a:solidFill>
              </a:rPr>
              <a:t>Built with purpose by Gen girl</a:t>
            </a:r>
            <a:endParaRPr lang="en-US" sz="2400" dirty="0">
              <a:solidFill>
                <a:srgbClr val="A100FF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67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325000" y="2166600"/>
            <a:ext cx="4850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Thank You</a:t>
            </a:r>
            <a:endParaRPr sz="2933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/>
        </p:nvSpPr>
        <p:spPr>
          <a:xfrm>
            <a:off x="1325000" y="3014543"/>
            <a:ext cx="9746921" cy="306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The template should consist of the following and it is mandated to be used by your team for submitting your innovative ideas/solutions.</a:t>
            </a:r>
            <a:b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b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r>
              <a:rPr lang="en-US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Follow file naming format: Team Leader: Sandhya</a:t>
            </a: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n-US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Team Name: Gen girl</a:t>
            </a: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sz="2533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lang="en-US" sz="2533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325000" y="2166600"/>
            <a:ext cx="6842649" cy="8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Guidelines</a:t>
            </a:r>
            <a:endParaRPr sz="2933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6400" y="2365236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6877"/>
          <a:stretch/>
        </p:blipFill>
        <p:spPr>
          <a:xfrm>
            <a:off x="1" y="0"/>
            <a:ext cx="12192004" cy="89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right light in the sky&#10;&#10;AI-generated content may be incorrect.">
            <a:extLst>
              <a:ext uri="{FF2B5EF4-FFF2-40B4-BE49-F238E27FC236}">
                <a16:creationId xmlns:a16="http://schemas.microsoft.com/office/drawing/2014/main" id="{FE4E1242-A2E1-CE79-930C-1CDFA983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06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52ED2C4-F73E-CF5A-BF7C-0A430F065734}"/>
              </a:ext>
            </a:extLst>
          </p:cNvPr>
          <p:cNvGrpSpPr/>
          <p:nvPr/>
        </p:nvGrpSpPr>
        <p:grpSpPr>
          <a:xfrm>
            <a:off x="1482400" y="1655833"/>
            <a:ext cx="2966257" cy="440017"/>
            <a:chOff x="415600" y="1568886"/>
            <a:chExt cx="2966257" cy="4400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BFF640-EAAB-CF3A-4C85-790407726C03}"/>
                </a:ext>
              </a:extLst>
            </p:cNvPr>
            <p:cNvSpPr/>
            <p:nvPr/>
          </p:nvSpPr>
          <p:spPr>
            <a:xfrm>
              <a:off x="415600" y="1568886"/>
              <a:ext cx="2966257" cy="440017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C1551D-3641-BAF5-9579-63C60DB1ED33}"/>
                </a:ext>
              </a:extLst>
            </p:cNvPr>
            <p:cNvSpPr txBox="1"/>
            <p:nvPr/>
          </p:nvSpPr>
          <p:spPr>
            <a:xfrm>
              <a:off x="633859" y="1604228"/>
              <a:ext cx="2579004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b="0" i="0" dirty="0">
                  <a:solidFill>
                    <a:srgbClr val="EBB0FE"/>
                  </a:solidFill>
                  <a:latin typeface="Graphik Medium" panose="020B0503030202060203" pitchFamily="34" charset="77"/>
                </a:rPr>
                <a:t>Data and AI Week</a:t>
              </a:r>
            </a:p>
          </p:txBody>
        </p:sp>
      </p:grpSp>
      <p:pic>
        <p:nvPicPr>
          <p:cNvPr id="5" name="Picture 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5F713958-C4C7-780B-FFFD-8F410CF4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7" y="602264"/>
            <a:ext cx="713410" cy="786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A4F854-78AF-BC25-0565-685458E792EF}"/>
              </a:ext>
            </a:extLst>
          </p:cNvPr>
          <p:cNvSpPr/>
          <p:nvPr/>
        </p:nvSpPr>
        <p:spPr>
          <a:xfrm>
            <a:off x="924152" y="43152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4" name="Picture Placeholder 75">
            <a:extLst>
              <a:ext uri="{FF2B5EF4-FFF2-40B4-BE49-F238E27FC236}">
                <a16:creationId xmlns:a16="http://schemas.microsoft.com/office/drawing/2014/main" id="{E1450585-6EEC-BB84-99B7-41D3C2833CE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7425" y="4214472"/>
            <a:ext cx="1434219" cy="1471323"/>
          </a:xfrm>
          <a:prstGeom prst="rect">
            <a:avLst/>
          </a:prstGeom>
        </p:spPr>
      </p:pic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4E6E6483-22B8-8DE4-F4D4-3D22A89DA1A7}"/>
              </a:ext>
            </a:extLst>
          </p:cNvPr>
          <p:cNvSpPr txBox="1">
            <a:spLocks/>
          </p:cNvSpPr>
          <p:nvPr/>
        </p:nvSpPr>
        <p:spPr>
          <a:xfrm>
            <a:off x="270905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 : Medapati Sandhya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E780D7-8359-373C-8C58-C27EB0044A3A}"/>
              </a:ext>
            </a:extLst>
          </p:cNvPr>
          <p:cNvCxnSpPr/>
          <p:nvPr/>
        </p:nvCxnSpPr>
        <p:spPr>
          <a:xfrm>
            <a:off x="2694666" y="48189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D04596E6-8892-485C-27A3-05953A7C9A22}"/>
              </a:ext>
            </a:extLst>
          </p:cNvPr>
          <p:cNvSpPr txBox="1">
            <a:spLocks/>
          </p:cNvSpPr>
          <p:nvPr/>
        </p:nvSpPr>
        <p:spPr>
          <a:xfrm>
            <a:off x="836690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5" name="Title 17">
            <a:extLst>
              <a:ext uri="{FF2B5EF4-FFF2-40B4-BE49-F238E27FC236}">
                <a16:creationId xmlns:a16="http://schemas.microsoft.com/office/drawing/2014/main" id="{9240FEF2-AAA6-406E-1BEC-B220846E54E6}"/>
              </a:ext>
            </a:extLst>
          </p:cNvPr>
          <p:cNvSpPr txBox="1">
            <a:spLocks/>
          </p:cNvSpPr>
          <p:nvPr/>
        </p:nvSpPr>
        <p:spPr>
          <a:xfrm>
            <a:off x="255225" y="2867440"/>
            <a:ext cx="11430000" cy="7264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kern="0" dirty="0">
                <a:latin typeface="Graphik" panose="020B0503030202060203" pitchFamily="34" charset="0"/>
              </a:rPr>
              <a:t>Team details</a:t>
            </a:r>
            <a:endParaRPr lang="en-GB" b="1" kern="0" dirty="0">
              <a:latin typeface="Graphik" panose="020B0503030202060203" pitchFamily="34" charset="0"/>
            </a:endParaRPr>
          </a:p>
        </p:txBody>
      </p:sp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8E054308-2CF0-5FCF-1076-92BF42D9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95431"/>
              </p:ext>
            </p:extLst>
          </p:nvPr>
        </p:nvGraphicFramePr>
        <p:xfrm>
          <a:off x="319038" y="3342942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NAME: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3F1F646-1803-1F15-C7A9-B2F81812B2C2}"/>
              </a:ext>
            </a:extLst>
          </p:cNvPr>
          <p:cNvSpPr txBox="1">
            <a:spLocks/>
          </p:cNvSpPr>
          <p:nvPr/>
        </p:nvSpPr>
        <p:spPr>
          <a:xfrm>
            <a:off x="1390468" y="440837"/>
            <a:ext cx="5492195" cy="13529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797"/>
              </a:lnSpc>
            </a:pP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Hack the Future: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A Gen AI Sprint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Powered by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4C54F3-FBD8-C84A-43D5-4D2F0BE55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5" y="4233522"/>
            <a:ext cx="1443661" cy="14713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321B8FFC-3ACD-A63B-7FE8-C3E8D22CF879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Entry Submission Summary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30E63F-7543-6F17-0E7C-48BE4A30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66679"/>
              </p:ext>
            </p:extLst>
          </p:nvPr>
        </p:nvGraphicFramePr>
        <p:xfrm>
          <a:off x="323868" y="990600"/>
          <a:ext cx="11544264" cy="545582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916637">
                  <a:extLst>
                    <a:ext uri="{9D8B030D-6E8A-4147-A177-3AD203B41FA5}">
                      <a16:colId xmlns:a16="http://schemas.microsoft.com/office/drawing/2014/main" val="562209318"/>
                    </a:ext>
                  </a:extLst>
                </a:gridCol>
                <a:gridCol w="8627627">
                  <a:extLst>
                    <a:ext uri="{9D8B030D-6E8A-4147-A177-3AD203B41FA5}">
                      <a16:colId xmlns:a16="http://schemas.microsoft.com/office/drawing/2014/main" val="400706380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Idea Title</a:t>
                      </a:r>
                      <a:br>
                        <a:rPr lang="en-US" dirty="0">
                          <a:latin typeface="Graphik" panose="020B0503030202060203" pitchFamily="34" charset="0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(Provide a concise and impactful title for your idea.)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US" sz="2400" dirty="0">
                          <a:latin typeface="Graphik" panose="020B0503030202060203" pitchFamily="34" charset="0"/>
                        </a:rPr>
                        <a:t>Customer 360 Agentic Product Recommender for Retail Banking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812125"/>
                  </a:ext>
                </a:extLst>
              </a:tr>
              <a:tr h="8167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Team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Graphik" panose="020B0503030202060203" pitchFamily="34" charset="0"/>
                        </a:rPr>
                        <a:t>GEN girl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433584"/>
                  </a:ext>
                </a:extLst>
              </a:tr>
              <a:tr h="18407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Problem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Graphik" panose="020B0503030202060203" pitchFamily="34" charset="0"/>
                        </a:rPr>
                        <a:t>Banking institutions have large volumes of customer data but struggle to turn them into personalized experiences.</a:t>
                      </a:r>
                    </a:p>
                    <a:p>
                      <a:pPr algn="l"/>
                      <a:endParaRPr lang="en-US" sz="1800" dirty="0">
                        <a:latin typeface="Graphik" panose="020B0503030202060203" pitchFamily="34" charset="0"/>
                      </a:endParaRPr>
                    </a:p>
                    <a:p>
                      <a:pPr algn="l"/>
                      <a:r>
                        <a:rPr lang="en-US" sz="1800" dirty="0">
                          <a:latin typeface="Graphik" panose="020B0503030202060203" pitchFamily="34" charset="0"/>
                        </a:rPr>
                        <a:t>There's a lack of unified customer view and AI-driven recommendations tailored to behavioral insights, leading to poor product targeting and user engagement.</a:t>
                      </a:r>
                    </a:p>
                    <a:p>
                      <a:pPr algn="ctr"/>
                      <a:endParaRPr lang="en-US" sz="3600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743077"/>
                  </a:ext>
                </a:extLst>
              </a:tr>
              <a:tr h="17811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Proposed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raphik" panose="020B0503030202060203" pitchFamily="34" charset="0"/>
                        </a:rPr>
                        <a:t>A Customer 360 Agentic Data Product that unifies customer demographic and behavioral data.</a:t>
                      </a:r>
                    </a:p>
                    <a:p>
                      <a:r>
                        <a:rPr lang="en-US" dirty="0">
                          <a:latin typeface="Graphik" panose="020B0503030202060203" pitchFamily="34" charset="0"/>
                        </a:rPr>
                        <a:t>Uses an intelligent agent to recommend the most relevant products using preferred category, seasonality, and sentiment.</a:t>
                      </a:r>
                    </a:p>
                    <a:p>
                      <a:r>
                        <a:rPr lang="en-US" dirty="0">
                          <a:latin typeface="Graphik" panose="020B0503030202060203" pitchFamily="34" charset="0"/>
                        </a:rPr>
                        <a:t>Also includes an interactive dashboard for analysts.</a:t>
                      </a:r>
                    </a:p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5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432778"/>
            <a:ext cx="11233753" cy="40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Problem statement you are trying to address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8C4ECA-4033-DD7F-CF61-F3C208A4283A}"/>
              </a:ext>
            </a:extLst>
          </p:cNvPr>
          <p:cNvSpPr txBox="1"/>
          <p:nvPr/>
        </p:nvSpPr>
        <p:spPr>
          <a:xfrm>
            <a:off x="323868" y="1796716"/>
            <a:ext cx="1042434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100FF"/>
                </a:solidFill>
              </a:rPr>
              <a:t>Banking institutions have large volumes of customer data but struggle to turn them into personalized experiences.</a:t>
            </a:r>
          </a:p>
          <a:p>
            <a:endParaRPr lang="en-US" sz="2000" dirty="0">
              <a:solidFill>
                <a:srgbClr val="A100FF"/>
              </a:solidFill>
            </a:endParaRPr>
          </a:p>
          <a:p>
            <a:r>
              <a:rPr lang="en-US" sz="2000" dirty="0">
                <a:solidFill>
                  <a:srgbClr val="A100FF"/>
                </a:solidFill>
              </a:rPr>
              <a:t>There's a lack of unified customer view and AI-driven recommendations tailored to behavioral insights, leading to poor product targeting and user engagement.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Overview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Brief approach description or methodology used to tackle the problem 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8256A-62E9-A62D-8480-E3AFFDDC5A4D}"/>
              </a:ext>
            </a:extLst>
          </p:cNvPr>
          <p:cNvSpPr txBox="1"/>
          <p:nvPr/>
        </p:nvSpPr>
        <p:spPr>
          <a:xfrm>
            <a:off x="449179" y="1941095"/>
            <a:ext cx="107642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100FF"/>
                </a:solidFill>
              </a:rPr>
              <a:t>A Customer 360 Agentic Data Product that unifies customer demographic and behavioral data.</a:t>
            </a:r>
          </a:p>
          <a:p>
            <a:endParaRPr lang="en-US" sz="2000" dirty="0">
              <a:solidFill>
                <a:srgbClr val="A100FF"/>
              </a:solidFill>
            </a:endParaRPr>
          </a:p>
          <a:p>
            <a:r>
              <a:rPr lang="en-US" sz="2000" dirty="0">
                <a:solidFill>
                  <a:srgbClr val="A100FF"/>
                </a:solidFill>
              </a:rPr>
              <a:t>Uses an intelligent agent to recommend the most relevant products using preferred category, seasonality, and sentiment.</a:t>
            </a:r>
          </a:p>
          <a:p>
            <a:endParaRPr lang="en-US" sz="2000" dirty="0">
              <a:solidFill>
                <a:srgbClr val="A100FF"/>
              </a:solidFill>
            </a:endParaRPr>
          </a:p>
          <a:p>
            <a:r>
              <a:rPr lang="en-US" sz="2000" dirty="0">
                <a:solidFill>
                  <a:srgbClr val="A100FF"/>
                </a:solidFill>
              </a:rPr>
              <a:t>Also includes an interactive dashboard for analysts.</a:t>
            </a:r>
          </a:p>
          <a:p>
            <a:endParaRPr lang="en-IN" sz="2800" dirty="0">
              <a:solidFill>
                <a:srgbClr val="A1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36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Technologies Used 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List the key technologies, frameworks, and tools you utilized in your solution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AD372-E0EA-2219-EE6C-15C94B5B85C3}"/>
              </a:ext>
            </a:extLst>
          </p:cNvPr>
          <p:cNvSpPr txBox="1"/>
          <p:nvPr/>
        </p:nvSpPr>
        <p:spPr>
          <a:xfrm>
            <a:off x="753979" y="1957137"/>
            <a:ext cx="81493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A100FF"/>
                </a:solidFill>
              </a:rPr>
              <a:t>- Python, Pandas, Matplotlib</a:t>
            </a:r>
          </a:p>
          <a:p>
            <a:r>
              <a:rPr lang="en-IN" sz="2400" dirty="0">
                <a:solidFill>
                  <a:srgbClr val="A100FF"/>
                </a:solidFill>
              </a:rPr>
              <a:t>- Rule-based AI Recommendation Agent</a:t>
            </a:r>
          </a:p>
          <a:p>
            <a:r>
              <a:rPr lang="en-IN" sz="2400" dirty="0">
                <a:solidFill>
                  <a:srgbClr val="A100FF"/>
                </a:solidFill>
              </a:rPr>
              <a:t>- </a:t>
            </a:r>
            <a:r>
              <a:rPr lang="en-IN" sz="2400" dirty="0" err="1">
                <a:solidFill>
                  <a:srgbClr val="A100FF"/>
                </a:solidFill>
              </a:rPr>
              <a:t>Streamlit</a:t>
            </a:r>
            <a:r>
              <a:rPr lang="en-IN" sz="2400" dirty="0">
                <a:solidFill>
                  <a:srgbClr val="A100FF"/>
                </a:solidFill>
              </a:rPr>
              <a:t> (dashboard)</a:t>
            </a:r>
          </a:p>
          <a:p>
            <a:r>
              <a:rPr lang="en-IN" sz="2400" dirty="0">
                <a:solidFill>
                  <a:srgbClr val="A100FF"/>
                </a:solidFill>
              </a:rPr>
              <a:t>- Git + GitHub</a:t>
            </a:r>
          </a:p>
          <a:p>
            <a:r>
              <a:rPr lang="en-IN" sz="2400" dirty="0">
                <a:solidFill>
                  <a:srgbClr val="A100FF"/>
                </a:solidFill>
              </a:rPr>
              <a:t>- </a:t>
            </a:r>
            <a:r>
              <a:rPr lang="en-IN" sz="2400" dirty="0" err="1">
                <a:solidFill>
                  <a:srgbClr val="A100FF"/>
                </a:solidFill>
              </a:rPr>
              <a:t>Streamlit</a:t>
            </a:r>
            <a:r>
              <a:rPr lang="en-IN" sz="2400" dirty="0">
                <a:solidFill>
                  <a:srgbClr val="A100FF"/>
                </a:solidFill>
              </a:rPr>
              <a:t> Cloud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52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Agents' interaction design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B790A-DC56-09B0-81A1-8C149821D146}"/>
              </a:ext>
            </a:extLst>
          </p:cNvPr>
          <p:cNvSpPr txBox="1"/>
          <p:nvPr/>
        </p:nvSpPr>
        <p:spPr>
          <a:xfrm>
            <a:off x="874295" y="1436249"/>
            <a:ext cx="1044341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100FF"/>
                </a:solidFill>
              </a:rPr>
              <a:t>- Input Agent: Collects customer behavior</a:t>
            </a:r>
          </a:p>
          <a:p>
            <a:r>
              <a:rPr lang="en-US" sz="2400" dirty="0">
                <a:solidFill>
                  <a:srgbClr val="A100FF"/>
                </a:solidFill>
              </a:rPr>
              <a:t>- Data Unification Agent: Builds 360 profile</a:t>
            </a:r>
          </a:p>
          <a:p>
            <a:r>
              <a:rPr lang="en-US" sz="2400" dirty="0">
                <a:solidFill>
                  <a:srgbClr val="A100FF"/>
                </a:solidFill>
              </a:rPr>
              <a:t>- Recommendation Agent: Suggests products using rules</a:t>
            </a:r>
          </a:p>
          <a:p>
            <a:r>
              <a:rPr lang="en-US" sz="2400" dirty="0">
                <a:solidFill>
                  <a:srgbClr val="A100FF"/>
                </a:solidFill>
              </a:rPr>
              <a:t>- UI Agent: Exposes dashboard with visual analytics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70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Code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A7170A-EEC4-BD30-F21F-6EBD2436E129}"/>
              </a:ext>
            </a:extLst>
          </p:cNvPr>
          <p:cNvSpPr txBox="1"/>
          <p:nvPr/>
        </p:nvSpPr>
        <p:spPr>
          <a:xfrm>
            <a:off x="866274" y="1315453"/>
            <a:ext cx="79568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A100FF"/>
                </a:solidFill>
              </a:rPr>
              <a:t>customer360-agentic-solution/</a:t>
            </a:r>
          </a:p>
          <a:p>
            <a:r>
              <a:rPr lang="en-IN" sz="2400" dirty="0">
                <a:solidFill>
                  <a:srgbClr val="A100FF"/>
                </a:solidFill>
              </a:rPr>
              <a:t>├── data/</a:t>
            </a:r>
          </a:p>
          <a:p>
            <a:r>
              <a:rPr lang="en-IN" sz="2400" dirty="0">
                <a:solidFill>
                  <a:srgbClr val="A100FF"/>
                </a:solidFill>
              </a:rPr>
              <a:t>│   ├── customer_data_collection.csv</a:t>
            </a:r>
          </a:p>
          <a:p>
            <a:r>
              <a:rPr lang="en-IN" sz="2400" dirty="0">
                <a:solidFill>
                  <a:srgbClr val="A100FF"/>
                </a:solidFill>
              </a:rPr>
              <a:t>│   └── product_recommendation_data.csv</a:t>
            </a:r>
          </a:p>
          <a:p>
            <a:r>
              <a:rPr lang="en-IN" sz="2400" dirty="0">
                <a:solidFill>
                  <a:srgbClr val="A100FF"/>
                </a:solidFill>
              </a:rPr>
              <a:t>├── app.py</a:t>
            </a:r>
          </a:p>
          <a:p>
            <a:r>
              <a:rPr lang="en-IN" sz="2400" dirty="0">
                <a:solidFill>
                  <a:srgbClr val="A100FF"/>
                </a:solidFill>
              </a:rPr>
              <a:t>├── requirements.txt</a:t>
            </a:r>
          </a:p>
          <a:p>
            <a:r>
              <a:rPr lang="en-IN" sz="2400" dirty="0">
                <a:solidFill>
                  <a:srgbClr val="A100FF"/>
                </a:solidFill>
              </a:rPr>
              <a:t>├── README.md</a:t>
            </a:r>
          </a:p>
          <a:p>
            <a:r>
              <a:rPr lang="en-IN" sz="2400" dirty="0">
                <a:solidFill>
                  <a:srgbClr val="A100FF"/>
                </a:solidFill>
              </a:rPr>
              <a:t>├── .</a:t>
            </a:r>
            <a:r>
              <a:rPr lang="en-IN" sz="2400" dirty="0" err="1">
                <a:solidFill>
                  <a:srgbClr val="A100FF"/>
                </a:solidFill>
              </a:rPr>
              <a:t>gitignore</a:t>
            </a:r>
            <a:endParaRPr lang="en-IN" sz="2400" dirty="0">
              <a:solidFill>
                <a:srgbClr val="A100FF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207318"/>
      </p:ext>
    </p:extLst>
  </p:cSld>
  <p:clrMapOvr>
    <a:masterClrMapping/>
  </p:clrMapOvr>
</p:sld>
</file>

<file path=ppt/theme/theme1.xml><?xml version="1.0" encoding="utf-8"?>
<a:theme xmlns:a="http://schemas.openxmlformats.org/drawingml/2006/main" name="1_Canvas-Theme">
  <a:themeElements>
    <a:clrScheme name="Accenture Default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A100FF"/>
      </a:hlink>
      <a:folHlink>
        <a:srgbClr val="B455AA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200" cap="none" spc="0" normalizeH="0" baseline="0" noProof="0" dirty="0">
            <a:ln>
              <a:noFill/>
            </a:ln>
            <a:solidFill>
              <a:prstClr val="black">
                <a:alpha val="40000"/>
              </a:prstClr>
            </a:solidFill>
            <a:effectLst/>
            <a:uLnTx/>
            <a:uFillTx/>
            <a:latin typeface="Graphik" panose="020B0503030202060203" pitchFamily="34" charset="77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c_Exp_Presentation-Template_v5-2024" id="{632751DD-A84D-D849-B0B6-44CCDFA99F61}" vid="{69070162-6984-CD4F-9F36-7088033C2B3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559</Words>
  <Application>Microsoft Office PowerPoint</Application>
  <PresentationFormat>Widescreen</PresentationFormat>
  <Paragraphs>70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Graphik</vt:lpstr>
      <vt:lpstr>Graphik Light</vt:lpstr>
      <vt:lpstr>Graphik Medium</vt:lpstr>
      <vt:lpstr>Graphik Semibold</vt:lpstr>
      <vt:lpstr>1_Canvas-Theme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Tolentino, Ma. Antonette</dc:creator>
  <cp:lastModifiedBy>medapati sandhya</cp:lastModifiedBy>
  <cp:revision>4</cp:revision>
  <dcterms:created xsi:type="dcterms:W3CDTF">2025-02-26T01:18:59Z</dcterms:created>
  <dcterms:modified xsi:type="dcterms:W3CDTF">2025-04-11T06:23:10Z</dcterms:modified>
</cp:coreProperties>
</file>