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F78E-1FF3-4EBB-A76B-C1EA07A9D388}" type="datetimeFigureOut">
              <a:rPr lang="fr-FR" smtClean="0"/>
              <a:pPr/>
              <a:t>21/02/2021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46E6-BCD5-413E-BC54-FE0CAC9606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F78E-1FF3-4EBB-A76B-C1EA07A9D388}" type="datetimeFigureOut">
              <a:rPr lang="fr-FR" smtClean="0"/>
              <a:pPr/>
              <a:t>21/02/2021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46E6-BCD5-413E-BC54-FE0CAC9606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F78E-1FF3-4EBB-A76B-C1EA07A9D388}" type="datetimeFigureOut">
              <a:rPr lang="fr-FR" smtClean="0"/>
              <a:pPr/>
              <a:t>21/02/2021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46E6-BCD5-413E-BC54-FE0CAC9606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F78E-1FF3-4EBB-A76B-C1EA07A9D388}" type="datetimeFigureOut">
              <a:rPr lang="fr-FR" smtClean="0"/>
              <a:pPr/>
              <a:t>21/02/2021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46E6-BCD5-413E-BC54-FE0CAC9606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F78E-1FF3-4EBB-A76B-C1EA07A9D388}" type="datetimeFigureOut">
              <a:rPr lang="fr-FR" smtClean="0"/>
              <a:pPr/>
              <a:t>21/02/2021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46E6-BCD5-413E-BC54-FE0CAC9606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F78E-1FF3-4EBB-A76B-C1EA07A9D388}" type="datetimeFigureOut">
              <a:rPr lang="fr-FR" smtClean="0"/>
              <a:pPr/>
              <a:t>21/02/2021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46E6-BCD5-413E-BC54-FE0CAC9606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F78E-1FF3-4EBB-A76B-C1EA07A9D388}" type="datetimeFigureOut">
              <a:rPr lang="fr-FR" smtClean="0"/>
              <a:pPr/>
              <a:t>21/02/2021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46E6-BCD5-413E-BC54-FE0CAC9606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F78E-1FF3-4EBB-A76B-C1EA07A9D388}" type="datetimeFigureOut">
              <a:rPr lang="fr-FR" smtClean="0"/>
              <a:pPr/>
              <a:t>21/02/2021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46E6-BCD5-413E-BC54-FE0CAC9606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F78E-1FF3-4EBB-A76B-C1EA07A9D388}" type="datetimeFigureOut">
              <a:rPr lang="fr-FR" smtClean="0"/>
              <a:pPr/>
              <a:t>21/02/2021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46E6-BCD5-413E-BC54-FE0CAC9606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F78E-1FF3-4EBB-A76B-C1EA07A9D388}" type="datetimeFigureOut">
              <a:rPr lang="fr-FR" smtClean="0"/>
              <a:pPr/>
              <a:t>21/02/2021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46E6-BCD5-413E-BC54-FE0CAC9606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F78E-1FF3-4EBB-A76B-C1EA07A9D388}" type="datetimeFigureOut">
              <a:rPr lang="fr-FR" smtClean="0"/>
              <a:pPr/>
              <a:t>21/02/2021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46E6-BCD5-413E-BC54-FE0CAC9606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1F78E-1FF3-4EBB-A76B-C1EA07A9D388}" type="datetimeFigureOut">
              <a:rPr lang="fr-FR" smtClean="0"/>
              <a:pPr/>
              <a:t>21/02/2021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D46E6-BCD5-413E-BC54-FE0CAC9606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5714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/>
              <a:t>Chapitre </a:t>
            </a:r>
            <a:r>
              <a:rPr lang="fr-FR" dirty="0" smtClean="0"/>
              <a:t>I</a:t>
            </a:r>
            <a:r>
              <a:rPr lang="fr-FR" dirty="0"/>
              <a:t> : Dynamique d’un véhicule électrique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7158" y="2071678"/>
            <a:ext cx="8103274" cy="3214710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fr-FR" sz="2400" dirty="0" smtClean="0"/>
              <a:t>Véhicule stationné sur un chemin de niveau</a:t>
            </a:r>
          </a:p>
          <a:p>
            <a:pPr marL="457200" indent="-457200" algn="just">
              <a:buAutoNum type="arabicPeriod"/>
            </a:pPr>
            <a:r>
              <a:rPr lang="fr-FR" sz="2400" dirty="0" smtClean="0"/>
              <a:t>Véhicule stationné sur un chemin incliné</a:t>
            </a:r>
          </a:p>
          <a:p>
            <a:pPr marL="457200" indent="-457200" algn="just">
              <a:buAutoNum type="arabicPeriod"/>
            </a:pPr>
            <a:r>
              <a:rPr lang="fr-FR" sz="2400" dirty="0" smtClean="0"/>
              <a:t>Véhicule stationné sur un chemin de coté incliné</a:t>
            </a:r>
          </a:p>
          <a:p>
            <a:pPr marL="457200" indent="-457200" algn="just">
              <a:buAutoNum type="arabicPeriod"/>
            </a:pPr>
            <a:r>
              <a:rPr lang="fr-FR" sz="2400" dirty="0" smtClean="0"/>
              <a:t>Orientation  </a:t>
            </a:r>
            <a:r>
              <a:rPr lang="fr-FR" sz="2400" dirty="0" smtClean="0"/>
              <a:t>d’un véhicule électrique.</a:t>
            </a:r>
          </a:p>
          <a:p>
            <a:pPr marL="457200" indent="-457200" algn="just">
              <a:buAutoNum type="arabicPeriod"/>
            </a:pPr>
            <a:r>
              <a:rPr lang="fr-FR" sz="2400" dirty="0" smtClean="0"/>
              <a:t>Modèle </a:t>
            </a:r>
            <a:r>
              <a:rPr lang="fr-FR" sz="2400" dirty="0" smtClean="0"/>
              <a:t>cinématique  d’un </a:t>
            </a:r>
            <a:r>
              <a:rPr lang="fr-FR" sz="2400" dirty="0" smtClean="0"/>
              <a:t>véhicule électrique</a:t>
            </a:r>
          </a:p>
          <a:p>
            <a:pPr marL="457200" indent="-457200" algn="just">
              <a:buAutoNum type="arabicPeriod"/>
            </a:pPr>
            <a:r>
              <a:rPr lang="fr-FR" sz="2400" dirty="0" smtClean="0"/>
              <a:t>Modèle dynamique  </a:t>
            </a:r>
            <a:r>
              <a:rPr lang="fr-FR" sz="2400" dirty="0" smtClean="0"/>
              <a:t>d’un </a:t>
            </a:r>
            <a:r>
              <a:rPr lang="fr-FR" sz="2400" dirty="0" smtClean="0"/>
              <a:t>véhicule électrique</a:t>
            </a:r>
          </a:p>
          <a:p>
            <a:pPr marL="457200" indent="-457200" algn="just">
              <a:buAutoNum type="arabicPeriod"/>
            </a:pPr>
            <a:endParaRPr lang="fr-FR" sz="2400" dirty="0" smtClean="0"/>
          </a:p>
          <a:p>
            <a:pPr marL="457200" indent="-457200" algn="just">
              <a:buAutoNum type="arabicPeriod"/>
            </a:pPr>
            <a:endParaRPr lang="fr-FR" sz="2400" dirty="0" smtClean="0"/>
          </a:p>
          <a:p>
            <a:pPr marL="457200" indent="-457200" algn="just"/>
            <a:endParaRPr lang="fr-FR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-214338"/>
            <a:ext cx="8229600" cy="1143000"/>
          </a:xfrm>
        </p:spPr>
        <p:txBody>
          <a:bodyPr/>
          <a:lstStyle/>
          <a:p>
            <a:r>
              <a:rPr lang="fr-FR" b="1" dirty="0" smtClean="0"/>
              <a:t>Rotation dans un repère fixe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785794"/>
            <a:ext cx="31146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3357562"/>
            <a:ext cx="5760720" cy="133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5214950"/>
            <a:ext cx="5760720" cy="110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Représentation de la rotation par les angles d’Euler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4447" y="1600200"/>
            <a:ext cx="681510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8670"/>
            <a:ext cx="228601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428596" y="21429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La matrice  de rotation R01</a:t>
            </a:r>
            <a:endParaRPr lang="fr-FR" b="1" dirty="0"/>
          </a:p>
        </p:txBody>
      </p:sp>
      <p:pic>
        <p:nvPicPr>
          <p:cNvPr id="8" name="Imag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000372"/>
            <a:ext cx="264320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428596" y="1928802"/>
            <a:ext cx="8358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r>
              <a:rPr lang="fr-FR" dirty="0" smtClean="0"/>
              <a:t>La représentation des angles d’Euler en fonction des paramètres de la matrice de rotation est donnée par:  </a:t>
            </a:r>
            <a:endParaRPr lang="fr-FR" dirty="0"/>
          </a:p>
        </p:txBody>
      </p:sp>
      <p:pic>
        <p:nvPicPr>
          <p:cNvPr id="10" name="Image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4857760"/>
            <a:ext cx="285752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ZoneTexte 10"/>
          <p:cNvSpPr txBox="1"/>
          <p:nvPr/>
        </p:nvSpPr>
        <p:spPr>
          <a:xfrm>
            <a:off x="642910" y="407194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Cas particuliers: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Cinématique de la direction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1187" y="2001044"/>
            <a:ext cx="53816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214686"/>
            <a:ext cx="169545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714348" y="1357298"/>
            <a:ext cx="4500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Lorsque le véhicule se déplace lentement, il y a un état cinématique entre les roues intérieure et extérieure qui leur permet de glisser sans glissement. La condition est appelée condition </a:t>
            </a:r>
            <a:r>
              <a:rPr lang="fr-FR" dirty="0" err="1" smtClean="0"/>
              <a:t>Ackerman</a:t>
            </a:r>
            <a:r>
              <a:rPr lang="fr-FR" dirty="0" smtClean="0"/>
              <a:t> et est exprimée par: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428860" y="5715016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Figure 5: Véhicule à direction avant et l’état d’</a:t>
            </a:r>
            <a:r>
              <a:rPr lang="fr-FR" dirty="0" err="1" smtClean="0"/>
              <a:t>Ackerman</a:t>
            </a:r>
            <a:endParaRPr lang="fr-FR" dirty="0"/>
          </a:p>
        </p:txBody>
      </p:sp>
      <p:pic>
        <p:nvPicPr>
          <p:cNvPr id="8" name="Image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3857628"/>
            <a:ext cx="184785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282" y="4429132"/>
            <a:ext cx="2214546" cy="500066"/>
          </a:xfrm>
          <a:prstGeom prst="rect">
            <a:avLst/>
          </a:prstGeom>
          <a:noFill/>
        </p:spPr>
      </p:pic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29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357166"/>
            <a:ext cx="5760720" cy="4542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2214546" y="4929198"/>
            <a:ext cx="6929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Figure 6: Un véhicule de direction à roue avant et des angles de direction des roues intérieure et extérieure.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428604"/>
            <a:ext cx="18478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1428736"/>
            <a:ext cx="1876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143116"/>
            <a:ext cx="2066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20" y="3429000"/>
            <a:ext cx="15049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32" y="4071942"/>
            <a:ext cx="1304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71578" y="4000504"/>
            <a:ext cx="19431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0" y="5000636"/>
            <a:ext cx="214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 conséquent :</a:t>
            </a:r>
            <a:endParaRPr lang="fr-FR" dirty="0"/>
          </a:p>
        </p:txBody>
      </p:sp>
      <p:pic>
        <p:nvPicPr>
          <p:cNvPr id="11" name="Image 10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406" y="5715016"/>
            <a:ext cx="17907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928670"/>
            <a:ext cx="53054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1285852" y="4357694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Figure 7: Effet de w/l sur la condition d’</a:t>
            </a:r>
            <a:r>
              <a:rPr lang="fr-FR" dirty="0" err="1" smtClean="0"/>
              <a:t>Ackerman</a:t>
            </a:r>
            <a:r>
              <a:rPr lang="fr-FR" dirty="0" smtClean="0"/>
              <a:t> relative à la direction des roues avants pour un véhicule.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cinématique d’un véhicule</a:t>
            </a:r>
            <a:endParaRPr lang="fr-FR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1071546"/>
            <a:ext cx="465297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2928926" y="4000504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Figure 8: Un véhicule rigide dans un mouvement planaire</a:t>
            </a:r>
            <a:endParaRPr lang="fr-FR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428736"/>
            <a:ext cx="1609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643182"/>
            <a:ext cx="27908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3643314"/>
            <a:ext cx="17430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20" y="4429132"/>
            <a:ext cx="38195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00166" y="5643578"/>
            <a:ext cx="2400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14810" y="5000636"/>
            <a:ext cx="47529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Modèle dynamique d’un véhicule électrique </a:t>
            </a:r>
            <a:endParaRPr lang="fr-FR" sz="3200" dirty="0"/>
          </a:p>
        </p:txBody>
      </p:sp>
      <p:pic>
        <p:nvPicPr>
          <p:cNvPr id="3" name="Imag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407" y="1528762"/>
            <a:ext cx="53816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357158" y="235743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moment du couple est donné par: </a:t>
            </a:r>
            <a:endParaRPr lang="fr-F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3500438"/>
            <a:ext cx="3857652" cy="6001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/>
              <a:t>L’application du formalisme de Lagrange, donne : 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Image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00174"/>
            <a:ext cx="18954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ZoneTexte 12"/>
          <p:cNvSpPr txBox="1"/>
          <p:nvPr/>
        </p:nvSpPr>
        <p:spPr>
          <a:xfrm>
            <a:off x="214282" y="107154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Vecteur des forces: </a:t>
            </a:r>
            <a:endParaRPr lang="fr-FR" dirty="0"/>
          </a:p>
        </p:txBody>
      </p:sp>
      <p:pic>
        <p:nvPicPr>
          <p:cNvPr id="14" name="Image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786058"/>
            <a:ext cx="18192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 14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4143380"/>
            <a:ext cx="32956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357158" y="4857760"/>
            <a:ext cx="3487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les équations de mouvement sont: </a:t>
            </a:r>
            <a:endParaRPr lang="fr-FR" dirty="0"/>
          </a:p>
        </p:txBody>
      </p:sp>
      <p:pic>
        <p:nvPicPr>
          <p:cNvPr id="17" name="Image 16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472" y="5286388"/>
            <a:ext cx="15049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 17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5786454"/>
            <a:ext cx="15716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Image 18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034" y="6429375"/>
            <a:ext cx="14954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25" grpId="0" animBg="1"/>
      <p:bldP spid="13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4357686" cy="2923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L'équation de Newton globale du mouvement est :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3" name="Imag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0042"/>
            <a:ext cx="12858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922034"/>
            <a:ext cx="3857620" cy="2923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Et la transformation du vecteur de force est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" name="Imag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428736"/>
            <a:ext cx="1590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214282" y="192880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Avec </a:t>
            </a:r>
            <a:endParaRPr lang="fr-FR" dirty="0"/>
          </a:p>
        </p:txBody>
      </p:sp>
      <p:pic>
        <p:nvPicPr>
          <p:cNvPr id="8" name="Image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1785926"/>
            <a:ext cx="26003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0" y="2786058"/>
            <a:ext cx="414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vecteur de vitesse dans le repère G est donné par :</a:t>
            </a:r>
            <a:endParaRPr lang="fr-FR" dirty="0"/>
          </a:p>
        </p:txBody>
      </p:sp>
      <p:pic>
        <p:nvPicPr>
          <p:cNvPr id="10" name="Image 9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3571876"/>
            <a:ext cx="38576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ZoneTexte 10"/>
          <p:cNvSpPr txBox="1"/>
          <p:nvPr/>
        </p:nvSpPr>
        <p:spPr>
          <a:xfrm>
            <a:off x="285720" y="4429132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L’expression des équations du mouvement est </a:t>
            </a:r>
            <a:endParaRPr lang="fr-FR" dirty="0"/>
          </a:p>
        </p:txBody>
      </p:sp>
      <p:pic>
        <p:nvPicPr>
          <p:cNvPr id="13" name="Image 12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5143512"/>
            <a:ext cx="20193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0298" y="4929198"/>
            <a:ext cx="18288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ZoneTexte 14"/>
          <p:cNvSpPr txBox="1"/>
          <p:nvPr/>
        </p:nvSpPr>
        <p:spPr>
          <a:xfrm>
            <a:off x="4429124" y="214290"/>
            <a:ext cx="40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Appliquons la même procédure pour la transformation de moment,</a:t>
            </a:r>
            <a:endParaRPr lang="fr-FR" dirty="0"/>
          </a:p>
        </p:txBody>
      </p:sp>
      <p:pic>
        <p:nvPicPr>
          <p:cNvPr id="16" name="Image 15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57686" y="1142984"/>
            <a:ext cx="39909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ZoneTexte 20"/>
          <p:cNvSpPr txBox="1"/>
          <p:nvPr/>
        </p:nvSpPr>
        <p:spPr>
          <a:xfrm>
            <a:off x="4572000" y="3357562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Nous trouvons l’équation d’</a:t>
            </a:r>
            <a:r>
              <a:rPr lang="fr-FR" dirty="0" err="1" smtClean="0"/>
              <a:t>euler</a:t>
            </a:r>
            <a:r>
              <a:rPr lang="fr-FR" dirty="0" smtClean="0"/>
              <a:t> dans le repère B</a:t>
            </a:r>
            <a:endParaRPr lang="fr-FR" dirty="0"/>
          </a:p>
        </p:txBody>
      </p:sp>
      <p:pic>
        <p:nvPicPr>
          <p:cNvPr id="28" name="Image 27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72198" y="4000504"/>
            <a:ext cx="10477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" grpId="0" animBg="1"/>
      <p:bldP spid="31747" grpId="0" animBg="1"/>
      <p:bldP spid="9" grpId="0"/>
      <p:bldP spid="11" grpId="0"/>
      <p:bldP spid="15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142900"/>
            <a:ext cx="8686800" cy="1143000"/>
          </a:xfrm>
        </p:spPr>
        <p:txBody>
          <a:bodyPr>
            <a:normAutofit/>
          </a:bodyPr>
          <a:lstStyle/>
          <a:p>
            <a:r>
              <a:rPr lang="fr-FR" sz="3200" b="1" dirty="0" smtClean="0"/>
              <a:t>Système de forces agissant sur un véhicule rigide</a:t>
            </a:r>
            <a:endParaRPr lang="fr-FR" sz="3200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3170" y="714356"/>
            <a:ext cx="571798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214422"/>
            <a:ext cx="10001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285720" y="71435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L’angle de dérapage local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1643050"/>
            <a:ext cx="3500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srgbClr val="21212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 force latérale, générée par un pneu, est proportionnel à l'angle de dérapage α.</a:t>
            </a:r>
            <a:r>
              <a:rPr lang="fr-FR" sz="1050" dirty="0" smtClean="0">
                <a:latin typeface="Arial" pitchFamily="34" charset="0"/>
                <a:cs typeface="Arial" pitchFamily="34" charset="0"/>
              </a:rPr>
              <a:t> </a:t>
            </a:r>
            <a:endParaRPr lang="fr-FR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714620"/>
            <a:ext cx="18859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214282" y="342900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Dans le cas où on considère </a:t>
            </a:r>
            <a:endParaRPr lang="fr-F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3857628"/>
            <a:ext cx="2095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4500570"/>
            <a:ext cx="4000496" cy="53860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Les forces et le moment appliqués aux roues du véhicule sont :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3" name="Image 12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072074"/>
            <a:ext cx="47720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10" grpId="0"/>
      <p:bldP spid="327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Véhicule stationné sur un chemin de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équations planaires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d'un 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équilibre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statique </a:t>
            </a: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/>
              <a:t>Application des équations d’équilibre, nous donne : </a:t>
            </a:r>
            <a:endParaRPr lang="fr-FR" sz="2000" dirty="0" smtClean="0"/>
          </a:p>
          <a:p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/>
              <a:t> </a:t>
            </a:r>
            <a:r>
              <a:rPr lang="fr-FR" dirty="0" smtClean="0">
                <a:solidFill>
                  <a:srgbClr val="212121"/>
                </a:solidFill>
                <a:latin typeface="Times New Roman"/>
              </a:rPr>
              <a:t>  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642918"/>
            <a:ext cx="5111750" cy="2758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2071678"/>
            <a:ext cx="15240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4000504"/>
            <a:ext cx="20288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143240" y="3786190"/>
            <a:ext cx="6000760" cy="3539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Figure 1 : Un véhicule garé sur un chemin de niveau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00760" y="4838700"/>
            <a:ext cx="20288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85720" y="4857760"/>
            <a:ext cx="5643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forces de réaction sous les pneus avant et arrière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32" y="-24"/>
            <a:ext cx="41910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428604"/>
            <a:ext cx="20383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1500174"/>
            <a:ext cx="332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La vitesse de la roue numéro est :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071678"/>
            <a:ext cx="20859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428868"/>
            <a:ext cx="38576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642910" y="428625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dérapage global</a:t>
            </a:r>
            <a:endParaRPr lang="fr-FR" dirty="0"/>
          </a:p>
        </p:txBody>
      </p:sp>
      <p:pic>
        <p:nvPicPr>
          <p:cNvPr id="8" name="Image 7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596" y="4786322"/>
            <a:ext cx="24288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3714744" y="464344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dérapage local</a:t>
            </a:r>
            <a:endParaRPr lang="fr-FR" dirty="0"/>
          </a:p>
        </p:txBody>
      </p:sp>
      <p:pic>
        <p:nvPicPr>
          <p:cNvPr id="10" name="Image 9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00430" y="5072074"/>
            <a:ext cx="28860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71480"/>
            <a:ext cx="24574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214686"/>
            <a:ext cx="16383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2132" y="428604"/>
            <a:ext cx="23241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6446" y="3214686"/>
            <a:ext cx="17907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85728"/>
            <a:ext cx="51054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142844" y="3214686"/>
            <a:ext cx="3857652" cy="3539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Ce qui réduit au système de force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4" name="Imag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4214818"/>
            <a:ext cx="53911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85728"/>
            <a:ext cx="33432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500034" y="2928934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1212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Où les coefficients du système de force sont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838575"/>
            <a:ext cx="33242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ZoneTexte 12"/>
          <p:cNvSpPr txBox="1"/>
          <p:nvPr/>
        </p:nvSpPr>
        <p:spPr>
          <a:xfrm>
            <a:off x="4857752" y="1000108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0"/>
            <a:ext cx="3008313" cy="1162050"/>
          </a:xfrm>
        </p:spPr>
        <p:txBody>
          <a:bodyPr/>
          <a:lstStyle/>
          <a:p>
            <a:r>
              <a:rPr lang="fr-FR" dirty="0"/>
              <a:t>Véhicule stationné sur un chemin incliné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fr-FR" sz="2000" dirty="0" smtClean="0"/>
              <a:t>Les </a:t>
            </a:r>
            <a:r>
              <a:rPr lang="fr-FR" sz="2000" dirty="0"/>
              <a:t>équations planaires </a:t>
            </a:r>
            <a:r>
              <a:rPr lang="fr-FR" sz="2000" dirty="0" smtClean="0"/>
              <a:t>d'équilibre </a:t>
            </a:r>
            <a:r>
              <a:rPr lang="fr-FR" sz="2000" dirty="0"/>
              <a:t>statique :</a:t>
            </a:r>
            <a:r>
              <a:rPr lang="fr-FR" dirty="0"/>
              <a:t> </a:t>
            </a:r>
            <a:endParaRPr lang="fr-FR" dirty="0" smtClean="0"/>
          </a:p>
          <a:p>
            <a:pPr algn="just"/>
            <a:endParaRPr lang="fr-FR" dirty="0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285728"/>
            <a:ext cx="5111750" cy="357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3643306" y="4143380"/>
            <a:ext cx="5500694" cy="3539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Figure 2 : Un véhicule garé sur un trottoir incliné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214554"/>
            <a:ext cx="13144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14282" y="3643314"/>
            <a:ext cx="3500462" cy="6617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Application de ces équations, permet d’avoir :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429132"/>
            <a:ext cx="27908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0" y="5500702"/>
            <a:ext cx="2143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La </a:t>
            </a:r>
            <a:r>
              <a:rPr lang="fr-FR" dirty="0"/>
              <a:t>force de freinage </a:t>
            </a:r>
          </a:p>
        </p:txBody>
      </p:sp>
      <p:pic>
        <p:nvPicPr>
          <p:cNvPr id="15372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3108" y="5429264"/>
            <a:ext cx="17335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3643306" y="4643446"/>
            <a:ext cx="5140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les forces de réaction sous les pneus </a:t>
            </a:r>
            <a:r>
              <a:rPr lang="fr-FR" dirty="0" smtClean="0"/>
              <a:t>avant et arrière </a:t>
            </a:r>
            <a:endParaRPr lang="fr-FR" dirty="0"/>
          </a:p>
        </p:txBody>
      </p:sp>
      <p:pic>
        <p:nvPicPr>
          <p:cNvPr id="15373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2066" y="5143512"/>
            <a:ext cx="29527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361" grpId="0" animBg="1"/>
      <p:bldP spid="15363" grpId="0" animBg="1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3008313" cy="1162050"/>
          </a:xfrm>
        </p:spPr>
        <p:txBody>
          <a:bodyPr/>
          <a:lstStyle/>
          <a:p>
            <a:r>
              <a:rPr lang="fr-FR" dirty="0"/>
              <a:t>Véhicule stationné sur un chemin de coté incliné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0" y="1435100"/>
            <a:ext cx="3465513" cy="5422900"/>
          </a:xfrm>
        </p:spPr>
        <p:txBody>
          <a:bodyPr>
            <a:normAutofit/>
          </a:bodyPr>
          <a:lstStyle/>
          <a:p>
            <a:r>
              <a:rPr lang="fr-FR" sz="2000" dirty="0"/>
              <a:t>Commençant par des équations </a:t>
            </a:r>
            <a:r>
              <a:rPr lang="fr-FR" sz="2000" dirty="0" smtClean="0"/>
              <a:t> planaires d'équilibre </a:t>
            </a:r>
            <a:r>
              <a:rPr lang="fr-FR" sz="2000" dirty="0"/>
              <a:t>statique </a:t>
            </a:r>
            <a:r>
              <a:rPr lang="fr-FR" sz="2000" dirty="0" smtClean="0"/>
              <a:t>: 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r>
              <a:rPr lang="fr-FR" sz="2000" dirty="0" smtClean="0"/>
              <a:t>Nous </a:t>
            </a:r>
            <a:r>
              <a:rPr lang="fr-FR" sz="2000" dirty="0"/>
              <a:t>pouvons écrire </a:t>
            </a:r>
            <a:r>
              <a:rPr lang="fr-FR" sz="2000" dirty="0" smtClean="0"/>
              <a:t>: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La  somme des force latérale: </a:t>
            </a:r>
          </a:p>
          <a:p>
            <a:endParaRPr lang="fr-FR" sz="2000" dirty="0"/>
          </a:p>
          <a:p>
            <a:endParaRPr lang="fr-FR" sz="2000" dirty="0" smtClean="0"/>
          </a:p>
          <a:p>
            <a:r>
              <a:rPr lang="fr-FR" sz="2000" dirty="0" smtClean="0"/>
              <a:t>Les forces de réaction sous les pneus supérieurs et inférieurs:</a:t>
            </a:r>
            <a:endParaRPr lang="fr-FR" sz="2000" dirty="0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285728"/>
            <a:ext cx="49149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3571868" y="4572008"/>
            <a:ext cx="5572132" cy="6617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Figure 3 : Véhicule stationné sur un chemin incliné selon l’axe y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143116"/>
            <a:ext cx="12096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14346" y="4000504"/>
            <a:ext cx="34956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0" y="5500702"/>
            <a:ext cx="21621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9124" y="5781675"/>
            <a:ext cx="30765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3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Cinématique des véhicules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7694" y="1600200"/>
            <a:ext cx="500861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857356" y="1785926"/>
            <a:ext cx="1571636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714488"/>
            <a:ext cx="3500430" cy="53860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Orientation et Positionnement d’un solide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14612" y="2571744"/>
            <a:ext cx="45719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785918" y="2285992"/>
            <a:ext cx="164307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27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0"/>
            <a:ext cx="51911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714620"/>
            <a:ext cx="5760720" cy="164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28" y="4500570"/>
            <a:ext cx="5760720" cy="1548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6215082"/>
            <a:ext cx="904875" cy="276225"/>
          </a:xfrm>
          <a:prstGeom prst="rect">
            <a:avLst/>
          </a:prstGeom>
          <a:noFill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6215082"/>
            <a:ext cx="866775" cy="285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00042"/>
            <a:ext cx="41719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357158" y="3357562"/>
            <a:ext cx="5354351" cy="4770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 utilisant l’équation (1), il vient :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4" name="Imag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4357694"/>
            <a:ext cx="46005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071546"/>
            <a:ext cx="5760720" cy="188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Composition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00174"/>
            <a:ext cx="51388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2575" y="4714884"/>
            <a:ext cx="3781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78" y="1571611"/>
            <a:ext cx="1652591" cy="539483"/>
          </a:xfrm>
          <a:prstGeom prst="rect">
            <a:avLst/>
          </a:prstGeom>
          <a:noFill/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42192" y="2285992"/>
            <a:ext cx="1906502" cy="500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447</Words>
  <Application>Microsoft Office PowerPoint</Application>
  <PresentationFormat>Affichage à l'écran (4:3)</PresentationFormat>
  <Paragraphs>81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Chapitre I : Dynamique d’un véhicule électrique </vt:lpstr>
      <vt:lpstr>Véhicule stationné sur un chemin de niveau</vt:lpstr>
      <vt:lpstr>Véhicule stationné sur un chemin incliné</vt:lpstr>
      <vt:lpstr>Véhicule stationné sur un chemin de coté incliné</vt:lpstr>
      <vt:lpstr>Cinématique des véhicules</vt:lpstr>
      <vt:lpstr>Diapositive 6</vt:lpstr>
      <vt:lpstr>Diapositive 7</vt:lpstr>
      <vt:lpstr>Diapositive 8</vt:lpstr>
      <vt:lpstr>Composition</vt:lpstr>
      <vt:lpstr>Rotation dans un repère fixe</vt:lpstr>
      <vt:lpstr>Représentation de la rotation par les angles d’Euler</vt:lpstr>
      <vt:lpstr>Diapositive 12</vt:lpstr>
      <vt:lpstr>Cinématique de la direction </vt:lpstr>
      <vt:lpstr>Diapositive 14</vt:lpstr>
      <vt:lpstr>Diapositive 15</vt:lpstr>
      <vt:lpstr>Modèle cinématique d’un véhicule</vt:lpstr>
      <vt:lpstr>Modèle dynamique d’un véhicule électrique </vt:lpstr>
      <vt:lpstr>Diapositive 18</vt:lpstr>
      <vt:lpstr>Système de forces agissant sur un véhicule rigide</vt:lpstr>
      <vt:lpstr>Diapositive 20</vt:lpstr>
      <vt:lpstr>Diapositive 21</vt:lpstr>
      <vt:lpstr>Diapositive 22</vt:lpstr>
      <vt:lpstr>Diapositive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II : Dynamique d’un véhicule électrique</dc:title>
  <dc:creator>bosinfo</dc:creator>
  <cp:lastModifiedBy>Acer</cp:lastModifiedBy>
  <cp:revision>48</cp:revision>
  <dcterms:created xsi:type="dcterms:W3CDTF">2017-09-25T07:33:47Z</dcterms:created>
  <dcterms:modified xsi:type="dcterms:W3CDTF">2021-02-21T04:33:08Z</dcterms:modified>
</cp:coreProperties>
</file>