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8" r:id="rId9"/>
    <p:sldId id="269" r:id="rId10"/>
    <p:sldId id="271" r:id="rId11"/>
    <p:sldId id="272" r:id="rId12"/>
    <p:sldId id="270" r:id="rId13"/>
    <p:sldId id="273" r:id="rId14"/>
    <p:sldId id="262" r:id="rId15"/>
    <p:sldId id="263" r:id="rId16"/>
    <p:sldId id="264" r:id="rId17"/>
    <p:sldId id="265" r:id="rId18"/>
    <p:sldId id="274" r:id="rId19"/>
    <p:sldId id="266" r:id="rId20"/>
    <p:sldId id="275" r:id="rId21"/>
    <p:sldId id="276" r:id="rId22"/>
    <p:sldId id="277" r:id="rId23"/>
    <p:sldId id="278" r:id="rId24"/>
    <p:sldId id="279" r:id="rId25"/>
    <p:sldId id="280" r:id="rId26"/>
    <p:sldId id="282"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19/04/2021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19/04/2021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Tâches dans </a:t>
            </a:r>
            <a:r>
              <a:rPr lang="fr-FR" dirty="0" err="1"/>
              <a:t>FreeRTOS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4280"/>
            <a:ext cx="8229600" cy="1143000"/>
          </a:xfrm>
        </p:spPr>
        <p:txBody>
          <a:bodyPr/>
          <a:lstStyle/>
          <a:p>
            <a:r>
              <a:rPr lang="fr-FR" dirty="0"/>
              <a:t>Etat bloqué d’une tâche</a:t>
            </a:r>
          </a:p>
        </p:txBody>
      </p:sp>
      <p:sp>
        <p:nvSpPr>
          <p:cNvPr id="4" name="ZoneTexte 3"/>
          <p:cNvSpPr txBox="1"/>
          <p:nvPr/>
        </p:nvSpPr>
        <p:spPr>
          <a:xfrm>
            <a:off x="428596" y="633462"/>
            <a:ext cx="8143932" cy="923330"/>
          </a:xfrm>
          <a:prstGeom prst="rect">
            <a:avLst/>
          </a:prstGeom>
          <a:noFill/>
        </p:spPr>
        <p:txBody>
          <a:bodyPr wrap="square" rtlCol="0">
            <a:spAutoFit/>
          </a:bodyPr>
          <a:lstStyle/>
          <a:p>
            <a:pPr>
              <a:buFont typeface="Wingdings" pitchFamily="2" charset="2"/>
              <a:buChar char="Ø"/>
            </a:pPr>
            <a:r>
              <a:rPr lang="fr-FR" dirty="0"/>
              <a:t>Bien qu’une tâche est écrite de façon à s’exécuter en boucle, elle doit forcement passer dans l’état </a:t>
            </a:r>
            <a:r>
              <a:rPr lang="fr-FR" dirty="0" err="1"/>
              <a:t>Blocked</a:t>
            </a:r>
            <a:r>
              <a:rPr lang="fr-FR" dirty="0"/>
              <a:t> à un moment donné, si non elle consommera les ressources du processeur de façon indéfinies</a:t>
            </a:r>
          </a:p>
        </p:txBody>
      </p:sp>
      <p:sp>
        <p:nvSpPr>
          <p:cNvPr id="5" name="ZoneTexte 4"/>
          <p:cNvSpPr txBox="1"/>
          <p:nvPr/>
        </p:nvSpPr>
        <p:spPr>
          <a:xfrm>
            <a:off x="395536" y="1475492"/>
            <a:ext cx="8143932" cy="369332"/>
          </a:xfrm>
          <a:prstGeom prst="rect">
            <a:avLst/>
          </a:prstGeom>
          <a:noFill/>
        </p:spPr>
        <p:txBody>
          <a:bodyPr wrap="square" rtlCol="0">
            <a:spAutoFit/>
          </a:bodyPr>
          <a:lstStyle/>
          <a:p>
            <a:pPr>
              <a:buFont typeface="Wingdings" pitchFamily="2" charset="2"/>
              <a:buChar char="Ø"/>
            </a:pPr>
            <a:r>
              <a:rPr lang="fr-FR" dirty="0"/>
              <a:t>Il peut y avoir plusieurs raisons au blocage d’une tâche</a:t>
            </a:r>
          </a:p>
        </p:txBody>
      </p:sp>
      <p:sp>
        <p:nvSpPr>
          <p:cNvPr id="6" name="ZoneTexte 5"/>
          <p:cNvSpPr txBox="1"/>
          <p:nvPr/>
        </p:nvSpPr>
        <p:spPr>
          <a:xfrm>
            <a:off x="755576" y="1772816"/>
            <a:ext cx="2765950" cy="1200329"/>
          </a:xfrm>
          <a:prstGeom prst="rect">
            <a:avLst/>
          </a:prstGeom>
          <a:noFill/>
        </p:spPr>
        <p:txBody>
          <a:bodyPr wrap="none" rtlCol="0">
            <a:spAutoFit/>
          </a:bodyPr>
          <a:lstStyle/>
          <a:p>
            <a:pPr>
              <a:buFont typeface="Wingdings" pitchFamily="2" charset="2"/>
              <a:buChar char="ü"/>
            </a:pPr>
            <a:r>
              <a:rPr lang="fr-FR" dirty="0"/>
              <a:t>Attente d’une donnée,</a:t>
            </a:r>
          </a:p>
          <a:p>
            <a:pPr>
              <a:buFont typeface="Wingdings" pitchFamily="2" charset="2"/>
              <a:buChar char="ü"/>
            </a:pPr>
            <a:r>
              <a:rPr lang="fr-FR" dirty="0"/>
              <a:t>Attente d’un événement, </a:t>
            </a:r>
          </a:p>
          <a:p>
            <a:pPr>
              <a:buFont typeface="Wingdings" pitchFamily="2" charset="2"/>
              <a:buChar char="ü"/>
            </a:pPr>
            <a:r>
              <a:rPr lang="fr-FR" dirty="0"/>
              <a:t>Attente d’un </a:t>
            </a:r>
            <a:r>
              <a:rPr lang="fr-FR" dirty="0" err="1"/>
              <a:t>delai</a:t>
            </a:r>
            <a:r>
              <a:rPr lang="fr-FR" dirty="0"/>
              <a:t>,</a:t>
            </a:r>
          </a:p>
          <a:p>
            <a:pPr>
              <a:buFont typeface="Wingdings" pitchFamily="2" charset="2"/>
              <a:buChar char="ü"/>
            </a:pPr>
            <a:r>
              <a:rPr lang="fr-FR" dirty="0"/>
              <a:t>….</a:t>
            </a:r>
            <a:r>
              <a:rPr lang="fr-FR" dirty="0" err="1"/>
              <a:t>etc</a:t>
            </a:r>
            <a:endParaRPr lang="fr-FR" dirty="0"/>
          </a:p>
        </p:txBody>
      </p:sp>
      <p:sp>
        <p:nvSpPr>
          <p:cNvPr id="7" name="ZoneTexte 6"/>
          <p:cNvSpPr txBox="1"/>
          <p:nvPr/>
        </p:nvSpPr>
        <p:spPr>
          <a:xfrm>
            <a:off x="395536" y="2924944"/>
            <a:ext cx="8143932" cy="646331"/>
          </a:xfrm>
          <a:prstGeom prst="rect">
            <a:avLst/>
          </a:prstGeom>
          <a:noFill/>
        </p:spPr>
        <p:txBody>
          <a:bodyPr wrap="square" rtlCol="0">
            <a:spAutoFit/>
          </a:bodyPr>
          <a:lstStyle/>
          <a:p>
            <a:pPr>
              <a:buFont typeface="Wingdings" pitchFamily="2" charset="2"/>
              <a:buChar char="Ø"/>
            </a:pPr>
            <a:r>
              <a:rPr lang="fr-FR" dirty="0"/>
              <a:t>La forme la plus simple de blocage est l’attente d’un délais en utilisant la fonction </a:t>
            </a:r>
            <a:r>
              <a:rPr lang="fr-FR" dirty="0" err="1"/>
              <a:t>vTaskDelay</a:t>
            </a:r>
            <a:r>
              <a:rPr lang="fr-FR" dirty="0"/>
              <a:t>( </a:t>
            </a:r>
            <a:r>
              <a:rPr lang="fr-FR" dirty="0" err="1"/>
              <a:t>TickType_t</a:t>
            </a:r>
            <a:r>
              <a:rPr lang="fr-FR" dirty="0"/>
              <a:t> </a:t>
            </a:r>
            <a:r>
              <a:rPr lang="fr-FR" dirty="0" err="1"/>
              <a:t>xTicksToDelay</a:t>
            </a:r>
            <a:r>
              <a:rPr lang="fr-FR" dirty="0"/>
              <a:t> ) </a:t>
            </a:r>
          </a:p>
        </p:txBody>
      </p:sp>
      <p:sp>
        <p:nvSpPr>
          <p:cNvPr id="8" name="ZoneTexte 7"/>
          <p:cNvSpPr txBox="1"/>
          <p:nvPr/>
        </p:nvSpPr>
        <p:spPr>
          <a:xfrm>
            <a:off x="460516" y="3573016"/>
            <a:ext cx="8143932" cy="923330"/>
          </a:xfrm>
          <a:prstGeom prst="rect">
            <a:avLst/>
          </a:prstGeom>
          <a:noFill/>
        </p:spPr>
        <p:txBody>
          <a:bodyPr wrap="square" rtlCol="0">
            <a:spAutoFit/>
          </a:bodyPr>
          <a:lstStyle/>
          <a:p>
            <a:pPr>
              <a:buFont typeface="Wingdings" pitchFamily="2" charset="2"/>
              <a:buChar char="Ø"/>
            </a:pPr>
            <a:r>
              <a:rPr lang="fr-FR" dirty="0"/>
              <a:t>Cette fonction bloque la tache en attente d’un délais qui est spécifié en nombre de </a:t>
            </a:r>
            <a:r>
              <a:rPr lang="fr-FR" dirty="0" err="1"/>
              <a:t>Tick</a:t>
            </a:r>
            <a:r>
              <a:rPr lang="fr-FR" dirty="0"/>
              <a:t> </a:t>
            </a:r>
            <a:r>
              <a:rPr lang="fr-FR" dirty="0" err="1"/>
              <a:t>periode</a:t>
            </a:r>
            <a:r>
              <a:rPr lang="fr-FR" dirty="0"/>
              <a:t>. Si par exemple la </a:t>
            </a:r>
            <a:r>
              <a:rPr lang="fr-FR" dirty="0" err="1"/>
              <a:t>tick</a:t>
            </a:r>
            <a:r>
              <a:rPr lang="fr-FR" dirty="0"/>
              <a:t>-</a:t>
            </a:r>
            <a:r>
              <a:rPr lang="fr-FR" dirty="0" err="1"/>
              <a:t>peiode</a:t>
            </a:r>
            <a:r>
              <a:rPr lang="fr-FR" dirty="0"/>
              <a:t> est de 10ms, </a:t>
            </a:r>
            <a:r>
              <a:rPr lang="fr-FR" dirty="0" err="1"/>
              <a:t>xTicksToDelay</a:t>
            </a:r>
            <a:r>
              <a:rPr lang="fr-FR" dirty="0"/>
              <a:t> doit être à 100 si on veut bloquer la tache pour 1 seconde</a:t>
            </a:r>
          </a:p>
        </p:txBody>
      </p:sp>
      <p:sp>
        <p:nvSpPr>
          <p:cNvPr id="9" name="ZoneTexte 8"/>
          <p:cNvSpPr txBox="1"/>
          <p:nvPr/>
        </p:nvSpPr>
        <p:spPr>
          <a:xfrm>
            <a:off x="424763" y="4479054"/>
            <a:ext cx="8143932" cy="923330"/>
          </a:xfrm>
          <a:prstGeom prst="rect">
            <a:avLst/>
          </a:prstGeom>
          <a:noFill/>
        </p:spPr>
        <p:txBody>
          <a:bodyPr wrap="square" rtlCol="0">
            <a:spAutoFit/>
          </a:bodyPr>
          <a:lstStyle/>
          <a:p>
            <a:pPr>
              <a:buFont typeface="Wingdings" pitchFamily="2" charset="2"/>
              <a:buChar char="Ø"/>
            </a:pPr>
            <a:r>
              <a:rPr lang="fr-FR" dirty="0"/>
              <a:t>Pour assurer la portabilité des applications, </a:t>
            </a:r>
            <a:r>
              <a:rPr lang="fr-FR" dirty="0" err="1"/>
              <a:t>FreeRTOS</a:t>
            </a:r>
            <a:r>
              <a:rPr lang="fr-FR" dirty="0"/>
              <a:t> nous offre une constante appelée </a:t>
            </a:r>
            <a:r>
              <a:rPr lang="fr-FR" dirty="0" err="1"/>
              <a:t>portTICK_PERIOD_MS</a:t>
            </a:r>
            <a:r>
              <a:rPr lang="fr-FR" dirty="0"/>
              <a:t> qui nous donne le nombre de </a:t>
            </a:r>
            <a:r>
              <a:rPr lang="fr-FR" dirty="0" err="1"/>
              <a:t>Ticks</a:t>
            </a:r>
            <a:r>
              <a:rPr lang="fr-FR" dirty="0"/>
              <a:t> par milliseconde en fonction de la configuration actuelle (Horloge, </a:t>
            </a:r>
            <a:r>
              <a:rPr lang="fr-FR" dirty="0" err="1"/>
              <a:t>Tick</a:t>
            </a:r>
            <a:r>
              <a:rPr lang="fr-FR" dirty="0"/>
              <a:t> </a:t>
            </a:r>
            <a:r>
              <a:rPr lang="fr-FR" dirty="0" err="1"/>
              <a:t>periode</a:t>
            </a:r>
            <a:r>
              <a:rPr lang="fr-FR" dirty="0"/>
              <a:t>, …</a:t>
            </a:r>
            <a:r>
              <a:rPr lang="fr-FR" dirty="0" err="1"/>
              <a:t>etc</a:t>
            </a:r>
            <a:r>
              <a:rPr lang="fr-FR" dirty="0"/>
              <a:t>)</a:t>
            </a:r>
          </a:p>
        </p:txBody>
      </p:sp>
      <p:sp>
        <p:nvSpPr>
          <p:cNvPr id="10" name="ZoneTexte 9"/>
          <p:cNvSpPr txBox="1"/>
          <p:nvPr/>
        </p:nvSpPr>
        <p:spPr>
          <a:xfrm>
            <a:off x="389456" y="5452775"/>
            <a:ext cx="8143932" cy="369332"/>
          </a:xfrm>
          <a:prstGeom prst="rect">
            <a:avLst/>
          </a:prstGeom>
          <a:noFill/>
        </p:spPr>
        <p:txBody>
          <a:bodyPr wrap="square" rtlCol="0">
            <a:spAutoFit/>
          </a:bodyPr>
          <a:lstStyle/>
          <a:p>
            <a:pPr>
              <a:buFont typeface="Wingdings" pitchFamily="2" charset="2"/>
              <a:buChar char="Ø"/>
            </a:pPr>
            <a:r>
              <a:rPr lang="fr-FR" dirty="0"/>
              <a:t>Pour bloquer la tâche pendant une seconde par exemple, il suffit d’appeler ;</a:t>
            </a:r>
          </a:p>
        </p:txBody>
      </p:sp>
      <p:sp>
        <p:nvSpPr>
          <p:cNvPr id="11" name="Rectangle 10"/>
          <p:cNvSpPr/>
          <p:nvPr/>
        </p:nvSpPr>
        <p:spPr>
          <a:xfrm>
            <a:off x="589373" y="5770404"/>
            <a:ext cx="4176271" cy="369332"/>
          </a:xfrm>
          <a:prstGeom prst="rect">
            <a:avLst/>
          </a:prstGeom>
        </p:spPr>
        <p:txBody>
          <a:bodyPr wrap="none">
            <a:spAutoFit/>
          </a:bodyPr>
          <a:lstStyle/>
          <a:p>
            <a:r>
              <a:rPr lang="fr-FR" dirty="0" err="1"/>
              <a:t>vTaskDelay</a:t>
            </a:r>
            <a:r>
              <a:rPr lang="fr-FR" dirty="0"/>
              <a:t>( 1000/ </a:t>
            </a:r>
            <a:r>
              <a:rPr lang="fr-FR" dirty="0" err="1"/>
              <a:t>portTICK_PERIOD_MS</a:t>
            </a:r>
            <a:r>
              <a:rPr lang="fr-FR" dirty="0"/>
              <a:t> ) </a:t>
            </a:r>
          </a:p>
        </p:txBody>
      </p:sp>
      <p:sp>
        <p:nvSpPr>
          <p:cNvPr id="12" name="ZoneTexte 11">
            <a:extLst>
              <a:ext uri="{FF2B5EF4-FFF2-40B4-BE49-F238E27FC236}">
                <a16:creationId xmlns:a16="http://schemas.microsoft.com/office/drawing/2014/main" xmlns="" id="{7CF861C9-0BC4-4B31-A97E-337CF1C121A5}"/>
              </a:ext>
            </a:extLst>
          </p:cNvPr>
          <p:cNvSpPr txBox="1"/>
          <p:nvPr/>
        </p:nvSpPr>
        <p:spPr>
          <a:xfrm>
            <a:off x="400185" y="6211764"/>
            <a:ext cx="7854640" cy="369332"/>
          </a:xfrm>
          <a:prstGeom prst="rect">
            <a:avLst/>
          </a:prstGeom>
          <a:noFill/>
        </p:spPr>
        <p:txBody>
          <a:bodyPr wrap="square">
            <a:spAutoFit/>
          </a:bodyPr>
          <a:lstStyle/>
          <a:p>
            <a:pPr marL="285750" indent="-285750">
              <a:buFont typeface="Wingdings" panose="05000000000000000000" pitchFamily="2" charset="2"/>
              <a:buChar char="Ø"/>
            </a:pPr>
            <a:r>
              <a:rPr lang="fr-FR" dirty="0"/>
              <a:t>On peut aussi utiliser la fonction </a:t>
            </a:r>
            <a:r>
              <a:rPr lang="fr-FR" dirty="0" err="1"/>
              <a:t>pdMS_TO_TICKS</a:t>
            </a:r>
            <a:r>
              <a:rPr lang="fr-FR" dirty="0"/>
              <a:t>(millisecondes)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2.3</a:t>
            </a:r>
          </a:p>
        </p:txBody>
      </p:sp>
      <p:sp>
        <p:nvSpPr>
          <p:cNvPr id="4" name="ZoneTexte 3"/>
          <p:cNvSpPr txBox="1"/>
          <p:nvPr/>
        </p:nvSpPr>
        <p:spPr>
          <a:xfrm>
            <a:off x="428596" y="2071678"/>
            <a:ext cx="8143932" cy="646331"/>
          </a:xfrm>
          <a:prstGeom prst="rect">
            <a:avLst/>
          </a:prstGeom>
          <a:noFill/>
        </p:spPr>
        <p:txBody>
          <a:bodyPr wrap="square" rtlCol="0">
            <a:spAutoFit/>
          </a:bodyPr>
          <a:lstStyle/>
          <a:p>
            <a:pPr>
              <a:buFont typeface="Wingdings" pitchFamily="2" charset="2"/>
              <a:buChar char="Ø"/>
            </a:pPr>
            <a:r>
              <a:rPr lang="fr-FR" dirty="0"/>
              <a:t>Modifier la dernière version de l’exercice 2.2 en bloquant chaque tâche pendant 100 ms après chaque affichage</a:t>
            </a:r>
          </a:p>
        </p:txBody>
      </p:sp>
      <p:sp>
        <p:nvSpPr>
          <p:cNvPr id="5" name="ZoneTexte 4"/>
          <p:cNvSpPr txBox="1"/>
          <p:nvPr/>
        </p:nvSpPr>
        <p:spPr>
          <a:xfrm>
            <a:off x="1142976" y="3286124"/>
            <a:ext cx="2309350" cy="369332"/>
          </a:xfrm>
          <a:prstGeom prst="rect">
            <a:avLst/>
          </a:prstGeom>
          <a:noFill/>
        </p:spPr>
        <p:txBody>
          <a:bodyPr wrap="none" rtlCol="0">
            <a:spAutoFit/>
          </a:bodyPr>
          <a:lstStyle/>
          <a:p>
            <a:r>
              <a:rPr lang="fr-FR" dirty="0"/>
              <a:t>Que remarquez-vous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Multiples copies d’une tâche</a:t>
            </a:r>
          </a:p>
        </p:txBody>
      </p:sp>
      <p:sp>
        <p:nvSpPr>
          <p:cNvPr id="4" name="ZoneTexte 3"/>
          <p:cNvSpPr txBox="1"/>
          <p:nvPr/>
        </p:nvSpPr>
        <p:spPr>
          <a:xfrm>
            <a:off x="500034" y="1043444"/>
            <a:ext cx="6013313" cy="369332"/>
          </a:xfrm>
          <a:prstGeom prst="rect">
            <a:avLst/>
          </a:prstGeom>
          <a:noFill/>
        </p:spPr>
        <p:txBody>
          <a:bodyPr wrap="none" rtlCol="0">
            <a:spAutoFit/>
          </a:bodyPr>
          <a:lstStyle/>
          <a:p>
            <a:pPr>
              <a:buFont typeface="Wingdings" pitchFamily="2" charset="2"/>
              <a:buChar char="Ø"/>
            </a:pPr>
            <a:r>
              <a:rPr lang="fr-FR" dirty="0"/>
              <a:t>Il est possible d’exécuter plusieurs copies d’une même tâche</a:t>
            </a:r>
          </a:p>
        </p:txBody>
      </p:sp>
      <p:sp>
        <p:nvSpPr>
          <p:cNvPr id="5" name="ZoneTexte 4"/>
          <p:cNvSpPr txBox="1"/>
          <p:nvPr/>
        </p:nvSpPr>
        <p:spPr>
          <a:xfrm>
            <a:off x="500034" y="1412776"/>
            <a:ext cx="8392446" cy="646331"/>
          </a:xfrm>
          <a:prstGeom prst="rect">
            <a:avLst/>
          </a:prstGeom>
          <a:noFill/>
        </p:spPr>
        <p:txBody>
          <a:bodyPr wrap="square" rtlCol="0">
            <a:spAutoFit/>
          </a:bodyPr>
          <a:lstStyle/>
          <a:p>
            <a:pPr>
              <a:buFont typeface="Wingdings" pitchFamily="2" charset="2"/>
              <a:buChar char="Ø"/>
            </a:pPr>
            <a:r>
              <a:rPr lang="fr-FR" dirty="0"/>
              <a:t>Même si le code source d’une tâche est le même, il devient des tâches indépendantes lors de l’exécution </a:t>
            </a:r>
          </a:p>
        </p:txBody>
      </p:sp>
      <p:sp>
        <p:nvSpPr>
          <p:cNvPr id="6" name="ZoneTexte 5"/>
          <p:cNvSpPr txBox="1"/>
          <p:nvPr/>
        </p:nvSpPr>
        <p:spPr>
          <a:xfrm>
            <a:off x="500034" y="2060848"/>
            <a:ext cx="8143932" cy="923330"/>
          </a:xfrm>
          <a:prstGeom prst="rect">
            <a:avLst/>
          </a:prstGeom>
          <a:noFill/>
        </p:spPr>
        <p:txBody>
          <a:bodyPr wrap="square" rtlCol="0">
            <a:spAutoFit/>
          </a:bodyPr>
          <a:lstStyle/>
          <a:p>
            <a:pPr>
              <a:buFont typeface="Wingdings" pitchFamily="2" charset="2"/>
              <a:buChar char="Ø"/>
            </a:pPr>
            <a:r>
              <a:rPr lang="fr-FR" dirty="0"/>
              <a:t>Pour communiquer avec une instance de la tâche, on peut utiliser le paramètre </a:t>
            </a:r>
            <a:r>
              <a:rPr lang="fr-FR" dirty="0" err="1"/>
              <a:t>pvParameters</a:t>
            </a:r>
            <a:r>
              <a:rPr lang="fr-FR" dirty="0"/>
              <a:t> de la fonction </a:t>
            </a:r>
            <a:r>
              <a:rPr lang="fr-FR" dirty="0" err="1"/>
              <a:t>xTaskCreate</a:t>
            </a:r>
            <a:r>
              <a:rPr lang="fr-FR" dirty="0"/>
              <a:t> ou </a:t>
            </a:r>
            <a:r>
              <a:rPr lang="fr-FR" dirty="0" err="1"/>
              <a:t>xTaskCreatePinnedToCore</a:t>
            </a:r>
            <a:r>
              <a:rPr lang="fr-FR" dirty="0"/>
              <a:t> qui est un pointeur générique (pointe sur une case mémoire sans type)</a:t>
            </a:r>
          </a:p>
        </p:txBody>
      </p:sp>
      <p:sp>
        <p:nvSpPr>
          <p:cNvPr id="7" name="ZoneTexte 6"/>
          <p:cNvSpPr txBox="1"/>
          <p:nvPr/>
        </p:nvSpPr>
        <p:spPr>
          <a:xfrm>
            <a:off x="500034" y="3068421"/>
            <a:ext cx="8143932" cy="646331"/>
          </a:xfrm>
          <a:prstGeom prst="rect">
            <a:avLst/>
          </a:prstGeom>
          <a:noFill/>
        </p:spPr>
        <p:txBody>
          <a:bodyPr wrap="square" rtlCol="0">
            <a:spAutoFit/>
          </a:bodyPr>
          <a:lstStyle/>
          <a:p>
            <a:pPr>
              <a:buFont typeface="Wingdings" pitchFamily="2" charset="2"/>
              <a:buChar char="Ø"/>
            </a:pPr>
            <a:r>
              <a:rPr lang="fr-FR" dirty="0"/>
              <a:t>Ce paramètre est un pointeur générique (</a:t>
            </a:r>
            <a:r>
              <a:rPr lang="fr-FR" dirty="0" err="1"/>
              <a:t>void</a:t>
            </a:r>
            <a:r>
              <a:rPr lang="fr-FR" dirty="0"/>
              <a:t> *) qui peut être </a:t>
            </a:r>
            <a:r>
              <a:rPr lang="fr-FR" dirty="0" err="1"/>
              <a:t>Casté</a:t>
            </a:r>
            <a:r>
              <a:rPr lang="fr-FR" dirty="0"/>
              <a:t> vers n’importe que type</a:t>
            </a:r>
          </a:p>
        </p:txBody>
      </p:sp>
      <p:sp>
        <p:nvSpPr>
          <p:cNvPr id="8" name="ZoneTexte 7"/>
          <p:cNvSpPr txBox="1"/>
          <p:nvPr/>
        </p:nvSpPr>
        <p:spPr>
          <a:xfrm>
            <a:off x="857224" y="3714752"/>
            <a:ext cx="4462825" cy="369332"/>
          </a:xfrm>
          <a:prstGeom prst="rect">
            <a:avLst/>
          </a:prstGeom>
          <a:noFill/>
        </p:spPr>
        <p:txBody>
          <a:bodyPr wrap="none" rtlCol="0">
            <a:spAutoFit/>
          </a:bodyPr>
          <a:lstStyle/>
          <a:p>
            <a:pPr>
              <a:buFont typeface="Wingdings" pitchFamily="2" charset="2"/>
              <a:buChar char="ü"/>
            </a:pPr>
            <a:r>
              <a:rPr lang="fr-FR" dirty="0"/>
              <a:t>Un type ordinaire peut être </a:t>
            </a:r>
            <a:r>
              <a:rPr lang="fr-FR" dirty="0" err="1"/>
              <a:t>caster</a:t>
            </a:r>
            <a:r>
              <a:rPr lang="fr-FR" dirty="0"/>
              <a:t> en </a:t>
            </a:r>
            <a:r>
              <a:rPr lang="fr-FR" dirty="0" err="1"/>
              <a:t>void</a:t>
            </a:r>
            <a:r>
              <a:rPr lang="fr-FR" dirty="0"/>
              <a:t> *</a:t>
            </a:r>
          </a:p>
        </p:txBody>
      </p:sp>
      <p:sp>
        <p:nvSpPr>
          <p:cNvPr id="9" name="ZoneTexte 8"/>
          <p:cNvSpPr txBox="1"/>
          <p:nvPr/>
        </p:nvSpPr>
        <p:spPr>
          <a:xfrm>
            <a:off x="1357290" y="4143380"/>
            <a:ext cx="2959849" cy="646331"/>
          </a:xfrm>
          <a:prstGeom prst="rect">
            <a:avLst/>
          </a:prstGeom>
          <a:noFill/>
        </p:spPr>
        <p:txBody>
          <a:bodyPr wrap="none" rtlCol="0">
            <a:spAutoFit/>
          </a:bodyPr>
          <a:lstStyle/>
          <a:p>
            <a:r>
              <a:rPr lang="fr-FR" dirty="0"/>
              <a:t>Int valeur = 100;</a:t>
            </a:r>
            <a:br>
              <a:rPr lang="fr-FR" dirty="0"/>
            </a:br>
            <a:r>
              <a:rPr lang="fr-FR" dirty="0" err="1"/>
              <a:t>void</a:t>
            </a:r>
            <a:r>
              <a:rPr lang="fr-FR" dirty="0"/>
              <a:t> * </a:t>
            </a:r>
            <a:r>
              <a:rPr lang="fr-FR" dirty="0" err="1"/>
              <a:t>handle</a:t>
            </a:r>
            <a:r>
              <a:rPr lang="fr-FR" dirty="0"/>
              <a:t>= (</a:t>
            </a:r>
            <a:r>
              <a:rPr lang="fr-FR" dirty="0" err="1"/>
              <a:t>void</a:t>
            </a:r>
            <a:r>
              <a:rPr lang="fr-FR" dirty="0"/>
              <a:t> *) valeur</a:t>
            </a:r>
          </a:p>
        </p:txBody>
      </p:sp>
      <p:sp>
        <p:nvSpPr>
          <p:cNvPr id="10" name="Accolade fermante 9"/>
          <p:cNvSpPr/>
          <p:nvPr/>
        </p:nvSpPr>
        <p:spPr>
          <a:xfrm>
            <a:off x="4929190" y="4143380"/>
            <a:ext cx="285752" cy="5715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p:cNvSpPr txBox="1"/>
          <p:nvPr/>
        </p:nvSpPr>
        <p:spPr>
          <a:xfrm>
            <a:off x="5357818" y="4071942"/>
            <a:ext cx="2428892" cy="646331"/>
          </a:xfrm>
          <a:prstGeom prst="rect">
            <a:avLst/>
          </a:prstGeom>
          <a:noFill/>
        </p:spPr>
        <p:txBody>
          <a:bodyPr wrap="square" rtlCol="0">
            <a:spAutoFit/>
          </a:bodyPr>
          <a:lstStyle/>
          <a:p>
            <a:r>
              <a:rPr lang="fr-FR" dirty="0" err="1"/>
              <a:t>Handle</a:t>
            </a:r>
            <a:r>
              <a:rPr lang="fr-FR" dirty="0"/>
              <a:t> devient un pointeur vers valeur</a:t>
            </a:r>
          </a:p>
        </p:txBody>
      </p:sp>
      <p:sp>
        <p:nvSpPr>
          <p:cNvPr id="12" name="ZoneTexte 11"/>
          <p:cNvSpPr txBox="1"/>
          <p:nvPr/>
        </p:nvSpPr>
        <p:spPr>
          <a:xfrm>
            <a:off x="857224" y="4917056"/>
            <a:ext cx="5177764" cy="369332"/>
          </a:xfrm>
          <a:prstGeom prst="rect">
            <a:avLst/>
          </a:prstGeom>
          <a:noFill/>
        </p:spPr>
        <p:txBody>
          <a:bodyPr wrap="none" rtlCol="0">
            <a:spAutoFit/>
          </a:bodyPr>
          <a:lstStyle/>
          <a:p>
            <a:pPr>
              <a:buFont typeface="Wingdings" pitchFamily="2" charset="2"/>
              <a:buChar char="ü"/>
            </a:pPr>
            <a:r>
              <a:rPr lang="fr-FR" dirty="0"/>
              <a:t>Un type </a:t>
            </a:r>
            <a:r>
              <a:rPr lang="fr-FR" dirty="0" err="1"/>
              <a:t>void</a:t>
            </a:r>
            <a:r>
              <a:rPr lang="fr-FR" dirty="0"/>
              <a:t> *peut être </a:t>
            </a:r>
            <a:r>
              <a:rPr lang="fr-FR" dirty="0" err="1"/>
              <a:t>caster</a:t>
            </a:r>
            <a:r>
              <a:rPr lang="fr-FR" dirty="0"/>
              <a:t> en un type ordinaire</a:t>
            </a:r>
          </a:p>
        </p:txBody>
      </p:sp>
      <p:sp>
        <p:nvSpPr>
          <p:cNvPr id="13" name="ZoneTexte 12"/>
          <p:cNvSpPr txBox="1"/>
          <p:nvPr/>
        </p:nvSpPr>
        <p:spPr>
          <a:xfrm>
            <a:off x="1397836" y="5282999"/>
            <a:ext cx="2816973" cy="646331"/>
          </a:xfrm>
          <a:prstGeom prst="rect">
            <a:avLst/>
          </a:prstGeom>
          <a:noFill/>
        </p:spPr>
        <p:txBody>
          <a:bodyPr wrap="square" rtlCol="0">
            <a:spAutoFit/>
          </a:bodyPr>
          <a:lstStyle/>
          <a:p>
            <a:r>
              <a:rPr lang="fr-FR" dirty="0" err="1"/>
              <a:t>void</a:t>
            </a:r>
            <a:r>
              <a:rPr lang="fr-FR" dirty="0"/>
              <a:t> * </a:t>
            </a:r>
            <a:r>
              <a:rPr lang="fr-FR" dirty="0" err="1"/>
              <a:t>handle</a:t>
            </a:r>
            <a:r>
              <a:rPr lang="fr-FR" dirty="0"/>
              <a:t>;</a:t>
            </a:r>
          </a:p>
          <a:p>
            <a:r>
              <a:rPr lang="fr-FR" dirty="0"/>
              <a:t>Int valeur = (</a:t>
            </a:r>
            <a:r>
              <a:rPr lang="fr-FR" dirty="0" err="1"/>
              <a:t>int</a:t>
            </a:r>
            <a:r>
              <a:rPr lang="fr-FR" dirty="0"/>
              <a:t>*) </a:t>
            </a:r>
            <a:r>
              <a:rPr lang="fr-FR" dirty="0" err="1"/>
              <a:t>handle</a:t>
            </a:r>
            <a:endParaRPr lang="fr-FR" dirty="0"/>
          </a:p>
        </p:txBody>
      </p:sp>
      <p:sp>
        <p:nvSpPr>
          <p:cNvPr id="14" name="Accolade fermante 13"/>
          <p:cNvSpPr/>
          <p:nvPr/>
        </p:nvSpPr>
        <p:spPr>
          <a:xfrm>
            <a:off x="4071934" y="5357826"/>
            <a:ext cx="285752" cy="5715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ZoneTexte 14"/>
          <p:cNvSpPr txBox="1"/>
          <p:nvPr/>
        </p:nvSpPr>
        <p:spPr>
          <a:xfrm>
            <a:off x="4714876" y="5357826"/>
            <a:ext cx="2428892" cy="923330"/>
          </a:xfrm>
          <a:prstGeom prst="rect">
            <a:avLst/>
          </a:prstGeom>
          <a:noFill/>
        </p:spPr>
        <p:txBody>
          <a:bodyPr wrap="square" rtlCol="0">
            <a:spAutoFit/>
          </a:bodyPr>
          <a:lstStyle/>
          <a:p>
            <a:r>
              <a:rPr lang="fr-FR" dirty="0"/>
              <a:t>Valeur contient la valeur pointée par </a:t>
            </a:r>
            <a:r>
              <a:rPr lang="fr-FR" dirty="0" err="1"/>
              <a:t>Handle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2.4</a:t>
            </a:r>
          </a:p>
        </p:txBody>
      </p:sp>
      <p:sp>
        <p:nvSpPr>
          <p:cNvPr id="4" name="ZoneTexte 3"/>
          <p:cNvSpPr txBox="1"/>
          <p:nvPr/>
        </p:nvSpPr>
        <p:spPr>
          <a:xfrm>
            <a:off x="571472" y="1857364"/>
            <a:ext cx="7841249" cy="369332"/>
          </a:xfrm>
          <a:prstGeom prst="rect">
            <a:avLst/>
          </a:prstGeom>
          <a:noFill/>
        </p:spPr>
        <p:txBody>
          <a:bodyPr wrap="none" rtlCol="0">
            <a:spAutoFit/>
          </a:bodyPr>
          <a:lstStyle/>
          <a:p>
            <a:pPr>
              <a:buFont typeface="Wingdings" pitchFamily="2" charset="2"/>
              <a:buChar char="Ø"/>
            </a:pPr>
            <a:r>
              <a:rPr lang="fr-FR" dirty="0"/>
              <a:t>Ecrire une application contenant une tâche dont le rôle est d’afficher une valeur</a:t>
            </a:r>
          </a:p>
        </p:txBody>
      </p:sp>
      <p:sp>
        <p:nvSpPr>
          <p:cNvPr id="5" name="ZoneTexte 4"/>
          <p:cNvSpPr txBox="1"/>
          <p:nvPr/>
        </p:nvSpPr>
        <p:spPr>
          <a:xfrm>
            <a:off x="571472" y="2345288"/>
            <a:ext cx="8233857" cy="369332"/>
          </a:xfrm>
          <a:prstGeom prst="rect">
            <a:avLst/>
          </a:prstGeom>
          <a:noFill/>
        </p:spPr>
        <p:txBody>
          <a:bodyPr wrap="none" rtlCol="0">
            <a:spAutoFit/>
          </a:bodyPr>
          <a:lstStyle/>
          <a:p>
            <a:pPr>
              <a:buFont typeface="Wingdings" pitchFamily="2" charset="2"/>
              <a:buChar char="Ø"/>
            </a:pPr>
            <a:r>
              <a:rPr lang="fr-FR" dirty="0"/>
              <a:t>Lancer deux instances de cette tâche, en transmettant à chacune la valeur à afficher</a:t>
            </a:r>
          </a:p>
        </p:txBody>
      </p:sp>
      <p:sp>
        <p:nvSpPr>
          <p:cNvPr id="6" name="ZoneTexte 5"/>
          <p:cNvSpPr txBox="1"/>
          <p:nvPr/>
        </p:nvSpPr>
        <p:spPr>
          <a:xfrm>
            <a:off x="571472" y="2845354"/>
            <a:ext cx="7187289" cy="369332"/>
          </a:xfrm>
          <a:prstGeom prst="rect">
            <a:avLst/>
          </a:prstGeom>
          <a:noFill/>
        </p:spPr>
        <p:txBody>
          <a:bodyPr wrap="none" rtlCol="0">
            <a:spAutoFit/>
          </a:bodyPr>
          <a:lstStyle/>
          <a:p>
            <a:pPr>
              <a:buFont typeface="Wingdings" pitchFamily="2" charset="2"/>
              <a:buChar char="Ø"/>
            </a:pPr>
            <a:r>
              <a:rPr lang="fr-FR" dirty="0"/>
              <a:t>Les deux instances auront la même priorité et s’exécuteront sur le </a:t>
            </a:r>
            <a:r>
              <a:rPr lang="fr-FR" dirty="0" err="1"/>
              <a:t>Core</a:t>
            </a:r>
            <a:r>
              <a:rPr lang="fr-FR" dirty="0"/>
              <a:t> 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900"/>
            <a:ext cx="8229600" cy="1143000"/>
          </a:xfrm>
        </p:spPr>
        <p:txBody>
          <a:bodyPr/>
          <a:lstStyle/>
          <a:p>
            <a:r>
              <a:rPr lang="fr-FR" dirty="0"/>
              <a:t>Ordonnanceur de tâches</a:t>
            </a:r>
          </a:p>
        </p:txBody>
      </p:sp>
      <p:sp>
        <p:nvSpPr>
          <p:cNvPr id="4" name="Rectangle 3"/>
          <p:cNvSpPr/>
          <p:nvPr/>
        </p:nvSpPr>
        <p:spPr>
          <a:xfrm>
            <a:off x="357158" y="785794"/>
            <a:ext cx="8501122" cy="646331"/>
          </a:xfrm>
          <a:prstGeom prst="rect">
            <a:avLst/>
          </a:prstGeom>
        </p:spPr>
        <p:txBody>
          <a:bodyPr wrap="square">
            <a:spAutoFit/>
          </a:bodyPr>
          <a:lstStyle/>
          <a:p>
            <a:pPr>
              <a:buFont typeface="Wingdings" pitchFamily="2" charset="2"/>
              <a:buChar char="Ø"/>
            </a:pPr>
            <a:r>
              <a:rPr lang="fr-FR" dirty="0"/>
              <a:t>L’ordonnanceur (</a:t>
            </a:r>
            <a:r>
              <a:rPr lang="fr-FR" dirty="0" err="1"/>
              <a:t>scheduler</a:t>
            </a:r>
            <a:r>
              <a:rPr lang="fr-FR" dirty="0"/>
              <a:t>) des tâches est responsable d’allouer le processeur (ou le </a:t>
            </a:r>
            <a:r>
              <a:rPr lang="fr-FR" dirty="0" err="1"/>
              <a:t>core</a:t>
            </a:r>
            <a:r>
              <a:rPr lang="fr-FR" dirty="0"/>
              <a:t>)  à l’une des tâches dans l’état </a:t>
            </a:r>
            <a:r>
              <a:rPr lang="fr-FR" dirty="0" err="1"/>
              <a:t>Ready</a:t>
            </a:r>
            <a:endParaRPr lang="fr-FR" dirty="0"/>
          </a:p>
        </p:txBody>
      </p:sp>
      <p:sp>
        <p:nvSpPr>
          <p:cNvPr id="5" name="Rectangle 4"/>
          <p:cNvSpPr/>
          <p:nvPr/>
        </p:nvSpPr>
        <p:spPr>
          <a:xfrm>
            <a:off x="357158" y="1428736"/>
            <a:ext cx="8286808" cy="646331"/>
          </a:xfrm>
          <a:prstGeom prst="rect">
            <a:avLst/>
          </a:prstGeom>
        </p:spPr>
        <p:txBody>
          <a:bodyPr wrap="square">
            <a:spAutoFit/>
          </a:bodyPr>
          <a:lstStyle/>
          <a:p>
            <a:pPr>
              <a:buFont typeface="Wingdings" pitchFamily="2" charset="2"/>
              <a:buChar char="Ø"/>
            </a:pPr>
            <a:r>
              <a:rPr lang="fr-FR" dirty="0"/>
              <a:t> Pour cela, l'ordonnanceur de </a:t>
            </a:r>
            <a:r>
              <a:rPr lang="fr-FR" dirty="0" err="1"/>
              <a:t>FreeRTOS</a:t>
            </a:r>
            <a:r>
              <a:rPr lang="fr-FR" dirty="0"/>
              <a:t> utilise une politique d’ordonnancement appelée " </a:t>
            </a:r>
            <a:r>
              <a:rPr lang="en-US" dirty="0"/>
              <a:t>Prioritized Pre-emptive Scheduling with Time Slicing “ </a:t>
            </a:r>
            <a:r>
              <a:rPr lang="fr-FR" dirty="0"/>
              <a:t> </a:t>
            </a:r>
          </a:p>
        </p:txBody>
      </p:sp>
      <p:sp>
        <p:nvSpPr>
          <p:cNvPr id="6" name="Rectangle 5"/>
          <p:cNvSpPr/>
          <p:nvPr/>
        </p:nvSpPr>
        <p:spPr>
          <a:xfrm>
            <a:off x="357158" y="2143116"/>
            <a:ext cx="8286808" cy="369332"/>
          </a:xfrm>
          <a:prstGeom prst="rect">
            <a:avLst/>
          </a:prstGeom>
        </p:spPr>
        <p:txBody>
          <a:bodyPr wrap="square">
            <a:spAutoFit/>
          </a:bodyPr>
          <a:lstStyle/>
          <a:p>
            <a:pPr>
              <a:buFont typeface="Wingdings" pitchFamily="2" charset="2"/>
              <a:buChar char="Ø"/>
            </a:pPr>
            <a:r>
              <a:rPr lang="fr-FR" dirty="0"/>
              <a:t> Dans cette politique, l’ordonnanceur</a:t>
            </a:r>
          </a:p>
        </p:txBody>
      </p:sp>
      <p:sp>
        <p:nvSpPr>
          <p:cNvPr id="7" name="Rectangle 6"/>
          <p:cNvSpPr/>
          <p:nvPr/>
        </p:nvSpPr>
        <p:spPr>
          <a:xfrm>
            <a:off x="571472" y="2500306"/>
            <a:ext cx="8215370" cy="923330"/>
          </a:xfrm>
          <a:prstGeom prst="rect">
            <a:avLst/>
          </a:prstGeom>
        </p:spPr>
        <p:txBody>
          <a:bodyPr wrap="square">
            <a:spAutoFit/>
          </a:bodyPr>
          <a:lstStyle/>
          <a:p>
            <a:pPr>
              <a:buFont typeface="Wingdings" pitchFamily="2" charset="2"/>
              <a:buChar char="ü"/>
            </a:pPr>
            <a:r>
              <a:rPr lang="fr-FR" dirty="0"/>
              <a:t>alloue le </a:t>
            </a:r>
            <a:r>
              <a:rPr lang="fr-FR" dirty="0" err="1"/>
              <a:t>core</a:t>
            </a:r>
            <a:r>
              <a:rPr lang="fr-FR" dirty="0"/>
              <a:t> à la tâche prête ayant la plus haute priorité</a:t>
            </a:r>
          </a:p>
          <a:p>
            <a:pPr>
              <a:buFont typeface="Wingdings" pitchFamily="2" charset="2"/>
              <a:buChar char="ü"/>
            </a:pPr>
            <a:r>
              <a:rPr lang="fr-FR"/>
              <a:t>Si plusieurs </a:t>
            </a:r>
            <a:r>
              <a:rPr lang="fr-FR" dirty="0"/>
              <a:t>tâches ont la même priorité, il alloue le </a:t>
            </a:r>
            <a:r>
              <a:rPr lang="fr-FR" dirty="0" err="1"/>
              <a:t>core</a:t>
            </a:r>
            <a:r>
              <a:rPr lang="fr-FR" dirty="0"/>
              <a:t> à tour de rôle à ces tâches, chacune pour une tranche de temps fixe</a:t>
            </a:r>
          </a:p>
        </p:txBody>
      </p:sp>
      <p:sp>
        <p:nvSpPr>
          <p:cNvPr id="8" name="Rectangle 7"/>
          <p:cNvSpPr/>
          <p:nvPr/>
        </p:nvSpPr>
        <p:spPr>
          <a:xfrm>
            <a:off x="357158" y="3429000"/>
            <a:ext cx="8286808" cy="646331"/>
          </a:xfrm>
          <a:prstGeom prst="rect">
            <a:avLst/>
          </a:prstGeom>
        </p:spPr>
        <p:txBody>
          <a:bodyPr wrap="square">
            <a:spAutoFit/>
          </a:bodyPr>
          <a:lstStyle/>
          <a:p>
            <a:pPr>
              <a:buFont typeface="Wingdings" pitchFamily="2" charset="2"/>
              <a:buChar char="Ø"/>
            </a:pPr>
            <a:r>
              <a:rPr lang="fr-FR" dirty="0"/>
              <a:t>L’ordonnanceur lui-même nécessite le processeur pour qu’il s’exécute. Pour cela, il est associé à  une interruption qui se déclenche périodiquement.</a:t>
            </a:r>
          </a:p>
        </p:txBody>
      </p:sp>
      <p:sp>
        <p:nvSpPr>
          <p:cNvPr id="9" name="Rectangle 8"/>
          <p:cNvSpPr/>
          <p:nvPr/>
        </p:nvSpPr>
        <p:spPr>
          <a:xfrm>
            <a:off x="357158" y="4071942"/>
            <a:ext cx="8286808" cy="369332"/>
          </a:xfrm>
          <a:prstGeom prst="rect">
            <a:avLst/>
          </a:prstGeom>
        </p:spPr>
        <p:txBody>
          <a:bodyPr wrap="square">
            <a:spAutoFit/>
          </a:bodyPr>
          <a:lstStyle/>
          <a:p>
            <a:pPr>
              <a:buFont typeface="Wingdings" pitchFamily="2" charset="2"/>
              <a:buChar char="Ø"/>
            </a:pPr>
            <a:r>
              <a:rPr lang="fr-FR" dirty="0"/>
              <a:t>L’interruption est dite </a:t>
            </a:r>
            <a:r>
              <a:rPr lang="fr-FR" dirty="0" err="1"/>
              <a:t>Tick</a:t>
            </a:r>
            <a:r>
              <a:rPr lang="fr-FR" dirty="0"/>
              <a:t>-</a:t>
            </a:r>
            <a:r>
              <a:rPr lang="fr-FR" dirty="0" err="1"/>
              <a:t>Interrupt</a:t>
            </a:r>
            <a:r>
              <a:rPr lang="fr-FR" dirty="0"/>
              <a:t> et sa période est de l’ordre de 10ms.</a:t>
            </a:r>
          </a:p>
        </p:txBody>
      </p:sp>
      <p:sp>
        <p:nvSpPr>
          <p:cNvPr id="10" name="Rectangle 9"/>
          <p:cNvSpPr/>
          <p:nvPr/>
        </p:nvSpPr>
        <p:spPr>
          <a:xfrm>
            <a:off x="357158" y="4429132"/>
            <a:ext cx="8286808" cy="1200329"/>
          </a:xfrm>
          <a:prstGeom prst="rect">
            <a:avLst/>
          </a:prstGeom>
        </p:spPr>
        <p:txBody>
          <a:bodyPr wrap="square">
            <a:spAutoFit/>
          </a:bodyPr>
          <a:lstStyle/>
          <a:p>
            <a:pPr>
              <a:buFont typeface="Wingdings" pitchFamily="2" charset="2"/>
              <a:buChar char="Ø"/>
            </a:pPr>
            <a:r>
              <a:rPr lang="fr-FR" dirty="0"/>
              <a:t>A chaque arrivée de l’interruption </a:t>
            </a:r>
            <a:r>
              <a:rPr lang="fr-FR" dirty="0" err="1"/>
              <a:t>Tick</a:t>
            </a:r>
            <a:r>
              <a:rPr lang="fr-FR" dirty="0"/>
              <a:t>-</a:t>
            </a:r>
            <a:r>
              <a:rPr lang="fr-FR" dirty="0" err="1"/>
              <a:t>Interrupt</a:t>
            </a:r>
            <a:r>
              <a:rPr lang="fr-FR" dirty="0"/>
              <a:t>, la tâche en cours est interrompue, l’ordonnanceur est exécuté, il regarde si une autre tâche de priorité supérieur ou égale est prête et l’exécute (lui alloue le </a:t>
            </a:r>
            <a:r>
              <a:rPr lang="fr-FR" dirty="0" err="1"/>
              <a:t>core</a:t>
            </a:r>
            <a:r>
              <a:rPr lang="fr-FR" dirty="0"/>
              <a:t>). Dans le cas contraire, il redonne le </a:t>
            </a:r>
            <a:r>
              <a:rPr lang="fr-FR" dirty="0" err="1"/>
              <a:t>core</a:t>
            </a:r>
            <a:r>
              <a:rPr lang="fr-FR" dirty="0"/>
              <a:t> à la tâche interrompue </a:t>
            </a:r>
          </a:p>
        </p:txBody>
      </p:sp>
      <p:sp>
        <p:nvSpPr>
          <p:cNvPr id="11" name="Rectangle 10"/>
          <p:cNvSpPr/>
          <p:nvPr/>
        </p:nvSpPr>
        <p:spPr>
          <a:xfrm>
            <a:off x="285720" y="5657695"/>
            <a:ext cx="8286808" cy="646331"/>
          </a:xfrm>
          <a:prstGeom prst="rect">
            <a:avLst/>
          </a:prstGeom>
        </p:spPr>
        <p:txBody>
          <a:bodyPr wrap="square">
            <a:spAutoFit/>
          </a:bodyPr>
          <a:lstStyle/>
          <a:p>
            <a:pPr>
              <a:buFont typeface="Wingdings" pitchFamily="2" charset="2"/>
              <a:buChar char="Ø"/>
            </a:pPr>
            <a:r>
              <a:rPr lang="fr-FR" dirty="0"/>
              <a:t>L’ordonnanceur s’exécute aussi à chaque fois qu’une tâche en exécution est bloquée, ou qu’une interruption fait passer une tâche de plus haute priorité dans l’état prêt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900"/>
            <a:ext cx="8229600" cy="1143000"/>
          </a:xfrm>
        </p:spPr>
        <p:txBody>
          <a:bodyPr/>
          <a:lstStyle/>
          <a:p>
            <a:r>
              <a:rPr lang="fr-FR" b="1" dirty="0"/>
              <a:t>Ordonnanceur de tâches</a:t>
            </a:r>
          </a:p>
        </p:txBody>
      </p:sp>
      <p:sp>
        <p:nvSpPr>
          <p:cNvPr id="4" name="ZoneTexte 3"/>
          <p:cNvSpPr txBox="1"/>
          <p:nvPr/>
        </p:nvSpPr>
        <p:spPr>
          <a:xfrm>
            <a:off x="428596" y="773652"/>
            <a:ext cx="4682116" cy="369332"/>
          </a:xfrm>
          <a:prstGeom prst="rect">
            <a:avLst/>
          </a:prstGeom>
          <a:noFill/>
        </p:spPr>
        <p:txBody>
          <a:bodyPr wrap="none" rtlCol="0">
            <a:spAutoFit/>
          </a:bodyPr>
          <a:lstStyle/>
          <a:p>
            <a:pPr>
              <a:buFont typeface="Wingdings" pitchFamily="2" charset="2"/>
              <a:buChar char="q"/>
            </a:pPr>
            <a:r>
              <a:rPr lang="fr-FR" b="1" dirty="0"/>
              <a:t>Personnaliser la politique d’ordonnancement</a:t>
            </a:r>
          </a:p>
        </p:txBody>
      </p:sp>
      <p:sp>
        <p:nvSpPr>
          <p:cNvPr id="5" name="ZoneTexte 4"/>
          <p:cNvSpPr txBox="1"/>
          <p:nvPr/>
        </p:nvSpPr>
        <p:spPr>
          <a:xfrm>
            <a:off x="500034" y="1085663"/>
            <a:ext cx="8286808" cy="1200329"/>
          </a:xfrm>
          <a:prstGeom prst="rect">
            <a:avLst/>
          </a:prstGeom>
          <a:noFill/>
        </p:spPr>
        <p:txBody>
          <a:bodyPr wrap="square" rtlCol="0">
            <a:spAutoFit/>
          </a:bodyPr>
          <a:lstStyle/>
          <a:p>
            <a:pPr>
              <a:buFont typeface="Wingdings" pitchFamily="2" charset="2"/>
              <a:buChar char="Ø"/>
            </a:pPr>
            <a:r>
              <a:rPr lang="fr-FR" dirty="0"/>
              <a:t>Il est possible de modifier légèrement la politique de l’ordonnanceur par défaut  en modifiant les paramètres du fichier  </a:t>
            </a:r>
            <a:r>
              <a:rPr lang="fr-FR" dirty="0" err="1"/>
              <a:t>FreeRTOSConfig.h</a:t>
            </a:r>
            <a:r>
              <a:rPr lang="fr-FR" dirty="0"/>
              <a:t> se trouvant dans le dossier </a:t>
            </a:r>
            <a:br>
              <a:rPr lang="fr-FR" dirty="0"/>
            </a:br>
            <a:r>
              <a:rPr lang="fr-FR" dirty="0"/>
              <a:t>$esp-</a:t>
            </a:r>
            <a:r>
              <a:rPr lang="fr-FR" dirty="0" err="1"/>
              <a:t>idf</a:t>
            </a:r>
            <a:r>
              <a:rPr lang="fr-FR" dirty="0"/>
              <a:t>\components\</a:t>
            </a:r>
            <a:r>
              <a:rPr lang="fr-FR" dirty="0" err="1"/>
              <a:t>freertos</a:t>
            </a:r>
            <a:r>
              <a:rPr lang="fr-FR" dirty="0"/>
              <a:t>\</a:t>
            </a:r>
            <a:r>
              <a:rPr lang="fr-FR" dirty="0" err="1"/>
              <a:t>include</a:t>
            </a:r>
            <a:r>
              <a:rPr lang="fr-FR" dirty="0"/>
              <a:t>\</a:t>
            </a:r>
            <a:r>
              <a:rPr lang="fr-FR" dirty="0" err="1"/>
              <a:t>freertos</a:t>
            </a:r>
            <a:r>
              <a:rPr lang="fr-FR" dirty="0"/>
              <a:t> </a:t>
            </a:r>
          </a:p>
          <a:p>
            <a:pPr>
              <a:buFont typeface="Wingdings" pitchFamily="2" charset="2"/>
              <a:buChar char="Ø"/>
            </a:pPr>
            <a:endParaRPr lang="fr-FR" dirty="0"/>
          </a:p>
        </p:txBody>
      </p:sp>
      <p:sp>
        <p:nvSpPr>
          <p:cNvPr id="7" name="ZoneTexte 6"/>
          <p:cNvSpPr txBox="1"/>
          <p:nvPr/>
        </p:nvSpPr>
        <p:spPr>
          <a:xfrm>
            <a:off x="428596" y="2000240"/>
            <a:ext cx="8286808" cy="646331"/>
          </a:xfrm>
          <a:prstGeom prst="rect">
            <a:avLst/>
          </a:prstGeom>
          <a:noFill/>
        </p:spPr>
        <p:txBody>
          <a:bodyPr wrap="square" rtlCol="0">
            <a:spAutoFit/>
          </a:bodyPr>
          <a:lstStyle/>
          <a:p>
            <a:pPr>
              <a:buFont typeface="Wingdings" pitchFamily="2" charset="2"/>
              <a:buChar char="Ø"/>
            </a:pPr>
            <a:r>
              <a:rPr lang="fr-FR" dirty="0"/>
              <a:t>Ces paramètres peuvent être modifiés directement dans ce fichier</a:t>
            </a:r>
          </a:p>
          <a:p>
            <a:pPr>
              <a:buFont typeface="Wingdings" pitchFamily="2" charset="2"/>
              <a:buChar char="Ø"/>
            </a:pPr>
            <a:endParaRPr lang="fr-FR" dirty="0"/>
          </a:p>
        </p:txBody>
      </p:sp>
      <p:sp>
        <p:nvSpPr>
          <p:cNvPr id="8" name="ZoneTexte 7"/>
          <p:cNvSpPr txBox="1"/>
          <p:nvPr/>
        </p:nvSpPr>
        <p:spPr>
          <a:xfrm>
            <a:off x="428596" y="2428868"/>
            <a:ext cx="8286808" cy="923330"/>
          </a:xfrm>
          <a:prstGeom prst="rect">
            <a:avLst/>
          </a:prstGeom>
          <a:noFill/>
        </p:spPr>
        <p:txBody>
          <a:bodyPr wrap="square" rtlCol="0">
            <a:spAutoFit/>
          </a:bodyPr>
          <a:lstStyle/>
          <a:p>
            <a:pPr>
              <a:buFont typeface="Wingdings" pitchFamily="2" charset="2"/>
              <a:buChar char="Ø"/>
            </a:pPr>
            <a:r>
              <a:rPr lang="fr-FR" dirty="0"/>
              <a:t>Dans le cadre de l’ESP-IDF, quelques uns de ces paramètres peuvent être modifiés dans l’outil </a:t>
            </a:r>
            <a:r>
              <a:rPr lang="fr-FR" dirty="0" err="1"/>
              <a:t>make</a:t>
            </a:r>
            <a:r>
              <a:rPr lang="fr-FR" dirty="0"/>
              <a:t> </a:t>
            </a:r>
            <a:r>
              <a:rPr lang="fr-FR" dirty="0" err="1"/>
              <a:t>menuconfig</a:t>
            </a:r>
            <a:endParaRPr lang="fr-FR" dirty="0"/>
          </a:p>
          <a:p>
            <a:pPr>
              <a:buFont typeface="Wingdings" pitchFamily="2" charset="2"/>
              <a:buChar char="Ø"/>
            </a:pPr>
            <a:endParaRPr lang="fr-FR" dirty="0"/>
          </a:p>
        </p:txBody>
      </p:sp>
      <p:pic>
        <p:nvPicPr>
          <p:cNvPr id="1026" name="Picture 2"/>
          <p:cNvPicPr>
            <a:picLocks noChangeAspect="1" noChangeArrowheads="1"/>
          </p:cNvPicPr>
          <p:nvPr/>
        </p:nvPicPr>
        <p:blipFill>
          <a:blip r:embed="rId2"/>
          <a:srcRect/>
          <a:stretch>
            <a:fillRect/>
          </a:stretch>
        </p:blipFill>
        <p:spPr bwMode="auto">
          <a:xfrm>
            <a:off x="500034" y="3500438"/>
            <a:ext cx="2095500" cy="1419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571868" y="3500438"/>
            <a:ext cx="2228850" cy="13525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643702" y="3714752"/>
            <a:ext cx="2152650" cy="914400"/>
          </a:xfrm>
          <a:prstGeom prst="rect">
            <a:avLst/>
          </a:prstGeom>
          <a:noFill/>
          <a:ln w="9525">
            <a:noFill/>
            <a:miter lim="800000"/>
            <a:headEnd/>
            <a:tailEnd/>
          </a:ln>
          <a:effectLst/>
        </p:spPr>
      </p:pic>
      <p:sp>
        <p:nvSpPr>
          <p:cNvPr id="10" name="Flèche droite 9"/>
          <p:cNvSpPr/>
          <p:nvPr/>
        </p:nvSpPr>
        <p:spPr>
          <a:xfrm>
            <a:off x="2786050" y="3929066"/>
            <a:ext cx="428628"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10"/>
          <p:cNvSpPr/>
          <p:nvPr/>
        </p:nvSpPr>
        <p:spPr>
          <a:xfrm>
            <a:off x="6000760" y="3929066"/>
            <a:ext cx="428628"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76"/>
            <a:ext cx="8229600" cy="1143000"/>
          </a:xfrm>
        </p:spPr>
        <p:txBody>
          <a:bodyPr/>
          <a:lstStyle/>
          <a:p>
            <a:r>
              <a:rPr lang="fr-FR" b="1" dirty="0"/>
              <a:t>Ordonnanceur de tâches</a:t>
            </a:r>
            <a:endParaRPr lang="fr-FR" dirty="0"/>
          </a:p>
        </p:txBody>
      </p:sp>
      <p:sp>
        <p:nvSpPr>
          <p:cNvPr id="4" name="ZoneTexte 3"/>
          <p:cNvSpPr txBox="1"/>
          <p:nvPr/>
        </p:nvSpPr>
        <p:spPr>
          <a:xfrm>
            <a:off x="428596" y="642918"/>
            <a:ext cx="4828501" cy="369332"/>
          </a:xfrm>
          <a:prstGeom prst="rect">
            <a:avLst/>
          </a:prstGeom>
          <a:noFill/>
        </p:spPr>
        <p:txBody>
          <a:bodyPr wrap="none" rtlCol="0">
            <a:spAutoFit/>
          </a:bodyPr>
          <a:lstStyle/>
          <a:p>
            <a:pPr>
              <a:buFont typeface="Wingdings" pitchFamily="2" charset="2"/>
              <a:buChar char="q"/>
            </a:pPr>
            <a:r>
              <a:rPr lang="fr-FR" b="1" dirty="0"/>
              <a:t>Quelques paramètres relatifs à l’ordonnanceur</a:t>
            </a:r>
          </a:p>
        </p:txBody>
      </p:sp>
      <p:graphicFrame>
        <p:nvGraphicFramePr>
          <p:cNvPr id="5" name="Tableau 4"/>
          <p:cNvGraphicFramePr>
            <a:graphicFrameLocks noGrp="1"/>
          </p:cNvGraphicFramePr>
          <p:nvPr>
            <p:extLst>
              <p:ext uri="{D42A27DB-BD31-4B8C-83A1-F6EECF244321}">
                <p14:modId xmlns:p14="http://schemas.microsoft.com/office/powerpoint/2010/main" val="2386094203"/>
              </p:ext>
            </p:extLst>
          </p:nvPr>
        </p:nvGraphicFramePr>
        <p:xfrm>
          <a:off x="571472" y="1214422"/>
          <a:ext cx="8143932" cy="4216400"/>
        </p:xfrm>
        <a:graphic>
          <a:graphicData uri="http://schemas.openxmlformats.org/drawingml/2006/table">
            <a:tbl>
              <a:tblPr firstRow="1" bandRow="1">
                <a:tableStyleId>{5C22544A-7EE6-4342-B048-85BDC9FD1C3A}</a:tableStyleId>
              </a:tblPr>
              <a:tblGrid>
                <a:gridCol w="2714644">
                  <a:extLst>
                    <a:ext uri="{9D8B030D-6E8A-4147-A177-3AD203B41FA5}">
                      <a16:colId xmlns:a16="http://schemas.microsoft.com/office/drawing/2014/main" xmlns="" val="20000"/>
                    </a:ext>
                  </a:extLst>
                </a:gridCol>
                <a:gridCol w="3857652">
                  <a:extLst>
                    <a:ext uri="{9D8B030D-6E8A-4147-A177-3AD203B41FA5}">
                      <a16:colId xmlns:a16="http://schemas.microsoft.com/office/drawing/2014/main" xmlns="" val="20001"/>
                    </a:ext>
                  </a:extLst>
                </a:gridCol>
                <a:gridCol w="1571636">
                  <a:extLst>
                    <a:ext uri="{9D8B030D-6E8A-4147-A177-3AD203B41FA5}">
                      <a16:colId xmlns:a16="http://schemas.microsoft.com/office/drawing/2014/main" xmlns="" val="20002"/>
                    </a:ext>
                  </a:extLst>
                </a:gridCol>
              </a:tblGrid>
              <a:tr h="370840">
                <a:tc>
                  <a:txBody>
                    <a:bodyPr/>
                    <a:lstStyle/>
                    <a:p>
                      <a:pPr algn="ctr"/>
                      <a:r>
                        <a:rPr lang="fr-FR" dirty="0"/>
                        <a:t>Paramètre</a:t>
                      </a:r>
                    </a:p>
                  </a:txBody>
                  <a:tcPr/>
                </a:tc>
                <a:tc>
                  <a:txBody>
                    <a:bodyPr/>
                    <a:lstStyle/>
                    <a:p>
                      <a:pPr algn="ctr"/>
                      <a:r>
                        <a:rPr lang="fr-FR" dirty="0"/>
                        <a:t>signification</a:t>
                      </a:r>
                    </a:p>
                  </a:txBody>
                  <a:tcPr/>
                </a:tc>
                <a:tc>
                  <a:txBody>
                    <a:bodyPr/>
                    <a:lstStyle/>
                    <a:p>
                      <a:pPr algn="ctr"/>
                      <a:r>
                        <a:rPr lang="fr-FR" dirty="0"/>
                        <a:t>Valeur</a:t>
                      </a:r>
                    </a:p>
                  </a:txBody>
                  <a:tcPr/>
                </a:tc>
                <a:extLst>
                  <a:ext uri="{0D108BD9-81ED-4DB2-BD59-A6C34878D82A}">
                    <a16:rowId xmlns:a16="http://schemas.microsoft.com/office/drawing/2014/main" xmlns="" val="10000"/>
                  </a:ext>
                </a:extLst>
              </a:tr>
              <a:tr h="370840">
                <a:tc>
                  <a:txBody>
                    <a:bodyPr/>
                    <a:lstStyle/>
                    <a:p>
                      <a:pPr algn="l"/>
                      <a:r>
                        <a:rPr lang="fr-FR" sz="1400" dirty="0" err="1"/>
                        <a:t>configMAX_PRIORITIES</a:t>
                      </a:r>
                      <a:endParaRPr lang="fr-FR" sz="1400" dirty="0"/>
                    </a:p>
                  </a:txBody>
                  <a:tcPr/>
                </a:tc>
                <a:tc>
                  <a:txBody>
                    <a:bodyPr/>
                    <a:lstStyle/>
                    <a:p>
                      <a:pPr algn="l"/>
                      <a:r>
                        <a:rPr lang="fr-FR" sz="1400" dirty="0"/>
                        <a:t>Nombre maximal de priorités</a:t>
                      </a:r>
                      <a:r>
                        <a:rPr lang="fr-FR" sz="1400" baseline="0" dirty="0"/>
                        <a:t> </a:t>
                      </a:r>
                      <a:endParaRPr lang="fr-FR" sz="1400" dirty="0"/>
                    </a:p>
                  </a:txBody>
                  <a:tcPr/>
                </a:tc>
                <a:tc>
                  <a:txBody>
                    <a:bodyPr/>
                    <a:lstStyle/>
                    <a:p>
                      <a:pPr algn="ctr"/>
                      <a:r>
                        <a:rPr lang="fr-FR" sz="1400" dirty="0"/>
                        <a:t>7</a:t>
                      </a:r>
                    </a:p>
                  </a:txBody>
                  <a:tcPr/>
                </a:tc>
                <a:extLst>
                  <a:ext uri="{0D108BD9-81ED-4DB2-BD59-A6C34878D82A}">
                    <a16:rowId xmlns:a16="http://schemas.microsoft.com/office/drawing/2014/main" xmlns="" val="10001"/>
                  </a:ext>
                </a:extLst>
              </a:tr>
              <a:tr h="176114">
                <a:tc>
                  <a:txBody>
                    <a:bodyPr/>
                    <a:lstStyle/>
                    <a:p>
                      <a:pPr algn="l"/>
                      <a:r>
                        <a:rPr lang="fr-FR" sz="1400" dirty="0" err="1"/>
                        <a:t>configTICK_RATE_HZ</a:t>
                      </a:r>
                      <a:endParaRPr lang="fr-FR" sz="1400" dirty="0"/>
                    </a:p>
                  </a:txBody>
                  <a:tcPr/>
                </a:tc>
                <a:tc>
                  <a:txBody>
                    <a:bodyPr/>
                    <a:lstStyle/>
                    <a:p>
                      <a:pPr algn="l"/>
                      <a:r>
                        <a:rPr lang="fr-FR" sz="1400" dirty="0"/>
                        <a:t>Fréquence des TICK </a:t>
                      </a:r>
                      <a:r>
                        <a:rPr lang="fr-FR" sz="1400" dirty="0" err="1"/>
                        <a:t>interrupts</a:t>
                      </a:r>
                      <a:r>
                        <a:rPr lang="fr-FR" sz="1400" dirty="0"/>
                        <a:t>, définie en Hertz.</a:t>
                      </a:r>
                      <a:r>
                        <a:rPr lang="fr-FR" sz="1400" baseline="0" dirty="0"/>
                        <a:t> Cette valeur est convertie en interne en fonction de l’horloge </a:t>
                      </a:r>
                      <a:endParaRPr lang="fr-FR" sz="1400" dirty="0"/>
                    </a:p>
                  </a:txBody>
                  <a:tcPr/>
                </a:tc>
                <a:tc>
                  <a:txBody>
                    <a:bodyPr/>
                    <a:lstStyle/>
                    <a:p>
                      <a:pPr algn="ctr"/>
                      <a:endParaRPr lang="fr-FR" sz="1400" dirty="0"/>
                    </a:p>
                    <a:p>
                      <a:pPr algn="ctr"/>
                      <a:r>
                        <a:rPr lang="fr-FR" sz="1400" dirty="0"/>
                        <a:t>100</a:t>
                      </a:r>
                    </a:p>
                  </a:txBody>
                  <a:tcPr/>
                </a:tc>
                <a:extLst>
                  <a:ext uri="{0D108BD9-81ED-4DB2-BD59-A6C34878D82A}">
                    <a16:rowId xmlns:a16="http://schemas.microsoft.com/office/drawing/2014/main" xmlns="" val="10002"/>
                  </a:ext>
                </a:extLst>
              </a:tr>
              <a:tr h="370840">
                <a:tc>
                  <a:txBody>
                    <a:bodyPr/>
                    <a:lstStyle/>
                    <a:p>
                      <a:pPr algn="l"/>
                      <a:r>
                        <a:rPr lang="fr-FR" sz="1400" dirty="0"/>
                        <a:t> </a:t>
                      </a:r>
                      <a:r>
                        <a:rPr lang="fr-FR" sz="1400" dirty="0" err="1"/>
                        <a:t>configUSE_PREEMPTION</a:t>
                      </a:r>
                      <a:endParaRPr lang="fr-FR" sz="1400" dirty="0"/>
                    </a:p>
                  </a:txBody>
                  <a:tcPr/>
                </a:tc>
                <a:tc>
                  <a:txBody>
                    <a:bodyPr/>
                    <a:lstStyle/>
                    <a:p>
                      <a:pPr algn="l"/>
                      <a:r>
                        <a:rPr lang="fr-FR" sz="1400" dirty="0"/>
                        <a:t>Indique</a:t>
                      </a:r>
                      <a:r>
                        <a:rPr lang="fr-FR" sz="1400" baseline="0" dirty="0"/>
                        <a:t> si le </a:t>
                      </a:r>
                      <a:r>
                        <a:rPr lang="fr-FR" sz="1400" baseline="0" dirty="0" err="1"/>
                        <a:t>scheduler</a:t>
                      </a:r>
                      <a:r>
                        <a:rPr lang="fr-FR" sz="1400" baseline="0" dirty="0"/>
                        <a:t> doit utiliser la préemption</a:t>
                      </a:r>
                      <a:br>
                        <a:rPr lang="fr-FR" sz="1400" baseline="0" dirty="0"/>
                      </a:br>
                      <a:r>
                        <a:rPr lang="fr-FR" sz="1400" baseline="0" dirty="0"/>
                        <a:t>1: Si une tâche plus prioritaire devient prête, le </a:t>
                      </a:r>
                      <a:r>
                        <a:rPr lang="fr-FR" sz="1400" baseline="0" dirty="0" err="1"/>
                        <a:t>scheduler</a:t>
                      </a:r>
                      <a:r>
                        <a:rPr lang="fr-FR" sz="1400" baseline="0" dirty="0"/>
                        <a:t> lui alloue immédiatement l’UC</a:t>
                      </a:r>
                      <a:br>
                        <a:rPr lang="fr-FR" sz="1400" baseline="0" dirty="0"/>
                      </a:br>
                      <a:r>
                        <a:rPr lang="fr-FR" sz="1400" baseline="0" dirty="0"/>
                        <a:t>0: Le </a:t>
                      </a:r>
                      <a:r>
                        <a:rPr lang="fr-FR" sz="1400" baseline="0" dirty="0" err="1"/>
                        <a:t>scheduler</a:t>
                      </a:r>
                      <a:r>
                        <a:rPr lang="fr-FR" sz="1400" baseline="0" dirty="0"/>
                        <a:t> n’alloue l’UC à une tâche plus prioritaire que si la tâche actuelle abandonne l’UC (bloquée)</a:t>
                      </a:r>
                      <a:endParaRPr lang="fr-FR" sz="1400" dirty="0"/>
                    </a:p>
                  </a:txBody>
                  <a:tcPr/>
                </a:tc>
                <a:tc>
                  <a:txBody>
                    <a:bodyPr/>
                    <a:lstStyle/>
                    <a:p>
                      <a:pPr algn="ctr"/>
                      <a:endParaRPr lang="fr-FR" sz="1400" dirty="0"/>
                    </a:p>
                    <a:p>
                      <a:pPr algn="ctr"/>
                      <a:endParaRPr lang="fr-FR" sz="1400" dirty="0"/>
                    </a:p>
                    <a:p>
                      <a:pPr algn="ctr"/>
                      <a:endParaRPr lang="fr-FR" sz="1400" dirty="0"/>
                    </a:p>
                    <a:p>
                      <a:pPr algn="ctr"/>
                      <a:r>
                        <a:rPr lang="fr-FR" sz="1400" dirty="0"/>
                        <a:t>1</a:t>
                      </a:r>
                    </a:p>
                  </a:txBody>
                  <a:tcPr/>
                </a:tc>
                <a:extLst>
                  <a:ext uri="{0D108BD9-81ED-4DB2-BD59-A6C34878D82A}">
                    <a16:rowId xmlns:a16="http://schemas.microsoft.com/office/drawing/2014/main" xmlns="" val="10003"/>
                  </a:ext>
                </a:extLst>
              </a:tr>
              <a:tr h="370840">
                <a:tc>
                  <a:txBody>
                    <a:bodyPr/>
                    <a:lstStyle/>
                    <a:p>
                      <a:pPr algn="l"/>
                      <a:r>
                        <a:rPr lang="fr-FR" sz="1400" dirty="0" err="1"/>
                        <a:t>configUSE_TIME_SLICING</a:t>
                      </a:r>
                      <a:endParaRPr lang="fr-FR" sz="1400" dirty="0"/>
                    </a:p>
                  </a:txBody>
                  <a:tcPr/>
                </a:tc>
                <a:tc>
                  <a:txBody>
                    <a:bodyPr/>
                    <a:lstStyle/>
                    <a:p>
                      <a:pPr algn="l"/>
                      <a:r>
                        <a:rPr lang="fr-FR" sz="1400" dirty="0"/>
                        <a:t>Permet de partager l’UC entre des tâches à priorités égales</a:t>
                      </a:r>
                    </a:p>
                    <a:p>
                      <a:pPr algn="l"/>
                      <a:r>
                        <a:rPr lang="fr-FR" sz="1400" dirty="0"/>
                        <a:t>1:</a:t>
                      </a:r>
                      <a:r>
                        <a:rPr lang="fr-FR" sz="1400" baseline="0" dirty="0"/>
                        <a:t> L’UC est partagée entre les tâches de priorité égale</a:t>
                      </a:r>
                    </a:p>
                    <a:p>
                      <a:pPr algn="l"/>
                      <a:r>
                        <a:rPr lang="fr-FR" sz="1400" baseline="0" dirty="0"/>
                        <a:t>0: l’UC n’est pas partagée entre les tâches de priorité égales</a:t>
                      </a:r>
                      <a:endParaRPr lang="fr-FR" sz="1400" dirty="0"/>
                    </a:p>
                  </a:txBody>
                  <a:tcPr/>
                </a:tc>
                <a:tc>
                  <a:txBody>
                    <a:bodyPr/>
                    <a:lstStyle/>
                    <a:p>
                      <a:pPr algn="ctr"/>
                      <a:endParaRPr lang="fr-FR" sz="1400" dirty="0"/>
                    </a:p>
                    <a:p>
                      <a:pPr algn="ctr"/>
                      <a:endParaRPr lang="fr-FR" sz="1400" dirty="0"/>
                    </a:p>
                    <a:p>
                      <a:pPr algn="ctr"/>
                      <a:r>
                        <a:rPr lang="fr-FR" sz="1400" dirty="0"/>
                        <a:t>1</a:t>
                      </a:r>
                    </a:p>
                  </a:txBody>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tâche IDLE</a:t>
            </a:r>
          </a:p>
        </p:txBody>
      </p:sp>
      <p:sp>
        <p:nvSpPr>
          <p:cNvPr id="4" name="Rectangle 3"/>
          <p:cNvSpPr/>
          <p:nvPr/>
        </p:nvSpPr>
        <p:spPr>
          <a:xfrm>
            <a:off x="428596" y="1357298"/>
            <a:ext cx="8286808" cy="369332"/>
          </a:xfrm>
          <a:prstGeom prst="rect">
            <a:avLst/>
          </a:prstGeom>
        </p:spPr>
        <p:txBody>
          <a:bodyPr wrap="square">
            <a:spAutoFit/>
          </a:bodyPr>
          <a:lstStyle/>
          <a:p>
            <a:pPr>
              <a:buFont typeface="Wingdings" pitchFamily="2" charset="2"/>
              <a:buChar char="Ø"/>
            </a:pPr>
            <a:r>
              <a:rPr lang="fr-FR" dirty="0"/>
              <a:t>Un processeur doit toujours avoir quelque chose à exécuter</a:t>
            </a:r>
          </a:p>
        </p:txBody>
      </p:sp>
      <p:sp>
        <p:nvSpPr>
          <p:cNvPr id="5" name="Rectangle 4"/>
          <p:cNvSpPr/>
          <p:nvPr/>
        </p:nvSpPr>
        <p:spPr>
          <a:xfrm>
            <a:off x="428596" y="1833080"/>
            <a:ext cx="8286808" cy="646331"/>
          </a:xfrm>
          <a:prstGeom prst="rect">
            <a:avLst/>
          </a:prstGeom>
        </p:spPr>
        <p:txBody>
          <a:bodyPr wrap="square">
            <a:spAutoFit/>
          </a:bodyPr>
          <a:lstStyle/>
          <a:p>
            <a:pPr>
              <a:buFont typeface="Wingdings" pitchFamily="2" charset="2"/>
              <a:buChar char="Ø"/>
            </a:pPr>
            <a:r>
              <a:rPr lang="fr-FR" dirty="0"/>
              <a:t>Dans </a:t>
            </a:r>
            <a:r>
              <a:rPr lang="fr-FR" dirty="0" err="1"/>
              <a:t>FreeRTOS</a:t>
            </a:r>
            <a:r>
              <a:rPr lang="fr-FR" dirty="0"/>
              <a:t>, cela se manifeste par une tâche spécifique dite IDLE qui s’exécute quand aucune autre tâche n’est prête à l’exécution</a:t>
            </a:r>
          </a:p>
        </p:txBody>
      </p:sp>
      <p:sp>
        <p:nvSpPr>
          <p:cNvPr id="6" name="Rectangle 5"/>
          <p:cNvSpPr/>
          <p:nvPr/>
        </p:nvSpPr>
        <p:spPr>
          <a:xfrm>
            <a:off x="428596" y="2556213"/>
            <a:ext cx="8286808" cy="369332"/>
          </a:xfrm>
          <a:prstGeom prst="rect">
            <a:avLst/>
          </a:prstGeom>
        </p:spPr>
        <p:txBody>
          <a:bodyPr wrap="square">
            <a:spAutoFit/>
          </a:bodyPr>
          <a:lstStyle/>
          <a:p>
            <a:pPr>
              <a:buFont typeface="Wingdings" pitchFamily="2" charset="2"/>
              <a:buChar char="Ø"/>
            </a:pPr>
            <a:r>
              <a:rPr lang="fr-FR" dirty="0"/>
              <a:t>Cette tâche est attribuée la plus petite priorité (priorité 0)</a:t>
            </a:r>
          </a:p>
        </p:txBody>
      </p:sp>
      <p:sp>
        <p:nvSpPr>
          <p:cNvPr id="7" name="Rectangle 6"/>
          <p:cNvSpPr/>
          <p:nvPr/>
        </p:nvSpPr>
        <p:spPr>
          <a:xfrm>
            <a:off x="428596" y="2976088"/>
            <a:ext cx="8286808" cy="646331"/>
          </a:xfrm>
          <a:prstGeom prst="rect">
            <a:avLst/>
          </a:prstGeom>
        </p:spPr>
        <p:txBody>
          <a:bodyPr wrap="square">
            <a:spAutoFit/>
          </a:bodyPr>
          <a:lstStyle/>
          <a:p>
            <a:pPr>
              <a:buFont typeface="Wingdings" pitchFamily="2" charset="2"/>
              <a:buChar char="Ø"/>
            </a:pPr>
            <a:r>
              <a:rPr lang="fr-FR" dirty="0"/>
              <a:t>Cette tâche est généralement responsable de la réalisation de fonctions utiles comme :</a:t>
            </a:r>
          </a:p>
        </p:txBody>
      </p:sp>
      <p:sp>
        <p:nvSpPr>
          <p:cNvPr id="8" name="Rectangle 7"/>
          <p:cNvSpPr/>
          <p:nvPr/>
        </p:nvSpPr>
        <p:spPr>
          <a:xfrm>
            <a:off x="928662" y="3786190"/>
            <a:ext cx="7000924" cy="369332"/>
          </a:xfrm>
          <a:prstGeom prst="rect">
            <a:avLst/>
          </a:prstGeom>
        </p:spPr>
        <p:txBody>
          <a:bodyPr wrap="square">
            <a:spAutoFit/>
          </a:bodyPr>
          <a:lstStyle/>
          <a:p>
            <a:pPr>
              <a:buFont typeface="Wingdings" pitchFamily="2" charset="2"/>
              <a:buChar char="ü"/>
            </a:pPr>
            <a:r>
              <a:rPr lang="fr-FR" dirty="0"/>
              <a:t>libérer l'espace occupé par une tâche supprimée</a:t>
            </a:r>
          </a:p>
        </p:txBody>
      </p:sp>
      <p:sp>
        <p:nvSpPr>
          <p:cNvPr id="9" name="Rectangle 8"/>
          <p:cNvSpPr/>
          <p:nvPr/>
        </p:nvSpPr>
        <p:spPr>
          <a:xfrm>
            <a:off x="928662" y="4214818"/>
            <a:ext cx="7572428" cy="646331"/>
          </a:xfrm>
          <a:prstGeom prst="rect">
            <a:avLst/>
          </a:prstGeom>
        </p:spPr>
        <p:txBody>
          <a:bodyPr wrap="square">
            <a:spAutoFit/>
          </a:bodyPr>
          <a:lstStyle/>
          <a:p>
            <a:pPr>
              <a:buFont typeface="Wingdings" pitchFamily="2" charset="2"/>
              <a:buChar char="ü"/>
            </a:pPr>
            <a:r>
              <a:rPr lang="fr-FR" dirty="0"/>
              <a:t>placer le processeur en veille afin d'économiser l'énergie du système lorsque aucune tâche applicative n'est en exécution.</a:t>
            </a:r>
          </a:p>
        </p:txBody>
      </p:sp>
      <p:sp>
        <p:nvSpPr>
          <p:cNvPr id="10" name="Rectangle 9"/>
          <p:cNvSpPr/>
          <p:nvPr/>
        </p:nvSpPr>
        <p:spPr>
          <a:xfrm>
            <a:off x="857224" y="5000636"/>
            <a:ext cx="8385885" cy="369332"/>
          </a:xfrm>
          <a:prstGeom prst="rect">
            <a:avLst/>
          </a:prstGeom>
        </p:spPr>
        <p:txBody>
          <a:bodyPr wrap="none">
            <a:spAutoFit/>
          </a:bodyPr>
          <a:lstStyle/>
          <a:p>
            <a:pPr>
              <a:buFont typeface="Wingdings" pitchFamily="2" charset="2"/>
              <a:buChar char="ü"/>
            </a:pPr>
            <a:r>
              <a:rPr lang="fr-FR" dirty="0"/>
              <a:t>Effectuer des mesures des taux d'utilisation du processeur et prélever des statistiques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5762" y="-122814"/>
            <a:ext cx="8229600" cy="1143000"/>
          </a:xfrm>
        </p:spPr>
        <p:txBody>
          <a:bodyPr/>
          <a:lstStyle/>
          <a:p>
            <a:r>
              <a:rPr lang="fr-FR" dirty="0"/>
              <a:t>La tâche IDLE</a:t>
            </a:r>
          </a:p>
        </p:txBody>
      </p:sp>
      <p:sp>
        <p:nvSpPr>
          <p:cNvPr id="4" name="ZoneTexte 3"/>
          <p:cNvSpPr txBox="1"/>
          <p:nvPr/>
        </p:nvSpPr>
        <p:spPr>
          <a:xfrm>
            <a:off x="396955" y="777620"/>
            <a:ext cx="3480761" cy="369332"/>
          </a:xfrm>
          <a:prstGeom prst="rect">
            <a:avLst/>
          </a:prstGeom>
          <a:noFill/>
        </p:spPr>
        <p:txBody>
          <a:bodyPr wrap="none" rtlCol="0">
            <a:spAutoFit/>
          </a:bodyPr>
          <a:lstStyle/>
          <a:p>
            <a:pPr>
              <a:buFont typeface="Wingdings" pitchFamily="2" charset="2"/>
              <a:buChar char="q"/>
            </a:pPr>
            <a:r>
              <a:rPr lang="fr-FR" b="1" dirty="0"/>
              <a:t>Personnalisation de la tâche </a:t>
            </a:r>
            <a:r>
              <a:rPr lang="fr-FR" b="1" dirty="0" err="1"/>
              <a:t>Idle</a:t>
            </a:r>
            <a:endParaRPr lang="fr-FR" b="1" dirty="0"/>
          </a:p>
        </p:txBody>
      </p:sp>
      <p:sp>
        <p:nvSpPr>
          <p:cNvPr id="5" name="ZoneTexte 4"/>
          <p:cNvSpPr txBox="1"/>
          <p:nvPr/>
        </p:nvSpPr>
        <p:spPr>
          <a:xfrm>
            <a:off x="471430" y="1319178"/>
            <a:ext cx="8143932" cy="646331"/>
          </a:xfrm>
          <a:prstGeom prst="rect">
            <a:avLst/>
          </a:prstGeom>
          <a:noFill/>
        </p:spPr>
        <p:txBody>
          <a:bodyPr wrap="square" rtlCol="0">
            <a:spAutoFit/>
          </a:bodyPr>
          <a:lstStyle/>
          <a:p>
            <a:pPr>
              <a:buFont typeface="Wingdings" pitchFamily="2" charset="2"/>
              <a:buChar char="Ø"/>
            </a:pPr>
            <a:r>
              <a:rPr lang="fr-FR" dirty="0"/>
              <a:t>Il est possible de personnaliser la tâche </a:t>
            </a:r>
            <a:r>
              <a:rPr lang="fr-FR" dirty="0" err="1"/>
              <a:t>Idle</a:t>
            </a:r>
            <a:r>
              <a:rPr lang="fr-FR" dirty="0"/>
              <a:t> pour effectuer des tâches à basse priorité en plus des tâches qui lui sont assignées par le système.</a:t>
            </a:r>
          </a:p>
        </p:txBody>
      </p:sp>
      <p:sp>
        <p:nvSpPr>
          <p:cNvPr id="6" name="ZoneTexte 5"/>
          <p:cNvSpPr txBox="1"/>
          <p:nvPr/>
        </p:nvSpPr>
        <p:spPr>
          <a:xfrm>
            <a:off x="428596" y="2137735"/>
            <a:ext cx="8143932" cy="646331"/>
          </a:xfrm>
          <a:prstGeom prst="rect">
            <a:avLst/>
          </a:prstGeom>
          <a:noFill/>
        </p:spPr>
        <p:txBody>
          <a:bodyPr wrap="square" rtlCol="0">
            <a:spAutoFit/>
          </a:bodyPr>
          <a:lstStyle/>
          <a:p>
            <a:pPr>
              <a:buFont typeface="Wingdings" pitchFamily="2" charset="2"/>
              <a:buChar char="Ø"/>
            </a:pPr>
            <a:r>
              <a:rPr lang="fr-FR" dirty="0"/>
              <a:t>Toutefois, le traitement assigné à la tâche ne doit jamais inclure des fonctions qui font passer la tâche </a:t>
            </a:r>
            <a:r>
              <a:rPr lang="fr-FR" dirty="0" err="1"/>
              <a:t>Idle</a:t>
            </a:r>
            <a:r>
              <a:rPr lang="fr-FR" dirty="0"/>
              <a:t> dans l’état bloqué (délais, accès à un périphérique, ….</a:t>
            </a:r>
            <a:r>
              <a:rPr lang="fr-FR" dirty="0" err="1"/>
              <a:t>etc</a:t>
            </a:r>
            <a:r>
              <a:rPr lang="fr-FR" dirty="0"/>
              <a:t>)</a:t>
            </a:r>
          </a:p>
        </p:txBody>
      </p:sp>
      <p:sp>
        <p:nvSpPr>
          <p:cNvPr id="3" name="ZoneTexte 2">
            <a:extLst>
              <a:ext uri="{FF2B5EF4-FFF2-40B4-BE49-F238E27FC236}">
                <a16:creationId xmlns:a16="http://schemas.microsoft.com/office/drawing/2014/main" xmlns="" id="{0E425F5A-F668-426E-BC2D-C951A2746BAD}"/>
              </a:ext>
            </a:extLst>
          </p:cNvPr>
          <p:cNvSpPr txBox="1"/>
          <p:nvPr/>
        </p:nvSpPr>
        <p:spPr>
          <a:xfrm>
            <a:off x="611560" y="3391504"/>
            <a:ext cx="8856984" cy="369332"/>
          </a:xfrm>
          <a:prstGeom prst="rect">
            <a:avLst/>
          </a:prstGeom>
          <a:noFill/>
        </p:spPr>
        <p:txBody>
          <a:bodyPr wrap="square" rtlCol="0">
            <a:spAutoFit/>
          </a:bodyPr>
          <a:lstStyle/>
          <a:p>
            <a:r>
              <a:rPr lang="fr-FR" dirty="0"/>
              <a:t>1. Inclure le fichier " </a:t>
            </a:r>
            <a:r>
              <a:rPr lang="fr-FR" dirty="0" err="1"/>
              <a:t>esp_freertos_hooks.h</a:t>
            </a:r>
            <a:r>
              <a:rPr lang="fr-FR" dirty="0"/>
              <a:t>"</a:t>
            </a:r>
          </a:p>
        </p:txBody>
      </p:sp>
      <p:sp>
        <p:nvSpPr>
          <p:cNvPr id="10" name="ZoneTexte 9">
            <a:extLst>
              <a:ext uri="{FF2B5EF4-FFF2-40B4-BE49-F238E27FC236}">
                <a16:creationId xmlns:a16="http://schemas.microsoft.com/office/drawing/2014/main" xmlns="" id="{476F7C69-5B22-4F2C-A7B8-00BA31395A81}"/>
              </a:ext>
            </a:extLst>
          </p:cNvPr>
          <p:cNvSpPr txBox="1"/>
          <p:nvPr/>
        </p:nvSpPr>
        <p:spPr>
          <a:xfrm>
            <a:off x="593660" y="3905326"/>
            <a:ext cx="8550340" cy="646331"/>
          </a:xfrm>
          <a:prstGeom prst="rect">
            <a:avLst/>
          </a:prstGeom>
          <a:noFill/>
        </p:spPr>
        <p:txBody>
          <a:bodyPr wrap="square" rtlCol="0">
            <a:spAutoFit/>
          </a:bodyPr>
          <a:lstStyle/>
          <a:p>
            <a:r>
              <a:rPr lang="fr-FR" dirty="0"/>
              <a:t>2. Définir une fonction qui effectuera le traitement nécessaire quand le processeur est libre </a:t>
            </a:r>
          </a:p>
        </p:txBody>
      </p:sp>
      <p:sp>
        <p:nvSpPr>
          <p:cNvPr id="11" name="ZoneTexte 10">
            <a:extLst>
              <a:ext uri="{FF2B5EF4-FFF2-40B4-BE49-F238E27FC236}">
                <a16:creationId xmlns:a16="http://schemas.microsoft.com/office/drawing/2014/main" xmlns="" id="{7E9EC146-7D45-4481-BC27-43F096A04FC8}"/>
              </a:ext>
            </a:extLst>
          </p:cNvPr>
          <p:cNvSpPr txBox="1"/>
          <p:nvPr/>
        </p:nvSpPr>
        <p:spPr>
          <a:xfrm>
            <a:off x="605565" y="4509053"/>
            <a:ext cx="8550340" cy="369332"/>
          </a:xfrm>
          <a:prstGeom prst="rect">
            <a:avLst/>
          </a:prstGeom>
          <a:noFill/>
        </p:spPr>
        <p:txBody>
          <a:bodyPr wrap="square" rtlCol="0">
            <a:spAutoFit/>
          </a:bodyPr>
          <a:lstStyle/>
          <a:p>
            <a:r>
              <a:rPr lang="fr-FR" dirty="0"/>
              <a:t>3. Enregistrer cette fonction en utilisant l’une des API</a:t>
            </a:r>
          </a:p>
        </p:txBody>
      </p:sp>
      <p:sp>
        <p:nvSpPr>
          <p:cNvPr id="15" name="ZoneTexte 14">
            <a:extLst>
              <a:ext uri="{FF2B5EF4-FFF2-40B4-BE49-F238E27FC236}">
                <a16:creationId xmlns:a16="http://schemas.microsoft.com/office/drawing/2014/main" xmlns="" id="{EDD51F2A-DC39-4518-AAF6-3F4EC137F3AE}"/>
              </a:ext>
            </a:extLst>
          </p:cNvPr>
          <p:cNvSpPr txBox="1"/>
          <p:nvPr/>
        </p:nvSpPr>
        <p:spPr>
          <a:xfrm>
            <a:off x="971600" y="4967638"/>
            <a:ext cx="7643762" cy="646331"/>
          </a:xfrm>
          <a:prstGeom prst="rect">
            <a:avLst/>
          </a:prstGeom>
          <a:noFill/>
        </p:spPr>
        <p:txBody>
          <a:bodyPr wrap="square">
            <a:spAutoFit/>
          </a:bodyPr>
          <a:lstStyle/>
          <a:p>
            <a:r>
              <a:rPr lang="fr-FR" dirty="0" err="1"/>
              <a:t>esp_register_freertos_idle_hook</a:t>
            </a:r>
            <a:r>
              <a:rPr lang="fr-FR" dirty="0"/>
              <a:t>(fonction) //La fonction s’exécute quand l’un ou l’autre des deux </a:t>
            </a:r>
            <a:r>
              <a:rPr lang="fr-FR" dirty="0" err="1"/>
              <a:t>cores</a:t>
            </a:r>
            <a:r>
              <a:rPr lang="fr-FR" dirty="0"/>
              <a:t> est libre</a:t>
            </a:r>
          </a:p>
        </p:txBody>
      </p:sp>
      <p:sp>
        <p:nvSpPr>
          <p:cNvPr id="17" name="Rectangle 2">
            <a:extLst>
              <a:ext uri="{FF2B5EF4-FFF2-40B4-BE49-F238E27FC236}">
                <a16:creationId xmlns:a16="http://schemas.microsoft.com/office/drawing/2014/main" xmlns="" id="{A7B4F833-25FA-4913-8EB6-B1420F9362BD}"/>
              </a:ext>
            </a:extLst>
          </p:cNvPr>
          <p:cNvSpPr>
            <a:spLocks noChangeArrowheads="1"/>
          </p:cNvSpPr>
          <p:nvPr/>
        </p:nvSpPr>
        <p:spPr bwMode="auto">
          <a:xfrm>
            <a:off x="932333" y="5672917"/>
            <a:ext cx="78968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 </a:t>
            </a:r>
            <a:r>
              <a:rPr lang="fr-FR" altLang="fr-FR" dirty="0" err="1"/>
              <a:t>esp_register_freertos_idle_hook_for_cpu</a:t>
            </a:r>
            <a:r>
              <a:rPr lang="fr-FR" altLang="fr-FR" dirty="0"/>
              <a:t>(fonction, </a:t>
            </a:r>
            <a:r>
              <a:rPr lang="fr-FR" altLang="fr-FR" dirty="0" err="1"/>
              <a:t>cpu</a:t>
            </a:r>
            <a:r>
              <a:rPr lang="fr-FR" altLang="fr-FR" dirty="0"/>
              <a:t>) // la fonction s’exécute quand le CPU particulier est libre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2.5</a:t>
            </a:r>
          </a:p>
        </p:txBody>
      </p:sp>
      <p:sp>
        <p:nvSpPr>
          <p:cNvPr id="4" name="ZoneTexte 3"/>
          <p:cNvSpPr txBox="1"/>
          <p:nvPr/>
        </p:nvSpPr>
        <p:spPr>
          <a:xfrm>
            <a:off x="642910" y="1571612"/>
            <a:ext cx="7429552" cy="646331"/>
          </a:xfrm>
          <a:prstGeom prst="rect">
            <a:avLst/>
          </a:prstGeom>
          <a:noFill/>
        </p:spPr>
        <p:txBody>
          <a:bodyPr wrap="square" rtlCol="0">
            <a:spAutoFit/>
          </a:bodyPr>
          <a:lstStyle/>
          <a:p>
            <a:pPr>
              <a:buFont typeface="Wingdings" pitchFamily="2" charset="2"/>
              <a:buChar char="Ø"/>
            </a:pPr>
            <a:r>
              <a:rPr lang="fr-FR" dirty="0"/>
              <a:t>Ecrire un programme qui indique le nombre de fois que la tâche </a:t>
            </a:r>
            <a:r>
              <a:rPr lang="fr-FR" dirty="0" err="1"/>
              <a:t>idle</a:t>
            </a:r>
            <a:r>
              <a:rPr lang="fr-FR" dirty="0"/>
              <a:t> est exécutée en une seconde. L’affichage se fait chaque seconde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14330"/>
            <a:ext cx="8229600" cy="1143000"/>
          </a:xfrm>
        </p:spPr>
        <p:txBody>
          <a:bodyPr/>
          <a:lstStyle/>
          <a:p>
            <a:r>
              <a:rPr lang="fr-FR" dirty="0"/>
              <a:t>Rappels </a:t>
            </a:r>
          </a:p>
        </p:txBody>
      </p:sp>
      <p:sp>
        <p:nvSpPr>
          <p:cNvPr id="4" name="ZoneTexte 3"/>
          <p:cNvSpPr txBox="1"/>
          <p:nvPr/>
        </p:nvSpPr>
        <p:spPr>
          <a:xfrm>
            <a:off x="428628" y="1428736"/>
            <a:ext cx="8572528" cy="646331"/>
          </a:xfrm>
          <a:prstGeom prst="rect">
            <a:avLst/>
          </a:prstGeom>
          <a:noFill/>
        </p:spPr>
        <p:txBody>
          <a:bodyPr wrap="square" rtlCol="0">
            <a:spAutoFit/>
          </a:bodyPr>
          <a:lstStyle/>
          <a:p>
            <a:pPr>
              <a:buFont typeface="Wingdings" pitchFamily="2" charset="2"/>
              <a:buChar char="Ø"/>
            </a:pPr>
            <a:r>
              <a:rPr lang="fr-FR" dirty="0"/>
              <a:t>Une fois qu’un programme est chargé en mémoire, il devient une entité active qui utilise et agit sur les ressources matérielles de l’ordinateur ou du système embarqué</a:t>
            </a:r>
          </a:p>
        </p:txBody>
      </p:sp>
      <p:sp>
        <p:nvSpPr>
          <p:cNvPr id="5" name="ZoneTexte 4"/>
          <p:cNvSpPr txBox="1"/>
          <p:nvPr/>
        </p:nvSpPr>
        <p:spPr>
          <a:xfrm>
            <a:off x="428596" y="2071678"/>
            <a:ext cx="8715404" cy="923330"/>
          </a:xfrm>
          <a:prstGeom prst="rect">
            <a:avLst/>
          </a:prstGeom>
          <a:noFill/>
        </p:spPr>
        <p:txBody>
          <a:bodyPr wrap="square" rtlCol="0">
            <a:spAutoFit/>
          </a:bodyPr>
          <a:lstStyle/>
          <a:p>
            <a:pPr>
              <a:buFont typeface="Wingdings" pitchFamily="2" charset="2"/>
              <a:buChar char="Ø"/>
            </a:pPr>
            <a:r>
              <a:rPr lang="fr-FR" dirty="0"/>
              <a:t>Le programme devient un ensemble de processus (ou tâches dans </a:t>
            </a:r>
            <a:r>
              <a:rPr lang="fr-FR" dirty="0" err="1"/>
              <a:t>FreeRTOS</a:t>
            </a:r>
            <a:r>
              <a:rPr lang="fr-FR" dirty="0"/>
              <a:t>) qui vivent, travaillent, dorment donnent naissance à de nouvelles tâches enfants, et parfois meurent une fois qu’ils ne sont plus utiles </a:t>
            </a:r>
          </a:p>
        </p:txBody>
      </p:sp>
      <p:sp>
        <p:nvSpPr>
          <p:cNvPr id="7" name="ZoneTexte 6"/>
          <p:cNvSpPr txBox="1"/>
          <p:nvPr/>
        </p:nvSpPr>
        <p:spPr>
          <a:xfrm>
            <a:off x="428596" y="2995008"/>
            <a:ext cx="8715404" cy="646331"/>
          </a:xfrm>
          <a:prstGeom prst="rect">
            <a:avLst/>
          </a:prstGeom>
          <a:noFill/>
        </p:spPr>
        <p:txBody>
          <a:bodyPr wrap="square" rtlCol="0">
            <a:spAutoFit/>
          </a:bodyPr>
          <a:lstStyle/>
          <a:p>
            <a:pPr>
              <a:buFont typeface="Wingdings" pitchFamily="2" charset="2"/>
              <a:buChar char="Ø"/>
            </a:pPr>
            <a:r>
              <a:rPr lang="fr-FR" dirty="0"/>
              <a:t>L’activité d’un ordinateur (ou système embarqué) est caractérisée par l’ensemble des tâches qui s’exécutent de façon concurrentielle sur un ou plusieurs processeurs. </a:t>
            </a:r>
          </a:p>
        </p:txBody>
      </p:sp>
      <p:sp>
        <p:nvSpPr>
          <p:cNvPr id="9" name="ZoneTexte 8"/>
          <p:cNvSpPr txBox="1"/>
          <p:nvPr/>
        </p:nvSpPr>
        <p:spPr>
          <a:xfrm>
            <a:off x="428628" y="3641339"/>
            <a:ext cx="8715404" cy="646331"/>
          </a:xfrm>
          <a:prstGeom prst="rect">
            <a:avLst/>
          </a:prstGeom>
          <a:noFill/>
        </p:spPr>
        <p:txBody>
          <a:bodyPr wrap="square" rtlCol="0">
            <a:spAutoFit/>
          </a:bodyPr>
          <a:lstStyle/>
          <a:p>
            <a:pPr>
              <a:buFont typeface="Wingdings" pitchFamily="2" charset="2"/>
              <a:buChar char="Ø"/>
            </a:pPr>
            <a:r>
              <a:rPr lang="fr-FR" dirty="0"/>
              <a:t>L’unité centrale (le processeur ou le </a:t>
            </a:r>
            <a:r>
              <a:rPr lang="fr-FR" dirty="0" err="1"/>
              <a:t>core</a:t>
            </a:r>
            <a:r>
              <a:rPr lang="fr-FR" dirty="0"/>
              <a:t>) est partagée entre les différents tâche en l’allouant  à chacune en fonction d’une politique donnée</a:t>
            </a:r>
          </a:p>
        </p:txBody>
      </p:sp>
      <p:sp>
        <p:nvSpPr>
          <p:cNvPr id="11" name="ZoneTexte 10"/>
          <p:cNvSpPr txBox="1"/>
          <p:nvPr/>
        </p:nvSpPr>
        <p:spPr>
          <a:xfrm>
            <a:off x="428628" y="785794"/>
            <a:ext cx="8572528" cy="646331"/>
          </a:xfrm>
          <a:prstGeom prst="rect">
            <a:avLst/>
          </a:prstGeom>
          <a:noFill/>
        </p:spPr>
        <p:txBody>
          <a:bodyPr wrap="square" rtlCol="0">
            <a:spAutoFit/>
          </a:bodyPr>
          <a:lstStyle/>
          <a:p>
            <a:pPr>
              <a:buFont typeface="Wingdings" pitchFamily="2" charset="2"/>
              <a:buChar char="Ø"/>
            </a:pPr>
            <a:r>
              <a:rPr lang="fr-FR" dirty="0"/>
              <a:t>Un programme est une suite d’instructions écrites en un langage de programmation et des données, enregistrées dans un support permanent</a:t>
            </a:r>
          </a:p>
        </p:txBody>
      </p:sp>
      <p:sp>
        <p:nvSpPr>
          <p:cNvPr id="12" name="ZoneTexte 11"/>
          <p:cNvSpPr txBox="1"/>
          <p:nvPr/>
        </p:nvSpPr>
        <p:spPr>
          <a:xfrm>
            <a:off x="428596" y="4287670"/>
            <a:ext cx="8715404" cy="646331"/>
          </a:xfrm>
          <a:prstGeom prst="rect">
            <a:avLst/>
          </a:prstGeom>
          <a:noFill/>
        </p:spPr>
        <p:txBody>
          <a:bodyPr wrap="square" rtlCol="0">
            <a:spAutoFit/>
          </a:bodyPr>
          <a:lstStyle/>
          <a:p>
            <a:pPr>
              <a:buFont typeface="Wingdings" pitchFamily="2" charset="2"/>
              <a:buChar char="Ø"/>
            </a:pPr>
            <a:r>
              <a:rPr lang="fr-FR" dirty="0"/>
              <a:t>L’élément responsable de la définition de la politique d’allocation du processeur est dit </a:t>
            </a:r>
            <a:r>
              <a:rPr lang="fr-FR" dirty="0" err="1"/>
              <a:t>scheduler</a:t>
            </a:r>
            <a:r>
              <a:rPr lang="fr-FR" dirty="0"/>
              <a:t> ou ordonnanceur. La politique peut être par exemple</a:t>
            </a:r>
          </a:p>
        </p:txBody>
      </p:sp>
      <p:sp>
        <p:nvSpPr>
          <p:cNvPr id="13" name="ZoneTexte 12"/>
          <p:cNvSpPr txBox="1"/>
          <p:nvPr/>
        </p:nvSpPr>
        <p:spPr>
          <a:xfrm>
            <a:off x="785786" y="5072074"/>
            <a:ext cx="7563096" cy="1200329"/>
          </a:xfrm>
          <a:prstGeom prst="rect">
            <a:avLst/>
          </a:prstGeom>
          <a:noFill/>
        </p:spPr>
        <p:txBody>
          <a:bodyPr wrap="none" rtlCol="0">
            <a:spAutoFit/>
          </a:bodyPr>
          <a:lstStyle/>
          <a:p>
            <a:pPr>
              <a:buFont typeface="Wingdings" pitchFamily="2" charset="2"/>
              <a:buChar char="ü"/>
            </a:pPr>
            <a:r>
              <a:rPr lang="fr-FR" dirty="0"/>
              <a:t>La tache la plus rapide d’abord</a:t>
            </a:r>
          </a:p>
          <a:p>
            <a:pPr>
              <a:buFont typeface="Wingdings" pitchFamily="2" charset="2"/>
              <a:buChar char="ü"/>
            </a:pPr>
            <a:r>
              <a:rPr lang="fr-FR" dirty="0"/>
              <a:t>La tâche la plus prioritaire d’abord</a:t>
            </a:r>
          </a:p>
          <a:p>
            <a:pPr>
              <a:buFont typeface="Wingdings" pitchFamily="2" charset="2"/>
              <a:buChar char="ü"/>
            </a:pPr>
            <a:r>
              <a:rPr lang="fr-FR" dirty="0"/>
              <a:t>Chaque tâche utilise le processeur à tour de rôle pendant un lapse de temps,</a:t>
            </a:r>
          </a:p>
          <a:p>
            <a:pPr>
              <a:buFont typeface="Wingdings" pitchFamily="2" charset="2"/>
              <a:buChar char="ü"/>
            </a:pPr>
            <a:r>
              <a:rPr lang="fr-FR"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 a faire à la maison</a:t>
            </a:r>
          </a:p>
        </p:txBody>
      </p:sp>
      <p:sp>
        <p:nvSpPr>
          <p:cNvPr id="4" name="ZoneTexte 3"/>
          <p:cNvSpPr txBox="1"/>
          <p:nvPr/>
        </p:nvSpPr>
        <p:spPr>
          <a:xfrm>
            <a:off x="285721" y="1285860"/>
            <a:ext cx="8286808" cy="646331"/>
          </a:xfrm>
          <a:prstGeom prst="rect">
            <a:avLst/>
          </a:prstGeom>
          <a:noFill/>
        </p:spPr>
        <p:txBody>
          <a:bodyPr wrap="square" rtlCol="0">
            <a:spAutoFit/>
          </a:bodyPr>
          <a:lstStyle/>
          <a:p>
            <a:pPr>
              <a:buFont typeface="Wingdings" pitchFamily="2" charset="2"/>
              <a:buChar char="Ø"/>
            </a:pPr>
            <a:r>
              <a:rPr lang="fr-FR" dirty="0"/>
              <a:t>Nous souhaitons réaliser une application multitâches composée de trois tâches qui s’exécutent de manière suivante</a:t>
            </a:r>
          </a:p>
        </p:txBody>
      </p:sp>
      <p:sp>
        <p:nvSpPr>
          <p:cNvPr id="6" name="ZoneTexte 5"/>
          <p:cNvSpPr txBox="1"/>
          <p:nvPr/>
        </p:nvSpPr>
        <p:spPr>
          <a:xfrm>
            <a:off x="571472" y="2139727"/>
            <a:ext cx="7929618" cy="646331"/>
          </a:xfrm>
          <a:prstGeom prst="rect">
            <a:avLst/>
          </a:prstGeom>
          <a:noFill/>
        </p:spPr>
        <p:txBody>
          <a:bodyPr wrap="square" rtlCol="0">
            <a:spAutoFit/>
          </a:bodyPr>
          <a:lstStyle/>
          <a:p>
            <a:pPr>
              <a:buFont typeface="Wingdings" pitchFamily="2" charset="2"/>
              <a:buChar char="ü"/>
            </a:pPr>
            <a:r>
              <a:rPr lang="fr-FR" dirty="0"/>
              <a:t>La première tâche exécute un travail  routinier (par exemple afficher le message bonjour de la part de la tache1.) puis elle se termine</a:t>
            </a:r>
          </a:p>
        </p:txBody>
      </p:sp>
      <p:sp>
        <p:nvSpPr>
          <p:cNvPr id="7" name="ZoneTexte 6"/>
          <p:cNvSpPr txBox="1"/>
          <p:nvPr/>
        </p:nvSpPr>
        <p:spPr>
          <a:xfrm>
            <a:off x="500034" y="2854107"/>
            <a:ext cx="7643866" cy="923330"/>
          </a:xfrm>
          <a:prstGeom prst="rect">
            <a:avLst/>
          </a:prstGeom>
          <a:noFill/>
        </p:spPr>
        <p:txBody>
          <a:bodyPr wrap="square" rtlCol="0">
            <a:spAutoFit/>
          </a:bodyPr>
          <a:lstStyle/>
          <a:p>
            <a:pPr>
              <a:buFont typeface="Wingdings" pitchFamily="2" charset="2"/>
              <a:buChar char="ü"/>
            </a:pPr>
            <a:r>
              <a:rPr lang="fr-FR" dirty="0"/>
              <a:t>La deuxième tâche doit s’exécuter chaque 1 seconde pendant 10 fois pour faire un travail (par exemple imprimer bonjour de la tache 2) ensuite elle se termine</a:t>
            </a:r>
          </a:p>
        </p:txBody>
      </p:sp>
      <p:sp>
        <p:nvSpPr>
          <p:cNvPr id="8" name="ZoneTexte 7"/>
          <p:cNvSpPr txBox="1"/>
          <p:nvPr/>
        </p:nvSpPr>
        <p:spPr>
          <a:xfrm>
            <a:off x="500034" y="3786190"/>
            <a:ext cx="7643866" cy="923330"/>
          </a:xfrm>
          <a:prstGeom prst="rect">
            <a:avLst/>
          </a:prstGeom>
          <a:noFill/>
        </p:spPr>
        <p:txBody>
          <a:bodyPr wrap="square" rtlCol="0">
            <a:spAutoFit/>
          </a:bodyPr>
          <a:lstStyle/>
          <a:p>
            <a:pPr>
              <a:buFont typeface="Wingdings" pitchFamily="2" charset="2"/>
              <a:buChar char="ü"/>
            </a:pPr>
            <a:r>
              <a:rPr lang="fr-FR" dirty="0"/>
              <a:t>Troisième tâche doit s’exécuter après  1 seconde plus prioritaire que la tâche 1 sans qu’elle perturbe le travail de la tâche 2 (par exemple afficher 10 fois bonjour de la tâche 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330"/>
            <a:ext cx="8229600" cy="1143000"/>
          </a:xfrm>
        </p:spPr>
        <p:txBody>
          <a:bodyPr/>
          <a:lstStyle/>
          <a:p>
            <a:r>
              <a:rPr lang="fr-FR" dirty="0"/>
              <a:t>Les GPIO de l’ESP32</a:t>
            </a:r>
          </a:p>
        </p:txBody>
      </p:sp>
      <p:sp>
        <p:nvSpPr>
          <p:cNvPr id="4" name="ZoneTexte 3"/>
          <p:cNvSpPr txBox="1"/>
          <p:nvPr/>
        </p:nvSpPr>
        <p:spPr>
          <a:xfrm>
            <a:off x="500034" y="857232"/>
            <a:ext cx="5533310" cy="369332"/>
          </a:xfrm>
          <a:prstGeom prst="rect">
            <a:avLst/>
          </a:prstGeom>
          <a:noFill/>
        </p:spPr>
        <p:txBody>
          <a:bodyPr wrap="none" rtlCol="0">
            <a:spAutoFit/>
          </a:bodyPr>
          <a:lstStyle/>
          <a:p>
            <a:pPr>
              <a:buFont typeface="Wingdings" pitchFamily="2" charset="2"/>
              <a:buChar char="Ø"/>
            </a:pPr>
            <a:r>
              <a:rPr lang="fr-FR" dirty="0"/>
              <a:t>L’esp 32 dispose de 40 pins avec des fonctions multiples</a:t>
            </a:r>
          </a:p>
        </p:txBody>
      </p:sp>
      <p:sp>
        <p:nvSpPr>
          <p:cNvPr id="5" name="ZoneTexte 4"/>
          <p:cNvSpPr txBox="1"/>
          <p:nvPr/>
        </p:nvSpPr>
        <p:spPr>
          <a:xfrm>
            <a:off x="500034" y="1345156"/>
            <a:ext cx="8681544" cy="369332"/>
          </a:xfrm>
          <a:prstGeom prst="rect">
            <a:avLst/>
          </a:prstGeom>
          <a:noFill/>
        </p:spPr>
        <p:txBody>
          <a:bodyPr wrap="none" rtlCol="0">
            <a:spAutoFit/>
          </a:bodyPr>
          <a:lstStyle/>
          <a:p>
            <a:pPr>
              <a:buFont typeface="Wingdings" pitchFamily="2" charset="2"/>
              <a:buChar char="Ø"/>
            </a:pPr>
            <a:r>
              <a:rPr lang="fr-FR" dirty="0"/>
              <a:t>Toutefois, uniquement quelques pins sont exposés sur la carte de développement </a:t>
            </a:r>
            <a:r>
              <a:rPr lang="fr-FR" dirty="0" err="1"/>
              <a:t>DevKit</a:t>
            </a:r>
            <a:endParaRPr lang="fr-FR" dirty="0"/>
          </a:p>
        </p:txBody>
      </p:sp>
      <p:sp>
        <p:nvSpPr>
          <p:cNvPr id="6" name="ZoneTexte 5"/>
          <p:cNvSpPr txBox="1"/>
          <p:nvPr/>
        </p:nvSpPr>
        <p:spPr>
          <a:xfrm>
            <a:off x="500035" y="1785926"/>
            <a:ext cx="8643966" cy="646331"/>
          </a:xfrm>
          <a:prstGeom prst="rect">
            <a:avLst/>
          </a:prstGeom>
          <a:noFill/>
        </p:spPr>
        <p:txBody>
          <a:bodyPr wrap="square" rtlCol="0">
            <a:spAutoFit/>
          </a:bodyPr>
          <a:lstStyle/>
          <a:p>
            <a:pPr>
              <a:buFont typeface="Wingdings" pitchFamily="2" charset="2"/>
              <a:buChar char="Ø"/>
            </a:pPr>
            <a:r>
              <a:rPr lang="fr-FR" dirty="0"/>
              <a:t>Chaque pin a plusieurs fonctionnalités. Il peut être utilisé comme GPIO ou affecté à un périphérique interne</a:t>
            </a:r>
          </a:p>
        </p:txBody>
      </p:sp>
      <p:sp>
        <p:nvSpPr>
          <p:cNvPr id="7" name="ZoneTexte 6"/>
          <p:cNvSpPr txBox="1"/>
          <p:nvPr/>
        </p:nvSpPr>
        <p:spPr>
          <a:xfrm>
            <a:off x="500034" y="2571744"/>
            <a:ext cx="8643966" cy="646331"/>
          </a:xfrm>
          <a:prstGeom prst="rect">
            <a:avLst/>
          </a:prstGeom>
          <a:noFill/>
        </p:spPr>
        <p:txBody>
          <a:bodyPr wrap="square" rtlCol="0">
            <a:spAutoFit/>
          </a:bodyPr>
          <a:lstStyle/>
          <a:p>
            <a:pPr>
              <a:buFont typeface="Wingdings" pitchFamily="2" charset="2"/>
              <a:buChar char="Ø"/>
            </a:pPr>
            <a:r>
              <a:rPr lang="fr-FR" dirty="0"/>
              <a:t>Certains périphériques comme l’ADC et le DAC sont assignés des pins statiques. Pour d’autres périphériques comme l’UART, I2C, SPI, PWM, on peut choisir les pins à utiliser</a:t>
            </a:r>
          </a:p>
        </p:txBody>
      </p:sp>
      <p:sp>
        <p:nvSpPr>
          <p:cNvPr id="8" name="ZoneTexte 7"/>
          <p:cNvSpPr txBox="1"/>
          <p:nvPr/>
        </p:nvSpPr>
        <p:spPr>
          <a:xfrm>
            <a:off x="500034" y="3354173"/>
            <a:ext cx="8643966" cy="369332"/>
          </a:xfrm>
          <a:prstGeom prst="rect">
            <a:avLst/>
          </a:prstGeom>
          <a:noFill/>
        </p:spPr>
        <p:txBody>
          <a:bodyPr wrap="square" rtlCol="0">
            <a:spAutoFit/>
          </a:bodyPr>
          <a:lstStyle/>
          <a:p>
            <a:pPr>
              <a:buFont typeface="Wingdings" pitchFamily="2" charset="2"/>
              <a:buChar char="Ø"/>
            </a:pPr>
            <a:r>
              <a:rPr lang="fr-FR" dirty="0"/>
              <a:t>La fonction de chaque pin ainsi que ses propriétés sont définit par logiciel</a:t>
            </a:r>
          </a:p>
        </p:txBody>
      </p:sp>
      <p:sp>
        <p:nvSpPr>
          <p:cNvPr id="9" name="ZoneTexte 8"/>
          <p:cNvSpPr txBox="1"/>
          <p:nvPr/>
        </p:nvSpPr>
        <p:spPr>
          <a:xfrm>
            <a:off x="500034" y="3845486"/>
            <a:ext cx="8643966" cy="369332"/>
          </a:xfrm>
          <a:prstGeom prst="rect">
            <a:avLst/>
          </a:prstGeom>
          <a:noFill/>
        </p:spPr>
        <p:txBody>
          <a:bodyPr wrap="square" rtlCol="0">
            <a:spAutoFit/>
          </a:bodyPr>
          <a:lstStyle/>
          <a:p>
            <a:pPr>
              <a:buFont typeface="Wingdings" pitchFamily="2" charset="2"/>
              <a:buChar char="Ø"/>
            </a:pPr>
            <a:r>
              <a:rPr lang="fr-FR" dirty="0"/>
              <a:t>Certains pins ne sont qu’en entrées ou sortie uniquement. </a:t>
            </a:r>
          </a:p>
        </p:txBody>
      </p:sp>
      <p:sp>
        <p:nvSpPr>
          <p:cNvPr id="10" name="ZoneTexte 9"/>
          <p:cNvSpPr txBox="1"/>
          <p:nvPr/>
        </p:nvSpPr>
        <p:spPr>
          <a:xfrm>
            <a:off x="500034" y="4345552"/>
            <a:ext cx="8643966" cy="646331"/>
          </a:xfrm>
          <a:prstGeom prst="rect">
            <a:avLst/>
          </a:prstGeom>
          <a:noFill/>
        </p:spPr>
        <p:txBody>
          <a:bodyPr wrap="square" rtlCol="0">
            <a:spAutoFit/>
          </a:bodyPr>
          <a:lstStyle/>
          <a:p>
            <a:pPr>
              <a:buFont typeface="Wingdings" pitchFamily="2" charset="2"/>
              <a:buChar char="Ø"/>
            </a:pPr>
            <a:r>
              <a:rPr lang="fr-FR" dirty="0"/>
              <a:t>De part la structure interne certains pins sont plus adaptés que d’autres à utiliser dans un projet.</a:t>
            </a:r>
          </a:p>
        </p:txBody>
      </p:sp>
      <p:sp>
        <p:nvSpPr>
          <p:cNvPr id="11" name="ZoneTexte 10"/>
          <p:cNvSpPr txBox="1"/>
          <p:nvPr/>
        </p:nvSpPr>
        <p:spPr>
          <a:xfrm>
            <a:off x="500034" y="5068685"/>
            <a:ext cx="8643966" cy="646331"/>
          </a:xfrm>
          <a:prstGeom prst="rect">
            <a:avLst/>
          </a:prstGeom>
          <a:noFill/>
        </p:spPr>
        <p:txBody>
          <a:bodyPr wrap="square" rtlCol="0">
            <a:spAutoFit/>
          </a:bodyPr>
          <a:lstStyle/>
          <a:p>
            <a:pPr>
              <a:buFont typeface="Wingdings" pitchFamily="2" charset="2"/>
              <a:buChar char="Ø"/>
            </a:pPr>
            <a:r>
              <a:rPr lang="fr-FR" dirty="0"/>
              <a:t>Le niveau électrique des broches est 3.3 volts au lieu de 5 volts. Il fournit une puissance maximale de 12 mA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SP32 DEVKIT V1 DOIT board with 36 pins Pinout"/>
          <p:cNvPicPr>
            <a:picLocks noChangeAspect="1" noChangeArrowheads="1"/>
          </p:cNvPicPr>
          <p:nvPr/>
        </p:nvPicPr>
        <p:blipFill>
          <a:blip r:embed="rId2"/>
          <a:srcRect/>
          <a:stretch>
            <a:fillRect/>
          </a:stretch>
        </p:blipFill>
        <p:spPr bwMode="auto">
          <a:xfrm>
            <a:off x="785786" y="214290"/>
            <a:ext cx="7215238" cy="664236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62"/>
            <a:ext cx="8229600" cy="1143000"/>
          </a:xfrm>
        </p:spPr>
        <p:txBody>
          <a:bodyPr/>
          <a:lstStyle/>
          <a:p>
            <a:r>
              <a:rPr lang="fr-FR" dirty="0"/>
              <a:t>Utilisation des pins de l’ESP32</a:t>
            </a:r>
          </a:p>
        </p:txBody>
      </p:sp>
      <p:pic>
        <p:nvPicPr>
          <p:cNvPr id="35843" name="Picture 3"/>
          <p:cNvPicPr>
            <a:picLocks noChangeAspect="1" noChangeArrowheads="1"/>
          </p:cNvPicPr>
          <p:nvPr/>
        </p:nvPicPr>
        <p:blipFill>
          <a:blip r:embed="rId2"/>
          <a:srcRect/>
          <a:stretch>
            <a:fillRect/>
          </a:stretch>
        </p:blipFill>
        <p:spPr bwMode="auto">
          <a:xfrm>
            <a:off x="1728806" y="1071546"/>
            <a:ext cx="5486400" cy="5648325"/>
          </a:xfrm>
          <a:prstGeom prst="rect">
            <a:avLst/>
          </a:prstGeom>
          <a:noFill/>
          <a:ln w="9525">
            <a:noFill/>
            <a:miter lim="800000"/>
            <a:headEnd/>
            <a:tailEnd/>
          </a:ln>
          <a:effectLst/>
        </p:spPr>
      </p:pic>
      <p:pic>
        <p:nvPicPr>
          <p:cNvPr id="35842" name="Picture 2"/>
          <p:cNvPicPr>
            <a:picLocks noChangeAspect="1" noChangeArrowheads="1"/>
          </p:cNvPicPr>
          <p:nvPr/>
        </p:nvPicPr>
        <p:blipFill>
          <a:blip r:embed="rId3"/>
          <a:srcRect/>
          <a:stretch>
            <a:fillRect/>
          </a:stretch>
        </p:blipFill>
        <p:spPr bwMode="auto">
          <a:xfrm>
            <a:off x="1643042" y="857232"/>
            <a:ext cx="3019425" cy="40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71462"/>
            <a:ext cx="8229600" cy="1143000"/>
          </a:xfrm>
        </p:spPr>
        <p:txBody>
          <a:bodyPr/>
          <a:lstStyle/>
          <a:p>
            <a:r>
              <a:rPr lang="fr-FR" dirty="0"/>
              <a:t>Utilisation des pins de l’ESP32</a:t>
            </a:r>
          </a:p>
        </p:txBody>
      </p:sp>
      <p:pic>
        <p:nvPicPr>
          <p:cNvPr id="5" name="Picture 2"/>
          <p:cNvPicPr>
            <a:picLocks noChangeAspect="1" noChangeArrowheads="1"/>
          </p:cNvPicPr>
          <p:nvPr/>
        </p:nvPicPr>
        <p:blipFill>
          <a:blip r:embed="rId2"/>
          <a:srcRect/>
          <a:stretch>
            <a:fillRect/>
          </a:stretch>
        </p:blipFill>
        <p:spPr bwMode="auto">
          <a:xfrm>
            <a:off x="1643042" y="857232"/>
            <a:ext cx="3019425" cy="400050"/>
          </a:xfrm>
          <a:prstGeom prst="rect">
            <a:avLst/>
          </a:prstGeom>
          <a:noFill/>
          <a:ln w="9525">
            <a:noFill/>
            <a:miter lim="800000"/>
            <a:headEnd/>
            <a:tailEnd/>
          </a:ln>
          <a:effectLst/>
        </p:spPr>
      </p:pic>
      <p:pic>
        <p:nvPicPr>
          <p:cNvPr id="36866" name="Picture 2"/>
          <p:cNvPicPr>
            <a:picLocks noChangeAspect="1" noChangeArrowheads="1"/>
          </p:cNvPicPr>
          <p:nvPr/>
        </p:nvPicPr>
        <p:blipFill>
          <a:blip r:embed="rId3"/>
          <a:srcRect/>
          <a:stretch>
            <a:fillRect/>
          </a:stretch>
        </p:blipFill>
        <p:spPr bwMode="auto">
          <a:xfrm>
            <a:off x="1714480" y="1357298"/>
            <a:ext cx="5114925" cy="127635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4"/>
          <a:srcRect/>
          <a:stretch>
            <a:fillRect/>
          </a:stretch>
        </p:blipFill>
        <p:spPr bwMode="auto">
          <a:xfrm>
            <a:off x="1714480" y="3571876"/>
            <a:ext cx="3638550" cy="2181225"/>
          </a:xfrm>
          <a:prstGeom prst="rect">
            <a:avLst/>
          </a:prstGeom>
          <a:noFill/>
          <a:ln w="9525">
            <a:noFill/>
            <a:miter lim="800000"/>
            <a:headEnd/>
            <a:tailEnd/>
          </a:ln>
          <a:effectLst/>
        </p:spPr>
      </p:pic>
      <p:sp>
        <p:nvSpPr>
          <p:cNvPr id="9" name="ZoneTexte 8"/>
          <p:cNvSpPr txBox="1"/>
          <p:nvPr/>
        </p:nvSpPr>
        <p:spPr>
          <a:xfrm>
            <a:off x="1857356" y="2500306"/>
            <a:ext cx="71438" cy="1077218"/>
          </a:xfrm>
          <a:prstGeom prst="rect">
            <a:avLst/>
          </a:prstGeom>
          <a:noFill/>
        </p:spPr>
        <p:txBody>
          <a:bodyPr wrap="square" rtlCol="0">
            <a:spAutoFit/>
          </a:bodyPr>
          <a:lstStyle/>
          <a:p>
            <a:r>
              <a:rPr lang="fr-FR" sz="3200" dirty="0"/>
              <a:t>.</a:t>
            </a:r>
          </a:p>
          <a:p>
            <a:r>
              <a:rPr lang="fr-FR" sz="3200" dirty="0"/>
              <a:t>.</a:t>
            </a:r>
          </a:p>
        </p:txBody>
      </p:sp>
      <p:pic>
        <p:nvPicPr>
          <p:cNvPr id="36868" name="Picture 4"/>
          <p:cNvPicPr>
            <a:picLocks noChangeAspect="1" noChangeArrowheads="1"/>
          </p:cNvPicPr>
          <p:nvPr/>
        </p:nvPicPr>
        <p:blipFill>
          <a:blip r:embed="rId5"/>
          <a:srcRect/>
          <a:stretch>
            <a:fillRect/>
          </a:stretch>
        </p:blipFill>
        <p:spPr bwMode="auto">
          <a:xfrm>
            <a:off x="2214546" y="2928934"/>
            <a:ext cx="1638300" cy="40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des </a:t>
            </a:r>
            <a:r>
              <a:rPr lang="fr-FR" dirty="0" err="1"/>
              <a:t>GPIOs</a:t>
            </a:r>
            <a:endParaRPr lang="fr-FR" dirty="0"/>
          </a:p>
        </p:txBody>
      </p:sp>
      <p:sp>
        <p:nvSpPr>
          <p:cNvPr id="4" name="ZoneTexte 3"/>
          <p:cNvSpPr txBox="1"/>
          <p:nvPr/>
        </p:nvSpPr>
        <p:spPr>
          <a:xfrm>
            <a:off x="428597" y="1200867"/>
            <a:ext cx="8358246" cy="2308324"/>
          </a:xfrm>
          <a:prstGeom prst="rect">
            <a:avLst/>
          </a:prstGeom>
          <a:noFill/>
        </p:spPr>
        <p:txBody>
          <a:bodyPr wrap="square" rtlCol="0">
            <a:spAutoFit/>
          </a:bodyPr>
          <a:lstStyle/>
          <a:p>
            <a:pPr marL="342900" indent="-342900">
              <a:buFont typeface="+mj-lt"/>
              <a:buAutoNum type="arabicPeriod"/>
            </a:pPr>
            <a:r>
              <a:rPr lang="fr-FR" dirty="0" smtClean="0"/>
              <a:t>Configurer </a:t>
            </a:r>
            <a:r>
              <a:rPr lang="fr-FR" dirty="0"/>
              <a:t>la pin à utiliser </a:t>
            </a:r>
            <a:r>
              <a:rPr lang="fr-FR" dirty="0" smtClean="0"/>
              <a:t>de la manière suivante</a:t>
            </a:r>
            <a:r>
              <a:rPr lang="fr-FR" dirty="0" smtClean="0"/>
              <a:t>:</a:t>
            </a:r>
            <a:r>
              <a:rPr lang="fr-FR" dirty="0"/>
              <a:t/>
            </a:r>
            <a:br>
              <a:rPr lang="fr-FR" dirty="0"/>
            </a:br>
            <a:r>
              <a:rPr lang="fr-FR" dirty="0"/>
              <a:t/>
            </a:r>
            <a:br>
              <a:rPr lang="fr-FR" dirty="0"/>
            </a:br>
            <a:endParaRPr lang="fr-FR" dirty="0"/>
          </a:p>
          <a:p>
            <a:pPr marL="342900" indent="-342900">
              <a:buFont typeface="+mj-lt"/>
              <a:buAutoNum type="arabicPeriod"/>
            </a:pPr>
            <a:r>
              <a:rPr lang="fr-FR" dirty="0"/>
              <a:t>Définir la direction de la GPIO (entrée ou sortie) en utilisant la fonction</a:t>
            </a:r>
            <a:br>
              <a:rPr lang="fr-FR" dirty="0"/>
            </a:br>
            <a:r>
              <a:rPr lang="fr-FR" dirty="0" smtClean="0"/>
              <a:t/>
            </a:r>
            <a:br>
              <a:rPr lang="fr-FR" dirty="0" smtClean="0"/>
            </a:br>
            <a:r>
              <a:rPr lang="fr-FR" dirty="0" smtClean="0"/>
              <a:t>faire </a:t>
            </a:r>
            <a:r>
              <a:rPr lang="fr-FR" dirty="0"/>
              <a:t>attention que certaines </a:t>
            </a:r>
            <a:r>
              <a:rPr lang="fr-FR" dirty="0" err="1"/>
              <a:t>GPIOs</a:t>
            </a:r>
            <a:r>
              <a:rPr lang="fr-FR" dirty="0"/>
              <a:t> sont en entrée ou en sortie seule</a:t>
            </a:r>
            <a:r>
              <a:rPr lang="fr-FR" dirty="0" smtClean="0"/>
              <a:t>.</a:t>
            </a:r>
            <a:r>
              <a:rPr lang="fr-FR" dirty="0"/>
              <a:t/>
            </a:r>
            <a:br>
              <a:rPr lang="fr-FR" dirty="0"/>
            </a:br>
            <a:endParaRPr lang="fr-FR" dirty="0"/>
          </a:p>
          <a:p>
            <a:pPr marL="342900" indent="-342900">
              <a:buFont typeface="+mj-lt"/>
              <a:buAutoNum type="arabicPeriod"/>
            </a:pPr>
            <a:r>
              <a:rPr lang="fr-FR" dirty="0"/>
              <a:t>Ecrire ou lire le niveau de la GPIO en utilisant la fonction appropriée</a:t>
            </a:r>
          </a:p>
        </p:txBody>
      </p:sp>
      <p:sp>
        <p:nvSpPr>
          <p:cNvPr id="5" name="Rectangle 4"/>
          <p:cNvSpPr/>
          <p:nvPr/>
        </p:nvSpPr>
        <p:spPr>
          <a:xfrm>
            <a:off x="897254" y="1637316"/>
            <a:ext cx="4325030" cy="369332"/>
          </a:xfrm>
          <a:prstGeom prst="rect">
            <a:avLst/>
          </a:prstGeom>
        </p:spPr>
        <p:txBody>
          <a:bodyPr wrap="none">
            <a:spAutoFit/>
          </a:bodyPr>
          <a:lstStyle/>
          <a:p>
            <a:r>
              <a:rPr lang="en-US" dirty="0" err="1"/>
              <a:t>const</a:t>
            </a:r>
            <a:r>
              <a:rPr lang="en-US" dirty="0"/>
              <a:t> </a:t>
            </a:r>
            <a:r>
              <a:rPr lang="en-US" dirty="0" err="1"/>
              <a:t>int</a:t>
            </a:r>
            <a:r>
              <a:rPr lang="en-US" dirty="0"/>
              <a:t> </a:t>
            </a:r>
            <a:r>
              <a:rPr lang="en-US" dirty="0" smtClean="0"/>
              <a:t>Nom pin</a:t>
            </a:r>
            <a:r>
              <a:rPr lang="en-US" dirty="0"/>
              <a:t> = </a:t>
            </a:r>
            <a:r>
              <a:rPr lang="fr-FR" dirty="0" smtClean="0"/>
              <a:t>(NUM_PIN_A_UTILISER</a:t>
            </a:r>
            <a:r>
              <a:rPr lang="fr-FR" dirty="0"/>
              <a:t>)</a:t>
            </a:r>
          </a:p>
        </p:txBody>
      </p:sp>
      <p:sp>
        <p:nvSpPr>
          <p:cNvPr id="6" name="Rectangle 5"/>
          <p:cNvSpPr/>
          <p:nvPr/>
        </p:nvSpPr>
        <p:spPr>
          <a:xfrm>
            <a:off x="897254" y="2281465"/>
            <a:ext cx="2988510" cy="369332"/>
          </a:xfrm>
          <a:prstGeom prst="rect">
            <a:avLst/>
          </a:prstGeom>
        </p:spPr>
        <p:txBody>
          <a:bodyPr wrap="none">
            <a:spAutoFit/>
          </a:bodyPr>
          <a:lstStyle/>
          <a:p>
            <a:r>
              <a:rPr lang="en-US" dirty="0" err="1" smtClean="0"/>
              <a:t>pinMode</a:t>
            </a:r>
            <a:r>
              <a:rPr lang="en-US" dirty="0" smtClean="0"/>
              <a:t>(nom pin,</a:t>
            </a:r>
            <a:r>
              <a:rPr lang="en-US" dirty="0"/>
              <a:t> </a:t>
            </a:r>
            <a:r>
              <a:rPr lang="en-US" dirty="0" smtClean="0"/>
              <a:t>Direction);</a:t>
            </a:r>
            <a:endParaRPr lang="en-US" dirty="0"/>
          </a:p>
        </p:txBody>
      </p:sp>
      <p:sp>
        <p:nvSpPr>
          <p:cNvPr id="7" name="ZoneTexte 6"/>
          <p:cNvSpPr txBox="1"/>
          <p:nvPr/>
        </p:nvSpPr>
        <p:spPr>
          <a:xfrm>
            <a:off x="722675" y="3516497"/>
            <a:ext cx="4577215" cy="369332"/>
          </a:xfrm>
          <a:prstGeom prst="rect">
            <a:avLst/>
          </a:prstGeom>
          <a:noFill/>
        </p:spPr>
        <p:txBody>
          <a:bodyPr wrap="none" rtlCol="0">
            <a:spAutoFit/>
          </a:bodyPr>
          <a:lstStyle/>
          <a:p>
            <a:pPr>
              <a:buFont typeface="Wingdings" pitchFamily="2" charset="2"/>
              <a:buChar char="ü"/>
            </a:pPr>
            <a:r>
              <a:rPr lang="fr-FR" dirty="0"/>
              <a:t>Pour écrire dans une GPIO utiliser la fonction</a:t>
            </a:r>
          </a:p>
        </p:txBody>
      </p:sp>
      <p:sp>
        <p:nvSpPr>
          <p:cNvPr id="8" name="Rectangle 7"/>
          <p:cNvSpPr/>
          <p:nvPr/>
        </p:nvSpPr>
        <p:spPr>
          <a:xfrm>
            <a:off x="936989" y="3873687"/>
            <a:ext cx="4524572" cy="369332"/>
          </a:xfrm>
          <a:prstGeom prst="rect">
            <a:avLst/>
          </a:prstGeom>
        </p:spPr>
        <p:txBody>
          <a:bodyPr wrap="none">
            <a:spAutoFit/>
          </a:bodyPr>
          <a:lstStyle/>
          <a:p>
            <a:r>
              <a:rPr lang="en-US" dirty="0" err="1" smtClean="0"/>
              <a:t>digitalWrite</a:t>
            </a:r>
            <a:r>
              <a:rPr lang="en-US" dirty="0" smtClean="0"/>
              <a:t>(Nom _ PIN ,</a:t>
            </a:r>
            <a:r>
              <a:rPr lang="en-US" dirty="0"/>
              <a:t> </a:t>
            </a:r>
            <a:r>
              <a:rPr lang="en-US" dirty="0" err="1" smtClean="0"/>
              <a:t>Niveau</a:t>
            </a:r>
            <a:r>
              <a:rPr lang="en-US" dirty="0" smtClean="0"/>
              <a:t> (HIGH/LOW));</a:t>
            </a:r>
            <a:endParaRPr lang="en-US" dirty="0"/>
          </a:p>
        </p:txBody>
      </p:sp>
      <p:sp>
        <p:nvSpPr>
          <p:cNvPr id="9" name="ZoneTexte 8"/>
          <p:cNvSpPr txBox="1"/>
          <p:nvPr/>
        </p:nvSpPr>
        <p:spPr>
          <a:xfrm>
            <a:off x="722675" y="4290173"/>
            <a:ext cx="4956485" cy="369332"/>
          </a:xfrm>
          <a:prstGeom prst="rect">
            <a:avLst/>
          </a:prstGeom>
          <a:noFill/>
        </p:spPr>
        <p:txBody>
          <a:bodyPr wrap="none" rtlCol="0">
            <a:spAutoFit/>
          </a:bodyPr>
          <a:lstStyle/>
          <a:p>
            <a:pPr>
              <a:buFont typeface="Wingdings" pitchFamily="2" charset="2"/>
              <a:buChar char="ü"/>
            </a:pPr>
            <a:r>
              <a:rPr lang="fr-FR" dirty="0"/>
              <a:t>Pour Lire le niveau d’une GPIO utiliser la fonction</a:t>
            </a:r>
          </a:p>
        </p:txBody>
      </p:sp>
      <p:sp>
        <p:nvSpPr>
          <p:cNvPr id="10" name="Rectangle 9"/>
          <p:cNvSpPr/>
          <p:nvPr/>
        </p:nvSpPr>
        <p:spPr>
          <a:xfrm>
            <a:off x="897254" y="4647363"/>
            <a:ext cx="2486130" cy="369332"/>
          </a:xfrm>
          <a:prstGeom prst="rect">
            <a:avLst/>
          </a:prstGeom>
        </p:spPr>
        <p:txBody>
          <a:bodyPr wrap="none">
            <a:spAutoFit/>
          </a:bodyPr>
          <a:lstStyle/>
          <a:p>
            <a:r>
              <a:rPr lang="en-US" dirty="0" err="1" smtClean="0"/>
              <a:t>digitalRead</a:t>
            </a:r>
            <a:r>
              <a:rPr lang="en-US" dirty="0" smtClean="0"/>
              <a:t>(Nom </a:t>
            </a:r>
            <a:r>
              <a:rPr lang="en-US" dirty="0"/>
              <a:t>_ PIN </a:t>
            </a:r>
            <a:r>
              <a:rPr lang="en-US" dirty="0" smtClean="0"/>
              <a:t>);</a:t>
            </a:r>
            <a:endParaRPr lang="en-US" dirty="0"/>
          </a:p>
        </p:txBody>
      </p:sp>
      <p:sp>
        <p:nvSpPr>
          <p:cNvPr id="11" name="Rectangle 10"/>
          <p:cNvSpPr/>
          <p:nvPr/>
        </p:nvSpPr>
        <p:spPr>
          <a:xfrm>
            <a:off x="885368" y="5251972"/>
            <a:ext cx="6000792" cy="1200329"/>
          </a:xfrm>
          <a:prstGeom prst="rect">
            <a:avLst/>
          </a:prstGeom>
        </p:spPr>
        <p:txBody>
          <a:bodyPr wrap="square">
            <a:spAutoFit/>
          </a:bodyPr>
          <a:lstStyle/>
          <a:p>
            <a:endParaRPr lang="fr-FR" dirty="0"/>
          </a:p>
          <a:p>
            <a:r>
              <a:rPr lang="fr-FR" dirty="0"/>
              <a:t>    </a:t>
            </a:r>
            <a:r>
              <a:rPr lang="fr-FR" dirty="0" smtClean="0"/>
              <a:t>MODE_DISABLE</a:t>
            </a:r>
            <a:r>
              <a:rPr lang="fr-FR" dirty="0"/>
              <a:t>,   </a:t>
            </a:r>
          </a:p>
          <a:p>
            <a:r>
              <a:rPr lang="fr-FR" dirty="0"/>
              <a:t>   </a:t>
            </a:r>
            <a:r>
              <a:rPr lang="fr-FR" dirty="0" smtClean="0"/>
              <a:t> MODE_INPUT</a:t>
            </a:r>
            <a:r>
              <a:rPr lang="fr-FR" dirty="0"/>
              <a:t>,                                                         </a:t>
            </a:r>
          </a:p>
          <a:p>
            <a:r>
              <a:rPr lang="fr-FR" dirty="0"/>
              <a:t>    </a:t>
            </a:r>
            <a:r>
              <a:rPr lang="fr-FR" dirty="0" smtClean="0"/>
              <a:t>MODE_OUTPUT </a:t>
            </a:r>
            <a:endParaRPr lang="fr-FR" dirty="0"/>
          </a:p>
        </p:txBody>
      </p:sp>
      <p:sp>
        <p:nvSpPr>
          <p:cNvPr id="12" name="ZoneTexte 11"/>
          <p:cNvSpPr txBox="1"/>
          <p:nvPr/>
        </p:nvSpPr>
        <p:spPr>
          <a:xfrm>
            <a:off x="749453" y="5071155"/>
            <a:ext cx="3850093" cy="369332"/>
          </a:xfrm>
          <a:prstGeom prst="rect">
            <a:avLst/>
          </a:prstGeom>
          <a:noFill/>
        </p:spPr>
        <p:txBody>
          <a:bodyPr wrap="none" rtlCol="0">
            <a:spAutoFit/>
          </a:bodyPr>
          <a:lstStyle/>
          <a:p>
            <a:pPr>
              <a:buFont typeface="Wingdings" pitchFamily="2" charset="2"/>
              <a:buChar char="q"/>
            </a:pPr>
            <a:r>
              <a:rPr lang="fr-FR" b="1" dirty="0"/>
              <a:t>Gestion des modes (</a:t>
            </a:r>
            <a:r>
              <a:rPr lang="fr-FR" b="1" dirty="0" smtClean="0"/>
              <a:t>entrées/sorties)</a:t>
            </a:r>
            <a:endParaRPr lang="fr-FR"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2.6 </a:t>
            </a:r>
          </a:p>
        </p:txBody>
      </p:sp>
      <p:sp>
        <p:nvSpPr>
          <p:cNvPr id="4" name="ZoneTexte 3"/>
          <p:cNvSpPr txBox="1"/>
          <p:nvPr/>
        </p:nvSpPr>
        <p:spPr>
          <a:xfrm>
            <a:off x="500034" y="1142984"/>
            <a:ext cx="7215238" cy="1754326"/>
          </a:xfrm>
          <a:prstGeom prst="rect">
            <a:avLst/>
          </a:prstGeom>
          <a:noFill/>
        </p:spPr>
        <p:txBody>
          <a:bodyPr wrap="square" rtlCol="0">
            <a:spAutoFit/>
          </a:bodyPr>
          <a:lstStyle/>
          <a:p>
            <a:r>
              <a:rPr lang="fr-FR" dirty="0"/>
              <a:t>Nous souhaitons utiliser deux </a:t>
            </a:r>
            <a:r>
              <a:rPr lang="fr-FR" dirty="0" err="1"/>
              <a:t>led</a:t>
            </a:r>
            <a:r>
              <a:rPr lang="fr-FR" dirty="0"/>
              <a:t> à allumer de façon </a:t>
            </a:r>
            <a:r>
              <a:rPr lang="fr-FR" dirty="0" smtClean="0"/>
              <a:t>indépendante. </a:t>
            </a:r>
            <a:r>
              <a:rPr lang="fr-FR" dirty="0"/>
              <a:t>Une </a:t>
            </a:r>
            <a:r>
              <a:rPr lang="fr-FR" dirty="0" err="1"/>
              <a:t>led</a:t>
            </a:r>
            <a:r>
              <a:rPr lang="fr-FR" dirty="0"/>
              <a:t> bleu qui clignote chaque 1 seconde et une </a:t>
            </a:r>
            <a:r>
              <a:rPr lang="fr-FR" dirty="0" err="1"/>
              <a:t>led</a:t>
            </a:r>
            <a:r>
              <a:rPr lang="fr-FR" dirty="0"/>
              <a:t> rouge qui clignote deux fois par seconde. Chacune des </a:t>
            </a:r>
            <a:r>
              <a:rPr lang="fr-FR" dirty="0" err="1"/>
              <a:t>leds</a:t>
            </a:r>
            <a:r>
              <a:rPr lang="fr-FR" dirty="0"/>
              <a:t> est gérée par une tâche indépendante. </a:t>
            </a:r>
          </a:p>
          <a:p>
            <a:endParaRPr lang="fr-FR" dirty="0"/>
          </a:p>
          <a:p>
            <a:r>
              <a:rPr lang="fr-FR" dirty="0"/>
              <a:t>Ecrire le programme correspondant en utilisant la GPIO22 pour la </a:t>
            </a:r>
            <a:r>
              <a:rPr lang="fr-FR" dirty="0" err="1"/>
              <a:t>led</a:t>
            </a:r>
            <a:r>
              <a:rPr lang="fr-FR" dirty="0"/>
              <a:t> rouge et la GPIO23 pour la </a:t>
            </a:r>
            <a:r>
              <a:rPr lang="fr-FR" dirty="0" err="1"/>
              <a:t>led</a:t>
            </a:r>
            <a:r>
              <a:rPr lang="fr-FR" dirty="0"/>
              <a:t> bleu</a:t>
            </a:r>
          </a:p>
        </p:txBody>
      </p:sp>
      <p:grpSp>
        <p:nvGrpSpPr>
          <p:cNvPr id="88" name="Groupe 87"/>
          <p:cNvGrpSpPr/>
          <p:nvPr/>
        </p:nvGrpSpPr>
        <p:grpSpPr>
          <a:xfrm>
            <a:off x="3500519" y="2696056"/>
            <a:ext cx="4125042" cy="3929066"/>
            <a:chOff x="3500519" y="2696056"/>
            <a:chExt cx="4125042" cy="3929066"/>
          </a:xfrm>
        </p:grpSpPr>
        <p:grpSp>
          <p:nvGrpSpPr>
            <p:cNvPr id="87" name="Groupe 86"/>
            <p:cNvGrpSpPr/>
            <p:nvPr/>
          </p:nvGrpSpPr>
          <p:grpSpPr>
            <a:xfrm>
              <a:off x="3500519" y="2696056"/>
              <a:ext cx="4125042" cy="3929066"/>
              <a:chOff x="3357643" y="2767470"/>
              <a:chExt cx="4125042" cy="3929066"/>
            </a:xfrm>
          </p:grpSpPr>
          <p:pic>
            <p:nvPicPr>
              <p:cNvPr id="1027" name="Picture 3"/>
              <p:cNvPicPr>
                <a:picLocks noChangeAspect="1" noChangeArrowheads="1"/>
              </p:cNvPicPr>
              <p:nvPr/>
            </p:nvPicPr>
            <p:blipFill>
              <a:blip r:embed="rId2"/>
              <a:srcRect/>
              <a:stretch>
                <a:fillRect/>
              </a:stretch>
            </p:blipFill>
            <p:spPr bwMode="auto">
              <a:xfrm>
                <a:off x="3357643" y="2767470"/>
                <a:ext cx="1485273" cy="3929066"/>
              </a:xfrm>
              <a:prstGeom prst="rect">
                <a:avLst/>
              </a:prstGeom>
              <a:noFill/>
              <a:ln w="9525">
                <a:noFill/>
                <a:miter lim="800000"/>
                <a:headEnd/>
                <a:tailEnd/>
              </a:ln>
              <a:effectLst/>
            </p:spPr>
          </p:pic>
          <p:cxnSp>
            <p:nvCxnSpPr>
              <p:cNvPr id="8" name="Connecteur droit 7"/>
              <p:cNvCxnSpPr/>
              <p:nvPr/>
            </p:nvCxnSpPr>
            <p:spPr>
              <a:xfrm flipV="1">
                <a:off x="4836486" y="3214686"/>
                <a:ext cx="1307150" cy="2126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e 26"/>
              <p:cNvGrpSpPr/>
              <p:nvPr/>
            </p:nvGrpSpPr>
            <p:grpSpPr>
              <a:xfrm>
                <a:off x="6143636" y="3082443"/>
                <a:ext cx="642942" cy="214314"/>
                <a:chOff x="857224" y="4214818"/>
                <a:chExt cx="1785950" cy="428628"/>
              </a:xfrm>
            </p:grpSpPr>
            <p:grpSp>
              <p:nvGrpSpPr>
                <p:cNvPr id="14" name="Groupe 13"/>
                <p:cNvGrpSpPr/>
                <p:nvPr/>
              </p:nvGrpSpPr>
              <p:grpSpPr>
                <a:xfrm>
                  <a:off x="857224" y="4214818"/>
                  <a:ext cx="357190" cy="428628"/>
                  <a:chOff x="857224" y="4214818"/>
                  <a:chExt cx="357190" cy="428628"/>
                </a:xfrm>
              </p:grpSpPr>
              <p:cxnSp>
                <p:nvCxnSpPr>
                  <p:cNvPr id="10" name="Connecteur droit 9"/>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e 14"/>
                <p:cNvGrpSpPr/>
                <p:nvPr/>
              </p:nvGrpSpPr>
              <p:grpSpPr>
                <a:xfrm>
                  <a:off x="1214414" y="4214818"/>
                  <a:ext cx="357190" cy="428628"/>
                  <a:chOff x="857224" y="4214818"/>
                  <a:chExt cx="357190" cy="428628"/>
                </a:xfrm>
              </p:grpSpPr>
              <p:cxnSp>
                <p:nvCxnSpPr>
                  <p:cNvPr id="16" name="Connecteur droit 15"/>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e 17"/>
                <p:cNvGrpSpPr/>
                <p:nvPr/>
              </p:nvGrpSpPr>
              <p:grpSpPr>
                <a:xfrm>
                  <a:off x="1571604" y="4214818"/>
                  <a:ext cx="357190" cy="428628"/>
                  <a:chOff x="857224" y="4214818"/>
                  <a:chExt cx="357190" cy="428628"/>
                </a:xfrm>
              </p:grpSpPr>
              <p:cxnSp>
                <p:nvCxnSpPr>
                  <p:cNvPr id="19" name="Connecteur droit 18"/>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e 20"/>
                <p:cNvGrpSpPr/>
                <p:nvPr/>
              </p:nvGrpSpPr>
              <p:grpSpPr>
                <a:xfrm>
                  <a:off x="1928794" y="4214818"/>
                  <a:ext cx="357190" cy="428628"/>
                  <a:chOff x="857224" y="4214818"/>
                  <a:chExt cx="357190" cy="428628"/>
                </a:xfrm>
              </p:grpSpPr>
              <p:cxnSp>
                <p:nvCxnSpPr>
                  <p:cNvPr id="22" name="Connecteur droit 21"/>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p:nvGrpSpPr>
              <p:grpSpPr>
                <a:xfrm>
                  <a:off x="2285984" y="4214818"/>
                  <a:ext cx="357190" cy="428628"/>
                  <a:chOff x="857224" y="4214818"/>
                  <a:chExt cx="357190" cy="428628"/>
                </a:xfrm>
              </p:grpSpPr>
              <p:cxnSp>
                <p:nvCxnSpPr>
                  <p:cNvPr id="25" name="Connecteur droit 24"/>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 name="Connecteur droit 27"/>
              <p:cNvCxnSpPr/>
              <p:nvPr/>
            </p:nvCxnSpPr>
            <p:spPr>
              <a:xfrm>
                <a:off x="6786578" y="3214686"/>
                <a:ext cx="500066"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rot="5400000">
                <a:off x="6913091" y="3555513"/>
                <a:ext cx="714380" cy="114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Groupe 42"/>
              <p:cNvGrpSpPr/>
              <p:nvPr/>
            </p:nvGrpSpPr>
            <p:grpSpPr>
              <a:xfrm rot="10800000">
                <a:off x="7072330" y="3929066"/>
                <a:ext cx="410355" cy="357190"/>
                <a:chOff x="1696207" y="3818089"/>
                <a:chExt cx="785818" cy="611043"/>
              </a:xfrm>
            </p:grpSpPr>
            <p:sp>
              <p:nvSpPr>
                <p:cNvPr id="32" name="Triangle isocèle 31"/>
                <p:cNvSpPr/>
                <p:nvPr/>
              </p:nvSpPr>
              <p:spPr>
                <a:xfrm>
                  <a:off x="1785918" y="3857628"/>
                  <a:ext cx="642942" cy="5715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p:cNvCxnSpPr/>
                <p:nvPr/>
              </p:nvCxnSpPr>
              <p:spPr>
                <a:xfrm>
                  <a:off x="1696207" y="3818089"/>
                  <a:ext cx="785818" cy="1588"/>
                </a:xfrm>
                <a:prstGeom prst="line">
                  <a:avLst/>
                </a:prstGeom>
                <a:ln w="50800"/>
              </p:spPr>
              <p:style>
                <a:lnRef idx="1">
                  <a:schemeClr val="accent1"/>
                </a:lnRef>
                <a:fillRef idx="0">
                  <a:schemeClr val="accent1"/>
                </a:fillRef>
                <a:effectRef idx="0">
                  <a:schemeClr val="accent1"/>
                </a:effectRef>
                <a:fontRef idx="minor">
                  <a:schemeClr val="tx1"/>
                </a:fontRef>
              </p:style>
            </p:cxnSp>
          </p:grpSp>
          <p:cxnSp>
            <p:nvCxnSpPr>
              <p:cNvPr id="46" name="Connecteur droit 45"/>
              <p:cNvCxnSpPr/>
              <p:nvPr/>
            </p:nvCxnSpPr>
            <p:spPr>
              <a:xfrm rot="5400000">
                <a:off x="6903285" y="4648349"/>
                <a:ext cx="714380" cy="114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e 52"/>
              <p:cNvGrpSpPr/>
              <p:nvPr/>
            </p:nvGrpSpPr>
            <p:grpSpPr>
              <a:xfrm>
                <a:off x="7072330" y="5018909"/>
                <a:ext cx="357190" cy="142876"/>
                <a:chOff x="1285852" y="4429132"/>
                <a:chExt cx="1143008" cy="571504"/>
              </a:xfrm>
            </p:grpSpPr>
            <p:cxnSp>
              <p:nvCxnSpPr>
                <p:cNvPr id="48" name="Connecteur droit 47"/>
                <p:cNvCxnSpPr/>
                <p:nvPr/>
              </p:nvCxnSpPr>
              <p:spPr>
                <a:xfrm>
                  <a:off x="1285852" y="4429132"/>
                  <a:ext cx="1143008"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1714480" y="4999048"/>
                  <a:ext cx="357190"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a:off x="1571604" y="4714884"/>
                  <a:ext cx="642942"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4" name="Connecteur droit 53"/>
              <p:cNvCxnSpPr/>
              <p:nvPr/>
            </p:nvCxnSpPr>
            <p:spPr>
              <a:xfrm>
                <a:off x="4857752" y="3427412"/>
                <a:ext cx="357190"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oupe 58"/>
              <p:cNvGrpSpPr/>
              <p:nvPr/>
            </p:nvGrpSpPr>
            <p:grpSpPr>
              <a:xfrm>
                <a:off x="5214942" y="3286124"/>
                <a:ext cx="642942" cy="214314"/>
                <a:chOff x="857224" y="4214818"/>
                <a:chExt cx="1785950" cy="428628"/>
              </a:xfrm>
            </p:grpSpPr>
            <p:grpSp>
              <p:nvGrpSpPr>
                <p:cNvPr id="60" name="Groupe 13"/>
                <p:cNvGrpSpPr/>
                <p:nvPr/>
              </p:nvGrpSpPr>
              <p:grpSpPr>
                <a:xfrm>
                  <a:off x="857224" y="4214818"/>
                  <a:ext cx="357190" cy="428628"/>
                  <a:chOff x="857224" y="4214818"/>
                  <a:chExt cx="357190" cy="428628"/>
                </a:xfrm>
              </p:grpSpPr>
              <p:cxnSp>
                <p:nvCxnSpPr>
                  <p:cNvPr id="73" name="Connecteur droit 72"/>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e 14"/>
                <p:cNvGrpSpPr/>
                <p:nvPr/>
              </p:nvGrpSpPr>
              <p:grpSpPr>
                <a:xfrm>
                  <a:off x="1214414" y="4214818"/>
                  <a:ext cx="357190" cy="428628"/>
                  <a:chOff x="857224" y="4214818"/>
                  <a:chExt cx="357190" cy="428628"/>
                </a:xfrm>
              </p:grpSpPr>
              <p:cxnSp>
                <p:nvCxnSpPr>
                  <p:cNvPr id="71" name="Connecteur droit 70"/>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e 17"/>
                <p:cNvGrpSpPr/>
                <p:nvPr/>
              </p:nvGrpSpPr>
              <p:grpSpPr>
                <a:xfrm>
                  <a:off x="1571604" y="4214818"/>
                  <a:ext cx="357190" cy="428628"/>
                  <a:chOff x="857224" y="4214818"/>
                  <a:chExt cx="357190" cy="428628"/>
                </a:xfrm>
              </p:grpSpPr>
              <p:cxnSp>
                <p:nvCxnSpPr>
                  <p:cNvPr id="69" name="Connecteur droit 68"/>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e 20"/>
                <p:cNvGrpSpPr/>
                <p:nvPr/>
              </p:nvGrpSpPr>
              <p:grpSpPr>
                <a:xfrm>
                  <a:off x="1928794" y="4214818"/>
                  <a:ext cx="357190" cy="428628"/>
                  <a:chOff x="857224" y="4214818"/>
                  <a:chExt cx="357190" cy="428628"/>
                </a:xfrm>
              </p:grpSpPr>
              <p:cxnSp>
                <p:nvCxnSpPr>
                  <p:cNvPr id="67" name="Connecteur droit 66"/>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e 23"/>
                <p:cNvGrpSpPr/>
                <p:nvPr/>
              </p:nvGrpSpPr>
              <p:grpSpPr>
                <a:xfrm>
                  <a:off x="2285984" y="4214818"/>
                  <a:ext cx="357190" cy="428628"/>
                  <a:chOff x="857224" y="4214818"/>
                  <a:chExt cx="357190" cy="428628"/>
                </a:xfrm>
              </p:grpSpPr>
              <p:cxnSp>
                <p:nvCxnSpPr>
                  <p:cNvPr id="65" name="Connecteur droit 64"/>
                  <p:cNvCxnSpPr/>
                  <p:nvPr/>
                </p:nvCxnSpPr>
                <p:spPr>
                  <a:xfrm rot="5400000" flipH="1" flipV="1">
                    <a:off x="750067" y="4321975"/>
                    <a:ext cx="428628" cy="21431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cteur droit 65"/>
                  <p:cNvCxnSpPr/>
                  <p:nvPr/>
                </p:nvCxnSpPr>
                <p:spPr>
                  <a:xfrm rot="16200000" flipV="1">
                    <a:off x="928662" y="4357694"/>
                    <a:ext cx="428628" cy="14287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6" name="Connecteur droit 75"/>
              <p:cNvCxnSpPr/>
              <p:nvPr/>
            </p:nvCxnSpPr>
            <p:spPr>
              <a:xfrm>
                <a:off x="5857884" y="3427412"/>
                <a:ext cx="428628"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rot="5400000">
                <a:off x="5923592" y="3780460"/>
                <a:ext cx="714380" cy="114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9" name="Groupe 78"/>
              <p:cNvGrpSpPr/>
              <p:nvPr/>
            </p:nvGrpSpPr>
            <p:grpSpPr>
              <a:xfrm rot="10800000">
                <a:off x="6072198" y="4143380"/>
                <a:ext cx="410355" cy="357190"/>
                <a:chOff x="1696207" y="3818089"/>
                <a:chExt cx="785818" cy="611043"/>
              </a:xfrm>
              <a:solidFill>
                <a:srgbClr val="FF0000"/>
              </a:solidFill>
            </p:grpSpPr>
            <p:sp>
              <p:nvSpPr>
                <p:cNvPr id="80" name="Triangle isocèle 79"/>
                <p:cNvSpPr/>
                <p:nvPr/>
              </p:nvSpPr>
              <p:spPr>
                <a:xfrm>
                  <a:off x="1785918" y="3857628"/>
                  <a:ext cx="642942" cy="571504"/>
                </a:xfrm>
                <a:prstGeom prst="triangl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1" name="Connecteur droit 80"/>
                <p:cNvCxnSpPr/>
                <p:nvPr/>
              </p:nvCxnSpPr>
              <p:spPr>
                <a:xfrm>
                  <a:off x="1696207" y="3818089"/>
                  <a:ext cx="785818" cy="1588"/>
                </a:xfrm>
                <a:prstGeom prst="line">
                  <a:avLst/>
                </a:prstGeom>
                <a:grpFill/>
                <a:ln w="508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2" name="Connecteur droit 81"/>
              <p:cNvCxnSpPr/>
              <p:nvPr/>
            </p:nvCxnSpPr>
            <p:spPr>
              <a:xfrm rot="5400000">
                <a:off x="5913786" y="4852030"/>
                <a:ext cx="714380" cy="114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upe 82"/>
              <p:cNvGrpSpPr/>
              <p:nvPr/>
            </p:nvGrpSpPr>
            <p:grpSpPr>
              <a:xfrm>
                <a:off x="6082831" y="5222590"/>
                <a:ext cx="357190" cy="142876"/>
                <a:chOff x="1285852" y="4429132"/>
                <a:chExt cx="1143008" cy="571504"/>
              </a:xfrm>
            </p:grpSpPr>
            <p:cxnSp>
              <p:nvCxnSpPr>
                <p:cNvPr id="84" name="Connecteur droit 83"/>
                <p:cNvCxnSpPr/>
                <p:nvPr/>
              </p:nvCxnSpPr>
              <p:spPr>
                <a:xfrm>
                  <a:off x="1285852" y="4429132"/>
                  <a:ext cx="1143008"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a:off x="1714480" y="4999048"/>
                  <a:ext cx="357190"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a:off x="1571604" y="4714884"/>
                  <a:ext cx="642942"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 name="ZoneTexte 74"/>
            <p:cNvSpPr txBox="1"/>
            <p:nvPr/>
          </p:nvSpPr>
          <p:spPr>
            <a:xfrm>
              <a:off x="4755954" y="3182779"/>
              <a:ext cx="316112" cy="246221"/>
            </a:xfrm>
            <a:prstGeom prst="rect">
              <a:avLst/>
            </a:prstGeom>
            <a:noFill/>
          </p:spPr>
          <p:txBody>
            <a:bodyPr wrap="none" rtlCol="0">
              <a:spAutoFit/>
            </a:bodyPr>
            <a:lstStyle/>
            <a:p>
              <a:r>
                <a:rPr lang="fr-FR" sz="1000" dirty="0">
                  <a:solidFill>
                    <a:schemeClr val="bg1"/>
                  </a:solidFill>
                </a:rPr>
                <a:t>23</a:t>
              </a:r>
            </a:p>
          </p:txBody>
        </p:sp>
        <p:sp>
          <p:nvSpPr>
            <p:cNvPr id="78" name="ZoneTexte 77"/>
            <p:cNvSpPr txBox="1"/>
            <p:nvPr/>
          </p:nvSpPr>
          <p:spPr>
            <a:xfrm>
              <a:off x="4746775" y="3357562"/>
              <a:ext cx="316112" cy="246221"/>
            </a:xfrm>
            <a:prstGeom prst="rect">
              <a:avLst/>
            </a:prstGeom>
            <a:noFill/>
          </p:spPr>
          <p:txBody>
            <a:bodyPr wrap="none" rtlCol="0">
              <a:spAutoFit/>
            </a:bodyPr>
            <a:lstStyle/>
            <a:p>
              <a:r>
                <a:rPr lang="fr-FR" sz="1000" dirty="0">
                  <a:solidFill>
                    <a:schemeClr val="bg1"/>
                  </a:solidFill>
                </a:rPr>
                <a:t>22</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Anatomie d’une tâche</a:t>
            </a:r>
          </a:p>
        </p:txBody>
      </p:sp>
      <p:sp>
        <p:nvSpPr>
          <p:cNvPr id="4" name="ZoneTexte 3"/>
          <p:cNvSpPr txBox="1"/>
          <p:nvPr/>
        </p:nvSpPr>
        <p:spPr>
          <a:xfrm>
            <a:off x="357158" y="1357298"/>
            <a:ext cx="8501090" cy="646331"/>
          </a:xfrm>
          <a:prstGeom prst="rect">
            <a:avLst/>
          </a:prstGeom>
          <a:noFill/>
        </p:spPr>
        <p:txBody>
          <a:bodyPr wrap="square" rtlCol="0">
            <a:spAutoFit/>
          </a:bodyPr>
          <a:lstStyle/>
          <a:p>
            <a:pPr>
              <a:buFont typeface="Wingdings" pitchFamily="2" charset="2"/>
              <a:buChar char="Ø"/>
            </a:pPr>
            <a:r>
              <a:rPr lang="fr-FR" dirty="0"/>
              <a:t>En plus du code et des données, une tâche est caractérisée par d’autres informations essentielles :</a:t>
            </a:r>
          </a:p>
        </p:txBody>
      </p:sp>
      <p:sp>
        <p:nvSpPr>
          <p:cNvPr id="5" name="ZoneTexte 4"/>
          <p:cNvSpPr txBox="1"/>
          <p:nvPr/>
        </p:nvSpPr>
        <p:spPr>
          <a:xfrm>
            <a:off x="1000100" y="2571744"/>
            <a:ext cx="3193246" cy="369332"/>
          </a:xfrm>
          <a:prstGeom prst="rect">
            <a:avLst/>
          </a:prstGeom>
          <a:noFill/>
        </p:spPr>
        <p:txBody>
          <a:bodyPr wrap="none" rtlCol="0">
            <a:spAutoFit/>
          </a:bodyPr>
          <a:lstStyle/>
          <a:p>
            <a:pPr>
              <a:buFont typeface="Wingdings" pitchFamily="2" charset="2"/>
              <a:buChar char="ü"/>
            </a:pPr>
            <a:r>
              <a:rPr lang="fr-FR" dirty="0"/>
              <a:t>L’activité courante de la tâche </a:t>
            </a:r>
          </a:p>
        </p:txBody>
      </p:sp>
      <p:sp>
        <p:nvSpPr>
          <p:cNvPr id="6" name="ZoneTexte 5"/>
          <p:cNvSpPr txBox="1"/>
          <p:nvPr/>
        </p:nvSpPr>
        <p:spPr>
          <a:xfrm>
            <a:off x="1285852" y="3071810"/>
            <a:ext cx="4417428" cy="369332"/>
          </a:xfrm>
          <a:prstGeom prst="rect">
            <a:avLst/>
          </a:prstGeom>
          <a:noFill/>
        </p:spPr>
        <p:txBody>
          <a:bodyPr wrap="none" rtlCol="0">
            <a:spAutoFit/>
          </a:bodyPr>
          <a:lstStyle/>
          <a:p>
            <a:pPr>
              <a:buFont typeface="Arial" pitchFamily="34" charset="0"/>
              <a:buChar char="•"/>
            </a:pPr>
            <a:r>
              <a:rPr lang="fr-FR" dirty="0"/>
              <a:t>La valeur actuelle du compteur ordinal (PC)</a:t>
            </a:r>
          </a:p>
        </p:txBody>
      </p:sp>
      <p:sp>
        <p:nvSpPr>
          <p:cNvPr id="7" name="ZoneTexte 6"/>
          <p:cNvSpPr txBox="1"/>
          <p:nvPr/>
        </p:nvSpPr>
        <p:spPr>
          <a:xfrm>
            <a:off x="1285852" y="3345420"/>
            <a:ext cx="4184287" cy="369332"/>
          </a:xfrm>
          <a:prstGeom prst="rect">
            <a:avLst/>
          </a:prstGeom>
          <a:noFill/>
        </p:spPr>
        <p:txBody>
          <a:bodyPr wrap="none" rtlCol="0">
            <a:spAutoFit/>
          </a:bodyPr>
          <a:lstStyle/>
          <a:p>
            <a:pPr>
              <a:buFont typeface="Arial" pitchFamily="34" charset="0"/>
              <a:buChar char="•"/>
            </a:pPr>
            <a:r>
              <a:rPr lang="fr-FR" dirty="0"/>
              <a:t>Le contenu actuel des registres de travail</a:t>
            </a:r>
          </a:p>
        </p:txBody>
      </p:sp>
      <p:sp>
        <p:nvSpPr>
          <p:cNvPr id="8" name="ZoneTexte 7"/>
          <p:cNvSpPr txBox="1"/>
          <p:nvPr/>
        </p:nvSpPr>
        <p:spPr>
          <a:xfrm>
            <a:off x="987561" y="2000240"/>
            <a:ext cx="6805133" cy="646331"/>
          </a:xfrm>
          <a:prstGeom prst="rect">
            <a:avLst/>
          </a:prstGeom>
          <a:noFill/>
        </p:spPr>
        <p:txBody>
          <a:bodyPr wrap="none" rtlCol="0">
            <a:spAutoFit/>
          </a:bodyPr>
          <a:lstStyle/>
          <a:p>
            <a:pPr>
              <a:buFont typeface="Wingdings" pitchFamily="2" charset="2"/>
              <a:buChar char="ü"/>
            </a:pPr>
            <a:r>
              <a:rPr lang="fr-FR" dirty="0"/>
              <a:t>L’état de la tâche (en exécution, prête à l’exécution, suspendu, ….</a:t>
            </a:r>
            <a:r>
              <a:rPr lang="fr-FR" dirty="0" err="1"/>
              <a:t>etc</a:t>
            </a:r>
            <a:r>
              <a:rPr lang="fr-FR" dirty="0"/>
              <a:t>)</a:t>
            </a:r>
          </a:p>
          <a:p>
            <a:endParaRPr lang="fr-FR" dirty="0"/>
          </a:p>
        </p:txBody>
      </p:sp>
      <p:sp>
        <p:nvSpPr>
          <p:cNvPr id="9" name="ZoneTexte 8"/>
          <p:cNvSpPr txBox="1"/>
          <p:nvPr/>
        </p:nvSpPr>
        <p:spPr>
          <a:xfrm>
            <a:off x="1000100" y="3857628"/>
            <a:ext cx="6116611" cy="369332"/>
          </a:xfrm>
          <a:prstGeom prst="rect">
            <a:avLst/>
          </a:prstGeom>
          <a:noFill/>
        </p:spPr>
        <p:txBody>
          <a:bodyPr wrap="none" rtlCol="0">
            <a:spAutoFit/>
          </a:bodyPr>
          <a:lstStyle/>
          <a:p>
            <a:pPr>
              <a:buFont typeface="Wingdings" pitchFamily="2" charset="2"/>
              <a:buChar char="ü"/>
            </a:pPr>
            <a:r>
              <a:rPr lang="fr-FR" dirty="0"/>
              <a:t>L’adresse début et de fin de la zone mémoire allouée à sa pile</a:t>
            </a:r>
          </a:p>
        </p:txBody>
      </p:sp>
      <p:sp>
        <p:nvSpPr>
          <p:cNvPr id="10" name="ZoneTexte 9"/>
          <p:cNvSpPr txBox="1"/>
          <p:nvPr/>
        </p:nvSpPr>
        <p:spPr>
          <a:xfrm>
            <a:off x="1000101" y="4345552"/>
            <a:ext cx="8143900" cy="646331"/>
          </a:xfrm>
          <a:prstGeom prst="rect">
            <a:avLst/>
          </a:prstGeom>
          <a:noFill/>
        </p:spPr>
        <p:txBody>
          <a:bodyPr wrap="square" rtlCol="0">
            <a:spAutoFit/>
          </a:bodyPr>
          <a:lstStyle/>
          <a:p>
            <a:pPr>
              <a:buFont typeface="Wingdings" pitchFamily="2" charset="2"/>
              <a:buChar char="ü"/>
            </a:pPr>
            <a:r>
              <a:rPr lang="fr-FR" dirty="0"/>
              <a:t>L’adresse début et de fin de la zone mémoire allouée aux donnée créées dynamiquement (Le tas ou </a:t>
            </a:r>
            <a:r>
              <a:rPr lang="fr-FR" dirty="0" err="1"/>
              <a:t>Tile</a:t>
            </a:r>
            <a:r>
              <a:rPr lang="fr-FR" dirty="0"/>
              <a:t>)</a:t>
            </a:r>
          </a:p>
        </p:txBody>
      </p:sp>
      <p:sp>
        <p:nvSpPr>
          <p:cNvPr id="11" name="ZoneTexte 10"/>
          <p:cNvSpPr txBox="1"/>
          <p:nvPr/>
        </p:nvSpPr>
        <p:spPr>
          <a:xfrm>
            <a:off x="357158" y="5497313"/>
            <a:ext cx="8501090" cy="646331"/>
          </a:xfrm>
          <a:prstGeom prst="rect">
            <a:avLst/>
          </a:prstGeom>
          <a:noFill/>
        </p:spPr>
        <p:txBody>
          <a:bodyPr wrap="square" rtlCol="0">
            <a:spAutoFit/>
          </a:bodyPr>
          <a:lstStyle/>
          <a:p>
            <a:pPr>
              <a:buFont typeface="Wingdings" pitchFamily="2" charset="2"/>
              <a:buChar char="Ø"/>
            </a:pPr>
            <a:r>
              <a:rPr lang="fr-FR" dirty="0"/>
              <a:t>Toutes ces informations sont stockées par le système d’exploitation dans une structure de données dite TCB (</a:t>
            </a:r>
            <a:r>
              <a:rPr lang="fr-FR" dirty="0" err="1"/>
              <a:t>Task</a:t>
            </a:r>
            <a:r>
              <a:rPr lang="fr-FR" dirty="0"/>
              <a:t> Control Block)</a:t>
            </a:r>
          </a:p>
        </p:txBody>
      </p:sp>
      <p:sp>
        <p:nvSpPr>
          <p:cNvPr id="12" name="ZoneTexte 11"/>
          <p:cNvSpPr txBox="1"/>
          <p:nvPr/>
        </p:nvSpPr>
        <p:spPr>
          <a:xfrm>
            <a:off x="1000100" y="5000636"/>
            <a:ext cx="8143900" cy="369332"/>
          </a:xfrm>
          <a:prstGeom prst="rect">
            <a:avLst/>
          </a:prstGeom>
          <a:noFill/>
        </p:spPr>
        <p:txBody>
          <a:bodyPr wrap="square" rtlCol="0">
            <a:spAutoFit/>
          </a:bodyPr>
          <a:lstStyle/>
          <a:p>
            <a:pPr>
              <a:buFont typeface="Wingdings" pitchFamily="2" charset="2"/>
              <a:buChar char="ü"/>
            </a:pPr>
            <a:r>
              <a:rPr lang="fr-FR" dirty="0"/>
              <a:t>Information d’ordonnancement (priorité, temps d’exécution…..</a:t>
            </a:r>
            <a:r>
              <a:rPr lang="fr-FR" dirty="0" err="1"/>
              <a:t>etc</a:t>
            </a:r>
            <a:r>
              <a:rPr lang="fr-FR"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900"/>
            <a:ext cx="8229600" cy="1143000"/>
          </a:xfrm>
        </p:spPr>
        <p:txBody>
          <a:bodyPr/>
          <a:lstStyle/>
          <a:p>
            <a:r>
              <a:rPr lang="fr-FR" dirty="0"/>
              <a:t>Anatomie d’une tâche </a:t>
            </a:r>
          </a:p>
        </p:txBody>
      </p:sp>
      <p:sp>
        <p:nvSpPr>
          <p:cNvPr id="4" name="Rectangle 3"/>
          <p:cNvSpPr/>
          <p:nvPr/>
        </p:nvSpPr>
        <p:spPr>
          <a:xfrm>
            <a:off x="1214414" y="2143116"/>
            <a:ext cx="2214578" cy="400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929454" y="1214422"/>
            <a:ext cx="1714512" cy="5214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929454" y="2714620"/>
            <a:ext cx="1714512" cy="64294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Tâche 1</a:t>
            </a:r>
          </a:p>
        </p:txBody>
      </p:sp>
      <p:sp>
        <p:nvSpPr>
          <p:cNvPr id="7" name="Rectangle 6"/>
          <p:cNvSpPr/>
          <p:nvPr/>
        </p:nvSpPr>
        <p:spPr>
          <a:xfrm>
            <a:off x="6929454" y="3357562"/>
            <a:ext cx="1714512" cy="64294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Tâche2</a:t>
            </a:r>
          </a:p>
        </p:txBody>
      </p:sp>
      <p:sp>
        <p:nvSpPr>
          <p:cNvPr id="8" name="Rectangle 7"/>
          <p:cNvSpPr/>
          <p:nvPr/>
        </p:nvSpPr>
        <p:spPr>
          <a:xfrm>
            <a:off x="6929454" y="4286256"/>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Tâche3</a:t>
            </a:r>
          </a:p>
        </p:txBody>
      </p:sp>
      <p:sp>
        <p:nvSpPr>
          <p:cNvPr id="9" name="Rectangle 8"/>
          <p:cNvSpPr/>
          <p:nvPr/>
        </p:nvSpPr>
        <p:spPr>
          <a:xfrm>
            <a:off x="6929454" y="5214950"/>
            <a:ext cx="1714512" cy="64294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Tâche N</a:t>
            </a:r>
          </a:p>
        </p:txBody>
      </p:sp>
      <p:sp>
        <p:nvSpPr>
          <p:cNvPr id="10" name="Flèche gauche 9"/>
          <p:cNvSpPr/>
          <p:nvPr/>
        </p:nvSpPr>
        <p:spPr>
          <a:xfrm>
            <a:off x="3643306" y="4500570"/>
            <a:ext cx="3143272"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7215206" y="785794"/>
            <a:ext cx="1048877" cy="369332"/>
          </a:xfrm>
          <a:prstGeom prst="rect">
            <a:avLst/>
          </a:prstGeom>
          <a:noFill/>
        </p:spPr>
        <p:txBody>
          <a:bodyPr wrap="none" rtlCol="0">
            <a:spAutoFit/>
          </a:bodyPr>
          <a:lstStyle/>
          <a:p>
            <a:r>
              <a:rPr lang="fr-FR" dirty="0"/>
              <a:t>Mémoire</a:t>
            </a:r>
          </a:p>
        </p:txBody>
      </p:sp>
      <p:sp>
        <p:nvSpPr>
          <p:cNvPr id="12" name="ZoneTexte 11"/>
          <p:cNvSpPr txBox="1"/>
          <p:nvPr/>
        </p:nvSpPr>
        <p:spPr>
          <a:xfrm>
            <a:off x="1714480" y="1643050"/>
            <a:ext cx="724494" cy="369332"/>
          </a:xfrm>
          <a:prstGeom prst="rect">
            <a:avLst/>
          </a:prstGeom>
          <a:noFill/>
        </p:spPr>
        <p:txBody>
          <a:bodyPr wrap="none" rtlCol="0">
            <a:spAutoFit/>
          </a:bodyPr>
          <a:lstStyle/>
          <a:p>
            <a:r>
              <a:rPr lang="fr-FR" dirty="0"/>
              <a:t>Tâche</a:t>
            </a:r>
          </a:p>
        </p:txBody>
      </p:sp>
      <p:sp>
        <p:nvSpPr>
          <p:cNvPr id="13" name="Rectangle 12"/>
          <p:cNvSpPr/>
          <p:nvPr/>
        </p:nvSpPr>
        <p:spPr>
          <a:xfrm>
            <a:off x="1214414" y="2143116"/>
            <a:ext cx="2214578"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TCB</a:t>
            </a:r>
          </a:p>
        </p:txBody>
      </p:sp>
      <p:sp>
        <p:nvSpPr>
          <p:cNvPr id="14" name="Rectangle 13"/>
          <p:cNvSpPr/>
          <p:nvPr/>
        </p:nvSpPr>
        <p:spPr>
          <a:xfrm>
            <a:off x="1214414" y="3143248"/>
            <a:ext cx="2214578" cy="171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Pile </a:t>
            </a:r>
          </a:p>
        </p:txBody>
      </p:sp>
      <p:sp>
        <p:nvSpPr>
          <p:cNvPr id="15" name="Rectangle 14"/>
          <p:cNvSpPr/>
          <p:nvPr/>
        </p:nvSpPr>
        <p:spPr>
          <a:xfrm>
            <a:off x="1214414" y="4857760"/>
            <a:ext cx="2214578"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Heap</a:t>
            </a:r>
            <a:r>
              <a:rPr lang="fr-FR" dirty="0"/>
              <a:t> (Tas)</a:t>
            </a:r>
          </a:p>
        </p:txBody>
      </p:sp>
      <p:sp>
        <p:nvSpPr>
          <p:cNvPr id="17" name="Rectangle 16"/>
          <p:cNvSpPr/>
          <p:nvPr/>
        </p:nvSpPr>
        <p:spPr>
          <a:xfrm>
            <a:off x="6929454" y="1428736"/>
            <a:ext cx="1714512" cy="92869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Tâche </a:t>
            </a:r>
            <a:br>
              <a:rPr lang="fr-FR" dirty="0"/>
            </a:br>
            <a:r>
              <a:rPr lang="fr-FR" dirty="0" err="1"/>
              <a:t>Idle</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0"/>
            <a:ext cx="8229600" cy="1143000"/>
          </a:xfrm>
        </p:spPr>
        <p:txBody>
          <a:bodyPr/>
          <a:lstStyle/>
          <a:p>
            <a:r>
              <a:rPr lang="fr-FR" dirty="0"/>
              <a:t>Etats d’une tâche</a:t>
            </a:r>
          </a:p>
        </p:txBody>
      </p:sp>
      <p:sp>
        <p:nvSpPr>
          <p:cNvPr id="4" name="ZoneTexte 3"/>
          <p:cNvSpPr txBox="1"/>
          <p:nvPr/>
        </p:nvSpPr>
        <p:spPr>
          <a:xfrm>
            <a:off x="428596" y="928670"/>
            <a:ext cx="4930004" cy="369332"/>
          </a:xfrm>
          <a:prstGeom prst="rect">
            <a:avLst/>
          </a:prstGeom>
          <a:noFill/>
        </p:spPr>
        <p:txBody>
          <a:bodyPr wrap="none" rtlCol="0">
            <a:spAutoFit/>
          </a:bodyPr>
          <a:lstStyle/>
          <a:p>
            <a:pPr>
              <a:buFont typeface="Wingdings" pitchFamily="2" charset="2"/>
              <a:buChar char="Ø"/>
            </a:pPr>
            <a:r>
              <a:rPr lang="fr-FR" dirty="0"/>
              <a:t>Une tâche peut être dans l’un des états suivants :</a:t>
            </a:r>
          </a:p>
        </p:txBody>
      </p:sp>
      <p:sp>
        <p:nvSpPr>
          <p:cNvPr id="5" name="ZoneTexte 4"/>
          <p:cNvSpPr txBox="1"/>
          <p:nvPr/>
        </p:nvSpPr>
        <p:spPr>
          <a:xfrm>
            <a:off x="642910" y="1353909"/>
            <a:ext cx="2706254" cy="369332"/>
          </a:xfrm>
          <a:prstGeom prst="rect">
            <a:avLst/>
          </a:prstGeom>
          <a:noFill/>
        </p:spPr>
        <p:txBody>
          <a:bodyPr wrap="none" rtlCol="0">
            <a:spAutoFit/>
          </a:bodyPr>
          <a:lstStyle/>
          <a:p>
            <a:pPr>
              <a:buFont typeface="Wingdings" pitchFamily="2" charset="2"/>
              <a:buChar char="ü"/>
            </a:pPr>
            <a:r>
              <a:rPr lang="fr-FR" dirty="0"/>
              <a:t>Running (en exécution) : </a:t>
            </a:r>
          </a:p>
        </p:txBody>
      </p:sp>
      <p:sp>
        <p:nvSpPr>
          <p:cNvPr id="6" name="ZoneTexte 5"/>
          <p:cNvSpPr txBox="1"/>
          <p:nvPr/>
        </p:nvSpPr>
        <p:spPr>
          <a:xfrm>
            <a:off x="785786" y="1639661"/>
            <a:ext cx="7929586" cy="646331"/>
          </a:xfrm>
          <a:prstGeom prst="rect">
            <a:avLst/>
          </a:prstGeom>
          <a:noFill/>
        </p:spPr>
        <p:txBody>
          <a:bodyPr wrap="square" rtlCol="0">
            <a:spAutoFit/>
          </a:bodyPr>
          <a:lstStyle/>
          <a:p>
            <a:r>
              <a:rPr lang="fr-FR" dirty="0"/>
              <a:t>La tache est actuellement en exécution par le processeur. Une seule tâche peut être dans cet état à un moment donné dans le cas d’un </a:t>
            </a:r>
            <a:r>
              <a:rPr lang="fr-FR" dirty="0" err="1"/>
              <a:t>monocore</a:t>
            </a:r>
            <a:r>
              <a:rPr lang="fr-FR" dirty="0"/>
              <a:t>.</a:t>
            </a:r>
          </a:p>
        </p:txBody>
      </p:sp>
      <p:sp>
        <p:nvSpPr>
          <p:cNvPr id="7" name="ZoneTexte 6"/>
          <p:cNvSpPr txBox="1"/>
          <p:nvPr/>
        </p:nvSpPr>
        <p:spPr>
          <a:xfrm>
            <a:off x="642910" y="2357430"/>
            <a:ext cx="1751249" cy="369332"/>
          </a:xfrm>
          <a:prstGeom prst="rect">
            <a:avLst/>
          </a:prstGeom>
          <a:noFill/>
        </p:spPr>
        <p:txBody>
          <a:bodyPr wrap="none" rtlCol="0">
            <a:spAutoFit/>
          </a:bodyPr>
          <a:lstStyle/>
          <a:p>
            <a:pPr>
              <a:buFont typeface="Wingdings" pitchFamily="2" charset="2"/>
              <a:buChar char="ü"/>
            </a:pPr>
            <a:r>
              <a:rPr lang="fr-FR" dirty="0" err="1"/>
              <a:t>Ready</a:t>
            </a:r>
            <a:r>
              <a:rPr lang="fr-FR" dirty="0"/>
              <a:t> (prête) :</a:t>
            </a:r>
          </a:p>
        </p:txBody>
      </p:sp>
      <p:sp>
        <p:nvSpPr>
          <p:cNvPr id="1025" name="Rectangle 1"/>
          <p:cNvSpPr>
            <a:spLocks noChangeArrowheads="1"/>
          </p:cNvSpPr>
          <p:nvPr/>
        </p:nvSpPr>
        <p:spPr bwMode="auto">
          <a:xfrm>
            <a:off x="857224" y="2643182"/>
            <a:ext cx="7643865"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28600" algn="l"/>
              </a:tabLst>
            </a:pPr>
            <a:r>
              <a:rPr lang="fr-FR" dirty="0"/>
              <a:t>La tâche dispose de toutes les ressources pour son exécution (sauf le processeur). Elle attend que le </a:t>
            </a:r>
            <a:r>
              <a:rPr lang="fr-FR" dirty="0" err="1"/>
              <a:t>scheduler</a:t>
            </a:r>
            <a:r>
              <a:rPr lang="fr-FR" dirty="0"/>
              <a:t> l’autorise  à utiliser le processeur plusieurs tâches peuvent être dans cet état</a:t>
            </a:r>
          </a:p>
        </p:txBody>
      </p:sp>
      <p:sp>
        <p:nvSpPr>
          <p:cNvPr id="9" name="ZoneTexte 8"/>
          <p:cNvSpPr txBox="1"/>
          <p:nvPr/>
        </p:nvSpPr>
        <p:spPr>
          <a:xfrm>
            <a:off x="642910" y="3573016"/>
            <a:ext cx="2177776" cy="369332"/>
          </a:xfrm>
          <a:prstGeom prst="rect">
            <a:avLst/>
          </a:prstGeom>
          <a:noFill/>
        </p:spPr>
        <p:txBody>
          <a:bodyPr wrap="none" rtlCol="0">
            <a:spAutoFit/>
          </a:bodyPr>
          <a:lstStyle/>
          <a:p>
            <a:pPr>
              <a:buFont typeface="Wingdings" pitchFamily="2" charset="2"/>
              <a:buChar char="ü"/>
            </a:pPr>
            <a:r>
              <a:rPr lang="fr-FR" dirty="0" err="1"/>
              <a:t>Blocked</a:t>
            </a:r>
            <a:r>
              <a:rPr lang="fr-FR" dirty="0"/>
              <a:t> (bloquée) :</a:t>
            </a:r>
          </a:p>
        </p:txBody>
      </p:sp>
      <p:sp>
        <p:nvSpPr>
          <p:cNvPr id="10" name="Rectangle 1"/>
          <p:cNvSpPr>
            <a:spLocks noChangeArrowheads="1"/>
          </p:cNvSpPr>
          <p:nvPr/>
        </p:nvSpPr>
        <p:spPr bwMode="auto">
          <a:xfrm>
            <a:off x="857224" y="3786190"/>
            <a:ext cx="7643865"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28600" algn="l"/>
              </a:tabLst>
            </a:pPr>
            <a:r>
              <a:rPr lang="fr-FR" dirty="0"/>
              <a:t>En plus du processeur, la tâche est en attente de quelque chose d’autre (un événement, un délais, un message, …) Dés que l’événement arrive, elle passe dans l’état prêt pour attendre son tours pour le processeur</a:t>
            </a:r>
          </a:p>
        </p:txBody>
      </p:sp>
      <p:sp>
        <p:nvSpPr>
          <p:cNvPr id="11" name="ZoneTexte 10"/>
          <p:cNvSpPr txBox="1"/>
          <p:nvPr/>
        </p:nvSpPr>
        <p:spPr>
          <a:xfrm>
            <a:off x="714348" y="4786322"/>
            <a:ext cx="2730235" cy="369332"/>
          </a:xfrm>
          <a:prstGeom prst="rect">
            <a:avLst/>
          </a:prstGeom>
          <a:noFill/>
        </p:spPr>
        <p:txBody>
          <a:bodyPr wrap="none" rtlCol="0">
            <a:spAutoFit/>
          </a:bodyPr>
          <a:lstStyle/>
          <a:p>
            <a:pPr>
              <a:buFont typeface="Wingdings" pitchFamily="2" charset="2"/>
              <a:buChar char="ü"/>
            </a:pPr>
            <a:r>
              <a:rPr lang="fr-FR" dirty="0" err="1"/>
              <a:t>Suspended</a:t>
            </a:r>
            <a:r>
              <a:rPr lang="fr-FR" dirty="0"/>
              <a:t> (suspendue) :</a:t>
            </a:r>
          </a:p>
        </p:txBody>
      </p:sp>
      <p:sp>
        <p:nvSpPr>
          <p:cNvPr id="12" name="Rectangle 1"/>
          <p:cNvSpPr>
            <a:spLocks noChangeArrowheads="1"/>
          </p:cNvSpPr>
          <p:nvPr/>
        </p:nvSpPr>
        <p:spPr bwMode="auto">
          <a:xfrm>
            <a:off x="857224" y="5077438"/>
            <a:ext cx="7643865"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28600" algn="l"/>
              </a:tabLst>
            </a:pPr>
            <a:r>
              <a:rPr lang="fr-FR" dirty="0"/>
              <a:t>Le </a:t>
            </a:r>
            <a:r>
              <a:rPr lang="fr-FR" dirty="0" err="1"/>
              <a:t>scheduler</a:t>
            </a:r>
            <a:r>
              <a:rPr lang="fr-FR" dirty="0"/>
              <a:t> ne s’occupe plus de cette tâche.  </a:t>
            </a:r>
            <a:r>
              <a:rPr lang="fr-FR" dirty="0" err="1"/>
              <a:t>Meme</a:t>
            </a:r>
            <a:r>
              <a:rPr lang="fr-FR" dirty="0"/>
              <a:t> si elle reste vivante, elle ne pourra plus être exécutée sauf si elle repasse dans l’état </a:t>
            </a:r>
            <a:r>
              <a:rPr lang="fr-FR" dirty="0" err="1"/>
              <a:t>ready</a:t>
            </a:r>
            <a:r>
              <a:rPr lang="fr-FR"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54"/>
            <a:ext cx="8229600" cy="1143000"/>
          </a:xfrm>
        </p:spPr>
        <p:txBody>
          <a:bodyPr/>
          <a:lstStyle/>
          <a:p>
            <a:r>
              <a:rPr lang="fr-FR" dirty="0"/>
              <a:t>Etats d’une tâche</a:t>
            </a:r>
          </a:p>
        </p:txBody>
      </p:sp>
      <p:pic>
        <p:nvPicPr>
          <p:cNvPr id="18434" name="Picture 2"/>
          <p:cNvPicPr>
            <a:picLocks noChangeAspect="1" noChangeArrowheads="1"/>
          </p:cNvPicPr>
          <p:nvPr/>
        </p:nvPicPr>
        <p:blipFill>
          <a:blip r:embed="rId2"/>
          <a:srcRect/>
          <a:stretch>
            <a:fillRect/>
          </a:stretch>
        </p:blipFill>
        <p:spPr bwMode="auto">
          <a:xfrm>
            <a:off x="1071538" y="881742"/>
            <a:ext cx="6643733" cy="564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Exercice2.1 </a:t>
            </a:r>
          </a:p>
        </p:txBody>
      </p:sp>
      <p:sp>
        <p:nvSpPr>
          <p:cNvPr id="4" name="ZoneTexte 3"/>
          <p:cNvSpPr txBox="1"/>
          <p:nvPr/>
        </p:nvSpPr>
        <p:spPr>
          <a:xfrm>
            <a:off x="500034" y="1357298"/>
            <a:ext cx="7858180" cy="646331"/>
          </a:xfrm>
          <a:prstGeom prst="rect">
            <a:avLst/>
          </a:prstGeom>
          <a:noFill/>
        </p:spPr>
        <p:txBody>
          <a:bodyPr wrap="square" rtlCol="0">
            <a:spAutoFit/>
          </a:bodyPr>
          <a:lstStyle/>
          <a:p>
            <a:r>
              <a:rPr lang="fr-FR" dirty="0"/>
              <a:t>Ecrire un programme qui permet de définir et de lancer deux taches de même priorité qui affichent chacune un message particulier</a:t>
            </a:r>
          </a:p>
        </p:txBody>
      </p:sp>
      <p:sp>
        <p:nvSpPr>
          <p:cNvPr id="5" name="ZoneTexte 4"/>
          <p:cNvSpPr txBox="1"/>
          <p:nvPr/>
        </p:nvSpPr>
        <p:spPr>
          <a:xfrm>
            <a:off x="928662" y="2285992"/>
            <a:ext cx="7322710" cy="369332"/>
          </a:xfrm>
          <a:prstGeom prst="rect">
            <a:avLst/>
          </a:prstGeom>
          <a:noFill/>
        </p:spPr>
        <p:txBody>
          <a:bodyPr wrap="none" rtlCol="0">
            <a:spAutoFit/>
          </a:bodyPr>
          <a:lstStyle/>
          <a:p>
            <a:pPr>
              <a:buFont typeface="Wingdings" pitchFamily="2" charset="2"/>
              <a:buChar char="§"/>
            </a:pPr>
            <a:r>
              <a:rPr lang="fr-FR" dirty="0"/>
              <a:t>La tâche 1 va afficher sur le port série le message Bonjour depuis la tâche 1</a:t>
            </a:r>
          </a:p>
        </p:txBody>
      </p:sp>
      <p:sp>
        <p:nvSpPr>
          <p:cNvPr id="6" name="ZoneTexte 5"/>
          <p:cNvSpPr txBox="1"/>
          <p:nvPr/>
        </p:nvSpPr>
        <p:spPr>
          <a:xfrm>
            <a:off x="928662" y="2702478"/>
            <a:ext cx="7322710" cy="369332"/>
          </a:xfrm>
          <a:prstGeom prst="rect">
            <a:avLst/>
          </a:prstGeom>
          <a:noFill/>
        </p:spPr>
        <p:txBody>
          <a:bodyPr wrap="none" rtlCol="0">
            <a:spAutoFit/>
          </a:bodyPr>
          <a:lstStyle/>
          <a:p>
            <a:pPr>
              <a:buFont typeface="Wingdings" pitchFamily="2" charset="2"/>
              <a:buChar char="§"/>
            </a:pPr>
            <a:r>
              <a:rPr lang="fr-FR" dirty="0"/>
              <a:t>La tâche 2 va afficher sur le port série le message Bonjour depuis la tâche 2</a:t>
            </a:r>
          </a:p>
        </p:txBody>
      </p:sp>
      <p:sp>
        <p:nvSpPr>
          <p:cNvPr id="7" name="ZoneTexte 6"/>
          <p:cNvSpPr txBox="1"/>
          <p:nvPr/>
        </p:nvSpPr>
        <p:spPr>
          <a:xfrm>
            <a:off x="505972" y="3404716"/>
            <a:ext cx="7858180"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Observer le résultat sur le port série</a:t>
            </a:r>
          </a:p>
        </p:txBody>
      </p:sp>
      <p:sp>
        <p:nvSpPr>
          <p:cNvPr id="8" name="ZoneTexte 7">
            <a:extLst>
              <a:ext uri="{FF2B5EF4-FFF2-40B4-BE49-F238E27FC236}">
                <a16:creationId xmlns:a16="http://schemas.microsoft.com/office/drawing/2014/main" xmlns="" id="{7BE478C4-0024-4C07-BBB2-7622431246F4}"/>
              </a:ext>
            </a:extLst>
          </p:cNvPr>
          <p:cNvSpPr txBox="1"/>
          <p:nvPr/>
        </p:nvSpPr>
        <p:spPr>
          <a:xfrm>
            <a:off x="500034" y="3821202"/>
            <a:ext cx="7858180"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a:t>Affecter à chaque tâche des priorités différentes et observer le résultat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892"/>
            <a:ext cx="8229600" cy="1143000"/>
          </a:xfrm>
        </p:spPr>
        <p:txBody>
          <a:bodyPr/>
          <a:lstStyle/>
          <a:p>
            <a:r>
              <a:rPr lang="fr-FR" dirty="0" err="1"/>
              <a:t>Core</a:t>
            </a:r>
            <a:r>
              <a:rPr lang="fr-FR" dirty="0"/>
              <a:t> d’exécution ESP32</a:t>
            </a:r>
          </a:p>
        </p:txBody>
      </p:sp>
      <p:sp>
        <p:nvSpPr>
          <p:cNvPr id="4" name="ZoneTexte 3"/>
          <p:cNvSpPr txBox="1"/>
          <p:nvPr/>
        </p:nvSpPr>
        <p:spPr>
          <a:xfrm>
            <a:off x="285720" y="2000240"/>
            <a:ext cx="9003299" cy="369332"/>
          </a:xfrm>
          <a:prstGeom prst="rect">
            <a:avLst/>
          </a:prstGeom>
          <a:noFill/>
        </p:spPr>
        <p:txBody>
          <a:bodyPr wrap="none" rtlCol="0">
            <a:spAutoFit/>
          </a:bodyPr>
          <a:lstStyle/>
          <a:p>
            <a:pPr>
              <a:buFont typeface="Wingdings" pitchFamily="2" charset="2"/>
              <a:buChar char="Ø"/>
            </a:pPr>
            <a:r>
              <a:rPr lang="fr-FR" dirty="0"/>
              <a:t>Une tâche peut donc s’exécuter sur n’importe quel des les deux </a:t>
            </a:r>
            <a:r>
              <a:rPr lang="fr-FR" dirty="0" err="1"/>
              <a:t>Cores</a:t>
            </a:r>
            <a:r>
              <a:rPr lang="fr-FR" dirty="0"/>
              <a:t> à un moments donné</a:t>
            </a:r>
          </a:p>
        </p:txBody>
      </p:sp>
      <p:sp>
        <p:nvSpPr>
          <p:cNvPr id="5" name="ZoneTexte 4"/>
          <p:cNvSpPr txBox="1"/>
          <p:nvPr/>
        </p:nvSpPr>
        <p:spPr>
          <a:xfrm>
            <a:off x="285720" y="857232"/>
            <a:ext cx="5664564" cy="369332"/>
          </a:xfrm>
          <a:prstGeom prst="rect">
            <a:avLst/>
          </a:prstGeom>
          <a:noFill/>
        </p:spPr>
        <p:txBody>
          <a:bodyPr wrap="none" rtlCol="0">
            <a:spAutoFit/>
          </a:bodyPr>
          <a:lstStyle/>
          <a:p>
            <a:pPr>
              <a:buFont typeface="Wingdings" pitchFamily="2" charset="2"/>
              <a:buChar char="Ø"/>
            </a:pPr>
            <a:r>
              <a:rPr lang="fr-FR" dirty="0"/>
              <a:t>L’ESP32 dispose de 2 </a:t>
            </a:r>
            <a:r>
              <a:rPr lang="fr-FR" dirty="0" err="1"/>
              <a:t>Cores</a:t>
            </a:r>
            <a:r>
              <a:rPr lang="fr-FR" dirty="0"/>
              <a:t> d’exécution ; </a:t>
            </a:r>
            <a:r>
              <a:rPr lang="fr-FR" dirty="0" err="1"/>
              <a:t>Core</a:t>
            </a:r>
            <a:r>
              <a:rPr lang="fr-FR" dirty="0"/>
              <a:t> 0 et </a:t>
            </a:r>
            <a:r>
              <a:rPr lang="fr-FR" dirty="0" err="1"/>
              <a:t>Core</a:t>
            </a:r>
            <a:r>
              <a:rPr lang="fr-FR" dirty="0"/>
              <a:t> 1</a:t>
            </a:r>
          </a:p>
        </p:txBody>
      </p:sp>
      <p:sp>
        <p:nvSpPr>
          <p:cNvPr id="6" name="ZoneTexte 5"/>
          <p:cNvSpPr txBox="1"/>
          <p:nvPr/>
        </p:nvSpPr>
        <p:spPr>
          <a:xfrm>
            <a:off x="285720" y="1285860"/>
            <a:ext cx="8358246" cy="646331"/>
          </a:xfrm>
          <a:prstGeom prst="rect">
            <a:avLst/>
          </a:prstGeom>
          <a:noFill/>
        </p:spPr>
        <p:txBody>
          <a:bodyPr wrap="square" rtlCol="0">
            <a:spAutoFit/>
          </a:bodyPr>
          <a:lstStyle/>
          <a:p>
            <a:pPr>
              <a:buFont typeface="Wingdings" pitchFamily="2" charset="2"/>
              <a:buChar char="Ø"/>
            </a:pPr>
            <a:r>
              <a:rPr lang="fr-FR" dirty="0"/>
              <a:t>Quand une tâche prête est sélectionnée pour l’exécution, le </a:t>
            </a:r>
            <a:r>
              <a:rPr lang="fr-FR" dirty="0" err="1"/>
              <a:t>Scheduler</a:t>
            </a:r>
            <a:r>
              <a:rPr lang="fr-FR" dirty="0"/>
              <a:t> cherche s’il y a un  </a:t>
            </a:r>
            <a:r>
              <a:rPr lang="fr-FR" dirty="0" err="1"/>
              <a:t>core</a:t>
            </a:r>
            <a:r>
              <a:rPr lang="fr-FR" dirty="0"/>
              <a:t> libre pour le lui affecter</a:t>
            </a:r>
          </a:p>
        </p:txBody>
      </p:sp>
      <p:sp>
        <p:nvSpPr>
          <p:cNvPr id="7" name="ZoneTexte 6"/>
          <p:cNvSpPr txBox="1"/>
          <p:nvPr/>
        </p:nvSpPr>
        <p:spPr>
          <a:xfrm>
            <a:off x="285752" y="2425479"/>
            <a:ext cx="8715404" cy="646331"/>
          </a:xfrm>
          <a:prstGeom prst="rect">
            <a:avLst/>
          </a:prstGeom>
          <a:noFill/>
        </p:spPr>
        <p:txBody>
          <a:bodyPr wrap="square" rtlCol="0">
            <a:spAutoFit/>
          </a:bodyPr>
          <a:lstStyle/>
          <a:p>
            <a:pPr>
              <a:buFont typeface="Wingdings" pitchFamily="2" charset="2"/>
              <a:buChar char="Ø"/>
            </a:pPr>
            <a:r>
              <a:rPr lang="fr-FR" dirty="0"/>
              <a:t>Pour savoir sur quel </a:t>
            </a:r>
            <a:r>
              <a:rPr lang="fr-FR" dirty="0" err="1"/>
              <a:t>Core</a:t>
            </a:r>
            <a:r>
              <a:rPr lang="fr-FR" dirty="0"/>
              <a:t>, une tâche est exécutée, on utilise la fonction qui retourne l’ID du </a:t>
            </a:r>
            <a:r>
              <a:rPr lang="fr-FR" dirty="0" err="1"/>
              <a:t>Core</a:t>
            </a:r>
            <a:r>
              <a:rPr lang="fr-FR" dirty="0"/>
              <a:t> (0 ou 1)</a:t>
            </a:r>
          </a:p>
        </p:txBody>
      </p:sp>
      <p:sp>
        <p:nvSpPr>
          <p:cNvPr id="8" name="ZoneTexte 7"/>
          <p:cNvSpPr txBox="1"/>
          <p:nvPr/>
        </p:nvSpPr>
        <p:spPr>
          <a:xfrm>
            <a:off x="428596" y="3068421"/>
            <a:ext cx="8715404" cy="369332"/>
          </a:xfrm>
          <a:prstGeom prst="rect">
            <a:avLst/>
          </a:prstGeom>
          <a:noFill/>
        </p:spPr>
        <p:txBody>
          <a:bodyPr wrap="square" rtlCol="0">
            <a:spAutoFit/>
          </a:bodyPr>
          <a:lstStyle/>
          <a:p>
            <a:pPr>
              <a:buFont typeface="Wingdings" pitchFamily="2" charset="2"/>
              <a:buChar char="Ø"/>
            </a:pPr>
            <a:r>
              <a:rPr lang="fr-FR" dirty="0"/>
              <a:t>Pour forcer l’exécution d’une tâche sur un </a:t>
            </a:r>
            <a:r>
              <a:rPr lang="fr-FR" dirty="0" err="1"/>
              <a:t>Core</a:t>
            </a:r>
            <a:r>
              <a:rPr lang="fr-FR" dirty="0"/>
              <a:t> particulier, on utilise la fonction suivante:</a:t>
            </a:r>
          </a:p>
        </p:txBody>
      </p:sp>
      <p:sp>
        <p:nvSpPr>
          <p:cNvPr id="10" name="Accolade fermante 9"/>
          <p:cNvSpPr/>
          <p:nvPr/>
        </p:nvSpPr>
        <p:spPr>
          <a:xfrm>
            <a:off x="4000496" y="3714752"/>
            <a:ext cx="714380" cy="1928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p:cNvSpPr txBox="1"/>
          <p:nvPr/>
        </p:nvSpPr>
        <p:spPr>
          <a:xfrm>
            <a:off x="5000628" y="4143380"/>
            <a:ext cx="3732753" cy="369332"/>
          </a:xfrm>
          <a:prstGeom prst="rect">
            <a:avLst/>
          </a:prstGeom>
          <a:noFill/>
        </p:spPr>
        <p:txBody>
          <a:bodyPr wrap="none" rtlCol="0">
            <a:spAutoFit/>
          </a:bodyPr>
          <a:lstStyle/>
          <a:p>
            <a:r>
              <a:rPr lang="fr-FR" dirty="0"/>
              <a:t>Mêmes paramètres que </a:t>
            </a:r>
            <a:r>
              <a:rPr lang="fr-FR" dirty="0" err="1"/>
              <a:t>xTaskCreate</a:t>
            </a:r>
            <a:r>
              <a:rPr lang="fr-FR" dirty="0"/>
              <a:t>()</a:t>
            </a:r>
          </a:p>
        </p:txBody>
      </p:sp>
      <p:sp>
        <p:nvSpPr>
          <p:cNvPr id="12" name="Accolade fermante 11"/>
          <p:cNvSpPr/>
          <p:nvPr/>
        </p:nvSpPr>
        <p:spPr>
          <a:xfrm>
            <a:off x="4143372" y="5715016"/>
            <a:ext cx="214314"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p:cNvSpPr txBox="1"/>
          <p:nvPr/>
        </p:nvSpPr>
        <p:spPr>
          <a:xfrm>
            <a:off x="4500562" y="5786454"/>
            <a:ext cx="3058786" cy="369332"/>
          </a:xfrm>
          <a:prstGeom prst="rect">
            <a:avLst/>
          </a:prstGeom>
          <a:noFill/>
        </p:spPr>
        <p:txBody>
          <a:bodyPr wrap="none" rtlCol="0">
            <a:spAutoFit/>
          </a:bodyPr>
          <a:lstStyle/>
          <a:p>
            <a:r>
              <a:rPr lang="fr-FR" dirty="0"/>
              <a:t>Id du </a:t>
            </a:r>
            <a:r>
              <a:rPr lang="fr-FR" dirty="0" err="1"/>
              <a:t>Core</a:t>
            </a:r>
            <a:r>
              <a:rPr lang="fr-FR" dirty="0"/>
              <a:t> d’exécution (0 ou 1)</a:t>
            </a:r>
          </a:p>
        </p:txBody>
      </p:sp>
      <p:sp>
        <p:nvSpPr>
          <p:cNvPr id="14" name="ZoneTexte 13"/>
          <p:cNvSpPr txBox="1"/>
          <p:nvPr/>
        </p:nvSpPr>
        <p:spPr>
          <a:xfrm>
            <a:off x="142844" y="3772635"/>
            <a:ext cx="8858312" cy="2585323"/>
          </a:xfrm>
          <a:prstGeom prst="rect">
            <a:avLst/>
          </a:prstGeom>
          <a:noFill/>
        </p:spPr>
        <p:txBody>
          <a:bodyPr wrap="square" rtlCol="0">
            <a:spAutoFit/>
          </a:bodyPr>
          <a:lstStyle/>
          <a:p>
            <a:r>
              <a:rPr lang="en-US" b="1" dirty="0" err="1" smtClean="0"/>
              <a:t>xTaskCreatePinnedToCore</a:t>
            </a:r>
            <a:endParaRPr lang="en-US" b="1" dirty="0" smtClean="0"/>
          </a:p>
          <a:p>
            <a:r>
              <a:rPr lang="en-US" dirty="0" smtClean="0"/>
              <a:t>( </a:t>
            </a:r>
            <a:r>
              <a:rPr lang="en-US" b="1" dirty="0"/>
              <a:t>Task1code</a:t>
            </a:r>
            <a:r>
              <a:rPr lang="en-US" dirty="0"/>
              <a:t>, </a:t>
            </a:r>
            <a:endParaRPr lang="en-US" dirty="0" smtClean="0"/>
          </a:p>
          <a:p>
            <a:r>
              <a:rPr lang="en-US" dirty="0" smtClean="0"/>
              <a:t>"</a:t>
            </a:r>
            <a:r>
              <a:rPr lang="en-US" b="1" dirty="0"/>
              <a:t>Task1</a:t>
            </a:r>
            <a:r>
              <a:rPr lang="en-US" dirty="0"/>
              <a:t>", </a:t>
            </a:r>
            <a:endParaRPr lang="en-US" dirty="0" smtClean="0"/>
          </a:p>
          <a:p>
            <a:r>
              <a:rPr lang="en-US" b="1" dirty="0" smtClean="0"/>
              <a:t>10000</a:t>
            </a:r>
            <a:r>
              <a:rPr lang="en-US" dirty="0"/>
              <a:t>, </a:t>
            </a:r>
            <a:endParaRPr lang="en-US" dirty="0" smtClean="0"/>
          </a:p>
          <a:p>
            <a:r>
              <a:rPr lang="en-US" b="1" dirty="0" smtClean="0"/>
              <a:t>NULL</a:t>
            </a:r>
            <a:r>
              <a:rPr lang="en-US" dirty="0"/>
              <a:t>, </a:t>
            </a:r>
            <a:r>
              <a:rPr lang="en-US" dirty="0" smtClean="0"/>
              <a:t> </a:t>
            </a:r>
          </a:p>
          <a:p>
            <a:r>
              <a:rPr lang="en-US" b="1" dirty="0" smtClean="0"/>
              <a:t>0</a:t>
            </a:r>
            <a:r>
              <a:rPr lang="en-US" dirty="0" smtClean="0"/>
              <a:t>,</a:t>
            </a:r>
          </a:p>
          <a:p>
            <a:r>
              <a:rPr lang="en-US" dirty="0" smtClean="0"/>
              <a:t> </a:t>
            </a:r>
            <a:r>
              <a:rPr lang="en-US" dirty="0"/>
              <a:t>&amp;</a:t>
            </a:r>
            <a:r>
              <a:rPr lang="en-US" b="1" dirty="0"/>
              <a:t>Task1</a:t>
            </a:r>
            <a:r>
              <a:rPr lang="en-US" dirty="0" smtClean="0"/>
              <a:t>,</a:t>
            </a:r>
          </a:p>
          <a:p>
            <a:endParaRPr lang="en-US" dirty="0" smtClean="0"/>
          </a:p>
          <a:p>
            <a:r>
              <a:rPr lang="en-US" dirty="0" smtClean="0"/>
              <a:t> </a:t>
            </a:r>
            <a:r>
              <a:rPr lang="en-US" b="1" dirty="0"/>
              <a:t>0</a:t>
            </a:r>
            <a:r>
              <a:rPr lang="en-US" dirty="0"/>
              <a:t>); </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2.2</a:t>
            </a:r>
          </a:p>
        </p:txBody>
      </p:sp>
      <p:sp>
        <p:nvSpPr>
          <p:cNvPr id="4" name="ZoneTexte 3"/>
          <p:cNvSpPr txBox="1"/>
          <p:nvPr/>
        </p:nvSpPr>
        <p:spPr>
          <a:xfrm>
            <a:off x="401883" y="1595896"/>
            <a:ext cx="8178714" cy="369332"/>
          </a:xfrm>
          <a:prstGeom prst="rect">
            <a:avLst/>
          </a:prstGeom>
          <a:noFill/>
        </p:spPr>
        <p:txBody>
          <a:bodyPr wrap="none" rtlCol="0">
            <a:spAutoFit/>
          </a:bodyPr>
          <a:lstStyle/>
          <a:p>
            <a:pPr>
              <a:buFont typeface="Wingdings" pitchFamily="2" charset="2"/>
              <a:buChar char="Ø"/>
            </a:pPr>
            <a:r>
              <a:rPr lang="fr-FR" dirty="0"/>
              <a:t>Modifier l’exercice 2.1 pour afficher l’Id du </a:t>
            </a:r>
            <a:r>
              <a:rPr lang="fr-FR" dirty="0" err="1"/>
              <a:t>Core</a:t>
            </a:r>
            <a:r>
              <a:rPr lang="fr-FR" dirty="0"/>
              <a:t> sur lequel s’exécute chaque tâche</a:t>
            </a:r>
          </a:p>
        </p:txBody>
      </p:sp>
      <p:sp>
        <p:nvSpPr>
          <p:cNvPr id="5" name="ZoneTexte 4"/>
          <p:cNvSpPr txBox="1"/>
          <p:nvPr/>
        </p:nvSpPr>
        <p:spPr>
          <a:xfrm>
            <a:off x="611560" y="2122019"/>
            <a:ext cx="2309350" cy="369332"/>
          </a:xfrm>
          <a:prstGeom prst="rect">
            <a:avLst/>
          </a:prstGeom>
          <a:noFill/>
        </p:spPr>
        <p:txBody>
          <a:bodyPr wrap="none" rtlCol="0">
            <a:spAutoFit/>
          </a:bodyPr>
          <a:lstStyle/>
          <a:p>
            <a:r>
              <a:rPr lang="fr-FR" dirty="0"/>
              <a:t>Que remarquez-vous ?</a:t>
            </a:r>
          </a:p>
        </p:txBody>
      </p:sp>
      <p:sp>
        <p:nvSpPr>
          <p:cNvPr id="6" name="ZoneTexte 5"/>
          <p:cNvSpPr txBox="1"/>
          <p:nvPr/>
        </p:nvSpPr>
        <p:spPr>
          <a:xfrm>
            <a:off x="401883" y="2674424"/>
            <a:ext cx="8258204" cy="369332"/>
          </a:xfrm>
          <a:prstGeom prst="rect">
            <a:avLst/>
          </a:prstGeom>
          <a:noFill/>
        </p:spPr>
        <p:txBody>
          <a:bodyPr wrap="square" rtlCol="0">
            <a:spAutoFit/>
          </a:bodyPr>
          <a:lstStyle/>
          <a:p>
            <a:pPr>
              <a:buFont typeface="Wingdings" pitchFamily="2" charset="2"/>
              <a:buChar char="Ø"/>
            </a:pPr>
            <a:r>
              <a:rPr lang="fr-FR" dirty="0"/>
              <a:t>Modifier l’exercice pour exécuter la tâche 1 sur le </a:t>
            </a:r>
            <a:r>
              <a:rPr lang="fr-FR" dirty="0" err="1"/>
              <a:t>core</a:t>
            </a:r>
            <a:r>
              <a:rPr lang="fr-FR" dirty="0"/>
              <a:t> 1 et la tache 2 sur le </a:t>
            </a:r>
            <a:r>
              <a:rPr lang="fr-FR" dirty="0" err="1"/>
              <a:t>core</a:t>
            </a:r>
            <a:r>
              <a:rPr lang="fr-FR" dirty="0"/>
              <a:t> 0</a:t>
            </a:r>
          </a:p>
        </p:txBody>
      </p:sp>
      <p:sp>
        <p:nvSpPr>
          <p:cNvPr id="7" name="ZoneTexte 6"/>
          <p:cNvSpPr txBox="1"/>
          <p:nvPr/>
        </p:nvSpPr>
        <p:spPr>
          <a:xfrm>
            <a:off x="625134" y="3199927"/>
            <a:ext cx="2309350" cy="369332"/>
          </a:xfrm>
          <a:prstGeom prst="rect">
            <a:avLst/>
          </a:prstGeom>
          <a:noFill/>
        </p:spPr>
        <p:txBody>
          <a:bodyPr wrap="none" rtlCol="0">
            <a:spAutoFit/>
          </a:bodyPr>
          <a:lstStyle/>
          <a:p>
            <a:r>
              <a:rPr lang="fr-FR" dirty="0"/>
              <a:t>Que remarquez-vous ?</a:t>
            </a:r>
          </a:p>
        </p:txBody>
      </p:sp>
      <p:sp>
        <p:nvSpPr>
          <p:cNvPr id="8" name="ZoneTexte 7"/>
          <p:cNvSpPr txBox="1"/>
          <p:nvPr/>
        </p:nvSpPr>
        <p:spPr>
          <a:xfrm>
            <a:off x="401389" y="3748137"/>
            <a:ext cx="6605847" cy="369332"/>
          </a:xfrm>
          <a:prstGeom prst="rect">
            <a:avLst/>
          </a:prstGeom>
          <a:noFill/>
        </p:spPr>
        <p:txBody>
          <a:bodyPr wrap="none" rtlCol="0">
            <a:spAutoFit/>
          </a:bodyPr>
          <a:lstStyle/>
          <a:p>
            <a:pPr>
              <a:buFont typeface="Wingdings" pitchFamily="2" charset="2"/>
              <a:buChar char="Ø"/>
            </a:pPr>
            <a:r>
              <a:rPr lang="fr-FR" dirty="0"/>
              <a:t>Modifier l’exercice en affectant des priorités différentes aux tâches</a:t>
            </a:r>
          </a:p>
        </p:txBody>
      </p:sp>
      <p:sp>
        <p:nvSpPr>
          <p:cNvPr id="9" name="ZoneTexte 8"/>
          <p:cNvSpPr txBox="1"/>
          <p:nvPr/>
        </p:nvSpPr>
        <p:spPr>
          <a:xfrm>
            <a:off x="625134" y="4134945"/>
            <a:ext cx="2309350" cy="369332"/>
          </a:xfrm>
          <a:prstGeom prst="rect">
            <a:avLst/>
          </a:prstGeom>
          <a:noFill/>
        </p:spPr>
        <p:txBody>
          <a:bodyPr wrap="none" rtlCol="0">
            <a:spAutoFit/>
          </a:bodyPr>
          <a:lstStyle/>
          <a:p>
            <a:r>
              <a:rPr lang="fr-FR" dirty="0"/>
              <a:t>Que remarquez-vous ?</a:t>
            </a:r>
          </a:p>
        </p:txBody>
      </p:sp>
      <p:sp>
        <p:nvSpPr>
          <p:cNvPr id="10" name="ZoneTexte 9">
            <a:extLst>
              <a:ext uri="{FF2B5EF4-FFF2-40B4-BE49-F238E27FC236}">
                <a16:creationId xmlns:a16="http://schemas.microsoft.com/office/drawing/2014/main" xmlns="" id="{E247312D-7DDA-4E52-ADBC-DB93BF9AA074}"/>
              </a:ext>
            </a:extLst>
          </p:cNvPr>
          <p:cNvSpPr txBox="1"/>
          <p:nvPr/>
        </p:nvSpPr>
        <p:spPr>
          <a:xfrm>
            <a:off x="474361" y="4969598"/>
            <a:ext cx="8258204" cy="646331"/>
          </a:xfrm>
          <a:prstGeom prst="rect">
            <a:avLst/>
          </a:prstGeom>
          <a:noFill/>
        </p:spPr>
        <p:txBody>
          <a:bodyPr wrap="square" rtlCol="0">
            <a:spAutoFit/>
          </a:bodyPr>
          <a:lstStyle/>
          <a:p>
            <a:pPr>
              <a:buFont typeface="Wingdings" pitchFamily="2" charset="2"/>
              <a:buChar char="Ø"/>
            </a:pPr>
            <a:r>
              <a:rPr lang="fr-FR" dirty="0"/>
              <a:t>Modifier l’exercice en affectant des priorités différentes aux tâches et en exécutant les deux tâches sur le </a:t>
            </a:r>
            <a:r>
              <a:rPr lang="fr-FR" dirty="0" err="1"/>
              <a:t>Core</a:t>
            </a:r>
            <a:r>
              <a:rPr lang="fr-FR" dirty="0"/>
              <a:t> 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14744</TotalTime>
  <Words>2118</Words>
  <Application>Microsoft Office PowerPoint</Application>
  <PresentationFormat>Affichage à l'écran (4:3)</PresentationFormat>
  <Paragraphs>205</Paragraphs>
  <Slides>26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Calibri</vt:lpstr>
      <vt:lpstr>Wingdings</vt:lpstr>
      <vt:lpstr>Thème Office</vt:lpstr>
      <vt:lpstr>Les Tâches dans FreeRTOS</vt:lpstr>
      <vt:lpstr>Rappels </vt:lpstr>
      <vt:lpstr>Anatomie d’une tâche</vt:lpstr>
      <vt:lpstr>Anatomie d’une tâche </vt:lpstr>
      <vt:lpstr>Etats d’une tâche</vt:lpstr>
      <vt:lpstr>Etats d’une tâche</vt:lpstr>
      <vt:lpstr>Exercice2.1 </vt:lpstr>
      <vt:lpstr>Core d’exécution ESP32</vt:lpstr>
      <vt:lpstr>Exercice 2.2</vt:lpstr>
      <vt:lpstr>Etat bloqué d’une tâche</vt:lpstr>
      <vt:lpstr>Exercice 2.3</vt:lpstr>
      <vt:lpstr>Multiples copies d’une tâche</vt:lpstr>
      <vt:lpstr>Exercice 2.4</vt:lpstr>
      <vt:lpstr>Ordonnanceur de tâches</vt:lpstr>
      <vt:lpstr>Ordonnanceur de tâches</vt:lpstr>
      <vt:lpstr>Ordonnanceur de tâches</vt:lpstr>
      <vt:lpstr>La tâche IDLE</vt:lpstr>
      <vt:lpstr>La tâche IDLE</vt:lpstr>
      <vt:lpstr>Exercice 2.5</vt:lpstr>
      <vt:lpstr>TP a faire à la maison</vt:lpstr>
      <vt:lpstr>Les GPIO de l’ESP32</vt:lpstr>
      <vt:lpstr>Présentation PowerPoint</vt:lpstr>
      <vt:lpstr>Utilisation des pins de l’ESP32</vt:lpstr>
      <vt:lpstr>Utilisation des pins de l’ESP32</vt:lpstr>
      <vt:lpstr>Utilisation des GPIOs</vt:lpstr>
      <vt:lpstr>Exercice 2.6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Tâches dans FreeRTOS</dc:title>
  <dc:creator>Mehammed</dc:creator>
  <cp:lastModifiedBy>leave</cp:lastModifiedBy>
  <cp:revision>86</cp:revision>
  <dcterms:created xsi:type="dcterms:W3CDTF">2019-11-03T08:43:21Z</dcterms:created>
  <dcterms:modified xsi:type="dcterms:W3CDTF">2021-04-22T15:06:14Z</dcterms:modified>
</cp:coreProperties>
</file>