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2" r:id="rId2"/>
    <p:sldId id="260" r:id="rId3"/>
    <p:sldId id="259" r:id="rId4"/>
    <p:sldId id="261" r:id="rId5"/>
    <p:sldId id="262" r:id="rId6"/>
    <p:sldId id="264" r:id="rId7"/>
    <p:sldId id="265" r:id="rId8"/>
    <p:sldId id="266" r:id="rId9"/>
    <p:sldId id="267" r:id="rId10"/>
    <p:sldId id="268" r:id="rId11"/>
    <p:sldId id="271" r:id="rId12"/>
    <p:sldId id="269" r:id="rId13"/>
    <p:sldId id="272" r:id="rId14"/>
    <p:sldId id="270" r:id="rId15"/>
    <p:sldId id="273" r:id="rId16"/>
    <p:sldId id="274" r:id="rId17"/>
    <p:sldId id="275" r:id="rId18"/>
    <p:sldId id="276" r:id="rId19"/>
    <p:sldId id="277" r:id="rId20"/>
    <p:sldId id="278" r:id="rId21"/>
    <p:sldId id="279" r:id="rId22"/>
    <p:sldId id="280" r:id="rId23"/>
    <p:sldId id="281" r:id="rId2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01A6766F-94B6-4D9F-A3DA-5188DD8B4B42}" type="datetimeFigureOut">
              <a:rPr lang="fr-FR" smtClean="0"/>
              <a:pPr/>
              <a:t>22/01/2018</a:t>
            </a:fld>
            <a:endParaRPr lang="fr-FR"/>
          </a:p>
        </p:txBody>
      </p:sp>
      <p:sp>
        <p:nvSpPr>
          <p:cNvPr id="19" name="Espace réservé du pied de page 18"/>
          <p:cNvSpPr>
            <a:spLocks noGrp="1"/>
          </p:cNvSpPr>
          <p:nvPr>
            <p:ph type="ftr" sz="quarter" idx="11"/>
          </p:nvPr>
        </p:nvSpPr>
        <p:spPr/>
        <p:txBody>
          <a:bodyPr/>
          <a:lstStyle/>
          <a:p>
            <a:endParaRPr lang="fr-FR"/>
          </a:p>
        </p:txBody>
      </p:sp>
      <p:sp>
        <p:nvSpPr>
          <p:cNvPr id="27" name="Espace réservé du numéro de diapositive 26"/>
          <p:cNvSpPr>
            <a:spLocks noGrp="1"/>
          </p:cNvSpPr>
          <p:nvPr>
            <p:ph type="sldNum" sz="quarter" idx="12"/>
          </p:nvPr>
        </p:nvSpPr>
        <p:spPr/>
        <p:txBody>
          <a:bodyPr/>
          <a:lstStyle/>
          <a:p>
            <a:fld id="{D4A64F90-3ED2-49F6-B878-EC62D10EB063}"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01A6766F-94B6-4D9F-A3DA-5188DD8B4B42}" type="datetimeFigureOut">
              <a:rPr lang="fr-FR" smtClean="0"/>
              <a:pPr/>
              <a:t>22/01/2018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4A64F90-3ED2-49F6-B878-EC62D10EB063}" type="slidenum">
              <a:rPr lang="fr-FR" smtClean="0"/>
              <a:pPr/>
              <a:t>‹N°›</a:t>
            </a:fld>
            <a:endParaRPr lang="fr-F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01A6766F-94B6-4D9F-A3DA-5188DD8B4B42}" type="datetimeFigureOut">
              <a:rPr lang="fr-FR" smtClean="0"/>
              <a:pPr/>
              <a:t>22/01/2018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4A64F90-3ED2-49F6-B878-EC62D10EB063}" type="slidenum">
              <a:rPr lang="fr-FR" smtClean="0"/>
              <a:pPr/>
              <a:t>‹N°›</a:t>
            </a:fld>
            <a:endParaRPr lang="fr-F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01A6766F-94B6-4D9F-A3DA-5188DD8B4B42}" type="datetimeFigureOut">
              <a:rPr lang="fr-FR" smtClean="0"/>
              <a:pPr/>
              <a:t>22/01/2018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4A64F90-3ED2-49F6-B878-EC62D10EB063}" type="slidenum">
              <a:rPr lang="fr-FR" smtClean="0"/>
              <a:pPr/>
              <a:t>‹N°›</a:t>
            </a:fld>
            <a:endParaRPr lang="fr-F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01A6766F-94B6-4D9F-A3DA-5188DD8B4B42}" type="datetimeFigureOut">
              <a:rPr lang="fr-FR" smtClean="0"/>
              <a:pPr/>
              <a:t>22/01/2018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4A64F90-3ED2-49F6-B878-EC62D10EB063}"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01A6766F-94B6-4D9F-A3DA-5188DD8B4B42}" type="datetimeFigureOut">
              <a:rPr lang="fr-FR" smtClean="0"/>
              <a:pPr/>
              <a:t>22/01/2018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4A64F90-3ED2-49F6-B878-EC62D10EB063}" type="slidenum">
              <a:rPr lang="fr-FR" smtClean="0"/>
              <a:pPr/>
              <a:t>‹N°›</a:t>
            </a:fld>
            <a:endParaRPr lang="fr-F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01A6766F-94B6-4D9F-A3DA-5188DD8B4B42}" type="datetimeFigureOut">
              <a:rPr lang="fr-FR" smtClean="0"/>
              <a:pPr/>
              <a:t>22/01/2018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D4A64F90-3ED2-49F6-B878-EC62D10EB063}" type="slidenum">
              <a:rPr lang="fr-FR" smtClean="0"/>
              <a:pPr/>
              <a:t>‹N°›</a:t>
            </a:fld>
            <a:endParaRPr lang="fr-F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01A6766F-94B6-4D9F-A3DA-5188DD8B4B42}" type="datetimeFigureOut">
              <a:rPr lang="fr-FR" smtClean="0"/>
              <a:pPr/>
              <a:t>22/01/2018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D4A64F90-3ED2-49F6-B878-EC62D10EB063}" type="slidenum">
              <a:rPr lang="fr-FR" smtClean="0"/>
              <a:pPr/>
              <a:t>‹N°›</a:t>
            </a:fld>
            <a:endParaRPr lang="fr-F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1A6766F-94B6-4D9F-A3DA-5188DD8B4B42}" type="datetimeFigureOut">
              <a:rPr lang="fr-FR" smtClean="0"/>
              <a:pPr/>
              <a:t>22/01/2018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D4A64F90-3ED2-49F6-B878-EC62D10EB063}" type="slidenum">
              <a:rPr lang="fr-FR" smtClean="0"/>
              <a:pPr/>
              <a:t>‹N°›</a:t>
            </a:fld>
            <a:endParaRPr lang="fr-F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01A6766F-94B6-4D9F-A3DA-5188DD8B4B42}" type="datetimeFigureOut">
              <a:rPr lang="fr-FR" smtClean="0"/>
              <a:pPr/>
              <a:t>22/01/2018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4A64F90-3ED2-49F6-B878-EC62D10EB063}" type="slidenum">
              <a:rPr lang="fr-FR" smtClean="0"/>
              <a:pPr/>
              <a:t>‹N°›</a:t>
            </a:fld>
            <a:endParaRPr lang="fr-F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01A6766F-94B6-4D9F-A3DA-5188DD8B4B42}" type="datetimeFigureOut">
              <a:rPr lang="fr-FR" smtClean="0"/>
              <a:pPr/>
              <a:t>22/01/2018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a:xfrm>
            <a:off x="8077200" y="6356350"/>
            <a:ext cx="609600" cy="365125"/>
          </a:xfrm>
        </p:spPr>
        <p:txBody>
          <a:bodyPr/>
          <a:lstStyle/>
          <a:p>
            <a:fld id="{D4A64F90-3ED2-49F6-B878-EC62D10EB063}" type="slidenum">
              <a:rPr lang="fr-FR" smtClean="0"/>
              <a:pPr/>
              <a:t>‹N°›</a:t>
            </a:fld>
            <a:endParaRPr lang="fr-FR"/>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smtClean="0"/>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1A6766F-94B6-4D9F-A3DA-5188DD8B4B42}" type="datetimeFigureOut">
              <a:rPr lang="fr-FR" smtClean="0"/>
              <a:pPr/>
              <a:t>22/01/2018</a:t>
            </a:fld>
            <a:endParaRPr lang="fr-FR"/>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FR"/>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4A64F90-3ED2-49F6-B878-EC62D10EB063}" type="slidenum">
              <a:rPr lang="fr-FR" smtClean="0"/>
              <a:pPr/>
              <a:t>‹N°›</a:t>
            </a:fld>
            <a:endParaRPr lang="fr-FR"/>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1800" b="1" dirty="0" smtClean="0">
                <a:latin typeface="Times New Roman" pitchFamily="18" charset="0"/>
                <a:cs typeface="Times New Roman" pitchFamily="18" charset="0"/>
              </a:rPr>
              <a:t>Ministère de l’Enseignement Supérieur et de la Recherche Scientifique</a:t>
            </a:r>
            <a:r>
              <a:rPr lang="fr-FR" sz="1800" dirty="0" smtClean="0">
                <a:latin typeface="Times New Roman" pitchFamily="18" charset="0"/>
                <a:cs typeface="Times New Roman" pitchFamily="18" charset="0"/>
              </a:rPr>
              <a:t/>
            </a:r>
            <a:br>
              <a:rPr lang="fr-FR" sz="1800" dirty="0" smtClean="0">
                <a:latin typeface="Times New Roman" pitchFamily="18" charset="0"/>
                <a:cs typeface="Times New Roman" pitchFamily="18" charset="0"/>
              </a:rPr>
            </a:br>
            <a:r>
              <a:rPr lang="fr-FR" sz="1800" b="1" dirty="0" smtClean="0">
                <a:latin typeface="Times New Roman" pitchFamily="18" charset="0"/>
                <a:cs typeface="Times New Roman" pitchFamily="18" charset="0"/>
              </a:rPr>
              <a:t>Université Mouloud Mammeri de Tizi-Ouzou</a:t>
            </a:r>
            <a:r>
              <a:rPr lang="fr-FR" sz="1800" dirty="0" smtClean="0">
                <a:latin typeface="Times New Roman" pitchFamily="18" charset="0"/>
                <a:cs typeface="Times New Roman" pitchFamily="18" charset="0"/>
              </a:rPr>
              <a:t/>
            </a:r>
            <a:br>
              <a:rPr lang="fr-FR" sz="1800" dirty="0" smtClean="0">
                <a:latin typeface="Times New Roman" pitchFamily="18" charset="0"/>
                <a:cs typeface="Times New Roman" pitchFamily="18" charset="0"/>
              </a:rPr>
            </a:br>
            <a:r>
              <a:rPr lang="fr-FR" sz="1800" b="1" dirty="0" smtClean="0">
                <a:latin typeface="Times New Roman" pitchFamily="18" charset="0"/>
                <a:cs typeface="Times New Roman" pitchFamily="18" charset="0"/>
              </a:rPr>
              <a:t>Faculté du Génie Électrique et de l’Informatique</a:t>
            </a:r>
            <a:r>
              <a:rPr lang="fr-FR" sz="1800" dirty="0" smtClean="0">
                <a:latin typeface="Times New Roman" pitchFamily="18" charset="0"/>
                <a:cs typeface="Times New Roman" pitchFamily="18" charset="0"/>
              </a:rPr>
              <a:t/>
            </a:r>
            <a:br>
              <a:rPr lang="fr-FR" sz="1800" dirty="0" smtClean="0">
                <a:latin typeface="Times New Roman" pitchFamily="18" charset="0"/>
                <a:cs typeface="Times New Roman" pitchFamily="18" charset="0"/>
              </a:rPr>
            </a:br>
            <a:r>
              <a:rPr lang="fr-FR" sz="1800" b="1" dirty="0" smtClean="0">
                <a:latin typeface="Times New Roman" pitchFamily="18" charset="0"/>
                <a:cs typeface="Times New Roman" pitchFamily="18" charset="0"/>
              </a:rPr>
              <a:t>Département Automatique</a:t>
            </a:r>
            <a:r>
              <a:rPr lang="fr-FR" sz="1800" dirty="0" smtClean="0">
                <a:latin typeface="Times New Roman" pitchFamily="18" charset="0"/>
                <a:cs typeface="Times New Roman" pitchFamily="18" charset="0"/>
              </a:rPr>
              <a:t/>
            </a:r>
            <a:br>
              <a:rPr lang="fr-FR" sz="1800" dirty="0" smtClean="0">
                <a:latin typeface="Times New Roman" pitchFamily="18" charset="0"/>
                <a:cs typeface="Times New Roman" pitchFamily="18" charset="0"/>
              </a:rPr>
            </a:br>
            <a:endParaRPr lang="fr-FR" sz="1800" dirty="0">
              <a:latin typeface="Times New Roman" pitchFamily="18" charset="0"/>
              <a:cs typeface="Times New Roman" pitchFamily="18" charset="0"/>
            </a:endParaRPr>
          </a:p>
        </p:txBody>
      </p:sp>
      <p:sp>
        <p:nvSpPr>
          <p:cNvPr id="3" name="Espace réservé du contenu 2"/>
          <p:cNvSpPr>
            <a:spLocks noGrp="1"/>
          </p:cNvSpPr>
          <p:nvPr>
            <p:ph idx="1"/>
          </p:nvPr>
        </p:nvSpPr>
        <p:spPr/>
        <p:txBody>
          <a:bodyPr>
            <a:normAutofit/>
          </a:bodyPr>
          <a:lstStyle/>
          <a:p>
            <a:pPr algn="ctr"/>
            <a:r>
              <a:rPr lang="fr-FR" b="1" dirty="0" smtClean="0"/>
              <a:t>RAPPORT : </a:t>
            </a:r>
            <a:endParaRPr lang="fr-FR" dirty="0" smtClean="0"/>
          </a:p>
          <a:p>
            <a:pPr>
              <a:buNone/>
            </a:pPr>
            <a:r>
              <a:rPr lang="fr-FR" dirty="0" smtClean="0"/>
              <a:t> </a:t>
            </a:r>
          </a:p>
          <a:p>
            <a:pPr>
              <a:buNone/>
            </a:pPr>
            <a:r>
              <a:rPr lang="fr-FR" dirty="0" smtClean="0"/>
              <a:t>                       STATION DE MALAXAGE </a:t>
            </a:r>
          </a:p>
          <a:p>
            <a:pPr>
              <a:buNone/>
            </a:pPr>
            <a:r>
              <a:rPr lang="fr-FR" dirty="0" smtClean="0"/>
              <a:t> </a:t>
            </a:r>
          </a:p>
          <a:p>
            <a:pPr>
              <a:buNone/>
            </a:pPr>
            <a:r>
              <a:rPr lang="fr-FR" dirty="0" smtClean="0"/>
              <a:t>Réaliser par :</a:t>
            </a:r>
          </a:p>
          <a:p>
            <a:pPr>
              <a:buNone/>
            </a:pPr>
            <a:r>
              <a:rPr lang="fr-FR" dirty="0" smtClean="0"/>
              <a:t>            -Alioui Nabil</a:t>
            </a:r>
          </a:p>
          <a:p>
            <a:pPr>
              <a:buNone/>
            </a:pPr>
            <a:r>
              <a:rPr lang="fr-FR" dirty="0" smtClean="0"/>
              <a:t>             -Chikhi Samia</a:t>
            </a:r>
          </a:p>
          <a:p>
            <a:pPr>
              <a:buNone/>
            </a:pPr>
            <a:endParaRPr lang="fr-FR" dirty="0" smtClean="0"/>
          </a:p>
          <a:p>
            <a:pPr>
              <a:buNone/>
            </a:pPr>
            <a:r>
              <a:rPr lang="fr-FR" dirty="0" smtClean="0"/>
              <a:t>                                            2017/2018</a:t>
            </a:r>
            <a:endParaRPr lang="fr-FR"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214422"/>
            <a:ext cx="8229600" cy="5110178"/>
          </a:xfrm>
        </p:spPr>
        <p:txBody>
          <a:bodyPr/>
          <a:lstStyle/>
          <a:p>
            <a:pPr>
              <a:buNone/>
            </a:pPr>
            <a:r>
              <a:rPr lang="fr-FR" dirty="0" smtClean="0"/>
              <a:t> 3/la simulation</a:t>
            </a:r>
          </a:p>
          <a:p>
            <a:pPr>
              <a:buNone/>
            </a:pPr>
            <a:r>
              <a:rPr lang="fr-FR" dirty="0" smtClean="0"/>
              <a:t>Mode de </a:t>
            </a:r>
            <a:r>
              <a:rPr lang="fr-FR" dirty="0" smtClean="0"/>
              <a:t>fonctionnement:</a:t>
            </a:r>
            <a:endParaRPr lang="fr-FR" dirty="0" smtClean="0"/>
          </a:p>
          <a:p>
            <a:r>
              <a:rPr lang="fr-FR" dirty="0" smtClean="0"/>
              <a:t>La mise en marche et l’arrêt de chaque zone se fait par l’intermédiaire  d’un commutateur, une opération  sur les deux boutons RUN on aura :</a:t>
            </a:r>
          </a:p>
          <a:p>
            <a:r>
              <a:rPr lang="fr-FR" dirty="0" smtClean="0"/>
              <a:t>-Activation des électrovannes EV1 et EV2 qui vont ensuite enclencher les deux pompes après une temporisation de 3s (figure1). Les 2 pompes sont inhibés si ya pas de débit après 5 s qui vont fermer immédiatement les électrovannes.</a:t>
            </a:r>
          </a:p>
          <a:p>
            <a:endParaRPr lang="fr-FR"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Capture2.PNG"/>
          <p:cNvPicPr>
            <a:picLocks noGrp="1" noChangeAspect="1"/>
          </p:cNvPicPr>
          <p:nvPr>
            <p:ph idx="1"/>
          </p:nvPr>
        </p:nvPicPr>
        <p:blipFill>
          <a:blip r:embed="rId2"/>
          <a:stretch>
            <a:fillRect/>
          </a:stretch>
        </p:blipFill>
        <p:spPr>
          <a:xfrm>
            <a:off x="0" y="0"/>
            <a:ext cx="9144000" cy="6858000"/>
          </a:xfrm>
          <a:prstGeom prst="rect">
            <a:avLst/>
          </a:prstGeom>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Capture3.PNG"/>
          <p:cNvPicPr>
            <a:picLocks noGrp="1" noChangeAspect="1"/>
          </p:cNvPicPr>
          <p:nvPr>
            <p:ph idx="1"/>
          </p:nvPr>
        </p:nvPicPr>
        <p:blipFill>
          <a:blip r:embed="rId2"/>
          <a:stretch>
            <a:fillRect/>
          </a:stretch>
        </p:blipFill>
        <p:spPr>
          <a:xfrm>
            <a:off x="0" y="0"/>
            <a:ext cx="9144000" cy="6858000"/>
          </a:xfrm>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857232"/>
            <a:ext cx="8229600" cy="5467368"/>
          </a:xfrm>
        </p:spPr>
        <p:txBody>
          <a:bodyPr/>
          <a:lstStyle/>
          <a:p>
            <a:endParaRPr lang="fr-FR" dirty="0" smtClean="0"/>
          </a:p>
          <a:p>
            <a:endParaRPr lang="fr-FR" dirty="0" smtClean="0"/>
          </a:p>
          <a:p>
            <a:endParaRPr lang="fr-FR" dirty="0" smtClean="0"/>
          </a:p>
          <a:p>
            <a:endParaRPr lang="fr-FR" dirty="0" smtClean="0"/>
          </a:p>
          <a:p>
            <a:r>
              <a:rPr lang="fr-FR" sz="2800" dirty="0" smtClean="0"/>
              <a:t>Si le niveau du réservoir malaxeur atteint le niveau Ntr, la soupape EV3 s’active </a:t>
            </a:r>
          </a:p>
          <a:p>
            <a:pPr>
              <a:buNone/>
            </a:pPr>
            <a:endParaRPr lang="fr-FR"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Capture4.PNG"/>
          <p:cNvPicPr>
            <a:picLocks noGrp="1" noChangeAspect="1"/>
          </p:cNvPicPr>
          <p:nvPr>
            <p:ph idx="1"/>
          </p:nvPr>
        </p:nvPicPr>
        <p:blipFill>
          <a:blip r:embed="rId2"/>
          <a:stretch>
            <a:fillRect/>
          </a:stretch>
        </p:blipFill>
        <p:spPr>
          <a:xfrm>
            <a:off x="0" y="0"/>
            <a:ext cx="9144000" cy="6858000"/>
          </a:xfrm>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071546"/>
            <a:ext cx="8229600" cy="5253054"/>
          </a:xfrm>
        </p:spPr>
        <p:txBody>
          <a:bodyPr/>
          <a:lstStyle/>
          <a:p>
            <a:endParaRPr lang="fr-FR" dirty="0" smtClean="0"/>
          </a:p>
          <a:p>
            <a:endParaRPr lang="fr-FR" dirty="0" smtClean="0"/>
          </a:p>
          <a:p>
            <a:endParaRPr lang="fr-FR" dirty="0" smtClean="0"/>
          </a:p>
          <a:p>
            <a:r>
              <a:rPr lang="fr-FR" sz="2800" dirty="0" smtClean="0"/>
              <a:t>Si le niveau du réservoir malaxeur atteint le niveau Nhr, le mélangeur s’enclenche et la Pompe A s’éteint</a:t>
            </a:r>
            <a:endParaRPr lang="fr-FR" sz="2800"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Capture5.PNG"/>
          <p:cNvPicPr>
            <a:picLocks noGrp="1" noChangeAspect="1"/>
          </p:cNvPicPr>
          <p:nvPr>
            <p:ph idx="1"/>
          </p:nvPr>
        </p:nvPicPr>
        <p:blipFill>
          <a:blip r:embed="rId2"/>
          <a:stretch>
            <a:fillRect/>
          </a:stretch>
        </p:blipFill>
        <p:spPr>
          <a:xfrm>
            <a:off x="0" y="0"/>
            <a:ext cx="9143999" cy="6858000"/>
          </a:xfrm>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071546"/>
            <a:ext cx="8229600" cy="5253054"/>
          </a:xfrm>
        </p:spPr>
        <p:txBody>
          <a:bodyPr/>
          <a:lstStyle/>
          <a:p>
            <a:pPr>
              <a:buNone/>
            </a:pPr>
            <a:endParaRPr lang="fr-FR" dirty="0" smtClean="0"/>
          </a:p>
          <a:p>
            <a:endParaRPr lang="fr-FR" dirty="0" smtClean="0"/>
          </a:p>
          <a:p>
            <a:endParaRPr lang="fr-FR" dirty="0" smtClean="0"/>
          </a:p>
          <a:p>
            <a:pPr>
              <a:buNone/>
            </a:pPr>
            <a:endParaRPr lang="fr-FR" dirty="0" smtClean="0"/>
          </a:p>
          <a:p>
            <a:pPr algn="ctr"/>
            <a:r>
              <a:rPr lang="fr-FR" sz="2800" dirty="0" smtClean="0"/>
              <a:t>Si le niveau du Réservoir B atteint NH, la pompe B s’arrête</a:t>
            </a:r>
            <a:endParaRPr lang="fr-FR" sz="2800"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Capture6.PNG"/>
          <p:cNvPicPr>
            <a:picLocks noGrp="1" noChangeAspect="1"/>
          </p:cNvPicPr>
          <p:nvPr>
            <p:ph idx="1"/>
          </p:nvPr>
        </p:nvPicPr>
        <p:blipFill>
          <a:blip r:embed="rId2"/>
          <a:stretch>
            <a:fillRect/>
          </a:stretch>
        </p:blipFill>
        <p:spPr>
          <a:xfrm>
            <a:off x="0" y="0"/>
            <a:ext cx="9144000" cy="6857999"/>
          </a:xfrm>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928670"/>
            <a:ext cx="8229600" cy="5395930"/>
          </a:xfrm>
        </p:spPr>
        <p:txBody>
          <a:bodyPr>
            <a:normAutofit/>
          </a:bodyPr>
          <a:lstStyle/>
          <a:p>
            <a:pPr algn="ctr"/>
            <a:endParaRPr lang="fr-FR" sz="2800" dirty="0" smtClean="0">
              <a:latin typeface="Times New Roman" pitchFamily="18" charset="0"/>
              <a:cs typeface="Times New Roman" pitchFamily="18" charset="0"/>
            </a:endParaRPr>
          </a:p>
          <a:p>
            <a:pPr algn="ctr"/>
            <a:endParaRPr lang="fr-FR" sz="2800" dirty="0" smtClean="0">
              <a:latin typeface="Times New Roman" pitchFamily="18" charset="0"/>
              <a:cs typeface="Times New Roman" pitchFamily="18" charset="0"/>
            </a:endParaRPr>
          </a:p>
          <a:p>
            <a:pPr algn="ctr"/>
            <a:endParaRPr lang="fr-FR" sz="2800" dirty="0" smtClean="0">
              <a:latin typeface="Times New Roman" pitchFamily="18" charset="0"/>
              <a:cs typeface="Times New Roman" pitchFamily="18" charset="0"/>
            </a:endParaRPr>
          </a:p>
          <a:p>
            <a:pPr algn="ctr"/>
            <a:r>
              <a:rPr lang="fr-FR" sz="2800" dirty="0" smtClean="0">
                <a:latin typeface="Times New Roman" pitchFamily="18" charset="0"/>
                <a:cs typeface="Times New Roman" pitchFamily="18" charset="0"/>
              </a:rPr>
              <a:t>Si le niveau des deux réservoirs indiquent niveau bas (</a:t>
            </a:r>
            <a:r>
              <a:rPr lang="fr-FR" sz="2800" dirty="0" err="1" smtClean="0">
                <a:latin typeface="Times New Roman" pitchFamily="18" charset="0"/>
                <a:cs typeface="Times New Roman" pitchFamily="18" charset="0"/>
              </a:rPr>
              <a:t>Nbr</a:t>
            </a:r>
            <a:r>
              <a:rPr lang="fr-FR" sz="2800" dirty="0" smtClean="0">
                <a:latin typeface="Times New Roman" pitchFamily="18" charset="0"/>
                <a:cs typeface="Times New Roman" pitchFamily="18" charset="0"/>
              </a:rPr>
              <a:t>, NB respectivement), les 2pompes vont s’enclencher </a:t>
            </a:r>
            <a:r>
              <a:rPr lang="fr-FR" sz="2800" smtClean="0">
                <a:latin typeface="Times New Roman" pitchFamily="18" charset="0"/>
                <a:cs typeface="Times New Roman" pitchFamily="18" charset="0"/>
              </a:rPr>
              <a:t>automatiquement .</a:t>
            </a:r>
            <a:endParaRPr lang="fr-FR" sz="2800" dirty="0" smtClean="0">
              <a:latin typeface="Times New Roman" pitchFamily="18" charset="0"/>
              <a:cs typeface="Times New Roman" pitchFamily="18" charset="0"/>
            </a:endParaRPr>
          </a:p>
          <a:p>
            <a:pPr algn="ctr"/>
            <a:endParaRPr lang="fr-FR" sz="28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Introduction</a:t>
            </a:r>
            <a:endParaRPr lang="fr-FR" dirty="0"/>
          </a:p>
        </p:txBody>
      </p:sp>
      <p:sp>
        <p:nvSpPr>
          <p:cNvPr id="3" name="Espace réservé du contenu 2"/>
          <p:cNvSpPr>
            <a:spLocks noGrp="1"/>
          </p:cNvSpPr>
          <p:nvPr>
            <p:ph idx="1"/>
          </p:nvPr>
        </p:nvSpPr>
        <p:spPr/>
        <p:txBody>
          <a:bodyPr/>
          <a:lstStyle/>
          <a:p>
            <a:endParaRPr lang="fr-FR"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descr="Capture11.PNG"/>
          <p:cNvPicPr>
            <a:picLocks noGrp="1" noChangeAspect="1"/>
          </p:cNvPicPr>
          <p:nvPr>
            <p:ph idx="1"/>
          </p:nvPr>
        </p:nvPicPr>
        <p:blipFill>
          <a:blip r:embed="rId2"/>
          <a:stretch>
            <a:fillRect/>
          </a:stretch>
        </p:blipFill>
        <p:spPr>
          <a:xfrm>
            <a:off x="0" y="0"/>
            <a:ext cx="9143999" cy="6857999"/>
          </a:xfrm>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000108"/>
            <a:ext cx="8229600" cy="5324492"/>
          </a:xfrm>
        </p:spPr>
        <p:txBody>
          <a:bodyPr/>
          <a:lstStyle/>
          <a:p>
            <a:endParaRPr lang="fr-FR" sz="2800" dirty="0" smtClean="0"/>
          </a:p>
          <a:p>
            <a:endParaRPr lang="fr-FR" sz="2800" dirty="0" smtClean="0"/>
          </a:p>
          <a:p>
            <a:endParaRPr lang="fr-FR" sz="2800" dirty="0" smtClean="0"/>
          </a:p>
          <a:p>
            <a:pPr algn="ctr"/>
            <a:r>
              <a:rPr lang="fr-FR" sz="2800" dirty="0" smtClean="0"/>
              <a:t>La vidange est commandée par EV4 qui est commandé par l’operateur .</a:t>
            </a:r>
          </a:p>
          <a:p>
            <a:endParaRPr lang="fr-FR"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descr="Capture9.PNG"/>
          <p:cNvPicPr>
            <a:picLocks noGrp="1" noChangeAspect="1"/>
          </p:cNvPicPr>
          <p:nvPr>
            <p:ph idx="1"/>
          </p:nvPr>
        </p:nvPicPr>
        <p:blipFill>
          <a:blip r:embed="rId2"/>
          <a:stretch>
            <a:fillRect/>
          </a:stretch>
        </p:blipFill>
        <p:spPr>
          <a:xfrm>
            <a:off x="0" y="0"/>
            <a:ext cx="9144000" cy="6857999"/>
          </a:xfrm>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857232"/>
            <a:ext cx="8229600" cy="5467368"/>
          </a:xfrm>
        </p:spPr>
        <p:txBody>
          <a:bodyPr>
            <a:normAutofit lnSpcReduction="10000"/>
          </a:bodyPr>
          <a:lstStyle/>
          <a:p>
            <a:pPr algn="ctr">
              <a:buNone/>
            </a:pPr>
            <a:r>
              <a:rPr lang="fr-FR" dirty="0" smtClean="0"/>
              <a:t>Conclusion</a:t>
            </a:r>
          </a:p>
          <a:p>
            <a:r>
              <a:rPr lang="fr-FR" dirty="0" smtClean="0"/>
              <a:t>Apres la réalisation  de cette application, on peut conclure que tout procédé industriel peut avoir un mode de marche automatique  avec programmation.</a:t>
            </a:r>
          </a:p>
          <a:p>
            <a:r>
              <a:rPr lang="fr-FR" dirty="0" smtClean="0"/>
              <a:t>Dans ce projet on a développé une plateforme de supervision SCADA avec le logiciel WinCC pour une station de Malaxage qui permet d’observer en temps réel l’état des différents actionneurs, de commander la station et de signaler les éventuels pannes par des alarmes.</a:t>
            </a:r>
          </a:p>
          <a:p>
            <a:r>
              <a:rPr lang="fr-FR" dirty="0" smtClean="0"/>
              <a:t>Un projet qui nous a été très bénéfique sur le plan pratique .Il nous a permis de bien maitriser a la fois le logiciel step7,l’environnement WinCC et la liaison entre eux.</a:t>
            </a:r>
          </a:p>
          <a:p>
            <a:endParaRPr lang="fr-FR"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Plan de Travail</a:t>
            </a:r>
            <a:endParaRPr lang="fr-FR" dirty="0"/>
          </a:p>
        </p:txBody>
      </p:sp>
      <p:sp>
        <p:nvSpPr>
          <p:cNvPr id="3" name="Espace réservé du contenu 2"/>
          <p:cNvSpPr>
            <a:spLocks noGrp="1"/>
          </p:cNvSpPr>
          <p:nvPr>
            <p:ph idx="1"/>
          </p:nvPr>
        </p:nvSpPr>
        <p:spPr>
          <a:xfrm>
            <a:off x="642910" y="2285992"/>
            <a:ext cx="6786610" cy="3422346"/>
          </a:xfrm>
        </p:spPr>
        <p:txBody>
          <a:bodyPr>
            <a:normAutofit/>
          </a:bodyPr>
          <a:lstStyle/>
          <a:p>
            <a:pPr lvl="0"/>
            <a:r>
              <a:rPr lang="fr-FR" sz="2400" dirty="0" smtClean="0">
                <a:latin typeface="Times New Roman" pitchFamily="18" charset="0"/>
                <a:cs typeface="Times New Roman" pitchFamily="18" charset="0"/>
              </a:rPr>
              <a:t>Analyse de cahier des charges.</a:t>
            </a:r>
          </a:p>
          <a:p>
            <a:pPr lvl="0"/>
            <a:r>
              <a:rPr lang="fr-FR" sz="2400" dirty="0" smtClean="0">
                <a:latin typeface="Times New Roman" pitchFamily="18" charset="0"/>
                <a:cs typeface="Times New Roman" pitchFamily="18" charset="0"/>
              </a:rPr>
              <a:t> Compréhension du mode de marche du système.</a:t>
            </a:r>
          </a:p>
          <a:p>
            <a:pPr lvl="0"/>
            <a:r>
              <a:rPr lang="fr-FR" sz="2400" dirty="0" smtClean="0">
                <a:latin typeface="Times New Roman" pitchFamily="18" charset="0"/>
                <a:cs typeface="Times New Roman" pitchFamily="18" charset="0"/>
              </a:rPr>
              <a:t>Implémentation de la solution avec STEP7 en utilisant l’approche LADDER</a:t>
            </a:r>
          </a:p>
          <a:p>
            <a:pPr lvl="0"/>
            <a:r>
              <a:rPr lang="fr-FR" sz="2400" dirty="0" smtClean="0">
                <a:latin typeface="Times New Roman" pitchFamily="18" charset="0"/>
                <a:cs typeface="Times New Roman" pitchFamily="18" charset="0"/>
              </a:rPr>
              <a:t>Réalisation de la station sur WINCC</a:t>
            </a:r>
          </a:p>
          <a:p>
            <a:pPr lvl="0"/>
            <a:r>
              <a:rPr lang="fr-FR" sz="2400" dirty="0" smtClean="0">
                <a:latin typeface="Times New Roman" pitchFamily="18" charset="0"/>
                <a:cs typeface="Times New Roman" pitchFamily="18" charset="0"/>
              </a:rPr>
              <a:t>La simulation  après avoir faire la liaison entre les deux outils </a:t>
            </a:r>
          </a:p>
          <a:p>
            <a:pPr>
              <a:buNone/>
            </a:pPr>
            <a:endParaRPr lang="fr-FR" sz="2400" dirty="0" smtClean="0">
              <a:latin typeface="Times New Roman" pitchFamily="18" charset="0"/>
              <a:cs typeface="Times New Roman" pitchFamily="18" charset="0"/>
            </a:endParaRPr>
          </a:p>
          <a:p>
            <a:pPr>
              <a:buNone/>
            </a:pPr>
            <a:endParaRPr lang="fr-FR"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071546"/>
            <a:ext cx="8229600" cy="5253054"/>
          </a:xfrm>
        </p:spPr>
        <p:txBody>
          <a:bodyPr/>
          <a:lstStyle/>
          <a:p>
            <a:pPr>
              <a:buNone/>
            </a:pPr>
            <a:r>
              <a:rPr lang="fr-FR" dirty="0" smtClean="0"/>
              <a:t>1/La programmation sous step 7:</a:t>
            </a:r>
          </a:p>
          <a:p>
            <a:pPr>
              <a:buNone/>
            </a:pPr>
            <a:r>
              <a:rPr lang="fr-FR" dirty="0" smtClean="0"/>
              <a:t>La configuration materielle:</a:t>
            </a:r>
          </a:p>
          <a:p>
            <a:pPr>
              <a:buNone/>
            </a:pPr>
            <a:r>
              <a:rPr lang="fr-FR" sz="1800" dirty="0" smtClean="0">
                <a:latin typeface="Times New Roman" pitchFamily="18" charset="0"/>
                <a:cs typeface="Times New Roman" pitchFamily="18" charset="0"/>
              </a:rPr>
              <a:t>Notre station comporte 19 entrées numériques, 7 sorties numériques et 2 entrée analogiques donc on a utilisé un module d’entées DI32, un module de sortie DO8 et un module analogique AI2.</a:t>
            </a:r>
          </a:p>
          <a:p>
            <a:pPr>
              <a:buNone/>
            </a:pPr>
            <a:endParaRPr lang="fr-FR" dirty="0"/>
          </a:p>
        </p:txBody>
      </p:sp>
      <p:pic>
        <p:nvPicPr>
          <p:cNvPr id="4" name="Image 3" descr="C:\Users\user\Desktop\Capturesofiane.PNG"/>
          <p:cNvPicPr/>
          <p:nvPr/>
        </p:nvPicPr>
        <p:blipFill>
          <a:blip r:embed="rId2"/>
          <a:srcRect/>
          <a:stretch>
            <a:fillRect/>
          </a:stretch>
        </p:blipFill>
        <p:spPr bwMode="auto">
          <a:xfrm>
            <a:off x="714348" y="3357562"/>
            <a:ext cx="7572428" cy="292895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071546"/>
            <a:ext cx="8229600" cy="5253054"/>
          </a:xfrm>
        </p:spPr>
        <p:txBody>
          <a:bodyPr>
            <a:normAutofit/>
          </a:bodyPr>
          <a:lstStyle/>
          <a:p>
            <a:r>
              <a:rPr lang="fr-FR" sz="1800" dirty="0" smtClean="0">
                <a:latin typeface="Times New Roman" pitchFamily="18" charset="0"/>
                <a:cs typeface="Times New Roman" pitchFamily="18" charset="0"/>
              </a:rPr>
              <a:t>Puis on  affecter pour chaque E/S une adresse pour qu’elle soit reconnu dans le programme dans une table des mnémoniques.</a:t>
            </a:r>
          </a:p>
          <a:p>
            <a:endParaRPr lang="fr-FR" sz="1800" dirty="0">
              <a:latin typeface="Times New Roman" pitchFamily="18" charset="0"/>
              <a:cs typeface="Times New Roman" pitchFamily="18" charset="0"/>
            </a:endParaRPr>
          </a:p>
        </p:txBody>
      </p:sp>
      <p:pic>
        <p:nvPicPr>
          <p:cNvPr id="4" name="Image 3" descr="C:\Users\user\Desktop\mnemnomnimoumnique.PNG"/>
          <p:cNvPicPr/>
          <p:nvPr/>
        </p:nvPicPr>
        <p:blipFill>
          <a:blip r:embed="rId2"/>
          <a:srcRect/>
          <a:stretch>
            <a:fillRect/>
          </a:stretch>
        </p:blipFill>
        <p:spPr bwMode="auto">
          <a:xfrm>
            <a:off x="500034" y="1928802"/>
            <a:ext cx="3643338" cy="4786346"/>
          </a:xfrm>
          <a:prstGeom prst="rect">
            <a:avLst/>
          </a:prstGeom>
          <a:noFill/>
          <a:ln w="9525">
            <a:noFill/>
            <a:miter lim="800000"/>
            <a:headEnd/>
            <a:tailEnd/>
          </a:ln>
        </p:spPr>
      </p:pic>
      <p:pic>
        <p:nvPicPr>
          <p:cNvPr id="5" name="Image 4" descr="C:\Users\user\Desktop\mnemnomnimoumnique2.PNG"/>
          <p:cNvPicPr/>
          <p:nvPr/>
        </p:nvPicPr>
        <p:blipFill>
          <a:blip r:embed="rId3"/>
          <a:srcRect/>
          <a:stretch>
            <a:fillRect/>
          </a:stretch>
        </p:blipFill>
        <p:spPr bwMode="auto">
          <a:xfrm>
            <a:off x="4286248" y="2000240"/>
            <a:ext cx="3558295" cy="4786346"/>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785794"/>
            <a:ext cx="8229600" cy="5538806"/>
          </a:xfrm>
        </p:spPr>
        <p:txBody>
          <a:bodyPr/>
          <a:lstStyle/>
          <a:p>
            <a:r>
              <a:rPr lang="fr-FR" dirty="0" smtClean="0"/>
              <a:t>2/</a:t>
            </a:r>
            <a:r>
              <a:rPr lang="fr-FR" sz="2400" dirty="0" smtClean="0">
                <a:latin typeface="Times New Roman" pitchFamily="18" charset="0"/>
                <a:cs typeface="Times New Roman" pitchFamily="18" charset="0"/>
              </a:rPr>
              <a:t>Réalisation sur WINCC:</a:t>
            </a:r>
          </a:p>
          <a:p>
            <a:r>
              <a:rPr lang="fr-FR" sz="2400" dirty="0" smtClean="0">
                <a:latin typeface="Times New Roman" pitchFamily="18" charset="0"/>
                <a:cs typeface="Times New Roman" pitchFamily="18" charset="0"/>
              </a:rPr>
              <a:t>On a crée 4 vues pour notre système qui sont la vue global, vue niveau malaxeur, vue alarme et une vue pour le poste de commande.</a:t>
            </a:r>
          </a:p>
          <a:p>
            <a:r>
              <a:rPr lang="fr-FR" sz="2400" dirty="0" smtClean="0">
                <a:latin typeface="Times New Roman" pitchFamily="18" charset="0"/>
                <a:cs typeface="Times New Roman" pitchFamily="18" charset="0"/>
              </a:rPr>
              <a:t>Vue poste de commande:</a:t>
            </a:r>
          </a:p>
          <a:p>
            <a:endParaRPr lang="fr-FR" sz="2400" dirty="0" smtClean="0">
              <a:latin typeface="Times New Roman" pitchFamily="18" charset="0"/>
              <a:cs typeface="Times New Roman" pitchFamily="18" charset="0"/>
            </a:endParaRPr>
          </a:p>
          <a:p>
            <a:endParaRPr lang="fr-FR" sz="2400" dirty="0" smtClean="0">
              <a:latin typeface="Times New Roman" pitchFamily="18" charset="0"/>
              <a:cs typeface="Times New Roman" pitchFamily="18" charset="0"/>
            </a:endParaRPr>
          </a:p>
          <a:p>
            <a:endParaRPr lang="fr-FR" sz="2400" dirty="0" smtClean="0">
              <a:latin typeface="Times New Roman" pitchFamily="18" charset="0"/>
              <a:cs typeface="Times New Roman" pitchFamily="18" charset="0"/>
            </a:endParaRPr>
          </a:p>
          <a:p>
            <a:endParaRPr lang="fr-FR" sz="2400" dirty="0" smtClean="0">
              <a:latin typeface="Times New Roman" pitchFamily="18" charset="0"/>
              <a:cs typeface="Times New Roman" pitchFamily="18" charset="0"/>
            </a:endParaRPr>
          </a:p>
          <a:p>
            <a:endParaRPr lang="fr-FR" sz="2400" dirty="0" smtClean="0">
              <a:latin typeface="Times New Roman" pitchFamily="18" charset="0"/>
              <a:cs typeface="Times New Roman" pitchFamily="18" charset="0"/>
            </a:endParaRPr>
          </a:p>
          <a:p>
            <a:endParaRPr lang="fr-FR" sz="2400" dirty="0" smtClean="0">
              <a:latin typeface="Times New Roman" pitchFamily="18" charset="0"/>
              <a:cs typeface="Times New Roman" pitchFamily="18" charset="0"/>
            </a:endParaRPr>
          </a:p>
          <a:p>
            <a:endParaRPr lang="fr-FR" sz="2400" dirty="0" smtClean="0">
              <a:latin typeface="Times New Roman" pitchFamily="18" charset="0"/>
              <a:cs typeface="Times New Roman" pitchFamily="18" charset="0"/>
            </a:endParaRPr>
          </a:p>
          <a:p>
            <a:endParaRPr lang="fr-FR" sz="2400" dirty="0" smtClean="0">
              <a:latin typeface="Times New Roman" pitchFamily="18" charset="0"/>
              <a:cs typeface="Times New Roman" pitchFamily="18" charset="0"/>
            </a:endParaRPr>
          </a:p>
          <a:p>
            <a:endParaRPr lang="fr-FR" sz="2400" dirty="0" smtClean="0">
              <a:latin typeface="Times New Roman" pitchFamily="18" charset="0"/>
              <a:cs typeface="Times New Roman" pitchFamily="18" charset="0"/>
            </a:endParaRPr>
          </a:p>
          <a:p>
            <a:endParaRPr lang="fr-FR" sz="2400" dirty="0" smtClean="0">
              <a:latin typeface="Times New Roman" pitchFamily="18" charset="0"/>
              <a:cs typeface="Times New Roman" pitchFamily="18" charset="0"/>
            </a:endParaRPr>
          </a:p>
          <a:p>
            <a:endParaRPr lang="fr-FR" sz="2400" dirty="0" smtClean="0">
              <a:latin typeface="Times New Roman" pitchFamily="18" charset="0"/>
              <a:cs typeface="Times New Roman" pitchFamily="18" charset="0"/>
            </a:endParaRPr>
          </a:p>
          <a:p>
            <a:endParaRPr lang="fr-FR" sz="2400" dirty="0" smtClean="0">
              <a:latin typeface="Times New Roman" pitchFamily="18" charset="0"/>
              <a:cs typeface="Times New Roman" pitchFamily="18" charset="0"/>
            </a:endParaRPr>
          </a:p>
          <a:p>
            <a:endParaRPr lang="fr-FR" sz="2400" dirty="0" smtClean="0">
              <a:latin typeface="Times New Roman" pitchFamily="18" charset="0"/>
              <a:cs typeface="Times New Roman" pitchFamily="18" charset="0"/>
            </a:endParaRPr>
          </a:p>
          <a:p>
            <a:endParaRPr lang="fr-FR" sz="2400" dirty="0" smtClean="0">
              <a:latin typeface="Times New Roman" pitchFamily="18" charset="0"/>
              <a:cs typeface="Times New Roman" pitchFamily="18" charset="0"/>
            </a:endParaRPr>
          </a:p>
          <a:p>
            <a:endParaRPr lang="fr-FR" sz="2400" dirty="0" smtClean="0">
              <a:latin typeface="Times New Roman" pitchFamily="18" charset="0"/>
              <a:cs typeface="Times New Roman" pitchFamily="18" charset="0"/>
            </a:endParaRPr>
          </a:p>
          <a:p>
            <a:endParaRPr lang="fr-FR" sz="2400" dirty="0">
              <a:latin typeface="Times New Roman" pitchFamily="18" charset="0"/>
              <a:cs typeface="Times New Roman" pitchFamily="18" charset="0"/>
            </a:endParaRPr>
          </a:p>
        </p:txBody>
      </p:sp>
      <p:pic>
        <p:nvPicPr>
          <p:cNvPr id="5" name="Image 4" descr="C:\Users\user\Desktop\pst-cmd.PNG"/>
          <p:cNvPicPr/>
          <p:nvPr/>
        </p:nvPicPr>
        <p:blipFill>
          <a:blip r:embed="rId2"/>
          <a:srcRect/>
          <a:stretch>
            <a:fillRect/>
          </a:stretch>
        </p:blipFill>
        <p:spPr bwMode="auto">
          <a:xfrm>
            <a:off x="714348" y="3000372"/>
            <a:ext cx="7143800" cy="35719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071546"/>
            <a:ext cx="8229600" cy="5253054"/>
          </a:xfrm>
        </p:spPr>
        <p:txBody>
          <a:bodyPr/>
          <a:lstStyle/>
          <a:p>
            <a:r>
              <a:rPr lang="fr-FR" dirty="0" smtClean="0"/>
              <a:t>Vue global:</a:t>
            </a:r>
            <a:endParaRPr lang="fr-FR" dirty="0"/>
          </a:p>
        </p:txBody>
      </p:sp>
      <p:pic>
        <p:nvPicPr>
          <p:cNvPr id="5" name="Image 4" descr="C:\Users\user\Desktop\sys-glob.PNG"/>
          <p:cNvPicPr/>
          <p:nvPr/>
        </p:nvPicPr>
        <p:blipFill>
          <a:blip r:embed="rId2"/>
          <a:srcRect/>
          <a:stretch>
            <a:fillRect/>
          </a:stretch>
        </p:blipFill>
        <p:spPr bwMode="auto">
          <a:xfrm>
            <a:off x="1071538" y="1714488"/>
            <a:ext cx="6786610" cy="457203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214422"/>
            <a:ext cx="8229600" cy="5110178"/>
          </a:xfrm>
        </p:spPr>
        <p:txBody>
          <a:bodyPr/>
          <a:lstStyle/>
          <a:p>
            <a:r>
              <a:rPr lang="fr-FR" dirty="0" smtClean="0"/>
              <a:t>Vue niveau malaxeur:</a:t>
            </a:r>
          </a:p>
          <a:p>
            <a:endParaRPr lang="fr-FR" dirty="0"/>
          </a:p>
        </p:txBody>
      </p:sp>
      <p:pic>
        <p:nvPicPr>
          <p:cNvPr id="4" name="Image 3" descr="C:\Users\user\Desktop\niv.PNG"/>
          <p:cNvPicPr/>
          <p:nvPr/>
        </p:nvPicPr>
        <p:blipFill>
          <a:blip r:embed="rId2"/>
          <a:srcRect/>
          <a:stretch>
            <a:fillRect/>
          </a:stretch>
        </p:blipFill>
        <p:spPr bwMode="auto">
          <a:xfrm>
            <a:off x="500034" y="1785926"/>
            <a:ext cx="8143932" cy="464347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071546"/>
            <a:ext cx="8229600" cy="5253054"/>
          </a:xfrm>
        </p:spPr>
        <p:txBody>
          <a:bodyPr/>
          <a:lstStyle/>
          <a:p>
            <a:r>
              <a:rPr lang="fr-FR" dirty="0" smtClean="0"/>
              <a:t>Vue d’alarme:</a:t>
            </a:r>
            <a:endParaRPr lang="fr-FR" dirty="0"/>
          </a:p>
        </p:txBody>
      </p:sp>
      <p:pic>
        <p:nvPicPr>
          <p:cNvPr id="4" name="Image 3" descr="C:\Users\user\Desktop\alarme.PNG"/>
          <p:cNvPicPr/>
          <p:nvPr/>
        </p:nvPicPr>
        <p:blipFill>
          <a:blip r:embed="rId2"/>
          <a:srcRect/>
          <a:stretch>
            <a:fillRect/>
          </a:stretch>
        </p:blipFill>
        <p:spPr bwMode="auto">
          <a:xfrm>
            <a:off x="285721" y="1714489"/>
            <a:ext cx="8572560" cy="464347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103</TotalTime>
  <Words>384</Words>
  <Application>Microsoft Office PowerPoint</Application>
  <PresentationFormat>Affichage à l'écran (4:3)</PresentationFormat>
  <Paragraphs>71</Paragraphs>
  <Slides>23</Slides>
  <Notes>0</Notes>
  <HiddenSlides>0</HiddenSlides>
  <MMClips>0</MMClips>
  <ScaleCrop>false</ScaleCrop>
  <HeadingPairs>
    <vt:vector size="4" baseType="variant">
      <vt:variant>
        <vt:lpstr>Thème</vt:lpstr>
      </vt:variant>
      <vt:variant>
        <vt:i4>1</vt:i4>
      </vt:variant>
      <vt:variant>
        <vt:lpstr>Titres des diapositives</vt:lpstr>
      </vt:variant>
      <vt:variant>
        <vt:i4>23</vt:i4>
      </vt:variant>
    </vt:vector>
  </HeadingPairs>
  <TitlesOfParts>
    <vt:vector size="24" baseType="lpstr">
      <vt:lpstr>Débit</vt:lpstr>
      <vt:lpstr>Ministère de l’Enseignement Supérieur et de la Recherche Scientifique Université Mouloud Mammeri de Tizi-Ouzou Faculté du Génie Électrique et de l’Informatique Département Automatique </vt:lpstr>
      <vt:lpstr>Introduction</vt:lpstr>
      <vt:lpstr>Plan de Travail</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lpstr>Diapositive 22</vt:lpstr>
      <vt:lpstr>Diapositive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user</dc:creator>
  <cp:lastModifiedBy>user</cp:lastModifiedBy>
  <cp:revision>10</cp:revision>
  <dcterms:created xsi:type="dcterms:W3CDTF">2018-01-21T20:38:25Z</dcterms:created>
  <dcterms:modified xsi:type="dcterms:W3CDTF">2018-01-22T08:12:06Z</dcterms:modified>
</cp:coreProperties>
</file>