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5" r:id="rId5"/>
    <p:sldId id="259" r:id="rId6"/>
    <p:sldId id="260" r:id="rId7"/>
    <p:sldId id="262" r:id="rId8"/>
    <p:sldId id="261" r:id="rId9"/>
    <p:sldId id="266" r:id="rId10"/>
    <p:sldId id="264" r:id="rId11"/>
    <p:sldId id="268" r:id="rId12"/>
    <p:sldId id="269" r:id="rId13"/>
    <p:sldId id="270" r:id="rId14"/>
    <p:sldId id="271" r:id="rId15"/>
    <p:sldId id="272" r:id="rId16"/>
    <p:sldId id="273"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4A453-A1D5-4B3E-96D4-0CBBF40C1FF9}" type="datetimeFigureOut">
              <a:rPr lang="fr-FR" smtClean="0"/>
              <a:t>22/02/2018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E06B62-0E38-4734-9ECD-548BDCFBB089}"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C7EE45C4-2B97-44E3-A853-1D78F5701F62}" type="datetime1">
              <a:rPr lang="fr-FR" smtClean="0"/>
              <a:t>22/02/2018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A57DE81-6014-4638-A333-DC32EA9850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E0C25D-30F0-4847-B573-480E67585193}" type="datetime1">
              <a:rPr lang="fr-FR" smtClean="0"/>
              <a:t>22/02/2018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A57DE81-6014-4638-A333-DC32EA9850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21A2BAC-DC99-4959-8267-E7FEEC17B5BD}" type="datetime1">
              <a:rPr lang="fr-FR" smtClean="0"/>
              <a:t>22/02/2018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A57DE81-6014-4638-A333-DC32EA9850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CD25D9E-4140-4BA6-97AF-75078445F091}" type="datetime1">
              <a:rPr lang="fr-FR" smtClean="0"/>
              <a:t>22/02/2018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A57DE81-6014-4638-A333-DC32EA9850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52CF690-978C-42C1-A5FC-B55493A23BC3}" type="datetime1">
              <a:rPr lang="fr-FR" smtClean="0"/>
              <a:t>22/02/2018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A57DE81-6014-4638-A333-DC32EA9850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B64FD9D-13D9-485C-9159-48100C48AD91}" type="datetime1">
              <a:rPr lang="fr-FR" smtClean="0"/>
              <a:t>22/02/2018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A57DE81-6014-4638-A333-DC32EA9850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CE8EF71-6052-42E5-94B7-69F0D7CC2934}" type="datetime1">
              <a:rPr lang="fr-FR" smtClean="0"/>
              <a:t>22/02/2018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A57DE81-6014-4638-A333-DC32EA9850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2DA1773E-C450-44FA-B4B5-CAFD9BBC29AB}" type="datetime1">
              <a:rPr lang="fr-FR" smtClean="0"/>
              <a:t>22/02/2018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A57DE81-6014-4638-A333-DC32EA9850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B4D4215-C251-44BC-B2C1-7B823CAAB190}" type="datetime1">
              <a:rPr lang="fr-FR" smtClean="0"/>
              <a:t>22/02/2018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A57DE81-6014-4638-A333-DC32EA9850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BCCE71AC-8A98-4C4F-B19D-D63BC38128D2}" type="datetime1">
              <a:rPr lang="fr-FR" smtClean="0"/>
              <a:t>22/02/2018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A57DE81-6014-4638-A333-DC32EA9850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BFDD83A-EAA6-4558-8D16-CDC90FDE2C0C}" type="datetime1">
              <a:rPr lang="fr-FR" smtClean="0"/>
              <a:t>22/02/2018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A57DE81-6014-4638-A333-DC32EA9850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53DBC-D0F7-4FC4-B89D-3E2B354B0183}" type="datetime1">
              <a:rPr lang="fr-FR" smtClean="0"/>
              <a:t>22/02/2018</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7DE81-6014-4638-A333-DC32EA9850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ommons.wikimedia.org/wiki/File:BasculeD.png?uselang=fr" TargetMode="Externa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500042"/>
            <a:ext cx="7772400" cy="1470025"/>
          </a:xfrm>
        </p:spPr>
        <p:txBody>
          <a:bodyPr/>
          <a:lstStyle/>
          <a:p>
            <a:r>
              <a:rPr lang="fr-FR" b="1" dirty="0"/>
              <a:t>Chapitre 1 :Moteur pas à pas</a:t>
            </a:r>
            <a:r>
              <a:rPr lang="fr-FR" dirty="0"/>
              <a:t/>
            </a:r>
            <a:br>
              <a:rPr lang="fr-FR" dirty="0"/>
            </a:br>
            <a:endParaRPr lang="fr-FR" dirty="0"/>
          </a:p>
        </p:txBody>
      </p:sp>
      <p:sp>
        <p:nvSpPr>
          <p:cNvPr id="3" name="Sous-titre 2"/>
          <p:cNvSpPr>
            <a:spLocks noGrp="1"/>
          </p:cNvSpPr>
          <p:nvPr>
            <p:ph type="subTitle" idx="1"/>
          </p:nvPr>
        </p:nvSpPr>
        <p:spPr>
          <a:xfrm>
            <a:off x="714348" y="1571612"/>
            <a:ext cx="7786742" cy="4067188"/>
          </a:xfrm>
        </p:spPr>
        <p:txBody>
          <a:bodyPr>
            <a:normAutofit/>
          </a:bodyPr>
          <a:lstStyle/>
          <a:p>
            <a:pPr marL="514350" indent="-514350" algn="just"/>
            <a:r>
              <a:rPr lang="fr-FR" dirty="0" smtClean="0"/>
              <a:t>Programme:</a:t>
            </a:r>
          </a:p>
          <a:p>
            <a:pPr marL="514350" indent="-514350" algn="just">
              <a:buAutoNum type="arabicPeriod"/>
            </a:pPr>
            <a:r>
              <a:rPr lang="fr-FR" dirty="0" smtClean="0"/>
              <a:t>Introduction</a:t>
            </a:r>
          </a:p>
          <a:p>
            <a:pPr marL="514350" indent="-514350" algn="just">
              <a:buAutoNum type="arabicPeriod"/>
            </a:pPr>
            <a:r>
              <a:rPr lang="fr-FR" dirty="0" smtClean="0"/>
              <a:t>Différents types de moteurs pas à pas</a:t>
            </a:r>
          </a:p>
          <a:p>
            <a:pPr marL="514350" indent="-514350" algn="just"/>
            <a:r>
              <a:rPr lang="fr-FR" dirty="0" smtClean="0"/>
              <a:t>2.1 Moteur pas à pas unipolaire</a:t>
            </a:r>
          </a:p>
          <a:p>
            <a:pPr marL="514350" indent="-514350" algn="just"/>
            <a:r>
              <a:rPr lang="fr-FR" dirty="0" smtClean="0"/>
              <a:t>2.2 Moteur pas à pas bipolaire</a:t>
            </a:r>
          </a:p>
          <a:p>
            <a:pPr marL="514350" indent="-514350" algn="just"/>
            <a:r>
              <a:rPr lang="fr-FR" dirty="0" smtClean="0"/>
              <a:t>2.3. Moteur pas à pas à réluctance variable</a:t>
            </a:r>
          </a:p>
          <a:p>
            <a:pPr marL="514350" indent="-514350" algn="just"/>
            <a:endParaRPr lang="fr-FR" dirty="0"/>
          </a:p>
        </p:txBody>
      </p:sp>
      <p:sp>
        <p:nvSpPr>
          <p:cNvPr id="4" name="Espace réservé du numéro de diapositive 3"/>
          <p:cNvSpPr>
            <a:spLocks noGrp="1"/>
          </p:cNvSpPr>
          <p:nvPr>
            <p:ph type="sldNum" sz="quarter" idx="12"/>
          </p:nvPr>
        </p:nvSpPr>
        <p:spPr/>
        <p:txBody>
          <a:bodyPr/>
          <a:lstStyle/>
          <a:p>
            <a:fld id="{6A57DE81-6014-4638-A333-DC32EA98508D}" type="slidenum">
              <a:rPr lang="fr-FR" smtClean="0"/>
              <a:pPr/>
              <a:t>1</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par>
                          <p:cTn id="13" fill="hold">
                            <p:stCondLst>
                              <p:cond delay="500"/>
                            </p:stCondLst>
                            <p:childTnLst>
                              <p:par>
                                <p:cTn id="14" presetID="8" presetClass="entr" presetSubtype="16"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amond(in)">
                                      <p:cBhvr>
                                        <p:cTn id="16" dur="2000"/>
                                        <p:tgtEl>
                                          <p:spTgt spid="3">
                                            <p:txEl>
                                              <p:pRg st="1" end="1"/>
                                            </p:txEl>
                                          </p:spTgt>
                                        </p:tgtEl>
                                      </p:cBhvr>
                                    </p:animEffect>
                                  </p:childTnLst>
                                </p:cTn>
                              </p:par>
                            </p:childTnLst>
                          </p:cTn>
                        </p:par>
                        <p:par>
                          <p:cTn id="17" fill="hold">
                            <p:stCondLst>
                              <p:cond delay="2500"/>
                            </p:stCondLst>
                            <p:childTnLst>
                              <p:par>
                                <p:cTn id="18" presetID="3" presetClass="entr" presetSubtype="1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par>
                          <p:cTn id="21" fill="hold">
                            <p:stCondLst>
                              <p:cond delay="3000"/>
                            </p:stCondLst>
                            <p:childTnLst>
                              <p:par>
                                <p:cTn id="22" presetID="8" presetClass="entr" presetSubtype="16"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diamond(in)">
                                      <p:cBhvr>
                                        <p:cTn id="24" dur="2000"/>
                                        <p:tgtEl>
                                          <p:spTgt spid="3">
                                            <p:txEl>
                                              <p:pRg st="3" end="3"/>
                                            </p:txEl>
                                          </p:spTgt>
                                        </p:tgtEl>
                                      </p:cBhvr>
                                    </p:animEffect>
                                  </p:childTnLst>
                                </p:cTn>
                              </p:par>
                            </p:childTnLst>
                          </p:cTn>
                        </p:par>
                        <p:par>
                          <p:cTn id="25" fill="hold">
                            <p:stCondLst>
                              <p:cond delay="5000"/>
                            </p:stCondLst>
                            <p:childTnLst>
                              <p:par>
                                <p:cTn id="26" presetID="5" presetClass="entr" presetSubtype="10"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heckerboard(across)">
                                      <p:cBhvr>
                                        <p:cTn id="28" dur="500"/>
                                        <p:tgtEl>
                                          <p:spTgt spid="3">
                                            <p:txEl>
                                              <p:pRg st="4" end="4"/>
                                            </p:txEl>
                                          </p:spTgt>
                                        </p:tgtEl>
                                      </p:cBhvr>
                                    </p:animEffect>
                                  </p:childTnLst>
                                </p:cTn>
                              </p:par>
                            </p:childTnLst>
                          </p:cTn>
                        </p:par>
                        <p:par>
                          <p:cTn id="29" fill="hold">
                            <p:stCondLst>
                              <p:cond delay="5500"/>
                            </p:stCondLst>
                            <p:childTnLst>
                              <p:par>
                                <p:cTn id="30" presetID="5"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214282" y="1435100"/>
            <a:ext cx="4500594" cy="4691063"/>
          </a:xfrm>
        </p:spPr>
        <p:txBody>
          <a:bodyPr/>
          <a:lstStyle/>
          <a:p>
            <a:pPr algn="just"/>
            <a:r>
              <a:rPr lang="fr-FR" sz="2000" dirty="0"/>
              <a:t>A chaque ordre de commande correspond au niveau du rotor du moteur un déplacement angulaire défini appelé « Pas ». Un cycle étant réalisé en quatre étapes successives, le </a:t>
            </a:r>
            <a:r>
              <a:rPr lang="fr-FR" sz="2000" dirty="0" err="1"/>
              <a:t>séquencement</a:t>
            </a:r>
            <a:r>
              <a:rPr lang="fr-FR" sz="2000" dirty="0"/>
              <a:t> est donc effectué par deux bascules D associées à deux portes XOR pour commander le circuit de puissance qui va faire tourner le moteur pas à pas unipolaire dans un sens souhaité. </a:t>
            </a:r>
          </a:p>
          <a:p>
            <a:endParaRPr lang="fr-FR" dirty="0"/>
          </a:p>
        </p:txBody>
      </p:sp>
      <p:pic>
        <p:nvPicPr>
          <p:cNvPr id="5" name="Espace réservé du contenu 4" descr="http://www.astrosurf.com/spectrohelio/images/stepper.gif"/>
          <p:cNvPicPr>
            <a:picLocks noGrp="1"/>
          </p:cNvPicPr>
          <p:nvPr>
            <p:ph idx="1"/>
          </p:nvPr>
        </p:nvPicPr>
        <p:blipFill>
          <a:blip r:embed="rId2"/>
          <a:srcRect/>
          <a:stretch>
            <a:fillRect/>
          </a:stretch>
        </p:blipFill>
        <p:spPr bwMode="auto">
          <a:xfrm>
            <a:off x="4929218" y="832644"/>
            <a:ext cx="4000500" cy="4733925"/>
          </a:xfrm>
          <a:prstGeom prst="rect">
            <a:avLst/>
          </a:prstGeom>
          <a:noFill/>
          <a:ln w="9525">
            <a:noFill/>
            <a:miter lim="800000"/>
            <a:headEnd/>
            <a:tailEnd/>
          </a:ln>
        </p:spPr>
      </p:pic>
      <p:sp>
        <p:nvSpPr>
          <p:cNvPr id="20481" name="Rectangle 1"/>
          <p:cNvSpPr>
            <a:spLocks noChangeArrowheads="1"/>
          </p:cNvSpPr>
          <p:nvPr/>
        </p:nvSpPr>
        <p:spPr bwMode="auto">
          <a:xfrm>
            <a:off x="4857752" y="5929330"/>
            <a:ext cx="4143404"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Figure 2.5 :</a:t>
            </a:r>
            <a:r>
              <a:rPr kumimoji="0" lang="fr-FR"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Schéma de commande d’un moteur pas à pas unipolaire</a:t>
            </a:r>
            <a:endParaRPr kumimoji="0" lang="fr-FR"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Espace réservé du numéro de diapositive 5"/>
          <p:cNvSpPr>
            <a:spLocks noGrp="1"/>
          </p:cNvSpPr>
          <p:nvPr>
            <p:ph type="sldNum" sz="quarter" idx="12"/>
          </p:nvPr>
        </p:nvSpPr>
        <p:spPr/>
        <p:txBody>
          <a:bodyPr/>
          <a:lstStyle/>
          <a:p>
            <a:fld id="{6A57DE81-6014-4638-A333-DC32EA98508D}" type="slidenum">
              <a:rPr lang="fr-FR" smtClean="0"/>
              <a:pPr/>
              <a:t>10</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amond(in)">
                                      <p:cBhvr>
                                        <p:cTn id="11" dur="2000"/>
                                        <p:tgtEl>
                                          <p:spTgt spid="5"/>
                                        </p:tgtEl>
                                      </p:cBhvr>
                                    </p:animEffect>
                                  </p:childTnLst>
                                </p:cTn>
                              </p:par>
                            </p:childTnLst>
                          </p:cTn>
                        </p:par>
                        <p:par>
                          <p:cTn id="12" fill="hold">
                            <p:stCondLst>
                              <p:cond delay="2500"/>
                            </p:stCondLst>
                            <p:childTnLst>
                              <p:par>
                                <p:cTn id="13" presetID="5" presetClass="entr" presetSubtype="10" fill="hold" nodeType="afterEffect">
                                  <p:stCondLst>
                                    <p:cond delay="0"/>
                                  </p:stCondLst>
                                  <p:childTnLst>
                                    <p:set>
                                      <p:cBhvr>
                                        <p:cTn id="14" dur="1" fill="hold">
                                          <p:stCondLst>
                                            <p:cond delay="0"/>
                                          </p:stCondLst>
                                        </p:cTn>
                                        <p:tgtEl>
                                          <p:spTgt spid="20481">
                                            <p:txEl>
                                              <p:pRg st="0" end="0"/>
                                            </p:txEl>
                                          </p:spTgt>
                                        </p:tgtEl>
                                        <p:attrNameLst>
                                          <p:attrName>style.visibility</p:attrName>
                                        </p:attrNameLst>
                                      </p:cBhvr>
                                      <p:to>
                                        <p:strVal val="visible"/>
                                      </p:to>
                                    </p:set>
                                    <p:animEffect transition="in" filter="checkerboard(across)">
                                      <p:cBhvr>
                                        <p:cTn id="15" dur="500"/>
                                        <p:tgtEl>
                                          <p:spTgt spid="204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437889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fr-FR" sz="12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fr-FR"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2.2) Moteur pas à pas bipolaire :</a:t>
            </a:r>
            <a:endParaRPr kumimoji="0" lang="fr-FR"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214282" y="785794"/>
            <a:ext cx="8643998"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ea typeface="Times New Roman" pitchFamily="18" charset="0"/>
                <a:cs typeface="Times New Roman" pitchFamily="18" charset="0"/>
              </a:rPr>
              <a:t>Pour un moteur pas à pas bipolaire, les enroulements du stator n’ont pas du point milieu. Chaque borne de chaque enroulement soit positivement ou négativement, d’où la signification du terme « bipolaire ».</a:t>
            </a:r>
            <a:endParaRPr kumimoji="0" lang="fr-FR"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ea typeface="Times New Roman" pitchFamily="18" charset="0"/>
                <a:cs typeface="Times New Roman" pitchFamily="18" charset="0"/>
              </a:rPr>
              <a:t>En inversant les polarités des enroulements </a:t>
            </a:r>
            <a:r>
              <a:rPr kumimoji="0" lang="fr-FR" b="0" i="0" u="none" strike="noStrike" cap="none" normalizeH="0" baseline="0" dirty="0" err="1" smtClean="0">
                <a:ln>
                  <a:noFill/>
                </a:ln>
                <a:solidFill>
                  <a:schemeClr val="tx1"/>
                </a:solidFill>
                <a:effectLst/>
                <a:ea typeface="Times New Roman" pitchFamily="18" charset="0"/>
                <a:cs typeface="Times New Roman" pitchFamily="18" charset="0"/>
              </a:rPr>
              <a:t>statoriques</a:t>
            </a:r>
            <a:r>
              <a:rPr kumimoji="0" lang="fr-FR" b="0" i="0" u="none" strike="noStrike" cap="none" normalizeH="0" baseline="0" dirty="0" smtClean="0">
                <a:ln>
                  <a:noFill/>
                </a:ln>
                <a:solidFill>
                  <a:schemeClr val="tx1"/>
                </a:solidFill>
                <a:effectLst/>
                <a:ea typeface="Times New Roman" pitchFamily="18" charset="0"/>
                <a:cs typeface="Times New Roman" pitchFamily="18" charset="0"/>
              </a:rPr>
              <a:t>, on inverse les pôles nord et sud du stator.</a:t>
            </a:r>
            <a:endParaRPr kumimoji="0" lang="fr-FR" b="0" i="0" u="none" strike="noStrike" cap="none" normalizeH="0" baseline="0" dirty="0" smtClean="0">
              <a:ln>
                <a:noFill/>
              </a:ln>
              <a:solidFill>
                <a:schemeClr val="tx1"/>
              </a:solidFill>
              <a:effectLst/>
              <a:cs typeface="Arial" pitchFamily="34" charset="0"/>
            </a:endParaRPr>
          </a:p>
        </p:txBody>
      </p:sp>
      <p:pic>
        <p:nvPicPr>
          <p:cNvPr id="4" name="Image 3" descr="Moteur bipolaire"/>
          <p:cNvPicPr/>
          <p:nvPr/>
        </p:nvPicPr>
        <p:blipFill>
          <a:blip r:embed="rId2"/>
          <a:srcRect/>
          <a:stretch>
            <a:fillRect/>
          </a:stretch>
        </p:blipFill>
        <p:spPr bwMode="auto">
          <a:xfrm>
            <a:off x="2428860" y="2571744"/>
            <a:ext cx="2477135" cy="2477135"/>
          </a:xfrm>
          <a:prstGeom prst="rect">
            <a:avLst/>
          </a:prstGeom>
          <a:noFill/>
          <a:ln w="9525">
            <a:noFill/>
            <a:miter lim="800000"/>
            <a:headEnd/>
            <a:tailEnd/>
          </a:ln>
        </p:spPr>
      </p:pic>
      <p:sp>
        <p:nvSpPr>
          <p:cNvPr id="5" name="Rectangle 3"/>
          <p:cNvSpPr>
            <a:spLocks noChangeArrowheads="1"/>
          </p:cNvSpPr>
          <p:nvPr/>
        </p:nvSpPr>
        <p:spPr bwMode="auto">
          <a:xfrm>
            <a:off x="2285984" y="5286388"/>
            <a:ext cx="3857652"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Figure </a:t>
            </a:r>
            <a:r>
              <a:rPr kumimoji="0" lang="fr-FR"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2.6</a:t>
            </a:r>
            <a:r>
              <a:rPr kumimoji="0" lang="fr-FR"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fr-FR"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Moteur pas à pas bipolaire</a:t>
            </a:r>
            <a:endParaRPr kumimoji="0" lang="fr-FR"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Espace réservé du numéro de diapositive 5"/>
          <p:cNvSpPr>
            <a:spLocks noGrp="1"/>
          </p:cNvSpPr>
          <p:nvPr>
            <p:ph type="sldNum" sz="quarter" idx="12"/>
          </p:nvPr>
        </p:nvSpPr>
        <p:spPr/>
        <p:txBody>
          <a:bodyPr/>
          <a:lstStyle/>
          <a:p>
            <a:fld id="{6A57DE81-6014-4638-A333-DC32EA98508D}" type="slidenum">
              <a:rPr lang="fr-FR" smtClean="0"/>
              <a:pPr/>
              <a:t>11</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2000"/>
                                        <p:tgtEl>
                                          <p:spTgt spid="4"/>
                                        </p:tgtEl>
                                      </p:cBhvr>
                                    </p:animEffect>
                                  </p:childTnLst>
                                </p:cTn>
                              </p:par>
                            </p:childTnLst>
                          </p:cTn>
                        </p:par>
                        <p:par>
                          <p:cTn id="18" fill="hold">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285720" y="285728"/>
            <a:ext cx="857256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La rotation de ce moteur pas à pas s’effectue en quatre étapes selon deux modes d’alimentations.</a:t>
            </a:r>
            <a:endParaRPr kumimoji="0" lang="fr-FR" b="0" i="0" u="none" strike="noStrike" cap="none" normalizeH="0" baseline="0" dirty="0" smtClean="0">
              <a:ln>
                <a:noFill/>
              </a:ln>
              <a:solidFill>
                <a:schemeClr val="tx1"/>
              </a:solidFill>
              <a:effectLst/>
              <a:latin typeface="Arial" pitchFamily="34" charset="0"/>
              <a:cs typeface="Arial" pitchFamily="34" charset="0"/>
            </a:endParaRPr>
          </a:p>
        </p:txBody>
      </p:sp>
      <p:sp>
        <p:nvSpPr>
          <p:cNvPr id="24578" name="Rectangle 2"/>
          <p:cNvSpPr>
            <a:spLocks noChangeArrowheads="1"/>
          </p:cNvSpPr>
          <p:nvPr/>
        </p:nvSpPr>
        <p:spPr bwMode="auto">
          <a:xfrm>
            <a:off x="0" y="928670"/>
            <a:ext cx="9144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Mode 1 : </a:t>
            </a:r>
            <a:r>
              <a:rPr kumimoji="0" lang="fr-FR"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On alimente un enroulement à la fois, ce qui nous donne les séquences suivantes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Image 4" descr="séquence phase par phase"/>
          <p:cNvPicPr/>
          <p:nvPr/>
        </p:nvPicPr>
        <p:blipFill>
          <a:blip r:embed="rId2"/>
          <a:srcRect/>
          <a:stretch>
            <a:fillRect/>
          </a:stretch>
        </p:blipFill>
        <p:spPr bwMode="auto">
          <a:xfrm>
            <a:off x="1285852" y="1428736"/>
            <a:ext cx="4518660" cy="1857388"/>
          </a:xfrm>
          <a:prstGeom prst="rect">
            <a:avLst/>
          </a:prstGeom>
          <a:noFill/>
          <a:ln w="9525">
            <a:noFill/>
            <a:miter lim="800000"/>
            <a:headEnd/>
            <a:tailEnd/>
          </a:ln>
        </p:spPr>
      </p:pic>
      <p:sp>
        <p:nvSpPr>
          <p:cNvPr id="24579" name="Rectangle 3"/>
          <p:cNvSpPr>
            <a:spLocks noChangeArrowheads="1"/>
          </p:cNvSpPr>
          <p:nvPr/>
        </p:nvSpPr>
        <p:spPr bwMode="auto">
          <a:xfrm>
            <a:off x="357158" y="3429000"/>
            <a:ext cx="8501122" cy="92333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chemeClr val="tx1"/>
                </a:solidFill>
                <a:effectLst/>
                <a:ea typeface="Times New Roman" pitchFamily="18" charset="0"/>
                <a:cs typeface="Times New Roman" pitchFamily="18" charset="0"/>
              </a:rPr>
              <a:t>Mode 2 : </a:t>
            </a:r>
            <a:r>
              <a:rPr kumimoji="0" lang="fr-FR" b="0" i="0" u="none" strike="noStrike" cap="none" normalizeH="0" baseline="0" dirty="0" smtClean="0">
                <a:ln>
                  <a:noFill/>
                </a:ln>
                <a:solidFill>
                  <a:schemeClr val="tx1"/>
                </a:solidFill>
                <a:effectLst/>
                <a:ea typeface="Times New Roman" pitchFamily="18" charset="0"/>
                <a:cs typeface="Times New Roman" pitchFamily="18" charset="0"/>
              </a:rPr>
              <a:t>On alimente deux enroulements à la fois de façon à ce que le rotor se positionne entre deux pôles. C</a:t>
            </a:r>
            <a:r>
              <a:rPr kumimoji="0" lang="fr-FR" b="0" i="0" u="none" strike="noStrike" cap="none" normalizeH="0" baseline="0" dirty="0" smtClean="0">
                <a:ln>
                  <a:noFill/>
                </a:ln>
                <a:solidFill>
                  <a:srgbClr val="333333"/>
                </a:solidFill>
                <a:effectLst/>
                <a:ea typeface="Calibri" pitchFamily="34" charset="0"/>
                <a:cs typeface="Times New Roman" pitchFamily="18" charset="0"/>
              </a:rPr>
              <a:t>e mode de commande est celui qui procure le couple le plus élevé. La séquence sera donc : </a:t>
            </a:r>
            <a:r>
              <a:rPr kumimoji="0" lang="fr-FR" b="1" i="0" u="none" strike="noStrike" cap="none" normalizeH="0" baseline="0" dirty="0" smtClean="0">
                <a:ln>
                  <a:noFill/>
                </a:ln>
                <a:solidFill>
                  <a:srgbClr val="333333"/>
                </a:solidFill>
                <a:effectLst/>
                <a:ea typeface="Calibri" pitchFamily="34" charset="0"/>
                <a:cs typeface="Times New Roman" pitchFamily="18" charset="0"/>
              </a:rPr>
              <a:t>AC / CB / BD / DA</a:t>
            </a:r>
            <a:r>
              <a:rPr kumimoji="0" lang="fr-FR" b="0" i="0" u="none" strike="noStrike" cap="none" normalizeH="0" baseline="0" dirty="0" smtClean="0">
                <a:ln>
                  <a:noFill/>
                </a:ln>
                <a:solidFill>
                  <a:srgbClr val="333333"/>
                </a:solidFill>
                <a:effectLst/>
                <a:ea typeface="Calibri" pitchFamily="34" charset="0"/>
                <a:cs typeface="Times New Roman" pitchFamily="18" charset="0"/>
              </a:rPr>
              <a:t>.</a:t>
            </a:r>
            <a:r>
              <a:rPr kumimoji="0" lang="fr-FR" b="0" i="0" u="none" strike="noStrike" cap="none" normalizeH="0" baseline="0" dirty="0" smtClean="0">
                <a:ln>
                  <a:noFill/>
                </a:ln>
                <a:solidFill>
                  <a:schemeClr val="tx1"/>
                </a:solidFill>
                <a:effectLst/>
                <a:ea typeface="Times New Roman" pitchFamily="18" charset="0"/>
                <a:cs typeface="Times New Roman" pitchFamily="18" charset="0"/>
              </a:rPr>
              <a:t> </a:t>
            </a:r>
            <a:endParaRPr kumimoji="0" lang="fr-FR" b="0" i="0" u="none" strike="noStrike" cap="none" normalizeH="0" baseline="0" dirty="0" smtClean="0">
              <a:ln>
                <a:noFill/>
              </a:ln>
              <a:solidFill>
                <a:schemeClr val="tx1"/>
              </a:solidFill>
              <a:effectLst/>
              <a:cs typeface="Arial" pitchFamily="34" charset="0"/>
            </a:endParaRPr>
          </a:p>
        </p:txBody>
      </p:sp>
      <p:pic>
        <p:nvPicPr>
          <p:cNvPr id="9" name="Image 8" descr="séquence deux phases"/>
          <p:cNvPicPr/>
          <p:nvPr/>
        </p:nvPicPr>
        <p:blipFill>
          <a:blip r:embed="rId3"/>
          <a:srcRect/>
          <a:stretch>
            <a:fillRect/>
          </a:stretch>
        </p:blipFill>
        <p:spPr bwMode="auto">
          <a:xfrm>
            <a:off x="2000232" y="4643446"/>
            <a:ext cx="4518660" cy="1616075"/>
          </a:xfrm>
          <a:prstGeom prst="rect">
            <a:avLst/>
          </a:prstGeom>
          <a:noFill/>
          <a:ln w="9525">
            <a:noFill/>
            <a:miter lim="800000"/>
            <a:headEnd/>
            <a:tailEnd/>
          </a:ln>
        </p:spPr>
      </p:pic>
      <p:sp>
        <p:nvSpPr>
          <p:cNvPr id="7" name="Espace réservé du numéro de diapositive 6"/>
          <p:cNvSpPr>
            <a:spLocks noGrp="1"/>
          </p:cNvSpPr>
          <p:nvPr>
            <p:ph type="sldNum" sz="quarter" idx="12"/>
          </p:nvPr>
        </p:nvSpPr>
        <p:spPr/>
        <p:txBody>
          <a:bodyPr/>
          <a:lstStyle/>
          <a:p>
            <a:fld id="{6A57DE81-6014-4638-A333-DC32EA98508D}" type="slidenum">
              <a:rPr lang="fr-FR" smtClean="0"/>
              <a:pPr/>
              <a:t>12</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577"/>
                                        </p:tgtEl>
                                        <p:attrNameLst>
                                          <p:attrName>style.visibility</p:attrName>
                                        </p:attrNameLst>
                                      </p:cBhvr>
                                      <p:to>
                                        <p:strVal val="visible"/>
                                      </p:to>
                                    </p:set>
                                    <p:animEffect transition="in" filter="checkerboard(across)">
                                      <p:cBhvr>
                                        <p:cTn id="7" dur="500"/>
                                        <p:tgtEl>
                                          <p:spTgt spid="2457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4578">
                                            <p:txEl>
                                              <p:pRg st="0" end="0"/>
                                            </p:txEl>
                                          </p:spTgt>
                                        </p:tgtEl>
                                        <p:attrNameLst>
                                          <p:attrName>style.visibility</p:attrName>
                                        </p:attrNameLst>
                                      </p:cBhvr>
                                      <p:to>
                                        <p:strVal val="visible"/>
                                      </p:to>
                                    </p:set>
                                    <p:animEffect transition="in" filter="checkerboard(across)">
                                      <p:cBhvr>
                                        <p:cTn id="12" dur="500"/>
                                        <p:tgtEl>
                                          <p:spTgt spid="24578">
                                            <p:txEl>
                                              <p:pRg st="0" end="0"/>
                                            </p:txEl>
                                          </p:spTgt>
                                        </p:tgtEl>
                                      </p:cBhvr>
                                    </p:animEffect>
                                  </p:childTnLst>
                                </p:cTn>
                              </p:par>
                            </p:childTnLst>
                          </p:cTn>
                        </p:par>
                        <p:par>
                          <p:cTn id="13" fill="hold">
                            <p:stCondLst>
                              <p:cond delay="500"/>
                            </p:stCondLst>
                            <p:childTnLst>
                              <p:par>
                                <p:cTn id="14" presetID="8"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amond(in)">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4579">
                                            <p:txEl>
                                              <p:pRg st="0" end="0"/>
                                            </p:txEl>
                                          </p:spTgt>
                                        </p:tgtEl>
                                        <p:attrNameLst>
                                          <p:attrName>style.visibility</p:attrName>
                                        </p:attrNameLst>
                                      </p:cBhvr>
                                      <p:to>
                                        <p:strVal val="visible"/>
                                      </p:to>
                                    </p:set>
                                    <p:animEffect transition="in" filter="checkerboard(across)">
                                      <p:cBhvr>
                                        <p:cTn id="21" dur="500"/>
                                        <p:tgtEl>
                                          <p:spTgt spid="24579">
                                            <p:txEl>
                                              <p:pRg st="0" end="0"/>
                                            </p:txEl>
                                          </p:spTgt>
                                        </p:tgtEl>
                                      </p:cBhvr>
                                    </p:animEffect>
                                  </p:childTnLst>
                                </p:cTn>
                              </p:par>
                            </p:childTnLst>
                          </p:cTn>
                        </p:par>
                        <p:par>
                          <p:cTn id="22" fill="hold">
                            <p:stCondLst>
                              <p:cond delay="500"/>
                            </p:stCondLst>
                            <p:childTnLst>
                              <p:par>
                                <p:cTn id="23" presetID="8" presetClass="entr" presetSubtype="16"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amond(in)">
                                      <p:cBhvr>
                                        <p:cTn id="2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428604"/>
            <a:ext cx="8229600" cy="582594"/>
          </a:xfrm>
        </p:spPr>
        <p:txBody>
          <a:bodyPr>
            <a:normAutofit fontScale="90000"/>
          </a:bodyPr>
          <a:lstStyle/>
          <a:p>
            <a:r>
              <a:rPr lang="fr-FR" sz="3100" b="1" dirty="0" smtClean="0"/>
              <a:t>2.2.1) Commande d’un moteur pas à pas bipolaire </a:t>
            </a:r>
            <a:r>
              <a:rPr lang="fr-FR" sz="3100" dirty="0" smtClean="0"/>
              <a:t>: </a:t>
            </a:r>
            <a:r>
              <a:rPr lang="fr-FR" dirty="0" smtClean="0"/>
              <a:t/>
            </a:r>
            <a:br>
              <a:rPr lang="fr-FR" dirty="0" smtClean="0"/>
            </a:br>
            <a:endParaRPr lang="fr-FR" dirty="0"/>
          </a:p>
        </p:txBody>
      </p:sp>
      <p:sp>
        <p:nvSpPr>
          <p:cNvPr id="26625" name="Rectangle 1"/>
          <p:cNvSpPr>
            <a:spLocks noChangeArrowheads="1"/>
          </p:cNvSpPr>
          <p:nvPr/>
        </p:nvSpPr>
        <p:spPr bwMode="auto">
          <a:xfrm>
            <a:off x="0" y="928670"/>
            <a:ext cx="8643998"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Pour commander le moteur pas à pas bipolaire, on utilise généralement deux ponts H, dont un pour contrôler le courant de la première bobine (A) de bornes A et B, et l’autre  pour la deuxième bobine (B) de bornes C et D, comme le montre la figure ci-dessous. Ainsi, pour faire parcourir le courant de gauche à droite, on doit saturer les deux transistors T1 et T4 et bloquer les deux transistors T3 et T2 pour la bobine (A), et pour faire parcourir le courant de droite à gauche on utilise l’opération inverse en saturant les deux transistors T3 et T2 et en bloquant les deux transistors T1 et T4. Quant à la bobine B (2), on procède de la même que la bobine (A) en considérant les transistors T5 et T8 à la place des transistors T1 et T4 ainsi des transistors T6 et T7 au lieu des transistors T2 et T3.  </a:t>
            </a:r>
            <a:endParaRPr kumimoji="0" lang="fr-FR"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Image 3" descr="Résultat de recherche d'images pour &quot;Commande d'un moteur pas à pas bipolaire&quot;"/>
          <p:cNvPicPr/>
          <p:nvPr/>
        </p:nvPicPr>
        <p:blipFill>
          <a:blip r:embed="rId2"/>
          <a:srcRect/>
          <a:stretch>
            <a:fillRect/>
          </a:stretch>
        </p:blipFill>
        <p:spPr bwMode="auto">
          <a:xfrm>
            <a:off x="2071670" y="3857628"/>
            <a:ext cx="4572000" cy="1871345"/>
          </a:xfrm>
          <a:prstGeom prst="rect">
            <a:avLst/>
          </a:prstGeom>
          <a:noFill/>
          <a:ln w="9525">
            <a:noFill/>
            <a:miter lim="800000"/>
            <a:headEnd/>
            <a:tailEnd/>
          </a:ln>
        </p:spPr>
      </p:pic>
      <p:sp>
        <p:nvSpPr>
          <p:cNvPr id="26626" name="Rectangle 2"/>
          <p:cNvSpPr>
            <a:spLocks noChangeArrowheads="1"/>
          </p:cNvSpPr>
          <p:nvPr/>
        </p:nvSpPr>
        <p:spPr bwMode="auto">
          <a:xfrm>
            <a:off x="928662" y="6143644"/>
            <a:ext cx="6643734"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Figure </a:t>
            </a:r>
            <a:r>
              <a:rPr kumimoji="0" lang="fr-FR"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2.7</a:t>
            </a:r>
            <a:r>
              <a:rPr kumimoji="0" lang="fr-FR"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fr-FR"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circuit de puissance d’un moteur pas à pas bipolaire</a:t>
            </a:r>
            <a:endParaRPr kumimoji="0" lang="fr-FR"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Espace réservé du numéro de diapositive 5"/>
          <p:cNvSpPr>
            <a:spLocks noGrp="1"/>
          </p:cNvSpPr>
          <p:nvPr>
            <p:ph type="sldNum" sz="quarter" idx="12"/>
          </p:nvPr>
        </p:nvSpPr>
        <p:spPr/>
        <p:txBody>
          <a:bodyPr/>
          <a:lstStyle/>
          <a:p>
            <a:fld id="{6A57DE81-6014-4638-A333-DC32EA98508D}" type="slidenum">
              <a:rPr lang="fr-FR" smtClean="0"/>
              <a:pPr/>
              <a:t>13</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625"/>
                                        </p:tgtEl>
                                        <p:attrNameLst>
                                          <p:attrName>style.visibility</p:attrName>
                                        </p:attrNameLst>
                                      </p:cBhvr>
                                      <p:to>
                                        <p:strVal val="visible"/>
                                      </p:to>
                                    </p:set>
                                    <p:animEffect transition="in" filter="checkerboard(across)">
                                      <p:cBhvr>
                                        <p:cTn id="12" dur="500"/>
                                        <p:tgtEl>
                                          <p:spTgt spid="26625"/>
                                        </p:tgtEl>
                                      </p:cBhvr>
                                    </p:animEffect>
                                  </p:childTnLst>
                                </p:cTn>
                              </p:par>
                            </p:childTnLst>
                          </p:cTn>
                        </p:par>
                        <p:par>
                          <p:cTn id="13" fill="hold">
                            <p:stCondLst>
                              <p:cond delay="500"/>
                            </p:stCondLst>
                            <p:childTnLst>
                              <p:par>
                                <p:cTn id="14" presetID="8"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amond(in)">
                                      <p:cBhvr>
                                        <p:cTn id="16" dur="2000"/>
                                        <p:tgtEl>
                                          <p:spTgt spid="4"/>
                                        </p:tgtEl>
                                      </p:cBhvr>
                                    </p:animEffect>
                                  </p:childTnLst>
                                </p:cTn>
                              </p:par>
                            </p:childTnLst>
                          </p:cTn>
                        </p:par>
                        <p:par>
                          <p:cTn id="17" fill="hold">
                            <p:stCondLst>
                              <p:cond delay="2500"/>
                            </p:stCondLst>
                            <p:childTnLst>
                              <p:par>
                                <p:cTn id="18" presetID="3" presetClass="entr" presetSubtype="10" fill="hold" grpId="0" nodeType="afterEffect">
                                  <p:stCondLst>
                                    <p:cond delay="0"/>
                                  </p:stCondLst>
                                  <p:childTnLst>
                                    <p:set>
                                      <p:cBhvr>
                                        <p:cTn id="19" dur="1" fill="hold">
                                          <p:stCondLst>
                                            <p:cond delay="0"/>
                                          </p:stCondLst>
                                        </p:cTn>
                                        <p:tgtEl>
                                          <p:spTgt spid="26626"/>
                                        </p:tgtEl>
                                        <p:attrNameLst>
                                          <p:attrName>style.visibility</p:attrName>
                                        </p:attrNameLst>
                                      </p:cBhvr>
                                      <p:to>
                                        <p:strVal val="visible"/>
                                      </p:to>
                                    </p:set>
                                    <p:animEffect transition="in" filter="blinds(horizontal)">
                                      <p:cBhvr>
                                        <p:cTn id="20"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625" grpId="0"/>
      <p:bldP spid="266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214282" y="285728"/>
            <a:ext cx="8501122"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Par ailleurs, il est pr</a:t>
            </a:r>
            <a:r>
              <a:rPr kumimoji="0" lang="fr-FR"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fr-FR"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f</a:t>
            </a:r>
            <a:r>
              <a:rPr kumimoji="0" lang="fr-FR"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fr-FR"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rable d</a:t>
            </a:r>
            <a:r>
              <a:rPr kumimoji="0" lang="fr-FR"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fr-FR"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utiliser le circuit int</a:t>
            </a:r>
            <a:r>
              <a:rPr kumimoji="0" lang="fr-FR"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fr-FR"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gr</a:t>
            </a:r>
            <a:r>
              <a:rPr kumimoji="0" lang="fr-FR"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fr-FR"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r>
              <a:rPr kumimoji="0" lang="fr-FR" b="0" i="0" u="none" strike="noStrike" cap="none" normalizeH="0" baseline="0" dirty="0" smtClean="0">
                <a:ln>
                  <a:noFill/>
                </a:ln>
                <a:solidFill>
                  <a:schemeClr val="tx1"/>
                </a:solidFill>
                <a:effectLst/>
                <a:latin typeface="Calibri"/>
                <a:ea typeface="Calibri" pitchFamily="34" charset="0"/>
                <a:cs typeface="Times New Roman" pitchFamily="18" charset="0"/>
              </a:rPr>
              <a:t>« </a:t>
            </a:r>
            <a:r>
              <a:rPr kumimoji="0" lang="fr-FR"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L293D</a:t>
            </a:r>
            <a:r>
              <a:rPr kumimoji="0" lang="fr-FR"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fr-FR"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qui remplace les deux </a:t>
            </a:r>
            <a:r>
              <a:rPr kumimoji="0" lang="fr-FR" b="0" i="0" u="none" strike="noStrike" cap="none" normalizeH="0" baseline="0" dirty="0" smtClean="0">
                <a:ln>
                  <a:noFill/>
                </a:ln>
                <a:solidFill>
                  <a:schemeClr val="tx1"/>
                </a:solidFill>
                <a:effectLst/>
                <a:latin typeface="Calibri"/>
                <a:ea typeface="Calibri" pitchFamily="34" charset="0"/>
                <a:cs typeface="Times New Roman" pitchFamily="18" charset="0"/>
              </a:rPr>
              <a:t>« </a:t>
            </a:r>
            <a:r>
              <a:rPr kumimoji="0" lang="fr-FR"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ponts en H</a:t>
            </a:r>
            <a:r>
              <a:rPr kumimoji="0" lang="fr-FR" b="0" i="0" u="none" strike="noStrike" cap="none" normalizeH="0" baseline="0" dirty="0" smtClean="0">
                <a:ln>
                  <a:noFill/>
                </a:ln>
                <a:solidFill>
                  <a:schemeClr val="tx1"/>
                </a:solidFill>
                <a:effectLst/>
                <a:latin typeface="Calibri"/>
                <a:ea typeface="Calibri" pitchFamily="34" charset="0"/>
                <a:cs typeface="Times New Roman" pitchFamily="18" charset="0"/>
              </a:rPr>
              <a:t> »</a:t>
            </a:r>
            <a:r>
              <a:rPr kumimoji="0" lang="fr-FR"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pour des raisons de simplicit</a:t>
            </a:r>
            <a:r>
              <a:rPr kumimoji="0" lang="fr-FR"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fr-FR"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et aussi pour gagner plus d</a:t>
            </a:r>
            <a:r>
              <a:rPr kumimoji="0" lang="fr-FR"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fr-FR"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espace. Donc le circuit de commande du moteur pas </a:t>
            </a:r>
            <a:r>
              <a:rPr kumimoji="0" lang="fr-FR" b="0" i="0" u="none" strike="noStrike" cap="none" normalizeH="0" baseline="0" dirty="0" smtClean="0">
                <a:ln>
                  <a:noFill/>
                </a:ln>
                <a:solidFill>
                  <a:schemeClr val="tx1"/>
                </a:solidFill>
                <a:effectLst/>
                <a:latin typeface="Calibri"/>
                <a:ea typeface="Calibri" pitchFamily="34" charset="0"/>
                <a:cs typeface="Times New Roman" pitchFamily="18" charset="0"/>
              </a:rPr>
              <a:t>à</a:t>
            </a:r>
            <a:r>
              <a:rPr kumimoji="0" lang="fr-FR"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pas bipolaire utilis</a:t>
            </a:r>
            <a:r>
              <a:rPr kumimoji="0" lang="fr-FR"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fr-FR"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est le suivant</a:t>
            </a:r>
            <a:r>
              <a:rPr kumimoji="0" lang="fr-FR" b="0" i="0" u="none" strike="noStrike" cap="none" normalizeH="0" baseline="0" dirty="0" smtClean="0">
                <a:ln>
                  <a:noFill/>
                </a:ln>
                <a:solidFill>
                  <a:schemeClr val="tx1"/>
                </a:solidFill>
                <a:effectLst/>
                <a:latin typeface="Calibri"/>
                <a:ea typeface="Calibri" pitchFamily="34" charset="0"/>
                <a:cs typeface="Times New Roman" pitchFamily="18" charset="0"/>
              </a:rPr>
              <a:t> </a:t>
            </a:r>
            <a:r>
              <a:rPr kumimoji="0" lang="fr-FR"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t>
            </a:r>
            <a:endParaRPr kumimoji="0" lang="fr-FR"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Image 5"/>
          <p:cNvPicPr/>
          <p:nvPr/>
        </p:nvPicPr>
        <p:blipFill>
          <a:blip r:embed="rId2"/>
          <a:srcRect/>
          <a:stretch>
            <a:fillRect/>
          </a:stretch>
        </p:blipFill>
        <p:spPr bwMode="auto">
          <a:xfrm>
            <a:off x="2786049" y="2643182"/>
            <a:ext cx="3961117" cy="2092147"/>
          </a:xfrm>
          <a:prstGeom prst="rect">
            <a:avLst/>
          </a:prstGeom>
          <a:noFill/>
          <a:ln w="9525">
            <a:noFill/>
            <a:miter lim="800000"/>
            <a:headEnd/>
            <a:tailEnd/>
          </a:ln>
        </p:spPr>
      </p:pic>
      <p:pic>
        <p:nvPicPr>
          <p:cNvPr id="7" name="Image 6"/>
          <p:cNvPicPr/>
          <p:nvPr/>
        </p:nvPicPr>
        <p:blipFill>
          <a:blip r:embed="rId3"/>
          <a:srcRect/>
          <a:stretch>
            <a:fillRect/>
          </a:stretch>
        </p:blipFill>
        <p:spPr bwMode="auto">
          <a:xfrm>
            <a:off x="1357290" y="2428868"/>
            <a:ext cx="2428892" cy="2286016"/>
          </a:xfrm>
          <a:prstGeom prst="rect">
            <a:avLst/>
          </a:prstGeom>
          <a:noFill/>
          <a:ln w="9525">
            <a:noFill/>
            <a:miter lim="800000"/>
            <a:headEnd/>
            <a:tailEnd/>
          </a:ln>
        </p:spPr>
      </p:pic>
      <p:cxnSp>
        <p:nvCxnSpPr>
          <p:cNvPr id="11" name="Connecteur droit 10"/>
          <p:cNvCxnSpPr/>
          <p:nvPr/>
        </p:nvCxnSpPr>
        <p:spPr>
          <a:xfrm rot="16200000" flipH="1">
            <a:off x="3643306" y="3286123"/>
            <a:ext cx="214315"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flipH="1" flipV="1">
            <a:off x="3643306" y="371475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rot="5400000" flipH="1" flipV="1">
            <a:off x="3571869" y="3857629"/>
            <a:ext cx="428627" cy="142879"/>
          </a:xfrm>
          <a:prstGeom prst="line">
            <a:avLst/>
          </a:prstGeom>
        </p:spPr>
        <p:style>
          <a:lnRef idx="1">
            <a:schemeClr val="accent1"/>
          </a:lnRef>
          <a:fillRef idx="0">
            <a:schemeClr val="accent1"/>
          </a:fillRef>
          <a:effectRef idx="0">
            <a:schemeClr val="accent1"/>
          </a:effectRef>
          <a:fontRef idx="minor">
            <a:schemeClr val="tx1"/>
          </a:fontRef>
        </p:style>
      </p:cxnSp>
      <p:sp>
        <p:nvSpPr>
          <p:cNvPr id="12" name="Espace réservé du numéro de diapositive 11"/>
          <p:cNvSpPr>
            <a:spLocks noGrp="1"/>
          </p:cNvSpPr>
          <p:nvPr>
            <p:ph type="sldNum" sz="quarter" idx="12"/>
          </p:nvPr>
        </p:nvSpPr>
        <p:spPr/>
        <p:txBody>
          <a:bodyPr/>
          <a:lstStyle/>
          <a:p>
            <a:fld id="{6A57DE81-6014-4638-A333-DC32EA98508D}" type="slidenum">
              <a:rPr lang="fr-FR" smtClean="0"/>
              <a:pPr/>
              <a:t>14</a:t>
            </a:fld>
            <a:endParaRPr lang="fr-FR"/>
          </a:p>
        </p:txBody>
      </p:sp>
      <p:sp>
        <p:nvSpPr>
          <p:cNvPr id="13" name="ZoneTexte 12"/>
          <p:cNvSpPr txBox="1"/>
          <p:nvPr/>
        </p:nvSpPr>
        <p:spPr>
          <a:xfrm>
            <a:off x="1142976" y="5143512"/>
            <a:ext cx="6786610" cy="369332"/>
          </a:xfrm>
          <a:prstGeom prst="rect">
            <a:avLst/>
          </a:prstGeom>
          <a:noFill/>
        </p:spPr>
        <p:txBody>
          <a:bodyPr wrap="square" rtlCol="0">
            <a:spAutoFit/>
          </a:bodyPr>
          <a:lstStyle/>
          <a:p>
            <a:r>
              <a:rPr lang="fr-FR" b="1" dirty="0" smtClean="0"/>
              <a:t>Figure 2.8: </a:t>
            </a:r>
            <a:r>
              <a:rPr lang="fr-FR" dirty="0" smtClean="0"/>
              <a:t>schéma de commande d’un moteur pas à pas bipolaire</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Effect transition="in" filter="checkerboard(across)">
                                      <p:cBhvr>
                                        <p:cTn id="7" dur="500"/>
                                        <p:tgtEl>
                                          <p:spTgt spid="27649"/>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amond(in)">
                                      <p:cBhvr>
                                        <p:cTn id="11" dur="2000"/>
                                        <p:tgtEl>
                                          <p:spTgt spid="7"/>
                                        </p:tgtEl>
                                      </p:cBhvr>
                                    </p:animEffect>
                                  </p:childTnLst>
                                </p:cTn>
                              </p:par>
                            </p:childTnLst>
                          </p:cTn>
                        </p:par>
                        <p:par>
                          <p:cTn id="12" fill="hold">
                            <p:stCondLst>
                              <p:cond delay="2500"/>
                            </p:stCondLst>
                            <p:childTnLst>
                              <p:par>
                                <p:cTn id="13" presetID="8" presetClass="entr" presetSubtype="16"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amond(in)">
                                      <p:cBhvr>
                                        <p:cTn id="15" dur="2000"/>
                                        <p:tgtEl>
                                          <p:spTgt spid="6"/>
                                        </p:tgtEl>
                                      </p:cBhvr>
                                    </p:animEffect>
                                  </p:childTnLst>
                                </p:cTn>
                              </p:par>
                            </p:childTnLst>
                          </p:cTn>
                        </p:par>
                        <p:par>
                          <p:cTn id="16" fill="hold">
                            <p:stCondLst>
                              <p:cond delay="4500"/>
                            </p:stCondLst>
                            <p:childTnLst>
                              <p:par>
                                <p:cTn id="17" presetID="5" presetClass="entr" presetSubtype="1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heckerboard(across)">
                                      <p:cBhvr>
                                        <p:cTn id="19" dur="500"/>
                                        <p:tgtEl>
                                          <p:spTgt spid="11"/>
                                        </p:tgtEl>
                                      </p:cBhvr>
                                    </p:animEffect>
                                  </p:childTnLst>
                                </p:cTn>
                              </p:par>
                            </p:childTnLst>
                          </p:cTn>
                        </p:par>
                        <p:par>
                          <p:cTn id="20" fill="hold">
                            <p:stCondLst>
                              <p:cond delay="5000"/>
                            </p:stCondLst>
                            <p:childTnLst>
                              <p:par>
                                <p:cTn id="21" presetID="5" presetClass="entr" presetSubtype="1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checkerboard(across)">
                                      <p:cBhvr>
                                        <p:cTn id="23" dur="500"/>
                                        <p:tgtEl>
                                          <p:spTgt spid="15"/>
                                        </p:tgtEl>
                                      </p:cBhvr>
                                    </p:animEffect>
                                  </p:childTnLst>
                                </p:cTn>
                              </p:par>
                            </p:childTnLst>
                          </p:cTn>
                        </p:par>
                        <p:par>
                          <p:cTn id="24" fill="hold">
                            <p:stCondLst>
                              <p:cond delay="5500"/>
                            </p:stCondLst>
                            <p:childTnLst>
                              <p:par>
                                <p:cTn id="25" presetID="5" presetClass="entr" presetSubtype="10"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checkerboard(across)">
                                      <p:cBhvr>
                                        <p:cTn id="27" dur="500"/>
                                        <p:tgtEl>
                                          <p:spTgt spid="17"/>
                                        </p:tgtEl>
                                      </p:cBhvr>
                                    </p:animEffect>
                                  </p:childTnLst>
                                </p:cTn>
                              </p:par>
                            </p:childTnLst>
                          </p:cTn>
                        </p:par>
                        <p:par>
                          <p:cTn id="28" fill="hold">
                            <p:stCondLst>
                              <p:cond delay="6000"/>
                            </p:stCondLst>
                            <p:childTnLst>
                              <p:par>
                                <p:cTn id="29" presetID="8" presetClass="entr" presetSubtype="16"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amond(in)">
                                      <p:cBhvr>
                                        <p:cTn id="3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357166"/>
            <a:ext cx="8229600" cy="654032"/>
          </a:xfrm>
        </p:spPr>
        <p:txBody>
          <a:bodyPr>
            <a:normAutofit fontScale="90000"/>
          </a:bodyPr>
          <a:lstStyle/>
          <a:p>
            <a:r>
              <a:rPr lang="fr-FR" sz="3600" b="1" dirty="0" smtClean="0"/>
              <a:t>2.3) Moteur pas à pas à réluctance variable</a:t>
            </a:r>
            <a:r>
              <a:rPr lang="fr-FR" dirty="0" smtClean="0"/>
              <a:t/>
            </a:r>
            <a:br>
              <a:rPr lang="fr-FR" dirty="0" smtClean="0"/>
            </a:br>
            <a:endParaRPr lang="fr-FR" dirty="0"/>
          </a:p>
        </p:txBody>
      </p:sp>
      <p:sp>
        <p:nvSpPr>
          <p:cNvPr id="28674" name="Rectangle 2"/>
          <p:cNvSpPr>
            <a:spLocks noChangeArrowheads="1"/>
          </p:cNvSpPr>
          <p:nvPr/>
        </p:nvSpPr>
        <p:spPr bwMode="auto">
          <a:xfrm>
            <a:off x="214282" y="857232"/>
            <a:ext cx="5500726"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Un moteur à reluctance variable possède un rotor en fer doux non magnétisé avec moins de pôles que le stator comme le montre la figure ci-contre. Le rotor va se placer de telle sorte que le flux magnétique qui le traverse soit maximum (il recherche la reluctance la plus faible possible).</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8673" name="Image 41" descr="Moteur à reluctance variable"/>
          <p:cNvPicPr>
            <a:picLocks noChangeAspect="1" noChangeArrowheads="1"/>
          </p:cNvPicPr>
          <p:nvPr/>
        </p:nvPicPr>
        <p:blipFill>
          <a:blip r:embed="rId2"/>
          <a:srcRect/>
          <a:stretch>
            <a:fillRect/>
          </a:stretch>
        </p:blipFill>
        <p:spPr bwMode="auto">
          <a:xfrm>
            <a:off x="5834092" y="571480"/>
            <a:ext cx="2952750" cy="2752725"/>
          </a:xfrm>
          <a:prstGeom prst="rect">
            <a:avLst/>
          </a:prstGeom>
          <a:noFill/>
        </p:spPr>
      </p:pic>
      <p:sp>
        <p:nvSpPr>
          <p:cNvPr id="28675" name="Rectangle 3"/>
          <p:cNvSpPr>
            <a:spLocks noChangeArrowheads="1"/>
          </p:cNvSpPr>
          <p:nvPr/>
        </p:nvSpPr>
        <p:spPr bwMode="auto">
          <a:xfrm>
            <a:off x="0" y="2752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800" b="0" i="0" u="none" strike="noStrike" cap="none" normalizeH="0" baseline="0" smtClean="0">
                <a:ln>
                  <a:noFill/>
                </a:ln>
                <a:solidFill>
                  <a:schemeClr val="tx1"/>
                </a:solidFill>
                <a:effectLst/>
                <a:latin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p:nvPr/>
        </p:nvSpPr>
        <p:spPr>
          <a:xfrm>
            <a:off x="5357818" y="3429000"/>
            <a:ext cx="3786182" cy="707886"/>
          </a:xfrm>
          <a:prstGeom prst="rect">
            <a:avLst/>
          </a:prstGeom>
        </p:spPr>
        <p:txBody>
          <a:bodyPr wrap="square">
            <a:spAutoFit/>
          </a:bodyPr>
          <a:lstStyle/>
          <a:p>
            <a:pPr algn="just"/>
            <a:r>
              <a:rPr lang="fr-FR" sz="2000" b="1" dirty="0" smtClean="0"/>
              <a:t>Figure </a:t>
            </a:r>
            <a:r>
              <a:rPr lang="fr-FR" sz="2000" b="1" dirty="0" smtClean="0"/>
              <a:t>2.9</a:t>
            </a:r>
            <a:r>
              <a:rPr lang="fr-FR" sz="2000" b="1" dirty="0" smtClean="0"/>
              <a:t> :</a:t>
            </a:r>
            <a:r>
              <a:rPr lang="fr-FR" sz="2000" dirty="0" smtClean="0"/>
              <a:t> Moteur pas à pas à réluctance variable</a:t>
            </a:r>
            <a:endParaRPr lang="fr-FR" sz="2000" dirty="0"/>
          </a:p>
        </p:txBody>
      </p:sp>
      <p:sp>
        <p:nvSpPr>
          <p:cNvPr id="28676" name="Rectangle 4"/>
          <p:cNvSpPr>
            <a:spLocks noChangeArrowheads="1"/>
          </p:cNvSpPr>
          <p:nvPr/>
        </p:nvSpPr>
        <p:spPr bwMode="auto">
          <a:xfrm>
            <a:off x="285720" y="3429000"/>
            <a:ext cx="500066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333333"/>
                </a:solidFill>
                <a:effectLst/>
                <a:latin typeface="Calibri" pitchFamily="34" charset="0"/>
                <a:ea typeface="Times New Roman" pitchFamily="18" charset="0"/>
                <a:cs typeface="Times New Roman" pitchFamily="18" charset="0"/>
              </a:rPr>
              <a:t>Les séquences de commande sont identiques aux moteurs unipolaire soit :</a:t>
            </a:r>
            <a:br>
              <a:rPr kumimoji="0" lang="fr-FR" sz="2000" b="0" i="0" u="none" strike="noStrike" cap="none" normalizeH="0" baseline="0" dirty="0" smtClean="0">
                <a:ln>
                  <a:noFill/>
                </a:ln>
                <a:solidFill>
                  <a:srgbClr val="333333"/>
                </a:solidFill>
                <a:effectLst/>
                <a:latin typeface="Calibri" pitchFamily="34" charset="0"/>
                <a:ea typeface="Times New Roman" pitchFamily="18" charset="0"/>
                <a:cs typeface="Times New Roman" pitchFamily="18" charset="0"/>
              </a:rPr>
            </a:br>
            <a:r>
              <a:rPr kumimoji="0" lang="fr-FR" sz="2000" b="0" i="0" u="none" strike="noStrike" cap="none" normalizeH="0" baseline="0" dirty="0" smtClean="0">
                <a:ln>
                  <a:noFill/>
                </a:ln>
                <a:solidFill>
                  <a:srgbClr val="333333"/>
                </a:solidFill>
                <a:effectLst/>
                <a:latin typeface="Calibri" pitchFamily="34" charset="0"/>
                <a:ea typeface="Times New Roman" pitchFamily="18" charset="0"/>
                <a:cs typeface="Times New Roman" pitchFamily="18" charset="0"/>
              </a:rPr>
              <a:t>A C B D</a:t>
            </a:r>
            <a:br>
              <a:rPr kumimoji="0" lang="fr-FR" sz="2000" b="0" i="0" u="none" strike="noStrike" cap="none" normalizeH="0" baseline="0" dirty="0" smtClean="0">
                <a:ln>
                  <a:noFill/>
                </a:ln>
                <a:solidFill>
                  <a:srgbClr val="333333"/>
                </a:solidFill>
                <a:effectLst/>
                <a:latin typeface="Calibri" pitchFamily="34" charset="0"/>
                <a:ea typeface="Times New Roman" pitchFamily="18" charset="0"/>
                <a:cs typeface="Times New Roman" pitchFamily="18" charset="0"/>
              </a:rPr>
            </a:br>
            <a:r>
              <a:rPr kumimoji="0" lang="fr-FR" sz="2000" b="0" i="0" u="none" strike="noStrike" cap="none" normalizeH="0" baseline="0" dirty="0" smtClean="0">
                <a:ln>
                  <a:noFill/>
                </a:ln>
                <a:solidFill>
                  <a:srgbClr val="333333"/>
                </a:solidFill>
                <a:effectLst/>
                <a:latin typeface="Calibri" pitchFamily="34" charset="0"/>
                <a:ea typeface="Times New Roman" pitchFamily="18" charset="0"/>
                <a:cs typeface="Times New Roman" pitchFamily="18" charset="0"/>
              </a:rPr>
              <a:t>ou : AC / CB / BD / DA</a:t>
            </a:r>
            <a:br>
              <a:rPr kumimoji="0" lang="fr-FR" sz="2000" b="0" i="0" u="none" strike="noStrike" cap="none" normalizeH="0" baseline="0" dirty="0" smtClean="0">
                <a:ln>
                  <a:noFill/>
                </a:ln>
                <a:solidFill>
                  <a:srgbClr val="333333"/>
                </a:solidFill>
                <a:effectLst/>
                <a:latin typeface="Calibri" pitchFamily="34" charset="0"/>
                <a:ea typeface="Times New Roman" pitchFamily="18" charset="0"/>
                <a:cs typeface="Times New Roman" pitchFamily="18" charset="0"/>
              </a:rPr>
            </a:br>
            <a:r>
              <a:rPr kumimoji="0" lang="fr-FR" sz="2000" b="0" i="0" u="none" strike="noStrike" cap="none" normalizeH="0" baseline="0" dirty="0" smtClean="0">
                <a:ln>
                  <a:noFill/>
                </a:ln>
                <a:solidFill>
                  <a:srgbClr val="333333"/>
                </a:solidFill>
                <a:effectLst/>
                <a:latin typeface="Calibri" pitchFamily="34" charset="0"/>
                <a:ea typeface="Times New Roman" pitchFamily="18" charset="0"/>
                <a:cs typeface="Times New Roman" pitchFamily="18" charset="0"/>
              </a:rPr>
              <a:t>ou : A / AC / C / CB / B / BD / D /DA</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28678" name="Rectangle 6"/>
          <p:cNvSpPr>
            <a:spLocks noChangeArrowheads="1"/>
          </p:cNvSpPr>
          <p:nvPr/>
        </p:nvSpPr>
        <p:spPr bwMode="auto">
          <a:xfrm>
            <a:off x="0" y="5143512"/>
            <a:ext cx="7723909" cy="67710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333333"/>
                </a:solidFill>
                <a:effectLst/>
                <a:latin typeface="Calibri" pitchFamily="34" charset="0"/>
                <a:ea typeface="Times New Roman" pitchFamily="18" charset="0"/>
                <a:cs typeface="Times New Roman" pitchFamily="18" charset="0"/>
              </a:rPr>
              <a:t>Le nombre de pas par tour est donné comme suit :   </a:t>
            </a:r>
            <a:r>
              <a:rPr kumimoji="0" lang="fr-FR" sz="2000" b="0" i="0" u="none" strike="noStrike" cap="none" normalizeH="0" baseline="0" dirty="0" err="1" smtClean="0">
                <a:ln>
                  <a:noFill/>
                </a:ln>
                <a:solidFill>
                  <a:srgbClr val="333333"/>
                </a:solidFill>
                <a:effectLst/>
                <a:latin typeface="Calibri" pitchFamily="34" charset="0"/>
                <a:ea typeface="Times New Roman" pitchFamily="18" charset="0"/>
                <a:cs typeface="Times New Roman" pitchFamily="18" charset="0"/>
              </a:rPr>
              <a:t>Np</a:t>
            </a:r>
            <a:r>
              <a:rPr kumimoji="0" lang="fr-FR" sz="2000" b="0" i="0" u="none" strike="noStrike" cap="none" normalizeH="0" baseline="0" dirty="0" smtClean="0">
                <a:ln>
                  <a:noFill/>
                </a:ln>
                <a:solidFill>
                  <a:srgbClr val="333333"/>
                </a:solidFill>
                <a:effectLst/>
                <a:latin typeface="Calibri" pitchFamily="34" charset="0"/>
                <a:ea typeface="Times New Roman" pitchFamily="18" charset="0"/>
                <a:cs typeface="Times New Roman" pitchFamily="18" charset="0"/>
              </a:rPr>
              <a:t> = Nr*Ns/(Ns-Nr) </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679" name="Rectangle 7"/>
          <p:cNvSpPr>
            <a:spLocks noChangeArrowheads="1"/>
          </p:cNvSpPr>
          <p:nvPr/>
        </p:nvSpPr>
        <p:spPr bwMode="auto">
          <a:xfrm>
            <a:off x="0" y="676275"/>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8687" name="Rectangle 15"/>
          <p:cNvSpPr>
            <a:spLocks noChangeArrowheads="1"/>
          </p:cNvSpPr>
          <p:nvPr/>
        </p:nvSpPr>
        <p:spPr bwMode="auto">
          <a:xfrm>
            <a:off x="0" y="5572140"/>
            <a:ext cx="8794267"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333333"/>
                </a:solidFill>
                <a:effectLst/>
                <a:latin typeface="Calibri" pitchFamily="34" charset="0"/>
                <a:ea typeface="Times New Roman" pitchFamily="18" charset="0"/>
                <a:cs typeface="Times New Roman" pitchFamily="18" charset="0"/>
              </a:rPr>
              <a:t>Avec  Nr  est le  nombre de dents au rotor et  Ns  est le nombre de dents au stator  </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28690" name="Rectangle 18"/>
          <p:cNvSpPr>
            <a:spLocks noChangeArrowheads="1"/>
          </p:cNvSpPr>
          <p:nvPr/>
        </p:nvSpPr>
        <p:spPr bwMode="auto">
          <a:xfrm>
            <a:off x="0" y="6143644"/>
            <a:ext cx="8929718"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333333"/>
                </a:solidFill>
                <a:effectLst/>
                <a:latin typeface="Calibri" pitchFamily="34" charset="0"/>
                <a:ea typeface="Times New Roman" pitchFamily="18" charset="0"/>
                <a:cs typeface="Times New Roman" pitchFamily="18" charset="0"/>
              </a:rPr>
              <a:t>Le sens  de rotation ne dépend pas du sens du courant, mais de l’ordre d’alimentation des bobines.</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Espace réservé du numéro de diapositive 21"/>
          <p:cNvSpPr>
            <a:spLocks noGrp="1"/>
          </p:cNvSpPr>
          <p:nvPr>
            <p:ph type="sldNum" sz="quarter" idx="12"/>
          </p:nvPr>
        </p:nvSpPr>
        <p:spPr/>
        <p:txBody>
          <a:bodyPr/>
          <a:lstStyle/>
          <a:p>
            <a:fld id="{6A57DE81-6014-4638-A333-DC32EA98508D}" type="slidenum">
              <a:rPr lang="fr-FR" smtClean="0"/>
              <a:pPr/>
              <a:t>15</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8674"/>
                                        </p:tgtEl>
                                        <p:attrNameLst>
                                          <p:attrName>style.visibility</p:attrName>
                                        </p:attrNameLst>
                                      </p:cBhvr>
                                      <p:to>
                                        <p:strVal val="visible"/>
                                      </p:to>
                                    </p:set>
                                    <p:animEffect transition="in" filter="checkerboard(across)">
                                      <p:cBhvr>
                                        <p:cTn id="12" dur="500"/>
                                        <p:tgtEl>
                                          <p:spTgt spid="28674"/>
                                        </p:tgtEl>
                                      </p:cBhvr>
                                    </p:animEffect>
                                  </p:childTnLst>
                                </p:cTn>
                              </p:par>
                            </p:childTnLst>
                          </p:cTn>
                        </p:par>
                        <p:par>
                          <p:cTn id="13" fill="hold">
                            <p:stCondLst>
                              <p:cond delay="500"/>
                            </p:stCondLst>
                            <p:childTnLst>
                              <p:par>
                                <p:cTn id="14" presetID="8" presetClass="entr" presetSubtype="16" fill="hold" nodeType="afterEffect">
                                  <p:stCondLst>
                                    <p:cond delay="0"/>
                                  </p:stCondLst>
                                  <p:childTnLst>
                                    <p:set>
                                      <p:cBhvr>
                                        <p:cTn id="15" dur="1" fill="hold">
                                          <p:stCondLst>
                                            <p:cond delay="0"/>
                                          </p:stCondLst>
                                        </p:cTn>
                                        <p:tgtEl>
                                          <p:spTgt spid="28673"/>
                                        </p:tgtEl>
                                        <p:attrNameLst>
                                          <p:attrName>style.visibility</p:attrName>
                                        </p:attrNameLst>
                                      </p:cBhvr>
                                      <p:to>
                                        <p:strVal val="visible"/>
                                      </p:to>
                                    </p:set>
                                    <p:animEffect transition="in" filter="diamond(in)">
                                      <p:cBhvr>
                                        <p:cTn id="16" dur="2000"/>
                                        <p:tgtEl>
                                          <p:spTgt spid="28673"/>
                                        </p:tgtEl>
                                      </p:cBhvr>
                                    </p:animEffect>
                                  </p:childTnLst>
                                </p:cTn>
                              </p:par>
                            </p:childTnLst>
                          </p:cTn>
                        </p:par>
                        <p:par>
                          <p:cTn id="17" fill="hold">
                            <p:stCondLst>
                              <p:cond delay="2500"/>
                            </p:stCondLst>
                            <p:childTnLst>
                              <p:par>
                                <p:cTn id="18" presetID="5" presetClass="entr" presetSubtype="1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heckerboard(across)">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8676"/>
                                        </p:tgtEl>
                                        <p:attrNameLst>
                                          <p:attrName>style.visibility</p:attrName>
                                        </p:attrNameLst>
                                      </p:cBhvr>
                                      <p:to>
                                        <p:strVal val="visible"/>
                                      </p:to>
                                    </p:set>
                                    <p:animEffect transition="in" filter="checkerboard(across)">
                                      <p:cBhvr>
                                        <p:cTn id="25" dur="500"/>
                                        <p:tgtEl>
                                          <p:spTgt spid="28676"/>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8678"/>
                                        </p:tgtEl>
                                        <p:attrNameLst>
                                          <p:attrName>style.visibility</p:attrName>
                                        </p:attrNameLst>
                                      </p:cBhvr>
                                      <p:to>
                                        <p:strVal val="visible"/>
                                      </p:to>
                                    </p:set>
                                    <p:animEffect transition="in" filter="checkerboard(across)">
                                      <p:cBhvr>
                                        <p:cTn id="30" dur="500"/>
                                        <p:tgtEl>
                                          <p:spTgt spid="28678"/>
                                        </p:tgtEl>
                                      </p:cBhvr>
                                    </p:animEffect>
                                  </p:childTnLst>
                                </p:cTn>
                              </p:par>
                            </p:childTnLst>
                          </p:cTn>
                        </p:par>
                        <p:par>
                          <p:cTn id="31" fill="hold">
                            <p:stCondLst>
                              <p:cond delay="500"/>
                            </p:stCondLst>
                            <p:childTnLst>
                              <p:par>
                                <p:cTn id="32" presetID="5" presetClass="entr" presetSubtype="10" fill="hold" grpId="0" nodeType="afterEffect">
                                  <p:stCondLst>
                                    <p:cond delay="0"/>
                                  </p:stCondLst>
                                  <p:childTnLst>
                                    <p:set>
                                      <p:cBhvr>
                                        <p:cTn id="33" dur="1" fill="hold">
                                          <p:stCondLst>
                                            <p:cond delay="0"/>
                                          </p:stCondLst>
                                        </p:cTn>
                                        <p:tgtEl>
                                          <p:spTgt spid="28687"/>
                                        </p:tgtEl>
                                        <p:attrNameLst>
                                          <p:attrName>style.visibility</p:attrName>
                                        </p:attrNameLst>
                                      </p:cBhvr>
                                      <p:to>
                                        <p:strVal val="visible"/>
                                      </p:to>
                                    </p:set>
                                    <p:animEffect transition="in" filter="checkerboard(across)">
                                      <p:cBhvr>
                                        <p:cTn id="34" dur="500"/>
                                        <p:tgtEl>
                                          <p:spTgt spid="28687"/>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28690"/>
                                        </p:tgtEl>
                                        <p:attrNameLst>
                                          <p:attrName>style.visibility</p:attrName>
                                        </p:attrNameLst>
                                      </p:cBhvr>
                                      <p:to>
                                        <p:strVal val="visible"/>
                                      </p:to>
                                    </p:set>
                                    <p:animEffect transition="in" filter="checkerboard(across)">
                                      <p:cBhvr>
                                        <p:cTn id="39" dur="500"/>
                                        <p:tgtEl>
                                          <p:spTgt spid="28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674" grpId="0"/>
      <p:bldP spid="6" grpId="0"/>
      <p:bldP spid="28676" grpId="0"/>
      <p:bldP spid="28678" grpId="0"/>
      <p:bldP spid="28687" grpId="0"/>
      <p:bldP spid="2869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4638"/>
            <a:ext cx="8686800" cy="1143000"/>
          </a:xfrm>
        </p:spPr>
        <p:txBody>
          <a:bodyPr>
            <a:normAutofit/>
          </a:bodyPr>
          <a:lstStyle/>
          <a:p>
            <a:r>
              <a:rPr lang="fr-FR" sz="2400" b="1" dirty="0" smtClean="0"/>
              <a:t>2.3.1</a:t>
            </a:r>
            <a:r>
              <a:rPr lang="fr-FR" sz="2400" b="1" dirty="0" smtClean="0"/>
              <a:t>) Commande d’un moteur </a:t>
            </a:r>
            <a:r>
              <a:rPr lang="fr-FR" sz="2400" b="1" dirty="0" smtClean="0"/>
              <a:t>pas à pas </a:t>
            </a:r>
            <a:r>
              <a:rPr lang="fr-FR" sz="2400" b="1" dirty="0" smtClean="0"/>
              <a:t>à réluctance variable</a:t>
            </a:r>
            <a:r>
              <a:rPr lang="fr-FR" sz="2400" dirty="0" smtClean="0"/>
              <a:t/>
            </a:r>
            <a:br>
              <a:rPr lang="fr-FR" sz="2400" dirty="0" smtClean="0"/>
            </a:br>
            <a:endParaRPr lang="fr-FR" sz="2400" dirty="0"/>
          </a:p>
        </p:txBody>
      </p:sp>
      <p:sp>
        <p:nvSpPr>
          <p:cNvPr id="30721" name="Rectangle 1"/>
          <p:cNvSpPr>
            <a:spLocks noChangeArrowheads="1"/>
          </p:cNvSpPr>
          <p:nvPr/>
        </p:nvSpPr>
        <p:spPr bwMode="auto">
          <a:xfrm>
            <a:off x="0" y="1071546"/>
            <a:ext cx="9001156"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333333"/>
                </a:solidFill>
                <a:effectLst/>
                <a:latin typeface="Calibri" pitchFamily="34" charset="0"/>
                <a:ea typeface="Times New Roman" pitchFamily="18" charset="0"/>
                <a:cs typeface="Times New Roman" pitchFamily="18" charset="0"/>
              </a:rPr>
              <a:t>La commande du moteur pas à pas à réluctance variable est assurée par un pilotage de type unipolaire et l’avance du rotor est obtenue tour à tour une paire de pôles du stator le circuit de puissance suivant :</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Image 3" descr="Résultat de recherche d'images pour &quot;Schéma de commande d'un moteur pas à pas à réluctance variable&quot;"/>
          <p:cNvPicPr/>
          <p:nvPr/>
        </p:nvPicPr>
        <p:blipFill>
          <a:blip r:embed="rId2"/>
          <a:srcRect/>
          <a:stretch>
            <a:fillRect/>
          </a:stretch>
        </p:blipFill>
        <p:spPr bwMode="auto">
          <a:xfrm>
            <a:off x="1714480" y="2357430"/>
            <a:ext cx="5760720" cy="3319557"/>
          </a:xfrm>
          <a:prstGeom prst="rect">
            <a:avLst/>
          </a:prstGeom>
          <a:noFill/>
          <a:ln w="9525">
            <a:noFill/>
            <a:miter lim="800000"/>
            <a:headEnd/>
            <a:tailEnd/>
          </a:ln>
        </p:spPr>
      </p:pic>
      <p:sp>
        <p:nvSpPr>
          <p:cNvPr id="30722" name="Rectangle 2"/>
          <p:cNvSpPr>
            <a:spLocks noChangeArrowheads="1"/>
          </p:cNvSpPr>
          <p:nvPr/>
        </p:nvSpPr>
        <p:spPr bwMode="auto">
          <a:xfrm>
            <a:off x="285720" y="5929330"/>
            <a:ext cx="8405121" cy="40011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rgbClr val="333333"/>
                </a:solidFill>
                <a:effectLst/>
                <a:latin typeface="Calibri" pitchFamily="34" charset="0"/>
                <a:ea typeface="Times New Roman" pitchFamily="18" charset="0"/>
                <a:cs typeface="Times New Roman" pitchFamily="18" charset="0"/>
              </a:rPr>
              <a:t>Figure 2.10 :</a:t>
            </a:r>
            <a:r>
              <a:rPr kumimoji="0" lang="fr-FR" sz="2000" b="0" i="0" u="none" strike="noStrike" cap="none" normalizeH="0" baseline="0" dirty="0" smtClean="0">
                <a:ln>
                  <a:noFill/>
                </a:ln>
                <a:solidFill>
                  <a:srgbClr val="333333"/>
                </a:solidFill>
                <a:effectLst/>
                <a:latin typeface="Calibri" pitchFamily="34" charset="0"/>
                <a:ea typeface="Times New Roman" pitchFamily="18" charset="0"/>
                <a:cs typeface="Times New Roman" pitchFamily="18" charset="0"/>
              </a:rPr>
              <a:t> Circuit de puissance d’un moteur pas à pas à réluctance variable.</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Espace réservé du numéro de diapositive 5"/>
          <p:cNvSpPr>
            <a:spLocks noGrp="1"/>
          </p:cNvSpPr>
          <p:nvPr>
            <p:ph type="sldNum" sz="quarter" idx="12"/>
          </p:nvPr>
        </p:nvSpPr>
        <p:spPr/>
        <p:txBody>
          <a:bodyPr/>
          <a:lstStyle/>
          <a:p>
            <a:fld id="{6A57DE81-6014-4638-A333-DC32EA98508D}" type="slidenum">
              <a:rPr lang="fr-FR" smtClean="0"/>
              <a:pPr/>
              <a:t>16</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721"/>
                                        </p:tgtEl>
                                        <p:attrNameLst>
                                          <p:attrName>style.visibility</p:attrName>
                                        </p:attrNameLst>
                                      </p:cBhvr>
                                      <p:to>
                                        <p:strVal val="visible"/>
                                      </p:to>
                                    </p:set>
                                    <p:animEffect transition="in" filter="checkerboard(across)">
                                      <p:cBhvr>
                                        <p:cTn id="12" dur="500"/>
                                        <p:tgtEl>
                                          <p:spTgt spid="30721"/>
                                        </p:tgtEl>
                                      </p:cBhvr>
                                    </p:animEffect>
                                  </p:childTnLst>
                                </p:cTn>
                              </p:par>
                            </p:childTnLst>
                          </p:cTn>
                        </p:par>
                        <p:par>
                          <p:cTn id="13" fill="hold">
                            <p:stCondLst>
                              <p:cond delay="500"/>
                            </p:stCondLst>
                            <p:childTnLst>
                              <p:par>
                                <p:cTn id="14" presetID="8"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amond(in)">
                                      <p:cBhvr>
                                        <p:cTn id="16" dur="2000"/>
                                        <p:tgtEl>
                                          <p:spTgt spid="4"/>
                                        </p:tgtEl>
                                      </p:cBhvr>
                                    </p:animEffect>
                                  </p:childTnLst>
                                </p:cTn>
                              </p:par>
                            </p:childTnLst>
                          </p:cTn>
                        </p:par>
                        <p:par>
                          <p:cTn id="17" fill="hold">
                            <p:stCondLst>
                              <p:cond delay="2500"/>
                            </p:stCondLst>
                            <p:childTnLst>
                              <p:par>
                                <p:cTn id="18" presetID="5" presetClass="entr" presetSubtype="10" fill="hold" grpId="0" nodeType="afterEffect">
                                  <p:stCondLst>
                                    <p:cond delay="0"/>
                                  </p:stCondLst>
                                  <p:childTnLst>
                                    <p:set>
                                      <p:cBhvr>
                                        <p:cTn id="19" dur="1" fill="hold">
                                          <p:stCondLst>
                                            <p:cond delay="0"/>
                                          </p:stCondLst>
                                        </p:cTn>
                                        <p:tgtEl>
                                          <p:spTgt spid="30722"/>
                                        </p:tgtEl>
                                        <p:attrNameLst>
                                          <p:attrName>style.visibility</p:attrName>
                                        </p:attrNameLst>
                                      </p:cBhvr>
                                      <p:to>
                                        <p:strVal val="visible"/>
                                      </p:to>
                                    </p:set>
                                    <p:animEffect transition="in" filter="checkerboard(across)">
                                      <p:cBhvr>
                                        <p:cTn id="20"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721" grpId="0"/>
      <p:bldP spid="307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4140301" cy="76944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fr-FR" sz="4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a:t>
            </a:r>
            <a:r>
              <a:rPr kumimoji="0" lang="fr-FR" sz="4400" b="1"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fr-FR" sz="4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Introduction </a:t>
            </a:r>
            <a:endParaRPr kumimoji="0" lang="fr-FR"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ZoneTexte 7"/>
          <p:cNvSpPr txBox="1"/>
          <p:nvPr/>
        </p:nvSpPr>
        <p:spPr>
          <a:xfrm>
            <a:off x="642910" y="1000108"/>
            <a:ext cx="8215370" cy="5078313"/>
          </a:xfrm>
          <a:prstGeom prst="rect">
            <a:avLst/>
          </a:prstGeom>
          <a:noFill/>
        </p:spPr>
        <p:txBody>
          <a:bodyPr wrap="square" rtlCol="0">
            <a:spAutoFit/>
          </a:bodyPr>
          <a:lstStyle/>
          <a:p>
            <a:pPr algn="just"/>
            <a:r>
              <a:rPr lang="fr-FR" dirty="0"/>
              <a:t>Tout actionneur électrique fonctionne du fait de l’existence de deux champs magnétiques :</a:t>
            </a:r>
          </a:p>
          <a:p>
            <a:pPr lvl="0" algn="just"/>
            <a:r>
              <a:rPr lang="fr-FR" dirty="0"/>
              <a:t>Le champ </a:t>
            </a:r>
            <a:r>
              <a:rPr lang="fr-FR" dirty="0" err="1"/>
              <a:t>statorique</a:t>
            </a:r>
            <a:r>
              <a:rPr lang="fr-FR" dirty="0"/>
              <a:t>  lié à la partie fixe du moteur (Bs)</a:t>
            </a:r>
          </a:p>
          <a:p>
            <a:pPr lvl="0" algn="just"/>
            <a:r>
              <a:rPr lang="fr-FR" dirty="0"/>
              <a:t>Le champ </a:t>
            </a:r>
            <a:r>
              <a:rPr lang="fr-FR" dirty="0" err="1"/>
              <a:t>rotorique</a:t>
            </a:r>
            <a:r>
              <a:rPr lang="fr-FR" dirty="0"/>
              <a:t> lié à la partie mobile du moteur (</a:t>
            </a:r>
            <a:r>
              <a:rPr lang="fr-FR" dirty="0" err="1"/>
              <a:t>Br</a:t>
            </a:r>
            <a:r>
              <a:rPr lang="fr-FR" dirty="0"/>
              <a:t>)</a:t>
            </a:r>
          </a:p>
          <a:p>
            <a:pPr algn="just"/>
            <a:r>
              <a:rPr lang="fr-FR" dirty="0"/>
              <a:t>Si les deux champs sont décalés d’un angle  il apparaît alors un couple (ou l’effort) qui tend à les aligner. Le couple (ou l’effort) est maximum lorsque les deux champs sont </a:t>
            </a:r>
            <a:r>
              <a:rPr lang="fr-FR" dirty="0" smtClean="0"/>
              <a:t>perpendiculaires           .</a:t>
            </a:r>
            <a:endParaRPr lang="fr-FR" dirty="0"/>
          </a:p>
          <a:p>
            <a:pPr algn="just"/>
            <a:r>
              <a:rPr lang="fr-FR" dirty="0"/>
              <a:t>Pour créer un moteur, il suffit, par un procédé technique, de faire tourner, ou déplacer, un de ces champs par rapport à l’autre pour que l’autre suive, entrainant ainsi le mouvement relatif du rotor par rapport au stator.</a:t>
            </a:r>
          </a:p>
          <a:p>
            <a:pPr algn="just"/>
            <a:r>
              <a:rPr lang="fr-FR" dirty="0"/>
              <a:t>On distingue trois types de moteurs électriques : moteurs pas à pas ; moteurs à courant continu et moteurs à courant alternatif (asynchrone et synchrone triphasés)</a:t>
            </a:r>
          </a:p>
          <a:p>
            <a:pPr algn="just"/>
            <a:r>
              <a:rPr lang="fr-FR" dirty="0"/>
              <a:t>Les moteurs pas à pas sont utilisés pratiquement dans tous les composants d’un système informatique, que soit dans les lecteurs de disquettes, les disques durs, que dans les scanners et les imprimantes. Par ailleurs, ils permettent dans le domaine de la Robotique d’obtenir une précision extraordinaire grâce à leur conception mécanique et électronique.</a:t>
            </a:r>
          </a:p>
          <a:p>
            <a:endParaRPr lang="fr-FR" dirty="0"/>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031" name="Picture 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324088" y="2714620"/>
            <a:ext cx="533400" cy="333375"/>
          </a:xfrm>
          <a:prstGeom prst="rect">
            <a:avLst/>
          </a:prstGeom>
          <a:noFill/>
        </p:spPr>
      </p:pic>
      <p:sp>
        <p:nvSpPr>
          <p:cNvPr id="6" name="Espace réservé du numéro de diapositive 5"/>
          <p:cNvSpPr>
            <a:spLocks noGrp="1"/>
          </p:cNvSpPr>
          <p:nvPr>
            <p:ph type="sldNum" sz="quarter" idx="12"/>
          </p:nvPr>
        </p:nvSpPr>
        <p:spPr/>
        <p:txBody>
          <a:bodyPr/>
          <a:lstStyle/>
          <a:p>
            <a:fld id="{6A57DE81-6014-4638-A333-DC32EA98508D}" type="slidenum">
              <a:rPr lang="fr-FR" smtClean="0"/>
              <a:pPr/>
              <a:t>2</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5">
                                            <p:txEl>
                                              <p:pRg st="0" end="0"/>
                                            </p:txEl>
                                          </p:spTgt>
                                        </p:tgtEl>
                                        <p:attrNameLst>
                                          <p:attrName>style.visibility</p:attrName>
                                        </p:attrNameLst>
                                      </p:cBhvr>
                                      <p:to>
                                        <p:strVal val="visible"/>
                                      </p:to>
                                    </p:set>
                                    <p:animEffect transition="in" filter="blinds(horizontal)">
                                      <p:cBhvr>
                                        <p:cTn id="7" dur="500"/>
                                        <p:tgtEl>
                                          <p:spTgt spid="10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0" y="0"/>
            <a:ext cx="9272090"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32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2) Les différents moteurs pas à pas et leur commande</a:t>
            </a:r>
            <a:endParaRPr kumimoji="0" lang="fr-FR"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ZoneTexte 5"/>
          <p:cNvSpPr txBox="1"/>
          <p:nvPr/>
        </p:nvSpPr>
        <p:spPr>
          <a:xfrm>
            <a:off x="142844" y="642918"/>
            <a:ext cx="8715436" cy="4708981"/>
          </a:xfrm>
          <a:prstGeom prst="rect">
            <a:avLst/>
          </a:prstGeom>
          <a:noFill/>
        </p:spPr>
        <p:txBody>
          <a:bodyPr wrap="square" rtlCol="0">
            <a:spAutoFit/>
          </a:bodyPr>
          <a:lstStyle/>
          <a:p>
            <a:pPr algn="just"/>
            <a:r>
              <a:rPr lang="fr-FR" sz="2000" dirty="0" smtClean="0"/>
              <a:t> Les </a:t>
            </a:r>
            <a:r>
              <a:rPr lang="fr-FR" sz="2000" dirty="0"/>
              <a:t>moteurs pas à pas se différencient suivant leur technologie de base et leur construction. Nous distinguons trois groupes :</a:t>
            </a:r>
          </a:p>
          <a:p>
            <a:pPr lvl="0" algn="just"/>
            <a:r>
              <a:rPr lang="fr-FR" sz="2000" dirty="0"/>
              <a:t>Les moteurs pas à pas à aimants permanents (unipolaire et bipolaire) </a:t>
            </a:r>
            <a:r>
              <a:rPr lang="fr-FR" sz="2000" dirty="0" smtClean="0"/>
              <a:t>:</a:t>
            </a:r>
          </a:p>
          <a:p>
            <a:pPr lvl="0" algn="just"/>
            <a:endParaRPr lang="fr-FR" sz="2000" dirty="0" smtClean="0"/>
          </a:p>
          <a:p>
            <a:pPr lvl="0" algn="just"/>
            <a:endParaRPr lang="fr-FR" sz="2000" dirty="0"/>
          </a:p>
          <a:p>
            <a:pPr lvl="0" algn="just"/>
            <a:endParaRPr lang="fr-FR" sz="2000" dirty="0" smtClean="0"/>
          </a:p>
          <a:p>
            <a:pPr lvl="0" algn="just"/>
            <a:endParaRPr lang="fr-FR" sz="2000" dirty="0"/>
          </a:p>
          <a:p>
            <a:pPr lvl="0" algn="just"/>
            <a:endParaRPr lang="fr-FR" sz="2000" dirty="0" smtClean="0"/>
          </a:p>
          <a:p>
            <a:pPr lvl="0" algn="just"/>
            <a:endParaRPr lang="fr-FR" sz="2000" dirty="0" smtClean="0"/>
          </a:p>
          <a:p>
            <a:pPr lvl="0" algn="just"/>
            <a:endParaRPr lang="fr-FR" sz="2000" dirty="0"/>
          </a:p>
          <a:p>
            <a:pPr lvl="0" algn="just"/>
            <a:endParaRPr lang="fr-FR" sz="2000" dirty="0" smtClean="0"/>
          </a:p>
          <a:p>
            <a:pPr lvl="0" algn="just"/>
            <a:endParaRPr lang="fr-FR" sz="2000" dirty="0"/>
          </a:p>
          <a:p>
            <a:pPr lvl="0" algn="just"/>
            <a:r>
              <a:rPr lang="fr-FR" sz="2000" dirty="0" smtClean="0"/>
              <a:t> </a:t>
            </a:r>
            <a:r>
              <a:rPr lang="fr-FR" sz="2000" b="1" dirty="0" smtClean="0"/>
              <a:t>Figure 2.1: </a:t>
            </a:r>
            <a:r>
              <a:rPr lang="fr-FR" sz="2000" dirty="0" smtClean="0"/>
              <a:t>Moteur pas à pas unipolaire        </a:t>
            </a:r>
            <a:r>
              <a:rPr lang="fr-FR" sz="2000" b="1" dirty="0" smtClean="0"/>
              <a:t>Figure 2.2: </a:t>
            </a:r>
            <a:r>
              <a:rPr lang="fr-FR" sz="2000" dirty="0" smtClean="0"/>
              <a:t>Moteur pas à pas bipolaire          </a:t>
            </a:r>
            <a:endParaRPr lang="fr-FR" sz="2000" dirty="0"/>
          </a:p>
          <a:p>
            <a:pPr lvl="0" algn="just"/>
            <a:endParaRPr lang="fr-FR" sz="2000" dirty="0" smtClean="0"/>
          </a:p>
          <a:p>
            <a:pPr lvl="0" algn="just"/>
            <a:r>
              <a:rPr lang="fr-FR" sz="2000" dirty="0" smtClean="0"/>
              <a:t> </a:t>
            </a:r>
            <a:r>
              <a:rPr lang="fr-FR" sz="2000" dirty="0"/>
              <a:t>Ils utilisent le principe de l’action d’un champ magnétique sur un aimant</a:t>
            </a:r>
            <a:r>
              <a:rPr lang="fr-FR" sz="2000" dirty="0" smtClean="0"/>
              <a:t>.</a:t>
            </a:r>
            <a:endParaRPr lang="fr-FR" sz="2000" dirty="0"/>
          </a:p>
        </p:txBody>
      </p:sp>
      <p:pic>
        <p:nvPicPr>
          <p:cNvPr id="9" name="Image 8" descr="Moteur bipolaire"/>
          <p:cNvPicPr/>
          <p:nvPr/>
        </p:nvPicPr>
        <p:blipFill>
          <a:blip r:embed="rId2"/>
          <a:srcRect/>
          <a:stretch>
            <a:fillRect/>
          </a:stretch>
        </p:blipFill>
        <p:spPr bwMode="auto">
          <a:xfrm>
            <a:off x="5523889" y="1714488"/>
            <a:ext cx="2477135" cy="2477135"/>
          </a:xfrm>
          <a:prstGeom prst="rect">
            <a:avLst/>
          </a:prstGeom>
          <a:noFill/>
          <a:ln w="9525">
            <a:noFill/>
            <a:miter lim="800000"/>
            <a:headEnd/>
            <a:tailEnd/>
          </a:ln>
        </p:spPr>
      </p:pic>
      <p:pic>
        <p:nvPicPr>
          <p:cNvPr id="10" name="Picture 2" descr="E:\Cours ACTLMD-2016\19-0.jpg"/>
          <p:cNvPicPr>
            <a:picLocks noChangeAspect="1" noChangeArrowheads="1"/>
          </p:cNvPicPr>
          <p:nvPr/>
        </p:nvPicPr>
        <p:blipFill>
          <a:blip r:embed="rId3"/>
          <a:srcRect/>
          <a:stretch>
            <a:fillRect/>
          </a:stretch>
        </p:blipFill>
        <p:spPr bwMode="auto">
          <a:xfrm>
            <a:off x="428596" y="1913389"/>
            <a:ext cx="3047143" cy="2301429"/>
          </a:xfrm>
          <a:prstGeom prst="rect">
            <a:avLst/>
          </a:prstGeom>
          <a:noFill/>
        </p:spPr>
      </p:pic>
      <p:sp>
        <p:nvSpPr>
          <p:cNvPr id="7" name="Espace réservé du numéro de diapositive 6"/>
          <p:cNvSpPr>
            <a:spLocks noGrp="1"/>
          </p:cNvSpPr>
          <p:nvPr>
            <p:ph type="sldNum" sz="quarter" idx="12"/>
          </p:nvPr>
        </p:nvSpPr>
        <p:spPr/>
        <p:txBody>
          <a:bodyPr/>
          <a:lstStyle/>
          <a:p>
            <a:fld id="{6A57DE81-6014-4638-A333-DC32EA98508D}" type="slidenum">
              <a:rPr lang="fr-FR" smtClean="0"/>
              <a:pPr/>
              <a:t>3</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5361"/>
                                        </p:tgtEl>
                                        <p:attrNameLst>
                                          <p:attrName>style.visibility</p:attrName>
                                        </p:attrNameLst>
                                      </p:cBhvr>
                                      <p:to>
                                        <p:strVal val="visible"/>
                                      </p:to>
                                    </p:set>
                                    <p:animEffect transition="in" filter="diamond(in)">
                                      <p:cBhvr>
                                        <p:cTn id="7" dur="2000"/>
                                        <p:tgtEl>
                                          <p:spTgt spid="1536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heckerboard(across)">
                                      <p:cBhvr>
                                        <p:cTn id="12" dur="500"/>
                                        <p:tgtEl>
                                          <p:spTgt spid="6">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checkerboard(across)">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amond(in)">
                                      <p:cBhvr>
                                        <p:cTn id="20" dur="2000"/>
                                        <p:tgtEl>
                                          <p:spTgt spid="10"/>
                                        </p:tgtEl>
                                      </p:cBhvr>
                                    </p:animEffect>
                                  </p:childTnLst>
                                </p:cTn>
                              </p:par>
                            </p:childTnLst>
                          </p:cTn>
                        </p:par>
                        <p:par>
                          <p:cTn id="21" fill="hold">
                            <p:stCondLst>
                              <p:cond delay="2000"/>
                            </p:stCondLst>
                            <p:childTnLst>
                              <p:par>
                                <p:cTn id="22" presetID="5" presetClass="entr" presetSubtype="10" fill="hold" nodeType="afterEffect">
                                  <p:stCondLst>
                                    <p:cond delay="0"/>
                                  </p:stCondLst>
                                  <p:childTnLst>
                                    <p:set>
                                      <p:cBhvr>
                                        <p:cTn id="23" dur="1" fill="hold">
                                          <p:stCondLst>
                                            <p:cond delay="0"/>
                                          </p:stCondLst>
                                        </p:cTn>
                                        <p:tgtEl>
                                          <p:spTgt spid="6">
                                            <p:txEl>
                                              <p:pRg st="11" end="11"/>
                                            </p:txEl>
                                          </p:spTgt>
                                        </p:tgtEl>
                                        <p:attrNameLst>
                                          <p:attrName>style.visibility</p:attrName>
                                        </p:attrNameLst>
                                      </p:cBhvr>
                                      <p:to>
                                        <p:strVal val="visible"/>
                                      </p:to>
                                    </p:set>
                                    <p:animEffect transition="in" filter="checkerboard(across)">
                                      <p:cBhvr>
                                        <p:cTn id="24" dur="500"/>
                                        <p:tgtEl>
                                          <p:spTgt spid="6">
                                            <p:txEl>
                                              <p:pRg st="11" end="1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amond(in)">
                                      <p:cBhvr>
                                        <p:cTn id="29" dur="2000"/>
                                        <p:tgtEl>
                                          <p:spTgt spid="9"/>
                                        </p:tgtEl>
                                      </p:cBhvr>
                                    </p:animEffect>
                                  </p:childTnLst>
                                </p:cTn>
                              </p:par>
                            </p:childTnLst>
                          </p:cTn>
                        </p:par>
                        <p:par>
                          <p:cTn id="30" fill="hold">
                            <p:stCondLst>
                              <p:cond delay="2000"/>
                            </p:stCondLst>
                            <p:childTnLst>
                              <p:par>
                                <p:cTn id="31" presetID="5" presetClass="entr" presetSubtype="10" fill="hold" nodeType="after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animEffect transition="in" filter="checkerboard(across)">
                                      <p:cBhvr>
                                        <p:cTn id="33" dur="500"/>
                                        <p:tgtEl>
                                          <p:spTgt spid="6">
                                            <p:txEl>
                                              <p:pRg st="11" end="11"/>
                                            </p:txEl>
                                          </p:spTgt>
                                        </p:tgtEl>
                                      </p:cBhvr>
                                    </p:animEffect>
                                  </p:childTnLst>
                                </p:cTn>
                              </p:par>
                            </p:childTnLst>
                          </p:cTn>
                        </p:par>
                        <p:par>
                          <p:cTn id="34" fill="hold">
                            <p:stCondLst>
                              <p:cond delay="2500"/>
                            </p:stCondLst>
                            <p:childTnLst>
                              <p:par>
                                <p:cTn id="35" presetID="5" presetClass="entr" presetSubtype="10" fill="hold" nodeType="afterEffect">
                                  <p:stCondLst>
                                    <p:cond delay="0"/>
                                  </p:stCondLst>
                                  <p:childTnLst>
                                    <p:set>
                                      <p:cBhvr>
                                        <p:cTn id="36" dur="1" fill="hold">
                                          <p:stCondLst>
                                            <p:cond delay="0"/>
                                          </p:stCondLst>
                                        </p:cTn>
                                        <p:tgtEl>
                                          <p:spTgt spid="6">
                                            <p:txEl>
                                              <p:pRg st="13" end="13"/>
                                            </p:txEl>
                                          </p:spTgt>
                                        </p:tgtEl>
                                        <p:attrNameLst>
                                          <p:attrName>style.visibility</p:attrName>
                                        </p:attrNameLst>
                                      </p:cBhvr>
                                      <p:to>
                                        <p:strVal val="visible"/>
                                      </p:to>
                                    </p:set>
                                    <p:animEffect transition="in" filter="checkerboard(across)">
                                      <p:cBhvr>
                                        <p:cTn id="37"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57166"/>
            <a:ext cx="8429684" cy="5909310"/>
          </a:xfrm>
          <a:prstGeom prst="rect">
            <a:avLst/>
          </a:prstGeom>
        </p:spPr>
        <p:txBody>
          <a:bodyPr wrap="square">
            <a:spAutoFit/>
          </a:bodyPr>
          <a:lstStyle/>
          <a:p>
            <a:pPr lvl="0" algn="just"/>
            <a:r>
              <a:rPr lang="fr-FR" sz="2000" dirty="0" smtClean="0"/>
              <a:t>Les moteurs à réluctance variable : Ils utilisent le principe du flux maximum.</a:t>
            </a:r>
          </a:p>
          <a:p>
            <a:pPr lvl="0" algn="just"/>
            <a:endParaRPr lang="fr-FR" dirty="0"/>
          </a:p>
          <a:p>
            <a:pPr lvl="0" algn="just"/>
            <a:endParaRPr lang="fr-FR" dirty="0" smtClean="0"/>
          </a:p>
          <a:p>
            <a:pPr lvl="0" algn="just"/>
            <a:endParaRPr lang="fr-FR" dirty="0"/>
          </a:p>
          <a:p>
            <a:pPr lvl="0" algn="just"/>
            <a:endParaRPr lang="fr-FR" dirty="0" smtClean="0"/>
          </a:p>
          <a:p>
            <a:pPr lvl="0" algn="just"/>
            <a:endParaRPr lang="fr-FR" dirty="0"/>
          </a:p>
          <a:p>
            <a:pPr lvl="0" algn="just"/>
            <a:endParaRPr lang="fr-FR" dirty="0" smtClean="0"/>
          </a:p>
          <a:p>
            <a:pPr lvl="0" algn="just"/>
            <a:endParaRPr lang="fr-FR" dirty="0"/>
          </a:p>
          <a:p>
            <a:pPr lvl="0" algn="just"/>
            <a:endParaRPr lang="fr-FR" dirty="0" smtClean="0"/>
          </a:p>
          <a:p>
            <a:pPr lvl="0" algn="just"/>
            <a:endParaRPr lang="fr-FR" dirty="0"/>
          </a:p>
          <a:p>
            <a:pPr lvl="0" algn="just"/>
            <a:endParaRPr lang="fr-FR" dirty="0" smtClean="0"/>
          </a:p>
          <a:p>
            <a:pPr lvl="0" algn="just"/>
            <a:r>
              <a:rPr lang="fr-FR" dirty="0" smtClean="0"/>
              <a:t>                                 </a:t>
            </a:r>
            <a:r>
              <a:rPr lang="fr-FR" b="1" dirty="0" smtClean="0"/>
              <a:t>Figure 2.3: </a:t>
            </a:r>
            <a:r>
              <a:rPr lang="fr-FR" dirty="0" smtClean="0"/>
              <a:t>Moteur pas à pas à réluctance variable</a:t>
            </a:r>
          </a:p>
          <a:p>
            <a:pPr lvl="0" algn="just"/>
            <a:endParaRPr lang="fr-FR" dirty="0"/>
          </a:p>
          <a:p>
            <a:pPr lvl="0" algn="just"/>
            <a:endParaRPr lang="fr-FR" dirty="0" smtClean="0"/>
          </a:p>
          <a:p>
            <a:pPr lvl="0" algn="just"/>
            <a:r>
              <a:rPr lang="fr-FR" dirty="0" smtClean="0"/>
              <a:t>Les moteurs pas à pas hybrides : Ils utilisent le principe de superposition des deux principes ci-dessus.</a:t>
            </a:r>
          </a:p>
          <a:p>
            <a:pPr algn="just"/>
            <a:r>
              <a:rPr lang="fr-FR" dirty="0" smtClean="0"/>
              <a:t>La caractéristique la plus importante des moteurs pas à pas est l’avance d’un seul pas, c'est-à-dire la rotation de leur axe suivant un angle déterminé à chaque impulsion que l’une ou l’autre bobine recevra. Cet angle varie de 0.9° à 90° selon la constitution interne du moteur.</a:t>
            </a:r>
          </a:p>
          <a:p>
            <a:pPr algn="just"/>
            <a:r>
              <a:rPr lang="fr-FR" dirty="0" smtClean="0"/>
              <a:t>   </a:t>
            </a:r>
            <a:endParaRPr lang="fr-FR" dirty="0"/>
          </a:p>
        </p:txBody>
      </p:sp>
      <p:pic>
        <p:nvPicPr>
          <p:cNvPr id="3" name="Image 2" descr="Résultat de recherche d'images pour &quot;moteur pas à pas à réluctance variable&quot;"/>
          <p:cNvPicPr/>
          <p:nvPr/>
        </p:nvPicPr>
        <p:blipFill>
          <a:blip r:embed="rId2"/>
          <a:srcRect/>
          <a:stretch>
            <a:fillRect/>
          </a:stretch>
        </p:blipFill>
        <p:spPr bwMode="auto">
          <a:xfrm>
            <a:off x="3286116" y="714356"/>
            <a:ext cx="2562225" cy="2519680"/>
          </a:xfrm>
          <a:prstGeom prst="rect">
            <a:avLst/>
          </a:prstGeom>
          <a:noFill/>
          <a:ln w="9525">
            <a:noFill/>
            <a:miter lim="800000"/>
            <a:headEnd/>
            <a:tailEnd/>
          </a:ln>
        </p:spPr>
      </p:pic>
      <p:sp>
        <p:nvSpPr>
          <p:cNvPr id="4" name="Espace réservé du numéro de diapositive 3"/>
          <p:cNvSpPr>
            <a:spLocks noGrp="1"/>
          </p:cNvSpPr>
          <p:nvPr>
            <p:ph type="sldNum" sz="quarter" idx="12"/>
          </p:nvPr>
        </p:nvSpPr>
        <p:spPr/>
        <p:txBody>
          <a:bodyPr/>
          <a:lstStyle/>
          <a:p>
            <a:fld id="{6A57DE81-6014-4638-A333-DC32EA98508D}" type="slidenum">
              <a:rPr lang="fr-FR" smtClean="0"/>
              <a:pPr/>
              <a:t>4</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par>
                          <p:cTn id="13" fill="hold">
                            <p:stCondLst>
                              <p:cond delay="2000"/>
                            </p:stCondLst>
                            <p:childTnLst>
                              <p:par>
                                <p:cTn id="14" presetID="5" presetClass="entr" presetSubtype="10" fill="hold" nodeType="afterEffect">
                                  <p:stCondLst>
                                    <p:cond delay="0"/>
                                  </p:stCondLst>
                                  <p:childTnLst>
                                    <p:set>
                                      <p:cBhvr>
                                        <p:cTn id="15" dur="1" fill="hold">
                                          <p:stCondLst>
                                            <p:cond delay="0"/>
                                          </p:stCondLst>
                                        </p:cTn>
                                        <p:tgtEl>
                                          <p:spTgt spid="2">
                                            <p:txEl>
                                              <p:pRg st="11" end="11"/>
                                            </p:txEl>
                                          </p:spTgt>
                                        </p:tgtEl>
                                        <p:attrNameLst>
                                          <p:attrName>style.visibility</p:attrName>
                                        </p:attrNameLst>
                                      </p:cBhvr>
                                      <p:to>
                                        <p:strVal val="visible"/>
                                      </p:to>
                                    </p:set>
                                    <p:animEffect transition="in" filter="checkerboard(across)">
                                      <p:cBhvr>
                                        <p:cTn id="16" dur="500"/>
                                        <p:tgtEl>
                                          <p:spTgt spid="2">
                                            <p:txEl>
                                              <p:pRg st="11" end="11"/>
                                            </p:txEl>
                                          </p:spTgt>
                                        </p:tgtEl>
                                      </p:cBhvr>
                                    </p:animEffect>
                                  </p:childTnLst>
                                </p:cTn>
                              </p:par>
                            </p:childTnLst>
                          </p:cTn>
                        </p:par>
                        <p:par>
                          <p:cTn id="17" fill="hold">
                            <p:stCondLst>
                              <p:cond delay="2500"/>
                            </p:stCondLst>
                            <p:childTnLst>
                              <p:par>
                                <p:cTn id="18" presetID="5" presetClass="entr" presetSubtype="10" fill="hold" nodeType="afterEffect">
                                  <p:stCondLst>
                                    <p:cond delay="0"/>
                                  </p:stCondLst>
                                  <p:childTnLst>
                                    <p:set>
                                      <p:cBhvr>
                                        <p:cTn id="19" dur="1" fill="hold">
                                          <p:stCondLst>
                                            <p:cond delay="0"/>
                                          </p:stCondLst>
                                        </p:cTn>
                                        <p:tgtEl>
                                          <p:spTgt spid="2">
                                            <p:txEl>
                                              <p:pRg st="14" end="14"/>
                                            </p:txEl>
                                          </p:spTgt>
                                        </p:tgtEl>
                                        <p:attrNameLst>
                                          <p:attrName>style.visibility</p:attrName>
                                        </p:attrNameLst>
                                      </p:cBhvr>
                                      <p:to>
                                        <p:strVal val="visible"/>
                                      </p:to>
                                    </p:set>
                                    <p:animEffect transition="in" filter="checkerboard(across)">
                                      <p:cBhvr>
                                        <p:cTn id="20" dur="500"/>
                                        <p:tgtEl>
                                          <p:spTgt spid="2">
                                            <p:txEl>
                                              <p:pRg st="14" end="14"/>
                                            </p:txEl>
                                          </p:spTgt>
                                        </p:tgtEl>
                                      </p:cBhvr>
                                    </p:animEffect>
                                  </p:childTnLst>
                                </p:cTn>
                              </p:par>
                            </p:childTnLst>
                          </p:cTn>
                        </p:par>
                        <p:par>
                          <p:cTn id="21" fill="hold">
                            <p:stCondLst>
                              <p:cond delay="3000"/>
                            </p:stCondLst>
                            <p:childTnLst>
                              <p:par>
                                <p:cTn id="22" presetID="5" presetClass="entr" presetSubtype="10" fill="hold" nodeType="afterEffect">
                                  <p:stCondLst>
                                    <p:cond delay="0"/>
                                  </p:stCondLst>
                                  <p:childTnLst>
                                    <p:set>
                                      <p:cBhvr>
                                        <p:cTn id="23" dur="1" fill="hold">
                                          <p:stCondLst>
                                            <p:cond delay="0"/>
                                          </p:stCondLst>
                                        </p:cTn>
                                        <p:tgtEl>
                                          <p:spTgt spid="2">
                                            <p:txEl>
                                              <p:pRg st="15" end="15"/>
                                            </p:txEl>
                                          </p:spTgt>
                                        </p:tgtEl>
                                        <p:attrNameLst>
                                          <p:attrName>style.visibility</p:attrName>
                                        </p:attrNameLst>
                                      </p:cBhvr>
                                      <p:to>
                                        <p:strVal val="visible"/>
                                      </p:to>
                                    </p:set>
                                    <p:animEffect transition="in" filter="checkerboard(across)">
                                      <p:cBhvr>
                                        <p:cTn id="24"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142900"/>
            <a:ext cx="5900750" cy="1162050"/>
          </a:xfrm>
        </p:spPr>
        <p:txBody>
          <a:bodyPr>
            <a:normAutofit/>
          </a:bodyPr>
          <a:lstStyle/>
          <a:p>
            <a:r>
              <a:rPr lang="fr-FR" sz="3200" dirty="0"/>
              <a:t>2.1) Moteur pas à pas unipolaire</a:t>
            </a:r>
            <a:r>
              <a:rPr lang="fr-FR" dirty="0"/>
              <a:t/>
            </a:r>
            <a:br>
              <a:rPr lang="fr-FR" dirty="0"/>
            </a:br>
            <a:endParaRPr lang="fr-FR" dirty="0"/>
          </a:p>
        </p:txBody>
      </p:sp>
      <p:sp>
        <p:nvSpPr>
          <p:cNvPr id="4" name="Espace réservé du texte 3"/>
          <p:cNvSpPr>
            <a:spLocks noGrp="1"/>
          </p:cNvSpPr>
          <p:nvPr>
            <p:ph type="body" sz="half" idx="2"/>
          </p:nvPr>
        </p:nvSpPr>
        <p:spPr>
          <a:xfrm>
            <a:off x="0" y="857233"/>
            <a:ext cx="5429256" cy="3500462"/>
          </a:xfrm>
        </p:spPr>
        <p:txBody>
          <a:bodyPr/>
          <a:lstStyle/>
          <a:p>
            <a:pPr algn="just"/>
            <a:r>
              <a:rPr lang="fr-FR" sz="2000" dirty="0"/>
              <a:t>Un moteur pas à pas unipolaire, est constitué d’un rotor aimanté avec deux pôles nord et sud, ainsi que d’un double stator dont chacun est associé à un bobinage avec point milieu, ce qui donne deux phases, comme le montre la figure </a:t>
            </a:r>
            <a:r>
              <a:rPr lang="fr-FR" sz="2000" dirty="0" smtClean="0"/>
              <a:t>ci-contre</a:t>
            </a:r>
            <a:r>
              <a:rPr lang="fr-FR" sz="2000" dirty="0"/>
              <a:t> </a:t>
            </a:r>
            <a:r>
              <a:rPr lang="fr-FR" sz="2000" dirty="0" smtClean="0"/>
              <a:t>. </a:t>
            </a:r>
          </a:p>
          <a:p>
            <a:pPr algn="just"/>
            <a:r>
              <a:rPr lang="fr-FR" sz="2000" dirty="0"/>
              <a:t>La rotation de ce moteur pas à pas s’effectue en quatre étapes selon deux modes d’alimentations, en reliant les deux points milieux vers l’alimentation du moteur (+12 V).</a:t>
            </a:r>
          </a:p>
          <a:p>
            <a:pPr algn="just"/>
            <a:endParaRPr lang="fr-FR" sz="2000" dirty="0"/>
          </a:p>
          <a:p>
            <a:endParaRPr lang="fr-FR" dirty="0"/>
          </a:p>
        </p:txBody>
      </p:sp>
      <p:pic>
        <p:nvPicPr>
          <p:cNvPr id="16386" name="Picture 2" descr="E:\Cours ACTLMD-2016\19-0.jpg"/>
          <p:cNvPicPr>
            <a:picLocks noGrp="1" noChangeAspect="1" noChangeArrowheads="1"/>
          </p:cNvPicPr>
          <p:nvPr>
            <p:ph idx="1"/>
          </p:nvPr>
        </p:nvPicPr>
        <p:blipFill>
          <a:blip r:embed="rId2"/>
          <a:srcRect/>
          <a:stretch>
            <a:fillRect/>
          </a:stretch>
        </p:blipFill>
        <p:spPr bwMode="auto">
          <a:xfrm>
            <a:off x="5596823" y="714356"/>
            <a:ext cx="3047143" cy="2301429"/>
          </a:xfrm>
          <a:prstGeom prst="rect">
            <a:avLst/>
          </a:prstGeom>
          <a:noFill/>
        </p:spPr>
      </p:pic>
      <p:sp>
        <p:nvSpPr>
          <p:cNvPr id="16387" name="Rectangle 3"/>
          <p:cNvSpPr>
            <a:spLocks noChangeArrowheads="1"/>
          </p:cNvSpPr>
          <p:nvPr/>
        </p:nvSpPr>
        <p:spPr bwMode="auto">
          <a:xfrm>
            <a:off x="5715008" y="3071810"/>
            <a:ext cx="3214678"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Figure 2.4 :</a:t>
            </a:r>
            <a:r>
              <a:rPr kumimoji="0" lang="fr-FR"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Schéma d’un moteur pas à pas unipolaire</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ZoneTexte 6"/>
          <p:cNvSpPr txBox="1"/>
          <p:nvPr/>
        </p:nvSpPr>
        <p:spPr>
          <a:xfrm>
            <a:off x="5286380" y="2357430"/>
            <a:ext cx="3500462" cy="369332"/>
          </a:xfrm>
          <a:prstGeom prst="rect">
            <a:avLst/>
          </a:prstGeom>
          <a:noFill/>
        </p:spPr>
        <p:txBody>
          <a:bodyPr wrap="square" rtlCol="0">
            <a:spAutoFit/>
          </a:bodyPr>
          <a:lstStyle/>
          <a:p>
            <a:r>
              <a:rPr lang="fr-FR" dirty="0" smtClean="0"/>
              <a:t>    IA                    IB     IC                    ID</a:t>
            </a:r>
            <a:endParaRPr lang="fr-FR" dirty="0"/>
          </a:p>
        </p:txBody>
      </p:sp>
      <p:sp>
        <p:nvSpPr>
          <p:cNvPr id="16388" name="Rectangle 4"/>
          <p:cNvSpPr>
            <a:spLocks noChangeArrowheads="1"/>
          </p:cNvSpPr>
          <p:nvPr/>
        </p:nvSpPr>
        <p:spPr bwMode="auto">
          <a:xfrm>
            <a:off x="0" y="3857628"/>
            <a:ext cx="4286248"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fr-FR"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Mode 1 : </a:t>
            </a:r>
            <a:r>
              <a:rPr kumimoji="0" lang="fr-FR"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o</a:t>
            </a:r>
            <a:r>
              <a:rPr kumimoji="0" lang="fr-FR"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n alimente successivement chaque demi-enroulement comme l’indique ce tableau :</a:t>
            </a:r>
            <a:endParaRPr kumimoji="0" lang="fr-FR" b="0" i="0" u="none" strike="noStrike" cap="none" normalizeH="0" baseline="0" dirty="0" smtClean="0">
              <a:ln>
                <a:noFill/>
              </a:ln>
              <a:solidFill>
                <a:schemeClr val="tx1"/>
              </a:solidFill>
              <a:effectLst/>
              <a:latin typeface="Arial" pitchFamily="34" charset="0"/>
              <a:cs typeface="Arial" pitchFamily="34" charset="0"/>
            </a:endParaRPr>
          </a:p>
        </p:txBody>
      </p:sp>
      <p:sp>
        <p:nvSpPr>
          <p:cNvPr id="1638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2" name="Tableau 11"/>
          <p:cNvGraphicFramePr>
            <a:graphicFrameLocks noGrp="1"/>
          </p:cNvGraphicFramePr>
          <p:nvPr/>
        </p:nvGraphicFramePr>
        <p:xfrm>
          <a:off x="0" y="4786322"/>
          <a:ext cx="3786182" cy="1854200"/>
        </p:xfrm>
        <a:graphic>
          <a:graphicData uri="http://schemas.openxmlformats.org/drawingml/2006/table">
            <a:tbl>
              <a:tblPr firstRow="1" bandRow="1">
                <a:tableStyleId>{5C22544A-7EE6-4342-B048-85BDC9FD1C3A}</a:tableStyleId>
              </a:tblPr>
              <a:tblGrid>
                <a:gridCol w="1016000"/>
                <a:gridCol w="555604"/>
                <a:gridCol w="500066"/>
                <a:gridCol w="428628"/>
                <a:gridCol w="500066"/>
                <a:gridCol w="785818"/>
              </a:tblGrid>
              <a:tr h="370840">
                <a:tc>
                  <a:txBody>
                    <a:bodyPr/>
                    <a:lstStyle/>
                    <a:p>
                      <a:r>
                        <a:rPr lang="fr-FR" sz="1600" dirty="0" smtClean="0"/>
                        <a:t>Séquence</a:t>
                      </a:r>
                      <a:endParaRPr lang="fr-FR" sz="1600" dirty="0"/>
                    </a:p>
                  </a:txBody>
                  <a:tcPr/>
                </a:tc>
                <a:tc>
                  <a:txBody>
                    <a:bodyPr/>
                    <a:lstStyle/>
                    <a:p>
                      <a:r>
                        <a:rPr lang="fr-FR" dirty="0" smtClean="0"/>
                        <a:t>  IA</a:t>
                      </a:r>
                      <a:endParaRPr lang="fr-FR" dirty="0"/>
                    </a:p>
                  </a:txBody>
                  <a:tcPr/>
                </a:tc>
                <a:tc>
                  <a:txBody>
                    <a:bodyPr/>
                    <a:lstStyle/>
                    <a:p>
                      <a:r>
                        <a:rPr lang="fr-FR" dirty="0" smtClean="0"/>
                        <a:t>IB</a:t>
                      </a:r>
                      <a:endParaRPr lang="fr-FR" dirty="0"/>
                    </a:p>
                  </a:txBody>
                  <a:tcPr/>
                </a:tc>
                <a:tc>
                  <a:txBody>
                    <a:bodyPr/>
                    <a:lstStyle/>
                    <a:p>
                      <a:r>
                        <a:rPr lang="fr-FR" dirty="0" smtClean="0"/>
                        <a:t>IC</a:t>
                      </a:r>
                      <a:endParaRPr lang="fr-FR" dirty="0"/>
                    </a:p>
                  </a:txBody>
                  <a:tcPr/>
                </a:tc>
                <a:tc>
                  <a:txBody>
                    <a:bodyPr/>
                    <a:lstStyle/>
                    <a:p>
                      <a:r>
                        <a:rPr lang="fr-FR" dirty="0" smtClean="0"/>
                        <a:t>ID</a:t>
                      </a:r>
                      <a:endParaRPr lang="fr-FR" dirty="0"/>
                    </a:p>
                  </a:txBody>
                  <a:tcPr/>
                </a:tc>
                <a:tc>
                  <a:txBody>
                    <a:bodyPr/>
                    <a:lstStyle/>
                    <a:p>
                      <a:r>
                        <a:rPr lang="fr-FR" dirty="0" smtClean="0"/>
                        <a:t>Angle</a:t>
                      </a:r>
                      <a:endParaRPr lang="fr-FR" dirty="0"/>
                    </a:p>
                  </a:txBody>
                  <a:tcPr/>
                </a:tc>
              </a:tr>
              <a:tr h="370840">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r>
              <a:tr h="370840">
                <a:tc>
                  <a:txBody>
                    <a:bodyPr/>
                    <a:lstStyle/>
                    <a:p>
                      <a:pPr algn="ctr"/>
                      <a:r>
                        <a:rPr lang="fr-FR" dirty="0" smtClean="0"/>
                        <a:t>2</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90°</a:t>
                      </a:r>
                      <a:endParaRPr lang="fr-FR" dirty="0"/>
                    </a:p>
                  </a:txBody>
                  <a:tcPr/>
                </a:tc>
              </a:tr>
              <a:tr h="370840">
                <a:tc>
                  <a:txBody>
                    <a:bodyPr/>
                    <a:lstStyle/>
                    <a:p>
                      <a:pPr algn="ctr"/>
                      <a:r>
                        <a:rPr lang="fr-FR" dirty="0" smtClean="0"/>
                        <a:t>3</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18°</a:t>
                      </a:r>
                      <a:endParaRPr lang="fr-FR" dirty="0"/>
                    </a:p>
                  </a:txBody>
                  <a:tcPr/>
                </a:tc>
              </a:tr>
              <a:tr h="370840">
                <a:tc>
                  <a:txBody>
                    <a:bodyPr/>
                    <a:lstStyle/>
                    <a:p>
                      <a:pPr algn="ctr"/>
                      <a:r>
                        <a:rPr lang="fr-FR" dirty="0" smtClean="0"/>
                        <a:t>4</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270°</a:t>
                      </a:r>
                      <a:endParaRPr lang="fr-FR" dirty="0"/>
                    </a:p>
                  </a:txBody>
                  <a:tcPr/>
                </a:tc>
              </a:tr>
            </a:tbl>
          </a:graphicData>
        </a:graphic>
      </p:graphicFrame>
      <p:sp>
        <p:nvSpPr>
          <p:cNvPr id="13" name="ZoneTexte 12"/>
          <p:cNvSpPr txBox="1"/>
          <p:nvPr/>
        </p:nvSpPr>
        <p:spPr>
          <a:xfrm>
            <a:off x="4500562" y="3862992"/>
            <a:ext cx="4000528" cy="923330"/>
          </a:xfrm>
          <a:prstGeom prst="rect">
            <a:avLst/>
          </a:prstGeom>
          <a:noFill/>
        </p:spPr>
        <p:txBody>
          <a:bodyPr wrap="square" rtlCol="0">
            <a:spAutoFit/>
          </a:bodyPr>
          <a:lstStyle/>
          <a:p>
            <a:pPr algn="just" fontAlgn="base">
              <a:spcBef>
                <a:spcPct val="0"/>
              </a:spcBef>
              <a:spcAft>
                <a:spcPct val="0"/>
              </a:spcAft>
              <a:buFontTx/>
              <a:buChar char="•"/>
            </a:pPr>
            <a:r>
              <a:rPr kumimoji="0" lang="fr-FR"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Mode 2 : </a:t>
            </a:r>
            <a:r>
              <a:rPr lang="fr-FR" dirty="0"/>
              <a:t>On alimente successivement deux demi-enroulements comme suit :</a:t>
            </a:r>
          </a:p>
          <a:p>
            <a:pPr lvl="0" algn="just" fontAlgn="base">
              <a:spcBef>
                <a:spcPct val="0"/>
              </a:spcBef>
              <a:spcAft>
                <a:spcPct val="0"/>
              </a:spcAft>
            </a:pPr>
            <a:endParaRPr kumimoji="0" lang="fr-FR"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ZoneTexte 13"/>
          <p:cNvSpPr txBox="1"/>
          <p:nvPr/>
        </p:nvSpPr>
        <p:spPr>
          <a:xfrm>
            <a:off x="4572000" y="4786322"/>
            <a:ext cx="4143404" cy="369332"/>
          </a:xfrm>
          <a:prstGeom prst="rect">
            <a:avLst/>
          </a:prstGeom>
          <a:noFill/>
        </p:spPr>
        <p:txBody>
          <a:bodyPr wrap="square" rtlCol="0">
            <a:spAutoFit/>
          </a:bodyPr>
          <a:lstStyle/>
          <a:p>
            <a:r>
              <a:rPr lang="fr-FR" dirty="0" smtClean="0"/>
              <a:t>  </a:t>
            </a:r>
            <a:endParaRPr lang="fr-FR" dirty="0"/>
          </a:p>
        </p:txBody>
      </p:sp>
      <p:graphicFrame>
        <p:nvGraphicFramePr>
          <p:cNvPr id="15" name="Tableau 14"/>
          <p:cNvGraphicFramePr>
            <a:graphicFrameLocks noGrp="1"/>
          </p:cNvGraphicFramePr>
          <p:nvPr/>
        </p:nvGraphicFramePr>
        <p:xfrm>
          <a:off x="4714876" y="4786322"/>
          <a:ext cx="3786182" cy="1854200"/>
        </p:xfrm>
        <a:graphic>
          <a:graphicData uri="http://schemas.openxmlformats.org/drawingml/2006/table">
            <a:tbl>
              <a:tblPr firstRow="1" bandRow="1">
                <a:tableStyleId>{5C22544A-7EE6-4342-B048-85BDC9FD1C3A}</a:tableStyleId>
              </a:tblPr>
              <a:tblGrid>
                <a:gridCol w="1016000"/>
                <a:gridCol w="555604"/>
                <a:gridCol w="500066"/>
                <a:gridCol w="428628"/>
                <a:gridCol w="500066"/>
                <a:gridCol w="785818"/>
              </a:tblGrid>
              <a:tr h="370840">
                <a:tc>
                  <a:txBody>
                    <a:bodyPr/>
                    <a:lstStyle/>
                    <a:p>
                      <a:r>
                        <a:rPr lang="fr-FR" sz="1600" dirty="0" smtClean="0"/>
                        <a:t>Séquence</a:t>
                      </a:r>
                      <a:endParaRPr lang="fr-FR" sz="1600" dirty="0"/>
                    </a:p>
                  </a:txBody>
                  <a:tcPr/>
                </a:tc>
                <a:tc>
                  <a:txBody>
                    <a:bodyPr/>
                    <a:lstStyle/>
                    <a:p>
                      <a:r>
                        <a:rPr lang="fr-FR" dirty="0" smtClean="0"/>
                        <a:t>  IA</a:t>
                      </a:r>
                      <a:endParaRPr lang="fr-FR" dirty="0"/>
                    </a:p>
                  </a:txBody>
                  <a:tcPr/>
                </a:tc>
                <a:tc>
                  <a:txBody>
                    <a:bodyPr/>
                    <a:lstStyle/>
                    <a:p>
                      <a:r>
                        <a:rPr lang="fr-FR" dirty="0" smtClean="0"/>
                        <a:t>IB</a:t>
                      </a:r>
                      <a:endParaRPr lang="fr-FR" dirty="0"/>
                    </a:p>
                  </a:txBody>
                  <a:tcPr/>
                </a:tc>
                <a:tc>
                  <a:txBody>
                    <a:bodyPr/>
                    <a:lstStyle/>
                    <a:p>
                      <a:r>
                        <a:rPr lang="fr-FR" dirty="0" smtClean="0"/>
                        <a:t>IC</a:t>
                      </a:r>
                      <a:endParaRPr lang="fr-FR" dirty="0"/>
                    </a:p>
                  </a:txBody>
                  <a:tcPr/>
                </a:tc>
                <a:tc>
                  <a:txBody>
                    <a:bodyPr/>
                    <a:lstStyle/>
                    <a:p>
                      <a:r>
                        <a:rPr lang="fr-FR" dirty="0" smtClean="0"/>
                        <a:t>ID</a:t>
                      </a:r>
                      <a:endParaRPr lang="fr-FR" dirty="0"/>
                    </a:p>
                  </a:txBody>
                  <a:tcPr/>
                </a:tc>
                <a:tc>
                  <a:txBody>
                    <a:bodyPr/>
                    <a:lstStyle/>
                    <a:p>
                      <a:r>
                        <a:rPr lang="fr-FR" dirty="0" smtClean="0"/>
                        <a:t>Angle</a:t>
                      </a:r>
                      <a:endParaRPr lang="fr-FR" dirty="0"/>
                    </a:p>
                  </a:txBody>
                  <a:tcPr/>
                </a:tc>
              </a:tr>
              <a:tr h="370840">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45°</a:t>
                      </a:r>
                      <a:endParaRPr lang="fr-FR" dirty="0"/>
                    </a:p>
                  </a:txBody>
                  <a:tcPr/>
                </a:tc>
              </a:tr>
              <a:tr h="370840">
                <a:tc>
                  <a:txBody>
                    <a:bodyPr/>
                    <a:lstStyle/>
                    <a:p>
                      <a:pPr algn="ctr"/>
                      <a:r>
                        <a:rPr lang="fr-FR" dirty="0" smtClean="0"/>
                        <a:t>2</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135°</a:t>
                      </a:r>
                      <a:endParaRPr lang="fr-FR" dirty="0"/>
                    </a:p>
                  </a:txBody>
                  <a:tcPr/>
                </a:tc>
              </a:tr>
              <a:tr h="370840">
                <a:tc>
                  <a:txBody>
                    <a:bodyPr/>
                    <a:lstStyle/>
                    <a:p>
                      <a:pPr algn="ctr"/>
                      <a:r>
                        <a:rPr lang="fr-FR" dirty="0" smtClean="0"/>
                        <a:t>3</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225°</a:t>
                      </a:r>
                      <a:endParaRPr lang="fr-FR" dirty="0"/>
                    </a:p>
                  </a:txBody>
                  <a:tcPr/>
                </a:tc>
              </a:tr>
              <a:tr h="370840">
                <a:tc>
                  <a:txBody>
                    <a:bodyPr/>
                    <a:lstStyle/>
                    <a:p>
                      <a:pPr algn="ctr"/>
                      <a:r>
                        <a:rPr lang="fr-FR" dirty="0" smtClean="0"/>
                        <a:t>4</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315°</a:t>
                      </a:r>
                      <a:endParaRPr lang="fr-FR" dirty="0"/>
                    </a:p>
                  </a:txBody>
                  <a:tcPr/>
                </a:tc>
              </a:tr>
            </a:tbl>
          </a:graphicData>
        </a:graphic>
      </p:graphicFrame>
      <p:sp>
        <p:nvSpPr>
          <p:cNvPr id="16" name="Espace réservé du numéro de diapositive 15"/>
          <p:cNvSpPr>
            <a:spLocks noGrp="1"/>
          </p:cNvSpPr>
          <p:nvPr>
            <p:ph type="sldNum" sz="quarter" idx="12"/>
          </p:nvPr>
        </p:nvSpPr>
        <p:spPr/>
        <p:txBody>
          <a:bodyPr/>
          <a:lstStyle/>
          <a:p>
            <a:fld id="{6A57DE81-6014-4638-A333-DC32EA98508D}" type="slidenum">
              <a:rPr lang="fr-FR" smtClean="0"/>
              <a:pPr/>
              <a:t>5</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heckerboard(across)">
                                      <p:cBhvr>
                                        <p:cTn id="12" dur="500"/>
                                        <p:tgtEl>
                                          <p:spTgt spid="4">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checkerboard(across)">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nodeType="clickEffect">
                                  <p:stCondLst>
                                    <p:cond delay="0"/>
                                  </p:stCondLst>
                                  <p:childTnLst>
                                    <p:set>
                                      <p:cBhvr>
                                        <p:cTn id="19" dur="1" fill="hold">
                                          <p:stCondLst>
                                            <p:cond delay="0"/>
                                          </p:stCondLst>
                                        </p:cTn>
                                        <p:tgtEl>
                                          <p:spTgt spid="16386"/>
                                        </p:tgtEl>
                                        <p:attrNameLst>
                                          <p:attrName>style.visibility</p:attrName>
                                        </p:attrNameLst>
                                      </p:cBhvr>
                                      <p:to>
                                        <p:strVal val="visible"/>
                                      </p:to>
                                    </p:set>
                                    <p:animEffect transition="in" filter="diamond(in)">
                                      <p:cBhvr>
                                        <p:cTn id="20" dur="2000"/>
                                        <p:tgtEl>
                                          <p:spTgt spid="16386"/>
                                        </p:tgtEl>
                                      </p:cBhvr>
                                    </p:animEffect>
                                  </p:childTnLst>
                                </p:cTn>
                              </p:par>
                            </p:childTnLst>
                          </p:cTn>
                        </p:par>
                        <p:par>
                          <p:cTn id="21" fill="hold">
                            <p:stCondLst>
                              <p:cond delay="2000"/>
                            </p:stCondLst>
                            <p:childTnLst>
                              <p:par>
                                <p:cTn id="22" presetID="5" presetClass="entr" presetSubtype="1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heckerboard(across)">
                                      <p:cBhvr>
                                        <p:cTn id="24" dur="500"/>
                                        <p:tgtEl>
                                          <p:spTgt spid="7"/>
                                        </p:tgtEl>
                                      </p:cBhvr>
                                    </p:animEffect>
                                  </p:childTnLst>
                                </p:cTn>
                              </p:par>
                            </p:childTnLst>
                          </p:cTn>
                        </p:par>
                        <p:par>
                          <p:cTn id="25" fill="hold">
                            <p:stCondLst>
                              <p:cond delay="2500"/>
                            </p:stCondLst>
                            <p:childTnLst>
                              <p:par>
                                <p:cTn id="26" presetID="5" presetClass="entr" presetSubtype="10" fill="hold" nodeType="afterEffect">
                                  <p:stCondLst>
                                    <p:cond delay="0"/>
                                  </p:stCondLst>
                                  <p:childTnLst>
                                    <p:set>
                                      <p:cBhvr>
                                        <p:cTn id="27" dur="1" fill="hold">
                                          <p:stCondLst>
                                            <p:cond delay="0"/>
                                          </p:stCondLst>
                                        </p:cTn>
                                        <p:tgtEl>
                                          <p:spTgt spid="16387">
                                            <p:txEl>
                                              <p:pRg st="0" end="0"/>
                                            </p:txEl>
                                          </p:spTgt>
                                        </p:tgtEl>
                                        <p:attrNameLst>
                                          <p:attrName>style.visibility</p:attrName>
                                        </p:attrNameLst>
                                      </p:cBhvr>
                                      <p:to>
                                        <p:strVal val="visible"/>
                                      </p:to>
                                    </p:set>
                                    <p:animEffect transition="in" filter="checkerboard(across)">
                                      <p:cBhvr>
                                        <p:cTn id="28" dur="500"/>
                                        <p:tgtEl>
                                          <p:spTgt spid="1638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16388">
                                            <p:txEl>
                                              <p:pRg st="0" end="0"/>
                                            </p:txEl>
                                          </p:spTgt>
                                        </p:tgtEl>
                                        <p:attrNameLst>
                                          <p:attrName>style.visibility</p:attrName>
                                        </p:attrNameLst>
                                      </p:cBhvr>
                                      <p:to>
                                        <p:strVal val="visible"/>
                                      </p:to>
                                    </p:set>
                                    <p:animEffect transition="in" filter="checkerboard(across)">
                                      <p:cBhvr>
                                        <p:cTn id="33" dur="500"/>
                                        <p:tgtEl>
                                          <p:spTgt spid="16388">
                                            <p:txEl>
                                              <p:pRg st="0" end="0"/>
                                            </p:txEl>
                                          </p:spTgt>
                                        </p:tgtEl>
                                      </p:cBhvr>
                                    </p:animEffect>
                                  </p:childTnLst>
                                </p:cTn>
                              </p:par>
                            </p:childTnLst>
                          </p:cTn>
                        </p:par>
                        <p:par>
                          <p:cTn id="34" fill="hold">
                            <p:stCondLst>
                              <p:cond delay="500"/>
                            </p:stCondLst>
                            <p:childTnLst>
                              <p:par>
                                <p:cTn id="35" presetID="8" presetClass="entr" presetSubtype="16"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amond(in)">
                                      <p:cBhvr>
                                        <p:cTn id="37" dur="2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checkerboard(across)">
                                      <p:cBhvr>
                                        <p:cTn id="42" dur="500"/>
                                        <p:tgtEl>
                                          <p:spTgt spid="13"/>
                                        </p:tgtEl>
                                      </p:cBhvr>
                                    </p:animEffect>
                                  </p:childTnLst>
                                </p:cTn>
                              </p:par>
                            </p:childTnLst>
                          </p:cTn>
                        </p:par>
                        <p:par>
                          <p:cTn id="43" fill="hold">
                            <p:stCondLst>
                              <p:cond delay="500"/>
                            </p:stCondLst>
                            <p:childTnLst>
                              <p:par>
                                <p:cTn id="44" presetID="8" presetClass="entr" presetSubtype="16"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diamond(in)">
                                      <p:cBhvr>
                                        <p:cTn id="46"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714356"/>
            <a:ext cx="7358082" cy="369332"/>
          </a:xfrm>
          <a:prstGeom prst="rect">
            <a:avLst/>
          </a:prstGeom>
          <a:noFill/>
        </p:spPr>
        <p:txBody>
          <a:bodyPr wrap="square" rtlCol="0">
            <a:spAutoFit/>
          </a:bodyPr>
          <a:lstStyle/>
          <a:p>
            <a:r>
              <a:rPr lang="fr-FR" dirty="0" smtClean="0"/>
              <a:t>   </a:t>
            </a:r>
            <a:endParaRPr lang="fr-FR" dirty="0"/>
          </a:p>
        </p:txBody>
      </p:sp>
      <p:sp>
        <p:nvSpPr>
          <p:cNvPr id="17410" name="Rectangle 2"/>
          <p:cNvSpPr>
            <a:spLocks noChangeArrowheads="1"/>
          </p:cNvSpPr>
          <p:nvPr/>
        </p:nvSpPr>
        <p:spPr bwMode="auto">
          <a:xfrm>
            <a:off x="0" y="142852"/>
            <a:ext cx="8786842"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On peut constater que les signaux de contrôle des deux phases pour chaque bobinage sont complémentaires.</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7411" name="Rectangle 3"/>
          <p:cNvSpPr>
            <a:spLocks noChangeArrowheads="1"/>
          </p:cNvSpPr>
          <p:nvPr/>
        </p:nvSpPr>
        <p:spPr bwMode="auto">
          <a:xfrm>
            <a:off x="0" y="1142984"/>
            <a:ext cx="9144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Remarque : </a:t>
            </a:r>
            <a:r>
              <a:rPr kumimoji="0" lang="fr-FR"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En exploitant d’une manière alternée ces deux modes de fonctionnement, on peut déduire le mode de fonctionnement par demi pas, comme l’indique ce tableau :  </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Tableau 6"/>
          <p:cNvGraphicFramePr>
            <a:graphicFrameLocks noGrp="1"/>
          </p:cNvGraphicFramePr>
          <p:nvPr/>
        </p:nvGraphicFramePr>
        <p:xfrm>
          <a:off x="1285852" y="2357430"/>
          <a:ext cx="6096000" cy="3337560"/>
        </p:xfrm>
        <a:graphic>
          <a:graphicData uri="http://schemas.openxmlformats.org/drawingml/2006/table">
            <a:tbl>
              <a:tblPr firstRow="1" bandRow="1">
                <a:tableStyleId>{5C22544A-7EE6-4342-B048-85BDC9FD1C3A}</a:tableStyleId>
              </a:tblPr>
              <a:tblGrid>
                <a:gridCol w="1143008"/>
                <a:gridCol w="888992"/>
                <a:gridCol w="1016000"/>
                <a:gridCol w="1016000"/>
                <a:gridCol w="1016000"/>
                <a:gridCol w="1016000"/>
              </a:tblGrid>
              <a:tr h="370840">
                <a:tc>
                  <a:txBody>
                    <a:bodyPr/>
                    <a:lstStyle/>
                    <a:p>
                      <a:r>
                        <a:rPr lang="fr-FR" dirty="0" smtClean="0"/>
                        <a:t>Séquence</a:t>
                      </a:r>
                      <a:endParaRPr lang="fr-FR" dirty="0"/>
                    </a:p>
                  </a:txBody>
                  <a:tcPr/>
                </a:tc>
                <a:tc>
                  <a:txBody>
                    <a:bodyPr/>
                    <a:lstStyle/>
                    <a:p>
                      <a:pPr algn="ctr"/>
                      <a:r>
                        <a:rPr lang="fr-FR" dirty="0" smtClean="0"/>
                        <a:t>IA</a:t>
                      </a:r>
                      <a:endParaRPr lang="fr-FR" dirty="0"/>
                    </a:p>
                  </a:txBody>
                  <a:tcPr/>
                </a:tc>
                <a:tc>
                  <a:txBody>
                    <a:bodyPr/>
                    <a:lstStyle/>
                    <a:p>
                      <a:pPr algn="ctr"/>
                      <a:r>
                        <a:rPr lang="fr-FR" dirty="0" smtClean="0"/>
                        <a:t>IB</a:t>
                      </a:r>
                      <a:endParaRPr lang="fr-FR" dirty="0"/>
                    </a:p>
                  </a:txBody>
                  <a:tcPr/>
                </a:tc>
                <a:tc>
                  <a:txBody>
                    <a:bodyPr/>
                    <a:lstStyle/>
                    <a:p>
                      <a:pPr algn="ctr"/>
                      <a:r>
                        <a:rPr lang="fr-FR" dirty="0" smtClean="0"/>
                        <a:t>IC</a:t>
                      </a:r>
                      <a:endParaRPr lang="fr-FR" dirty="0"/>
                    </a:p>
                  </a:txBody>
                  <a:tcPr/>
                </a:tc>
                <a:tc>
                  <a:txBody>
                    <a:bodyPr/>
                    <a:lstStyle/>
                    <a:p>
                      <a:pPr algn="ctr"/>
                      <a:r>
                        <a:rPr lang="fr-FR" dirty="0" smtClean="0"/>
                        <a:t>ID</a:t>
                      </a:r>
                      <a:endParaRPr lang="fr-FR" dirty="0"/>
                    </a:p>
                  </a:txBody>
                  <a:tcPr/>
                </a:tc>
                <a:tc>
                  <a:txBody>
                    <a:bodyPr/>
                    <a:lstStyle/>
                    <a:p>
                      <a:pPr algn="ctr"/>
                      <a:r>
                        <a:rPr lang="fr-FR" dirty="0" smtClean="0"/>
                        <a:t>Angle</a:t>
                      </a:r>
                      <a:endParaRPr lang="fr-FR" dirty="0"/>
                    </a:p>
                  </a:txBody>
                  <a:tcPr/>
                </a:tc>
              </a:tr>
              <a:tr h="370840">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r>
              <a:tr h="370840">
                <a:tc>
                  <a:txBody>
                    <a:bodyPr/>
                    <a:lstStyle/>
                    <a:p>
                      <a:pPr algn="ctr"/>
                      <a:r>
                        <a:rPr lang="fr-FR" dirty="0" smtClean="0"/>
                        <a:t>2</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45°</a:t>
                      </a:r>
                      <a:endParaRPr lang="fr-FR" dirty="0"/>
                    </a:p>
                  </a:txBody>
                  <a:tcPr/>
                </a:tc>
              </a:tr>
              <a:tr h="370840">
                <a:tc>
                  <a:txBody>
                    <a:bodyPr/>
                    <a:lstStyle/>
                    <a:p>
                      <a:pPr algn="ctr"/>
                      <a:r>
                        <a:rPr lang="fr-FR" dirty="0" smtClean="0"/>
                        <a:t>3</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90°</a:t>
                      </a:r>
                      <a:endParaRPr lang="fr-FR" dirty="0"/>
                    </a:p>
                  </a:txBody>
                  <a:tcPr/>
                </a:tc>
              </a:tr>
              <a:tr h="370840">
                <a:tc>
                  <a:txBody>
                    <a:bodyPr/>
                    <a:lstStyle/>
                    <a:p>
                      <a:pPr algn="ctr"/>
                      <a:r>
                        <a:rPr lang="fr-FR" dirty="0" smtClean="0"/>
                        <a:t>4</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135°</a:t>
                      </a:r>
                      <a:endParaRPr lang="fr-FR" dirty="0"/>
                    </a:p>
                  </a:txBody>
                  <a:tcPr/>
                </a:tc>
              </a:tr>
              <a:tr h="370840">
                <a:tc>
                  <a:txBody>
                    <a:bodyPr/>
                    <a:lstStyle/>
                    <a:p>
                      <a:pPr algn="ctr"/>
                      <a:r>
                        <a:rPr lang="fr-FR" dirty="0" smtClean="0"/>
                        <a:t>5</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180°</a:t>
                      </a:r>
                      <a:endParaRPr lang="fr-FR" dirty="0"/>
                    </a:p>
                  </a:txBody>
                  <a:tcPr/>
                </a:tc>
              </a:tr>
              <a:tr h="370840">
                <a:tc>
                  <a:txBody>
                    <a:bodyPr/>
                    <a:lstStyle/>
                    <a:p>
                      <a:pPr algn="ctr"/>
                      <a:r>
                        <a:rPr lang="fr-FR" dirty="0" smtClean="0"/>
                        <a:t>6</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225°</a:t>
                      </a:r>
                      <a:endParaRPr lang="fr-FR" dirty="0"/>
                    </a:p>
                  </a:txBody>
                  <a:tcPr/>
                </a:tc>
              </a:tr>
              <a:tr h="370840">
                <a:tc>
                  <a:txBody>
                    <a:bodyPr/>
                    <a:lstStyle/>
                    <a:p>
                      <a:pPr algn="ctr"/>
                      <a:r>
                        <a:rPr lang="fr-FR" dirty="0" smtClean="0"/>
                        <a:t>7</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270°</a:t>
                      </a:r>
                      <a:endParaRPr lang="fr-FR" dirty="0"/>
                    </a:p>
                  </a:txBody>
                  <a:tcPr/>
                </a:tc>
              </a:tr>
              <a:tr h="370840">
                <a:tc>
                  <a:txBody>
                    <a:bodyPr/>
                    <a:lstStyle/>
                    <a:p>
                      <a:pPr algn="ctr"/>
                      <a:r>
                        <a:rPr lang="fr-FR" dirty="0" smtClean="0"/>
                        <a:t>8</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315°</a:t>
                      </a:r>
                      <a:endParaRPr lang="fr-FR" dirty="0"/>
                    </a:p>
                  </a:txBody>
                  <a:tcPr/>
                </a:tc>
              </a:tr>
            </a:tbl>
          </a:graphicData>
        </a:graphic>
      </p:graphicFrame>
      <p:sp>
        <p:nvSpPr>
          <p:cNvPr id="6" name="Espace réservé du numéro de diapositive 5"/>
          <p:cNvSpPr>
            <a:spLocks noGrp="1"/>
          </p:cNvSpPr>
          <p:nvPr>
            <p:ph type="sldNum" sz="quarter" idx="12"/>
          </p:nvPr>
        </p:nvSpPr>
        <p:spPr/>
        <p:txBody>
          <a:bodyPr/>
          <a:lstStyle/>
          <a:p>
            <a:fld id="{6A57DE81-6014-4638-A333-DC32EA98508D}" type="slidenum">
              <a:rPr lang="fr-FR" smtClean="0"/>
              <a:pPr/>
              <a:t>6</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checkerboard(across)">
                                      <p:cBhvr>
                                        <p:cTn id="7" dur="500"/>
                                        <p:tgtEl>
                                          <p:spTgt spid="17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411">
                                            <p:txEl>
                                              <p:pRg st="0" end="0"/>
                                            </p:txEl>
                                          </p:spTgt>
                                        </p:tgtEl>
                                        <p:attrNameLst>
                                          <p:attrName>style.visibility</p:attrName>
                                        </p:attrNameLst>
                                      </p:cBhvr>
                                      <p:to>
                                        <p:strVal val="visible"/>
                                      </p:to>
                                    </p:set>
                                    <p:animEffect transition="in" filter="checkerboard(across)">
                                      <p:cBhvr>
                                        <p:cTn id="12" dur="500"/>
                                        <p:tgtEl>
                                          <p:spTgt spid="17411">
                                            <p:txEl>
                                              <p:pRg st="0" end="0"/>
                                            </p:txEl>
                                          </p:spTgt>
                                        </p:tgtEl>
                                      </p:cBhvr>
                                    </p:animEffect>
                                  </p:childTnLst>
                                </p:cTn>
                              </p:par>
                            </p:childTnLst>
                          </p:cTn>
                        </p:par>
                        <p:par>
                          <p:cTn id="13" fill="hold">
                            <p:stCondLst>
                              <p:cond delay="500"/>
                            </p:stCondLst>
                            <p:childTnLst>
                              <p:par>
                                <p:cTn id="14" presetID="8" presetClass="entr" presetSubtype="1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amond(in)">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0" y="0"/>
            <a:ext cx="5715008"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2.1.1) Commande d’un moteur pas à pas unipolaire</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34" name="Rectangle 2"/>
          <p:cNvSpPr>
            <a:spLocks noChangeArrowheads="1"/>
          </p:cNvSpPr>
          <p:nvPr/>
        </p:nvSpPr>
        <p:spPr bwMode="auto">
          <a:xfrm>
            <a:off x="285720" y="642918"/>
            <a:ext cx="8072494"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 partir du principe de fonctionnement d’un moteur pas à pas unipolaire, on peut synthétiser et réaliser une logique de commande susceptible de piloter  le moteur pas à pas unipolaire, comme le montre la figure 2.4. </a:t>
            </a:r>
          </a:p>
          <a:p>
            <a:pPr marL="0" marR="0" lvl="0" indent="0" algn="just" defTabSz="914400" rtl="0" eaLnBrk="1" fontAlgn="base" latinLnBrk="0" hangingPunct="1">
              <a:lnSpc>
                <a:spcPct val="100000"/>
              </a:lnSpc>
              <a:spcBef>
                <a:spcPct val="0"/>
              </a:spcBef>
              <a:spcAft>
                <a:spcPct val="0"/>
              </a:spcAft>
              <a:buClrTx/>
              <a:buSzTx/>
              <a:buFontTx/>
              <a:buNone/>
              <a:tabLst/>
            </a:pPr>
            <a:endParaRPr lang="fr-FR" sz="2000" b="1" dirty="0" smtClean="0">
              <a:latin typeface="Calibri" pitchFamily="34"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lang="fr-FR" sz="2000" b="1" dirty="0" smtClean="0">
                <a:latin typeface="Calibri" pitchFamily="34" charset="0"/>
                <a:ea typeface="Times New Roman" pitchFamily="18" charset="0"/>
                <a:cs typeface="Times New Roman" pitchFamily="18" charset="0"/>
              </a:rPr>
              <a:t>Remarque:</a:t>
            </a:r>
          </a:p>
          <a:p>
            <a:pPr marL="0" marR="0" lvl="0" indent="0" algn="just" defTabSz="914400" rtl="0" eaLnBrk="1" fontAlgn="base" latinLnBrk="0" hangingPunct="1">
              <a:lnSpc>
                <a:spcPct val="100000"/>
              </a:lnSpc>
              <a:spcBef>
                <a:spcPct val="0"/>
              </a:spcBef>
              <a:spcAft>
                <a:spcPct val="0"/>
              </a:spcAft>
              <a:buClrTx/>
              <a:buSzTx/>
              <a:buFontTx/>
              <a:buNone/>
              <a:tabLst/>
            </a:pPr>
            <a:r>
              <a:rPr lang="fr-FR" sz="2000" dirty="0" smtClean="0">
                <a:latin typeface="Calibri" pitchFamily="34" charset="0"/>
                <a:ea typeface="Times New Roman" pitchFamily="18" charset="0"/>
                <a:cs typeface="Times New Roman" pitchFamily="18" charset="0"/>
              </a:rPr>
              <a:t>Ce schéma de commande utilise les portes logiques XOR et les bascules D qui nécessitent un rappel. </a:t>
            </a:r>
            <a:endParaRPr kumimoji="0" lang="fr-FR" sz="200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lvl="0" algn="just" fontAlgn="base">
              <a:spcBef>
                <a:spcPct val="0"/>
              </a:spcBef>
              <a:spcAft>
                <a:spcPct val="0"/>
              </a:spcAft>
            </a:pPr>
            <a:r>
              <a:rPr lang="fr-FR" sz="2000" dirty="0"/>
              <a:t>L'opérateur XOR est défini par sa </a:t>
            </a:r>
            <a:r>
              <a:rPr lang="fr-FR" sz="2000" dirty="0" smtClean="0"/>
              <a:t>table de vérité, </a:t>
            </a:r>
            <a:r>
              <a:rPr lang="fr-FR" sz="2000" dirty="0"/>
              <a:t>qui indique pour toutes les valeurs possibles de A et B la valeur du résultat R </a:t>
            </a:r>
            <a:r>
              <a:rPr lang="fr-FR" sz="2000" dirty="0" smtClean="0"/>
              <a:t>:</a:t>
            </a:r>
          </a:p>
          <a:p>
            <a:pPr lvl="0" algn="just" fontAlgn="base">
              <a:spcBef>
                <a:spcPct val="0"/>
              </a:spcBef>
              <a:spcAft>
                <a:spcPct val="0"/>
              </a:spcAft>
            </a:pPr>
            <a:endParaRPr lang="fr-FR" sz="2000" dirty="0"/>
          </a:p>
          <a:p>
            <a:pPr lvl="0" algn="just" fontAlgn="base">
              <a:spcBef>
                <a:spcPct val="0"/>
              </a:spcBef>
              <a:spcAft>
                <a:spcPct val="0"/>
              </a:spcAft>
            </a:pPr>
            <a:endParaRPr lang="fr-FR" sz="2000" dirty="0" smtClean="0"/>
          </a:p>
          <a:p>
            <a:pPr lvl="0" algn="just" fontAlgn="base">
              <a:spcBef>
                <a:spcPct val="0"/>
              </a:spcBef>
              <a:spcAft>
                <a:spcPct val="0"/>
              </a:spcAft>
            </a:pPr>
            <a:endParaRPr lang="fr-FR" sz="2000" dirty="0"/>
          </a:p>
          <a:p>
            <a:pPr lvl="0" algn="just" fontAlgn="base">
              <a:spcBef>
                <a:spcPct val="0"/>
              </a:spcBef>
              <a:spcAft>
                <a:spcPct val="0"/>
              </a:spcAft>
            </a:pPr>
            <a:endParaRPr lang="fr-FR" sz="2000" dirty="0" smtClean="0"/>
          </a:p>
          <a:p>
            <a:pPr lvl="0" algn="just" fontAlgn="base">
              <a:spcBef>
                <a:spcPct val="0"/>
              </a:spcBef>
              <a:spcAft>
                <a:spcPct val="0"/>
              </a:spcAft>
            </a:pPr>
            <a:endParaRPr lang="fr-FR" sz="2000" dirty="0"/>
          </a:p>
          <a:p>
            <a:pPr lvl="0" algn="just" fontAlgn="base">
              <a:spcBef>
                <a:spcPct val="0"/>
              </a:spcBef>
              <a:spcAft>
                <a:spcPct val="0"/>
              </a:spcAft>
            </a:pPr>
            <a:endParaRPr lang="fr-FR" sz="2000" dirty="0" smtClean="0"/>
          </a:p>
          <a:p>
            <a:pPr lvl="0" algn="just" fontAlgn="base">
              <a:spcBef>
                <a:spcPct val="0"/>
              </a:spcBef>
              <a:spcAft>
                <a:spcPct val="0"/>
              </a:spcAft>
            </a:pPr>
            <a:endParaRPr lang="fr-FR" sz="2000" dirty="0" smtClean="0"/>
          </a:p>
          <a:p>
            <a:pPr lvl="0" algn="just" fontAlgn="base">
              <a:spcBef>
                <a:spcPct val="0"/>
              </a:spcBef>
              <a:spcAft>
                <a:spcPct val="0"/>
              </a:spcAft>
            </a:pPr>
            <a:endParaRPr lang="fr-FR" sz="2000" dirty="0" smtClean="0"/>
          </a:p>
          <a:p>
            <a:pPr lvl="0" algn="just" fontAlgn="base">
              <a:spcBef>
                <a:spcPct val="0"/>
              </a:spcBef>
              <a:spcAft>
                <a:spcPct val="0"/>
              </a:spcAft>
            </a:pPr>
            <a:r>
              <a:rPr lang="fr-FR" sz="2000" dirty="0" smtClean="0"/>
              <a:t>On constate que si A=0, R=B et si A=1, R= </a:t>
            </a:r>
          </a:p>
          <a:p>
            <a:pPr lvl="0" algn="just" fontAlgn="base">
              <a:spcBef>
                <a:spcPct val="0"/>
              </a:spcBef>
              <a:spcAft>
                <a:spcPct val="0"/>
              </a:spcAft>
            </a:pPr>
            <a:r>
              <a:rPr lang="fr-FR" sz="2000" dirty="0" smtClean="0"/>
              <a:t/>
            </a:r>
            <a:br>
              <a:rPr lang="fr-FR" sz="2000" dirty="0" smtClean="0"/>
            </a:b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 name="Tableau 3"/>
          <p:cNvGraphicFramePr>
            <a:graphicFrameLocks noGrp="1"/>
          </p:cNvGraphicFramePr>
          <p:nvPr/>
        </p:nvGraphicFramePr>
        <p:xfrm>
          <a:off x="642910" y="3643314"/>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fr-FR" dirty="0" smtClean="0"/>
                        <a:t>A</a:t>
                      </a:r>
                      <a:endParaRPr lang="fr-FR" dirty="0"/>
                    </a:p>
                  </a:txBody>
                  <a:tcPr/>
                </a:tc>
                <a:tc>
                  <a:txBody>
                    <a:bodyPr/>
                    <a:lstStyle/>
                    <a:p>
                      <a:pPr algn="ctr"/>
                      <a:r>
                        <a:rPr lang="fr-FR" dirty="0" smtClean="0"/>
                        <a:t>B</a:t>
                      </a:r>
                      <a:endParaRPr lang="fr-FR" dirty="0"/>
                    </a:p>
                  </a:txBody>
                  <a:tcPr/>
                </a:tc>
                <a:tc>
                  <a:txBody>
                    <a:bodyPr/>
                    <a:lstStyle/>
                    <a:p>
                      <a:pPr algn="ctr"/>
                      <a:r>
                        <a:rPr lang="fr-FR" dirty="0" smtClean="0"/>
                        <a:t>R</a:t>
                      </a:r>
                      <a:endParaRPr lang="fr-FR" dirty="0"/>
                    </a:p>
                  </a:txBody>
                  <a:tcPr/>
                </a:tc>
              </a:tr>
              <a:tr h="370840">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r>
              <a:tr h="370840">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tc>
              </a:tr>
              <a:tr h="370840">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r>
              <a:tr h="370840">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r>
            </a:tbl>
          </a:graphicData>
        </a:graphic>
      </p:graphicFrame>
      <p:sp>
        <p:nvSpPr>
          <p:cNvPr id="1843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8435"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679156" y="5857892"/>
            <a:ext cx="178595" cy="357190"/>
          </a:xfrm>
          <a:prstGeom prst="rect">
            <a:avLst/>
          </a:prstGeom>
          <a:noFill/>
        </p:spPr>
      </p:pic>
      <p:sp>
        <p:nvSpPr>
          <p:cNvPr id="18437" name="Rectangle 5"/>
          <p:cNvSpPr>
            <a:spLocks noChangeArrowheads="1"/>
          </p:cNvSpPr>
          <p:nvPr/>
        </p:nvSpPr>
        <p:spPr bwMode="auto">
          <a:xfrm>
            <a:off x="22860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Espace réservé du numéro de diapositive 7"/>
          <p:cNvSpPr>
            <a:spLocks noGrp="1"/>
          </p:cNvSpPr>
          <p:nvPr>
            <p:ph type="sldNum" sz="quarter" idx="12"/>
          </p:nvPr>
        </p:nvSpPr>
        <p:spPr/>
        <p:txBody>
          <a:bodyPr/>
          <a:lstStyle/>
          <a:p>
            <a:fld id="{6A57DE81-6014-4638-A333-DC32EA98508D}" type="slidenum">
              <a:rPr lang="fr-FR" smtClean="0"/>
              <a:pPr/>
              <a:t>7</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433"/>
                                        </p:tgtEl>
                                        <p:attrNameLst>
                                          <p:attrName>style.visibility</p:attrName>
                                        </p:attrNameLst>
                                      </p:cBhvr>
                                      <p:to>
                                        <p:strVal val="visible"/>
                                      </p:to>
                                    </p:set>
                                    <p:animEffect transition="in" filter="checkerboard(across)">
                                      <p:cBhvr>
                                        <p:cTn id="7" dur="500"/>
                                        <p:tgtEl>
                                          <p:spTgt spid="1843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434">
                                            <p:txEl>
                                              <p:pRg st="0" end="0"/>
                                            </p:txEl>
                                          </p:spTgt>
                                        </p:tgtEl>
                                        <p:attrNameLst>
                                          <p:attrName>style.visibility</p:attrName>
                                        </p:attrNameLst>
                                      </p:cBhvr>
                                      <p:to>
                                        <p:strVal val="visible"/>
                                      </p:to>
                                    </p:set>
                                    <p:animEffect transition="in" filter="checkerboard(across)">
                                      <p:cBhvr>
                                        <p:cTn id="12" dur="500"/>
                                        <p:tgtEl>
                                          <p:spTgt spid="184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Effect transition="in" filter="checkerboard(across)">
                                      <p:cBhvr>
                                        <p:cTn id="17" dur="500"/>
                                        <p:tgtEl>
                                          <p:spTgt spid="18434">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18434">
                                            <p:txEl>
                                              <p:pRg st="3" end="3"/>
                                            </p:txEl>
                                          </p:spTgt>
                                        </p:tgtEl>
                                        <p:attrNameLst>
                                          <p:attrName>style.visibility</p:attrName>
                                        </p:attrNameLst>
                                      </p:cBhvr>
                                      <p:to>
                                        <p:strVal val="visible"/>
                                      </p:to>
                                    </p:set>
                                    <p:animEffect transition="in" filter="checkerboard(across)">
                                      <p:cBhvr>
                                        <p:cTn id="20" dur="500"/>
                                        <p:tgtEl>
                                          <p:spTgt spid="18434">
                                            <p:txEl>
                                              <p:pRg st="3" end="3"/>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18434">
                                            <p:txEl>
                                              <p:pRg st="4" end="4"/>
                                            </p:txEl>
                                          </p:spTgt>
                                        </p:tgtEl>
                                        <p:attrNameLst>
                                          <p:attrName>style.visibility</p:attrName>
                                        </p:attrNameLst>
                                      </p:cBhvr>
                                      <p:to>
                                        <p:strVal val="visible"/>
                                      </p:to>
                                    </p:set>
                                    <p:animEffect transition="in" filter="checkerboard(across)">
                                      <p:cBhvr>
                                        <p:cTn id="23" dur="500"/>
                                        <p:tgtEl>
                                          <p:spTgt spid="18434">
                                            <p:txEl>
                                              <p:pRg st="4" end="4"/>
                                            </p:txEl>
                                          </p:spTgt>
                                        </p:tgtEl>
                                      </p:cBhvr>
                                    </p:animEffect>
                                  </p:childTnLst>
                                </p:cTn>
                              </p:par>
                            </p:childTnLst>
                          </p:cTn>
                        </p:par>
                        <p:par>
                          <p:cTn id="24" fill="hold">
                            <p:stCondLst>
                              <p:cond delay="500"/>
                            </p:stCondLst>
                            <p:childTnLst>
                              <p:par>
                                <p:cTn id="25" presetID="8" presetClass="entr" presetSubtype="16"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amond(in)">
                                      <p:cBhvr>
                                        <p:cTn id="27" dur="2000"/>
                                        <p:tgtEl>
                                          <p:spTgt spid="4"/>
                                        </p:tgtEl>
                                      </p:cBhvr>
                                    </p:animEffect>
                                  </p:childTnLst>
                                </p:cTn>
                              </p:par>
                            </p:childTnLst>
                          </p:cTn>
                        </p:par>
                        <p:par>
                          <p:cTn id="28" fill="hold">
                            <p:stCondLst>
                              <p:cond delay="2500"/>
                            </p:stCondLst>
                            <p:childTnLst>
                              <p:par>
                                <p:cTn id="29" presetID="5" presetClass="entr" presetSubtype="10" fill="hold" nodeType="afterEffect">
                                  <p:stCondLst>
                                    <p:cond delay="0"/>
                                  </p:stCondLst>
                                  <p:childTnLst>
                                    <p:set>
                                      <p:cBhvr>
                                        <p:cTn id="30" dur="1" fill="hold">
                                          <p:stCondLst>
                                            <p:cond delay="0"/>
                                          </p:stCondLst>
                                        </p:cTn>
                                        <p:tgtEl>
                                          <p:spTgt spid="18434">
                                            <p:txEl>
                                              <p:pRg st="13" end="13"/>
                                            </p:txEl>
                                          </p:spTgt>
                                        </p:tgtEl>
                                        <p:attrNameLst>
                                          <p:attrName>style.visibility</p:attrName>
                                        </p:attrNameLst>
                                      </p:cBhvr>
                                      <p:to>
                                        <p:strVal val="visible"/>
                                      </p:to>
                                    </p:set>
                                    <p:animEffect transition="in" filter="checkerboard(across)">
                                      <p:cBhvr>
                                        <p:cTn id="31" dur="500"/>
                                        <p:tgtEl>
                                          <p:spTgt spid="18434">
                                            <p:txEl>
                                              <p:pRg st="13" end="13"/>
                                            </p:txEl>
                                          </p:spTgt>
                                        </p:tgtEl>
                                      </p:cBhvr>
                                    </p:animEffect>
                                  </p:childTnLst>
                                </p:cTn>
                              </p:par>
                            </p:childTnLst>
                          </p:cTn>
                        </p:par>
                        <p:par>
                          <p:cTn id="32" fill="hold">
                            <p:stCondLst>
                              <p:cond delay="3000"/>
                            </p:stCondLst>
                            <p:childTnLst>
                              <p:par>
                                <p:cTn id="33" presetID="5" presetClass="entr" presetSubtype="10" fill="hold" nodeType="afterEffect">
                                  <p:stCondLst>
                                    <p:cond delay="0"/>
                                  </p:stCondLst>
                                  <p:childTnLst>
                                    <p:set>
                                      <p:cBhvr>
                                        <p:cTn id="34" dur="1" fill="hold">
                                          <p:stCondLst>
                                            <p:cond delay="0"/>
                                          </p:stCondLst>
                                        </p:cTn>
                                        <p:tgtEl>
                                          <p:spTgt spid="18435"/>
                                        </p:tgtEl>
                                        <p:attrNameLst>
                                          <p:attrName>style.visibility</p:attrName>
                                        </p:attrNameLst>
                                      </p:cBhvr>
                                      <p:to>
                                        <p:strVal val="visible"/>
                                      </p:to>
                                    </p:set>
                                    <p:animEffect transition="in" filter="checkerboard(across)">
                                      <p:cBhvr>
                                        <p:cTn id="35" dur="5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7166"/>
            <a:ext cx="8858280" cy="1938992"/>
          </a:xfrm>
          <a:prstGeom prst="rect">
            <a:avLst/>
          </a:prstGeom>
        </p:spPr>
        <p:txBody>
          <a:bodyPr wrap="square">
            <a:spAutoFit/>
          </a:bodyPr>
          <a:lstStyle/>
          <a:p>
            <a:pPr algn="just"/>
            <a:r>
              <a:rPr lang="fr-FR" sz="2000" dirty="0"/>
              <a:t>La bascule D (pour </a:t>
            </a:r>
            <a:r>
              <a:rPr lang="fr-FR" sz="2000" i="1" dirty="0"/>
              <a:t>Data</a:t>
            </a:r>
            <a:r>
              <a:rPr lang="fr-FR" sz="2000" dirty="0"/>
              <a:t>) est une bascule comportant uniquement une entrée de données : D. La valeur de l'entrée est recopiée sur la sortie à chaque front d'horloge. Cette bascule permet d'assurer un état de sortie stable entre deux fronts d'horloge, et ainsi d'ignorer toute valeur transitoire apparaissant sur son entrée au cours d'un cycle d'horloge</a:t>
            </a:r>
            <a:r>
              <a:rPr lang="fr-FR" sz="2000" dirty="0" smtClean="0"/>
              <a:t>. Le symbole et le chronogramme d’une bascule D sont donnés comme suit :</a:t>
            </a:r>
            <a:endParaRPr lang="fr-FR" sz="2000" dirty="0"/>
          </a:p>
        </p:txBody>
      </p:sp>
      <p:pic>
        <p:nvPicPr>
          <p:cNvPr id="3" name="Image 2" descr="https://upload.wikimedia.org/wikipedia/commons/c/cc/BasculeD.png">
            <a:hlinkClick r:id="rId2"/>
          </p:cNvPr>
          <p:cNvPicPr/>
          <p:nvPr/>
        </p:nvPicPr>
        <p:blipFill>
          <a:blip r:embed="rId3"/>
          <a:srcRect/>
          <a:stretch>
            <a:fillRect/>
          </a:stretch>
        </p:blipFill>
        <p:spPr bwMode="auto">
          <a:xfrm>
            <a:off x="357158" y="3715394"/>
            <a:ext cx="967740" cy="999490"/>
          </a:xfrm>
          <a:prstGeom prst="rect">
            <a:avLst/>
          </a:prstGeom>
          <a:noFill/>
          <a:ln w="9525">
            <a:noFill/>
            <a:miter lim="800000"/>
            <a:headEnd/>
            <a:tailEnd/>
          </a:ln>
        </p:spPr>
      </p:pic>
      <p:sp>
        <p:nvSpPr>
          <p:cNvPr id="4" name="Rectangle 3"/>
          <p:cNvSpPr/>
          <p:nvPr/>
        </p:nvSpPr>
        <p:spPr>
          <a:xfrm>
            <a:off x="0" y="5143512"/>
            <a:ext cx="2453300" cy="369332"/>
          </a:xfrm>
          <a:prstGeom prst="rect">
            <a:avLst/>
          </a:prstGeom>
        </p:spPr>
        <p:txBody>
          <a:bodyPr wrap="none">
            <a:spAutoFit/>
          </a:bodyPr>
          <a:lstStyle/>
          <a:p>
            <a:r>
              <a:rPr lang="fr-FR" dirty="0"/>
              <a:t>Symbole de la bascule D</a:t>
            </a:r>
          </a:p>
        </p:txBody>
      </p:sp>
      <p:pic>
        <p:nvPicPr>
          <p:cNvPr id="5" name="Image 4" descr="Résultat de recherche d'images pour &quot;Chronogramme d'une bascule D&quot;"/>
          <p:cNvPicPr/>
          <p:nvPr/>
        </p:nvPicPr>
        <p:blipFill>
          <a:blip r:embed="rId4"/>
          <a:srcRect/>
          <a:stretch>
            <a:fillRect/>
          </a:stretch>
        </p:blipFill>
        <p:spPr bwMode="auto">
          <a:xfrm>
            <a:off x="3214678" y="1894542"/>
            <a:ext cx="5760720" cy="4320540"/>
          </a:xfrm>
          <a:prstGeom prst="rect">
            <a:avLst/>
          </a:prstGeom>
          <a:noFill/>
          <a:ln w="9525">
            <a:noFill/>
            <a:miter lim="800000"/>
            <a:headEnd/>
            <a:tailEnd/>
          </a:ln>
        </p:spPr>
      </p:pic>
      <p:sp>
        <p:nvSpPr>
          <p:cNvPr id="6" name="Espace réservé du numéro de diapositive 5"/>
          <p:cNvSpPr>
            <a:spLocks noGrp="1"/>
          </p:cNvSpPr>
          <p:nvPr>
            <p:ph type="sldNum" sz="quarter" idx="12"/>
          </p:nvPr>
        </p:nvSpPr>
        <p:spPr/>
        <p:txBody>
          <a:bodyPr/>
          <a:lstStyle/>
          <a:p>
            <a:fld id="{6A57DE81-6014-4638-A333-DC32EA98508D}" type="slidenum">
              <a:rPr lang="fr-FR" smtClean="0"/>
              <a:pPr/>
              <a:t>8</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par>
                          <p:cTn id="13" fill="hold">
                            <p:stCondLst>
                              <p:cond delay="2000"/>
                            </p:stCondLst>
                            <p:childTnLst>
                              <p:par>
                                <p:cTn id="14" presetID="5" presetClass="entr" presetSubtype="1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heckerboard(across)">
                                      <p:cBhvr>
                                        <p:cTn id="16" dur="500"/>
                                        <p:tgtEl>
                                          <p:spTgt spid="4"/>
                                        </p:tgtEl>
                                      </p:cBhvr>
                                    </p:animEffect>
                                  </p:childTnLst>
                                </p:cTn>
                              </p:par>
                            </p:childTnLst>
                          </p:cTn>
                        </p:par>
                        <p:par>
                          <p:cTn id="17" fill="hold">
                            <p:stCondLst>
                              <p:cond delay="2500"/>
                            </p:stCondLst>
                            <p:childTnLst>
                              <p:par>
                                <p:cTn id="18" presetID="3" presetClass="entr" presetSubtype="1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nvGraphicFramePr>
        <p:xfrm>
          <a:off x="500034" y="1360486"/>
          <a:ext cx="3786182" cy="1854200"/>
        </p:xfrm>
        <a:graphic>
          <a:graphicData uri="http://schemas.openxmlformats.org/drawingml/2006/table">
            <a:tbl>
              <a:tblPr firstRow="1" bandRow="1">
                <a:tableStyleId>{5C22544A-7EE6-4342-B048-85BDC9FD1C3A}</a:tableStyleId>
              </a:tblPr>
              <a:tblGrid>
                <a:gridCol w="1016000"/>
                <a:gridCol w="555604"/>
                <a:gridCol w="500066"/>
                <a:gridCol w="428628"/>
                <a:gridCol w="500066"/>
                <a:gridCol w="785818"/>
              </a:tblGrid>
              <a:tr h="370840">
                <a:tc>
                  <a:txBody>
                    <a:bodyPr/>
                    <a:lstStyle/>
                    <a:p>
                      <a:r>
                        <a:rPr lang="fr-FR" sz="1600" dirty="0" smtClean="0"/>
                        <a:t>Séquence</a:t>
                      </a:r>
                      <a:endParaRPr lang="fr-FR" sz="1600" dirty="0"/>
                    </a:p>
                  </a:txBody>
                  <a:tcPr/>
                </a:tc>
                <a:tc>
                  <a:txBody>
                    <a:bodyPr/>
                    <a:lstStyle/>
                    <a:p>
                      <a:r>
                        <a:rPr lang="fr-FR" dirty="0" smtClean="0"/>
                        <a:t>  IA</a:t>
                      </a:r>
                      <a:endParaRPr lang="fr-FR" dirty="0"/>
                    </a:p>
                  </a:txBody>
                  <a:tcPr/>
                </a:tc>
                <a:tc>
                  <a:txBody>
                    <a:bodyPr/>
                    <a:lstStyle/>
                    <a:p>
                      <a:r>
                        <a:rPr lang="fr-FR" dirty="0" smtClean="0"/>
                        <a:t>IB</a:t>
                      </a:r>
                      <a:endParaRPr lang="fr-FR" dirty="0"/>
                    </a:p>
                  </a:txBody>
                  <a:tcPr/>
                </a:tc>
                <a:tc>
                  <a:txBody>
                    <a:bodyPr/>
                    <a:lstStyle/>
                    <a:p>
                      <a:r>
                        <a:rPr lang="fr-FR" dirty="0" smtClean="0"/>
                        <a:t>IC</a:t>
                      </a:r>
                      <a:endParaRPr lang="fr-FR" dirty="0"/>
                    </a:p>
                  </a:txBody>
                  <a:tcPr/>
                </a:tc>
                <a:tc>
                  <a:txBody>
                    <a:bodyPr/>
                    <a:lstStyle/>
                    <a:p>
                      <a:r>
                        <a:rPr lang="fr-FR" dirty="0" smtClean="0"/>
                        <a:t>ID</a:t>
                      </a:r>
                      <a:endParaRPr lang="fr-FR" dirty="0"/>
                    </a:p>
                  </a:txBody>
                  <a:tcPr/>
                </a:tc>
                <a:tc>
                  <a:txBody>
                    <a:bodyPr/>
                    <a:lstStyle/>
                    <a:p>
                      <a:r>
                        <a:rPr lang="fr-FR" dirty="0" smtClean="0"/>
                        <a:t>Angle</a:t>
                      </a:r>
                      <a:endParaRPr lang="fr-FR" dirty="0"/>
                    </a:p>
                  </a:txBody>
                  <a:tcPr/>
                </a:tc>
              </a:tr>
              <a:tr h="370840">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45°</a:t>
                      </a:r>
                      <a:endParaRPr lang="fr-FR" dirty="0"/>
                    </a:p>
                  </a:txBody>
                  <a:tcPr/>
                </a:tc>
              </a:tr>
              <a:tr h="370840">
                <a:tc>
                  <a:txBody>
                    <a:bodyPr/>
                    <a:lstStyle/>
                    <a:p>
                      <a:pPr algn="ctr"/>
                      <a:r>
                        <a:rPr lang="fr-FR" dirty="0" smtClean="0"/>
                        <a:t>2</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135°</a:t>
                      </a:r>
                      <a:endParaRPr lang="fr-FR" dirty="0"/>
                    </a:p>
                  </a:txBody>
                  <a:tcPr/>
                </a:tc>
              </a:tr>
              <a:tr h="370840">
                <a:tc>
                  <a:txBody>
                    <a:bodyPr/>
                    <a:lstStyle/>
                    <a:p>
                      <a:pPr algn="ctr"/>
                      <a:r>
                        <a:rPr lang="fr-FR" dirty="0" smtClean="0"/>
                        <a:t>3</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225°</a:t>
                      </a:r>
                      <a:endParaRPr lang="fr-FR" dirty="0"/>
                    </a:p>
                  </a:txBody>
                  <a:tcPr/>
                </a:tc>
              </a:tr>
              <a:tr h="370840">
                <a:tc>
                  <a:txBody>
                    <a:bodyPr/>
                    <a:lstStyle/>
                    <a:p>
                      <a:pPr algn="ctr"/>
                      <a:r>
                        <a:rPr lang="fr-FR" dirty="0" smtClean="0"/>
                        <a:t>4</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315°</a:t>
                      </a:r>
                      <a:endParaRPr lang="fr-FR" dirty="0"/>
                    </a:p>
                  </a:txBody>
                  <a:tcPr/>
                </a:tc>
              </a:tr>
            </a:tbl>
          </a:graphicData>
        </a:graphic>
      </p:graphicFrame>
      <p:pic>
        <p:nvPicPr>
          <p:cNvPr id="4" name="Image 3" descr="Résultat de recherche d'images pour &quot;chronogramme d'un moteur pas à pas unipolaire&quot;"/>
          <p:cNvPicPr/>
          <p:nvPr/>
        </p:nvPicPr>
        <p:blipFill>
          <a:blip r:embed="rId2"/>
          <a:srcRect/>
          <a:stretch>
            <a:fillRect/>
          </a:stretch>
        </p:blipFill>
        <p:spPr bwMode="auto">
          <a:xfrm>
            <a:off x="5143504" y="1142984"/>
            <a:ext cx="3786214" cy="1928826"/>
          </a:xfrm>
          <a:prstGeom prst="rect">
            <a:avLst/>
          </a:prstGeom>
          <a:noFill/>
          <a:ln w="9525">
            <a:noFill/>
            <a:miter lim="800000"/>
            <a:headEnd/>
            <a:tailEnd/>
          </a:ln>
        </p:spPr>
      </p:pic>
      <p:sp>
        <p:nvSpPr>
          <p:cNvPr id="5" name="ZoneTexte 4"/>
          <p:cNvSpPr txBox="1"/>
          <p:nvPr/>
        </p:nvSpPr>
        <p:spPr>
          <a:xfrm>
            <a:off x="214282" y="357166"/>
            <a:ext cx="8429684" cy="646331"/>
          </a:xfrm>
          <a:prstGeom prst="rect">
            <a:avLst/>
          </a:prstGeom>
          <a:noFill/>
        </p:spPr>
        <p:txBody>
          <a:bodyPr wrap="square" rtlCol="0">
            <a:spAutoFit/>
          </a:bodyPr>
          <a:lstStyle/>
          <a:p>
            <a:r>
              <a:rPr lang="fr-FR" dirty="0" smtClean="0"/>
              <a:t>A partir du mode 2 de fonctionnement du moteur pas à pas à réluctance variable on peut synthétiser le chronogramme représenté à la figure 2. 4</a:t>
            </a:r>
            <a:endParaRPr lang="fr-FR" dirty="0"/>
          </a:p>
        </p:txBody>
      </p:sp>
      <p:sp>
        <p:nvSpPr>
          <p:cNvPr id="6" name="ZoneTexte 5"/>
          <p:cNvSpPr txBox="1"/>
          <p:nvPr/>
        </p:nvSpPr>
        <p:spPr>
          <a:xfrm>
            <a:off x="4429124" y="3143248"/>
            <a:ext cx="4714876" cy="369332"/>
          </a:xfrm>
          <a:prstGeom prst="rect">
            <a:avLst/>
          </a:prstGeom>
          <a:noFill/>
        </p:spPr>
        <p:txBody>
          <a:bodyPr wrap="square" rtlCol="0">
            <a:spAutoFit/>
          </a:bodyPr>
          <a:lstStyle/>
          <a:p>
            <a:r>
              <a:rPr lang="fr-FR" b="1" dirty="0" smtClean="0"/>
              <a:t>Figure 2. 4: </a:t>
            </a:r>
            <a:r>
              <a:rPr lang="fr-FR" dirty="0" smtClean="0"/>
              <a:t>Chronogramme du moteur pas à pas</a:t>
            </a:r>
            <a:endParaRPr lang="fr-FR" dirty="0"/>
          </a:p>
        </p:txBody>
      </p:sp>
      <p:sp>
        <p:nvSpPr>
          <p:cNvPr id="7" name="ZoneTexte 6"/>
          <p:cNvSpPr txBox="1"/>
          <p:nvPr/>
        </p:nvSpPr>
        <p:spPr>
          <a:xfrm>
            <a:off x="285720" y="4000504"/>
            <a:ext cx="8643998" cy="1200329"/>
          </a:xfrm>
          <a:prstGeom prst="rect">
            <a:avLst/>
          </a:prstGeom>
          <a:noFill/>
        </p:spPr>
        <p:txBody>
          <a:bodyPr wrap="square" rtlCol="0">
            <a:spAutoFit/>
          </a:bodyPr>
          <a:lstStyle/>
          <a:p>
            <a:pPr algn="just"/>
            <a:r>
              <a:rPr lang="fr-FR" dirty="0" smtClean="0"/>
              <a:t>Par conséquent, on peut déduire que le signal (B1, P1)  est synchronisé par le signale (B2, P1), qui est synchronisé à son tour par le signal (B1,P2).</a:t>
            </a:r>
          </a:p>
          <a:p>
            <a:pPr algn="just"/>
            <a:r>
              <a:rPr lang="fr-FR" dirty="0" smtClean="0"/>
              <a:t>D’où le schéma de commande du moteur pas à pas unipolaire, représenté par la figure suivante: </a:t>
            </a:r>
            <a:endParaRPr lang="fr-FR" dirty="0"/>
          </a:p>
        </p:txBody>
      </p:sp>
      <p:sp>
        <p:nvSpPr>
          <p:cNvPr id="8" name="Espace réservé du numéro de diapositive 7"/>
          <p:cNvSpPr>
            <a:spLocks noGrp="1"/>
          </p:cNvSpPr>
          <p:nvPr>
            <p:ph type="sldNum" sz="quarter" idx="12"/>
          </p:nvPr>
        </p:nvSpPr>
        <p:spPr/>
        <p:txBody>
          <a:bodyPr/>
          <a:lstStyle/>
          <a:p>
            <a:fld id="{6A57DE81-6014-4638-A333-DC32EA98508D}" type="slidenum">
              <a:rPr lang="fr-FR" smtClean="0"/>
              <a:pPr/>
              <a:t>9</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par>
                          <p:cTn id="13" fill="hold">
                            <p:stCondLst>
                              <p:cond delay="2000"/>
                            </p:stCondLst>
                            <p:childTnLst>
                              <p:par>
                                <p:cTn id="14" presetID="8"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amond(in)">
                                      <p:cBhvr>
                                        <p:cTn id="16" dur="2000"/>
                                        <p:tgtEl>
                                          <p:spTgt spid="4"/>
                                        </p:tgtEl>
                                      </p:cBhvr>
                                    </p:animEffect>
                                  </p:childTnLst>
                                </p:cTn>
                              </p:par>
                            </p:childTnLst>
                          </p:cTn>
                        </p:par>
                        <p:par>
                          <p:cTn id="17" fill="hold">
                            <p:stCondLst>
                              <p:cond delay="4000"/>
                            </p:stCondLst>
                            <p:childTnLst>
                              <p:par>
                                <p:cTn id="18" presetID="5" presetClass="entr" presetSubtype="1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heckerboard(across)">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checkerboard(across)">
                                      <p:cBhvr>
                                        <p:cTn id="25" dur="500"/>
                                        <p:tgtEl>
                                          <p:spTgt spid="7">
                                            <p:txEl>
                                              <p:pRg st="0" end="0"/>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checkerboard(across)">
                                      <p:cBhvr>
                                        <p:cTn id="28"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TotalTime>
  <Words>1010</Words>
  <Application>Microsoft Office PowerPoint</Application>
  <PresentationFormat>Affichage à l'écran (4:3)</PresentationFormat>
  <Paragraphs>280</Paragraphs>
  <Slides>16</Slides>
  <Notes>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Thème Office</vt:lpstr>
      <vt:lpstr>Chapitre 1 :Moteur pas à pas </vt:lpstr>
      <vt:lpstr>Diapositive 2</vt:lpstr>
      <vt:lpstr>Diapositive 3</vt:lpstr>
      <vt:lpstr>Diapositive 4</vt:lpstr>
      <vt:lpstr>2.1) Moteur pas à pas unipolaire </vt:lpstr>
      <vt:lpstr>Diapositive 6</vt:lpstr>
      <vt:lpstr>Diapositive 7</vt:lpstr>
      <vt:lpstr>Diapositive 8</vt:lpstr>
      <vt:lpstr>Diapositive 9</vt:lpstr>
      <vt:lpstr>Diapositive 10</vt:lpstr>
      <vt:lpstr>Diapositive 11</vt:lpstr>
      <vt:lpstr>Diapositive 12</vt:lpstr>
      <vt:lpstr>2.2.1) Commande d’un moteur pas à pas bipolaire :  </vt:lpstr>
      <vt:lpstr>Diapositive 14</vt:lpstr>
      <vt:lpstr>2.3) Moteur pas à pas à réluctance variable </vt:lpstr>
      <vt:lpstr>2.3.1) Commande d’un moteur pas à pas à réluctance variable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1 :Moteur pas à pas</dc:title>
  <dc:creator>bosinfo</dc:creator>
  <cp:lastModifiedBy>bosinfo</cp:lastModifiedBy>
  <cp:revision>52</cp:revision>
  <dcterms:created xsi:type="dcterms:W3CDTF">2018-02-14T07:01:30Z</dcterms:created>
  <dcterms:modified xsi:type="dcterms:W3CDTF">2018-02-22T12:41:57Z</dcterms:modified>
</cp:coreProperties>
</file>