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5F533E-303D-4F42-B381-0EB4F4CF9F09}" type="datetimeFigureOut">
              <a:rPr lang="fr-FR" smtClean="0"/>
              <a:pPr/>
              <a:t>14/03/2018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59365-E6BD-4153-B2C3-2A12D7949035}"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F659365-E6BD-4153-B2C3-2A12D7949035}" type="slidenum">
              <a:rPr lang="fr-FR" smtClean="0"/>
              <a:pPr/>
              <a:t>13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D38A386-BFEB-47A3-B500-850BA07C60DA}" type="datetimeFigureOut">
              <a:rPr lang="fr-FR" smtClean="0"/>
              <a:pPr/>
              <a:t>14/03/2018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6CABC5-329D-480C-90BC-1936247FC09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D38A386-BFEB-47A3-B500-850BA07C60DA}" type="datetimeFigureOut">
              <a:rPr lang="fr-FR" smtClean="0"/>
              <a:pPr/>
              <a:t>14/03/2018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6CABC5-329D-480C-90BC-1936247FC09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D38A386-BFEB-47A3-B500-850BA07C60DA}" type="datetimeFigureOut">
              <a:rPr lang="fr-FR" smtClean="0"/>
              <a:pPr/>
              <a:t>14/03/2018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6CABC5-329D-480C-90BC-1936247FC09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D38A386-BFEB-47A3-B500-850BA07C60DA}" type="datetimeFigureOut">
              <a:rPr lang="fr-FR" smtClean="0"/>
              <a:pPr/>
              <a:t>14/03/2018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6CABC5-329D-480C-90BC-1936247FC09C}"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FD38A386-BFEB-47A3-B500-850BA07C60DA}" type="datetimeFigureOut">
              <a:rPr lang="fr-FR" smtClean="0"/>
              <a:pPr/>
              <a:t>14/03/2018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6CABC5-329D-480C-90BC-1936247FC09C}"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D38A386-BFEB-47A3-B500-850BA07C60DA}" type="datetimeFigureOut">
              <a:rPr lang="fr-FR" smtClean="0"/>
              <a:pPr/>
              <a:t>14/03/2018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6CABC5-329D-480C-90BC-1936247FC09C}"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D38A386-BFEB-47A3-B500-850BA07C60DA}" type="datetimeFigureOut">
              <a:rPr lang="fr-FR" smtClean="0"/>
              <a:pPr/>
              <a:t>14/03/2018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6CABC5-329D-480C-90BC-1936247FC09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FD38A386-BFEB-47A3-B500-850BA07C60DA}" type="datetimeFigureOut">
              <a:rPr lang="fr-FR" smtClean="0"/>
              <a:pPr/>
              <a:t>14/03/2018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6CABC5-329D-480C-90BC-1936247FC09C}"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D38A386-BFEB-47A3-B500-850BA07C60DA}" type="datetimeFigureOut">
              <a:rPr lang="fr-FR" smtClean="0"/>
              <a:pPr/>
              <a:t>14/03/2018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6CABC5-329D-480C-90BC-1936247FC09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D38A386-BFEB-47A3-B500-850BA07C60DA}" type="datetimeFigureOut">
              <a:rPr lang="fr-FR" smtClean="0"/>
              <a:pPr/>
              <a:t>14/03/2018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6CABC5-329D-480C-90BC-1936247FC09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D38A386-BFEB-47A3-B500-850BA07C60DA}" type="datetimeFigureOut">
              <a:rPr lang="fr-FR" smtClean="0"/>
              <a:pPr/>
              <a:t>14/03/2018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6CABC5-329D-480C-90BC-1936247FC09C}"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8A386-BFEB-47A3-B500-850BA07C60DA}" type="datetimeFigureOut">
              <a:rPr lang="fr-FR" smtClean="0"/>
              <a:pPr/>
              <a:t>14/03/2018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CABC5-329D-480C-90BC-1936247FC09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357166"/>
            <a:ext cx="8715436" cy="1470025"/>
          </a:xfrm>
        </p:spPr>
        <p:txBody>
          <a:bodyPr/>
          <a:lstStyle/>
          <a:p>
            <a:r>
              <a:rPr lang="fr-FR" dirty="0" smtClean="0"/>
              <a:t>Chapitre 2: Moteur à courant continu</a:t>
            </a:r>
            <a:endParaRPr lang="fr-FR" dirty="0"/>
          </a:p>
        </p:txBody>
      </p:sp>
      <p:sp>
        <p:nvSpPr>
          <p:cNvPr id="3" name="Sous-titre 2"/>
          <p:cNvSpPr>
            <a:spLocks noGrp="1"/>
          </p:cNvSpPr>
          <p:nvPr>
            <p:ph type="subTitle" idx="1"/>
          </p:nvPr>
        </p:nvSpPr>
        <p:spPr>
          <a:xfrm>
            <a:off x="214282" y="1785926"/>
            <a:ext cx="8643998" cy="4500594"/>
          </a:xfrm>
        </p:spPr>
        <p:txBody>
          <a:bodyPr>
            <a:normAutofit/>
          </a:bodyPr>
          <a:lstStyle/>
          <a:p>
            <a:pPr algn="just"/>
            <a:r>
              <a:rPr lang="fr-FR" sz="2400" dirty="0" smtClean="0"/>
              <a:t>Programme:</a:t>
            </a:r>
          </a:p>
          <a:p>
            <a:pPr marL="514350" indent="-514350" algn="just">
              <a:buAutoNum type="arabicPeriod"/>
            </a:pPr>
            <a:r>
              <a:rPr lang="fr-FR" sz="2400" dirty="0" smtClean="0"/>
              <a:t>Introduction.</a:t>
            </a:r>
          </a:p>
          <a:p>
            <a:pPr marL="514350" indent="-514350" algn="just">
              <a:buAutoNum type="arabicPeriod"/>
            </a:pPr>
            <a:r>
              <a:rPr lang="fr-FR" sz="2400" dirty="0" smtClean="0"/>
              <a:t>Principe de fonctionnement d’un moteur à courant continu.</a:t>
            </a:r>
          </a:p>
          <a:p>
            <a:pPr marL="514350" indent="-514350" algn="just">
              <a:buAutoNum type="arabicPeriod"/>
            </a:pPr>
            <a:r>
              <a:rPr lang="fr-FR" sz="2400" dirty="0" smtClean="0"/>
              <a:t>Différents modes d’excitation d’un moteur à courant continu.</a:t>
            </a:r>
          </a:p>
          <a:p>
            <a:pPr marL="514350" indent="-514350" algn="just">
              <a:buAutoNum type="arabicPeriod"/>
            </a:pPr>
            <a:r>
              <a:rPr lang="fr-FR" sz="2400" dirty="0" smtClean="0"/>
              <a:t>Modélisation d’un moteur à courant continu.</a:t>
            </a:r>
          </a:p>
          <a:p>
            <a:pPr marL="514350" indent="-514350" algn="just">
              <a:buAutoNum type="arabicPeriod"/>
            </a:pPr>
            <a:r>
              <a:rPr lang="fr-FR" sz="2400" dirty="0" smtClean="0"/>
              <a:t>Bilan des puissances.</a:t>
            </a:r>
          </a:p>
          <a:p>
            <a:pPr marL="514350" indent="-514350" algn="just">
              <a:buAutoNum type="arabicPeriod"/>
            </a:pPr>
            <a:r>
              <a:rPr lang="fr-FR" sz="2400" dirty="0" smtClean="0"/>
              <a:t>Commande en vitesse d’un moteur à courant continu.</a:t>
            </a:r>
          </a:p>
          <a:p>
            <a:pPr marL="514350" indent="-514350" algn="just">
              <a:buAutoNum type="arabicPeriod"/>
            </a:pPr>
            <a:endParaRPr lang="fr-FR" dirty="0" smtClean="0"/>
          </a:p>
          <a:p>
            <a:pPr marL="514350" indent="-514350" algn="just">
              <a:buAutoNum type="arabicPeriod"/>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heckerboard(across)">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heckerboard(across)">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4638"/>
            <a:ext cx="9001156" cy="1143000"/>
          </a:xfrm>
        </p:spPr>
        <p:txBody>
          <a:bodyPr>
            <a:normAutofit/>
          </a:bodyPr>
          <a:lstStyle/>
          <a:p>
            <a:pPr algn="just"/>
            <a:r>
              <a:rPr lang="fr-FR" sz="3000" b="1" dirty="0" smtClean="0"/>
              <a:t>6) Commande en vitesse d’un moteur à courant continu</a:t>
            </a:r>
            <a:endParaRPr lang="fr-FR" sz="3000" b="1" dirty="0"/>
          </a:p>
        </p:txBody>
      </p:sp>
      <p:sp>
        <p:nvSpPr>
          <p:cNvPr id="1025" name="Rectangle 1"/>
          <p:cNvSpPr>
            <a:spLocks noChangeArrowheads="1"/>
          </p:cNvSpPr>
          <p:nvPr/>
        </p:nvSpPr>
        <p:spPr bwMode="auto">
          <a:xfrm>
            <a:off x="214282" y="1428736"/>
            <a:ext cx="8715436"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Pour faire varier la vitesse d’un moteur à courant continu on peut faire varier la tension d’alimentation à ses bornes mais dans ce cas une partie importante de l’énergie est consommée par le dispositif d’alimentation, on préfère l’alimenter de façon discontinue avec un hacheur et faire ainsi varier la tension moyenne à ses bornes. On parle alors de modulation par Largeur d’impulsions (MLI), ou Pulse </a:t>
            </a:r>
            <a:r>
              <a:rPr kumimoji="0" lang="fr-FR"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Width</a:t>
            </a:r>
            <a:r>
              <a:rPr kumimoji="0" lang="fr-F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Modulation (PWM).  On distingue deux types de hacheurs : hacheur série et hacheur parallèle.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0" y="3929066"/>
            <a:ext cx="328327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6.1) Hacheur série</a:t>
            </a:r>
            <a:endParaRPr kumimoji="0" lang="fr-FR"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214282" y="4714885"/>
            <a:ext cx="8786874" cy="1908215"/>
          </a:xfrm>
          <a:prstGeom prst="rect">
            <a:avLst/>
          </a:prstGeom>
        </p:spPr>
        <p:txBody>
          <a:bodyPr wrap="square">
            <a:spAutoFit/>
          </a:bodyPr>
          <a:lstStyle/>
          <a:p>
            <a:pPr algn="just"/>
            <a:r>
              <a:rPr lang="fr-FR" sz="2000" dirty="0" smtClean="0"/>
              <a:t>Le hacheur série est un système électronique, permettant, sous l’action d’une grandeur électrique, l’ouverture ou la fermeture d’un circuit de puissance. Une des applications du hacheur est de faire fonctionner à vitesse variable un moteur à courant continu, dans ce cas la charge est de type R, L, E, comme le montre cette figure.</a:t>
            </a:r>
            <a:endParaRPr lang="fr-FR" sz="2000" i="1" dirty="0" smtClean="0"/>
          </a:p>
          <a:p>
            <a:pPr algn="just"/>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25"/>
                                        </p:tgtEl>
                                        <p:attrNameLst>
                                          <p:attrName>style.visibility</p:attrName>
                                        </p:attrNameLst>
                                      </p:cBhvr>
                                      <p:to>
                                        <p:strVal val="visible"/>
                                      </p:to>
                                    </p:set>
                                    <p:animEffect transition="in" filter="box(in)">
                                      <p:cBhvr>
                                        <p:cTn id="12" dur="500"/>
                                        <p:tgtEl>
                                          <p:spTgt spid="102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ox(in)">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25" grpId="0"/>
      <p:bldP spid="1026"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23558" name="Object 6"/>
          <p:cNvGraphicFramePr>
            <a:graphicFrameLocks noChangeAspect="1"/>
          </p:cNvGraphicFramePr>
          <p:nvPr/>
        </p:nvGraphicFramePr>
        <p:xfrm>
          <a:off x="5214942" y="285728"/>
          <a:ext cx="3281368" cy="2071702"/>
        </p:xfrm>
        <a:graphic>
          <a:graphicData uri="http://schemas.openxmlformats.org/presentationml/2006/ole">
            <p:oleObj spid="_x0000_s23558" name="Picture" r:id="rId3" imgW="2837531" imgH="1775549" progId="Word.Picture.8">
              <p:embed/>
            </p:oleObj>
          </a:graphicData>
        </a:graphic>
      </p:graphicFrame>
      <p:sp>
        <p:nvSpPr>
          <p:cNvPr id="23559"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3560" name="Rectangle 8"/>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fr-FR"/>
          </a:p>
        </p:txBody>
      </p:sp>
      <p:sp>
        <p:nvSpPr>
          <p:cNvPr id="23561" name="Rectangle 9"/>
          <p:cNvSpPr>
            <a:spLocks noChangeArrowheads="1"/>
          </p:cNvSpPr>
          <p:nvPr/>
        </p:nvSpPr>
        <p:spPr bwMode="auto">
          <a:xfrm>
            <a:off x="5143504" y="2357430"/>
            <a:ext cx="3749744"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fr-F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Figure 8: Structure d hacheur série</a:t>
            </a: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sp>
        <p:nvSpPr>
          <p:cNvPr id="23565" name="Rectangle 13"/>
          <p:cNvSpPr>
            <a:spLocks noChangeArrowheads="1"/>
          </p:cNvSpPr>
          <p:nvPr/>
        </p:nvSpPr>
        <p:spPr bwMode="auto">
          <a:xfrm>
            <a:off x="214282" y="357166"/>
            <a:ext cx="5072066"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Afin de simplifier le probl</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è</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 nous n</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gligeons la r</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sistance R de l</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induit et nous supposons que l</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intensit</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 </a:t>
            </a:r>
            <a:r>
              <a:rPr kumimoji="0" lang="fr-FR"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du courant ne s’annule jamais. Ainsi, sur chaque période, deux parties peuvent être distinguées : K fermé et K ouvert.</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diamond(in)">
                                      <p:cBhvr>
                                        <p:cTn id="7" dur="2000"/>
                                        <p:tgtEl>
                                          <p:spTgt spid="23558"/>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23561"/>
                                        </p:tgtEl>
                                        <p:attrNameLst>
                                          <p:attrName>style.visibility</p:attrName>
                                        </p:attrNameLst>
                                      </p:cBhvr>
                                      <p:to>
                                        <p:strVal val="visible"/>
                                      </p:to>
                                    </p:set>
                                    <p:animEffect transition="in" filter="box(in)">
                                      <p:cBhvr>
                                        <p:cTn id="11" dur="500"/>
                                        <p:tgtEl>
                                          <p:spTgt spid="23561"/>
                                        </p:tgtEl>
                                      </p:cBhvr>
                                    </p:animEffect>
                                  </p:childTnLst>
                                </p:cTn>
                              </p:par>
                            </p:childTnLst>
                          </p:cTn>
                        </p:par>
                        <p:par>
                          <p:cTn id="12" fill="hold">
                            <p:stCondLst>
                              <p:cond delay="2500"/>
                            </p:stCondLst>
                            <p:childTnLst>
                              <p:par>
                                <p:cTn id="13" presetID="4" presetClass="entr" presetSubtype="16" fill="hold" grpId="0" nodeType="afterEffect">
                                  <p:stCondLst>
                                    <p:cond delay="0"/>
                                  </p:stCondLst>
                                  <p:childTnLst>
                                    <p:set>
                                      <p:cBhvr>
                                        <p:cTn id="14" dur="1" fill="hold">
                                          <p:stCondLst>
                                            <p:cond delay="0"/>
                                          </p:stCondLst>
                                        </p:cTn>
                                        <p:tgtEl>
                                          <p:spTgt spid="23565"/>
                                        </p:tgtEl>
                                        <p:attrNameLst>
                                          <p:attrName>style.visibility</p:attrName>
                                        </p:attrNameLst>
                                      </p:cBhvr>
                                      <p:to>
                                        <p:strVal val="visible"/>
                                      </p:to>
                                    </p:set>
                                    <p:animEffect transition="in" filter="box(in)">
                                      <p:cBhvr>
                                        <p:cTn id="15" dur="500"/>
                                        <p:tgtEl>
                                          <p:spTgt spid="23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srcRect/>
          <a:stretch>
            <a:fillRect/>
          </a:stretch>
        </p:blipFill>
        <p:spPr bwMode="auto">
          <a:xfrm>
            <a:off x="5643570" y="-24"/>
            <a:ext cx="3500431" cy="6072230"/>
          </a:xfrm>
          <a:prstGeom prst="rect">
            <a:avLst/>
          </a:prstGeom>
          <a:noFill/>
          <a:ln w="9525">
            <a:noFill/>
            <a:miter lim="800000"/>
            <a:headEnd/>
            <a:tailEnd/>
          </a:ln>
        </p:spPr>
      </p:pic>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457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000232" y="357166"/>
            <a:ext cx="1039098" cy="285752"/>
          </a:xfrm>
          <a:prstGeom prst="rect">
            <a:avLst/>
          </a:prstGeom>
          <a:noFill/>
        </p:spPr>
      </p:pic>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45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4581"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357422" y="1015638"/>
            <a:ext cx="357190" cy="341660"/>
          </a:xfrm>
          <a:prstGeom prst="rect">
            <a:avLst/>
          </a:prstGeom>
          <a:noFill/>
        </p:spPr>
      </p:pic>
      <p:pic>
        <p:nvPicPr>
          <p:cNvPr id="24583" name="Picture 7"/>
          <p:cNvPicPr>
            <a:picLocks noChangeAspect="1" noChangeArrowheads="1"/>
          </p:cNvPicPr>
          <p:nvPr/>
        </p:nvPicPr>
        <p:blipFill>
          <a:blip r:embed="rId5"/>
          <a:srcRect/>
          <a:stretch>
            <a:fillRect/>
          </a:stretch>
        </p:blipFill>
        <p:spPr bwMode="auto">
          <a:xfrm>
            <a:off x="0" y="0"/>
            <a:ext cx="5643570" cy="6858000"/>
          </a:xfrm>
          <a:prstGeom prst="rect">
            <a:avLst/>
          </a:prstGeom>
          <a:noFill/>
          <a:ln w="9525">
            <a:noFill/>
            <a:miter lim="800000"/>
            <a:headEnd/>
            <a:tailEnd/>
          </a:ln>
          <a:effectLst/>
        </p:spPr>
      </p:pic>
      <p:sp>
        <p:nvSpPr>
          <p:cNvPr id="24584" name="Text Box 8"/>
          <p:cNvSpPr txBox="1">
            <a:spLocks noChangeArrowheads="1"/>
          </p:cNvSpPr>
          <p:nvPr/>
        </p:nvSpPr>
        <p:spPr bwMode="auto">
          <a:xfrm>
            <a:off x="5214942" y="5857892"/>
            <a:ext cx="3929058" cy="53019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2000" b="0" i="0" u="none" strike="noStrike" cap="none" normalizeH="0" baseline="0" dirty="0" smtClean="0">
                <a:ln>
                  <a:noFill/>
                </a:ln>
                <a:solidFill>
                  <a:schemeClr val="tx1"/>
                </a:solidFill>
                <a:effectLst/>
                <a:latin typeface="Times New Roman" pitchFamily="18" charset="0"/>
                <a:cs typeface="Arial" pitchFamily="34" charset="0"/>
              </a:rPr>
              <a:t>Figure 9 : Chronogrammes des courants et de la tension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24584"/>
                                        </p:tgtEl>
                                        <p:attrNameLst>
                                          <p:attrName>style.visibility</p:attrName>
                                        </p:attrNameLst>
                                      </p:cBhvr>
                                      <p:to>
                                        <p:strVal val="visible"/>
                                      </p:to>
                                    </p:set>
                                    <p:animEffect transition="in" filter="box(in)">
                                      <p:cBhvr>
                                        <p:cTn id="11" dur="500"/>
                                        <p:tgtEl>
                                          <p:spTgt spid="24584"/>
                                        </p:tgtEl>
                                      </p:cBhvr>
                                    </p:animEffect>
                                  </p:childTnLst>
                                </p:cTn>
                              </p:par>
                            </p:childTnLst>
                          </p:cTn>
                        </p:par>
                        <p:par>
                          <p:cTn id="12" fill="hold">
                            <p:stCondLst>
                              <p:cond delay="2500"/>
                            </p:stCondLst>
                            <p:childTnLst>
                              <p:par>
                                <p:cTn id="13" presetID="8" presetClass="entr" presetSubtype="16" fill="hold" nodeType="afterEffect">
                                  <p:stCondLst>
                                    <p:cond delay="0"/>
                                  </p:stCondLst>
                                  <p:childTnLst>
                                    <p:set>
                                      <p:cBhvr>
                                        <p:cTn id="14" dur="1" fill="hold">
                                          <p:stCondLst>
                                            <p:cond delay="0"/>
                                          </p:stCondLst>
                                        </p:cTn>
                                        <p:tgtEl>
                                          <p:spTgt spid="24583"/>
                                        </p:tgtEl>
                                        <p:attrNameLst>
                                          <p:attrName>style.visibility</p:attrName>
                                        </p:attrNameLst>
                                      </p:cBhvr>
                                      <p:to>
                                        <p:strVal val="visible"/>
                                      </p:to>
                                    </p:set>
                                    <p:animEffect transition="in" filter="diamond(in)">
                                      <p:cBhvr>
                                        <p:cTn id="15" dur="20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835821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fr-FR" sz="3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Expression de l’intensité du courant  </a:t>
            </a:r>
            <a:endParaRPr kumimoji="0" lang="fr-FR"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764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715272" y="71414"/>
            <a:ext cx="714380" cy="1016617"/>
          </a:xfrm>
          <a:prstGeom prst="rect">
            <a:avLst/>
          </a:prstGeom>
          <a:noFill/>
        </p:spPr>
      </p:pic>
      <p:sp>
        <p:nvSpPr>
          <p:cNvPr id="27651" name="Rectangle 3"/>
          <p:cNvSpPr>
            <a:spLocks noChangeArrowheads="1"/>
          </p:cNvSpPr>
          <p:nvPr/>
        </p:nvSpPr>
        <p:spPr bwMode="auto">
          <a:xfrm>
            <a:off x="457200" y="8096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pic>
        <p:nvPicPr>
          <p:cNvPr id="27652" name="Picture 4"/>
          <p:cNvPicPr>
            <a:picLocks noChangeAspect="1" noChangeArrowheads="1"/>
          </p:cNvPicPr>
          <p:nvPr/>
        </p:nvPicPr>
        <p:blipFill>
          <a:blip r:embed="rId4"/>
          <a:srcRect/>
          <a:stretch>
            <a:fillRect/>
          </a:stretch>
        </p:blipFill>
        <p:spPr bwMode="auto">
          <a:xfrm>
            <a:off x="0" y="928670"/>
            <a:ext cx="8715436" cy="2895600"/>
          </a:xfrm>
          <a:prstGeom prst="rect">
            <a:avLst/>
          </a:prstGeom>
          <a:noFill/>
          <a:ln w="9525">
            <a:noFill/>
            <a:miter lim="800000"/>
            <a:headEnd/>
            <a:tailEnd/>
          </a:ln>
          <a:effectLst/>
        </p:spPr>
      </p:pic>
      <p:sp>
        <p:nvSpPr>
          <p:cNvPr id="27653" name="Rectangle 5"/>
          <p:cNvSpPr>
            <a:spLocks noChangeArrowheads="1"/>
          </p:cNvSpPr>
          <p:nvPr/>
        </p:nvSpPr>
        <p:spPr bwMode="auto">
          <a:xfrm>
            <a:off x="0" y="3786190"/>
            <a:ext cx="788927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fr-FR"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a:t>
            </a:r>
            <a:r>
              <a:rPr lang="fr-FR" sz="2800" b="1" dirty="0" smtClean="0">
                <a:latin typeface="Arial" pitchFamily="34" charset="0"/>
                <a:ea typeface="Times New Roman" pitchFamily="18" charset="0"/>
                <a:cs typeface="Arial" pitchFamily="34" charset="0"/>
              </a:rPr>
              <a:t> </a:t>
            </a:r>
            <a:r>
              <a:rPr kumimoji="0" lang="fr-FR"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Tension moyenne au bornes de la charge :</a:t>
            </a:r>
            <a:endParaRPr kumimoji="0" lang="fr-FR"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7654" name="Picture 6"/>
          <p:cNvPicPr>
            <a:picLocks noChangeAspect="1" noChangeArrowheads="1"/>
          </p:cNvPicPr>
          <p:nvPr/>
        </p:nvPicPr>
        <p:blipFill>
          <a:blip r:embed="rId5"/>
          <a:srcRect/>
          <a:stretch>
            <a:fillRect/>
          </a:stretch>
        </p:blipFill>
        <p:spPr bwMode="auto">
          <a:xfrm>
            <a:off x="0" y="4500570"/>
            <a:ext cx="9010650" cy="9239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diamond(in)">
                                      <p:cBhvr>
                                        <p:cTn id="7" dur="2000"/>
                                        <p:tgtEl>
                                          <p:spTgt spid="27650"/>
                                        </p:tgtEl>
                                      </p:cBhvr>
                                    </p:animEffect>
                                  </p:childTnLst>
                                </p:cTn>
                              </p:par>
                              <p:par>
                                <p:cTn id="8" presetID="4" presetClass="entr" presetSubtype="16" fill="hold" nodeType="withEffect">
                                  <p:stCondLst>
                                    <p:cond delay="0"/>
                                  </p:stCondLst>
                                  <p:childTnLst>
                                    <p:set>
                                      <p:cBhvr>
                                        <p:cTn id="9" dur="1" fill="hold">
                                          <p:stCondLst>
                                            <p:cond delay="0"/>
                                          </p:stCondLst>
                                        </p:cTn>
                                        <p:tgtEl>
                                          <p:spTgt spid="27649"/>
                                        </p:tgtEl>
                                        <p:attrNameLst>
                                          <p:attrName>style.visibility</p:attrName>
                                        </p:attrNameLst>
                                      </p:cBhvr>
                                      <p:to>
                                        <p:strVal val="visible"/>
                                      </p:to>
                                    </p:set>
                                    <p:animEffect transition="in" filter="box(in)">
                                      <p:cBhvr>
                                        <p:cTn id="10" dur="500"/>
                                        <p:tgtEl>
                                          <p:spTgt spid="27649"/>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27652"/>
                                        </p:tgtEl>
                                        <p:attrNameLst>
                                          <p:attrName>style.visibility</p:attrName>
                                        </p:attrNameLst>
                                      </p:cBhvr>
                                      <p:to>
                                        <p:strVal val="visible"/>
                                      </p:to>
                                    </p:set>
                                    <p:animEffect transition="in" filter="diamond(in)">
                                      <p:cBhvr>
                                        <p:cTn id="15" dur="2000"/>
                                        <p:tgtEl>
                                          <p:spTgt spid="27652"/>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7653"/>
                                        </p:tgtEl>
                                        <p:attrNameLst>
                                          <p:attrName>style.visibility</p:attrName>
                                        </p:attrNameLst>
                                      </p:cBhvr>
                                      <p:to>
                                        <p:strVal val="visible"/>
                                      </p:to>
                                    </p:set>
                                    <p:animEffect transition="in" filter="box(in)">
                                      <p:cBhvr>
                                        <p:cTn id="20" dur="500"/>
                                        <p:tgtEl>
                                          <p:spTgt spid="27653"/>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7654"/>
                                        </p:tgtEl>
                                        <p:attrNameLst>
                                          <p:attrName>style.visibility</p:attrName>
                                        </p:attrNameLst>
                                      </p:cBhvr>
                                      <p:to>
                                        <p:strVal val="visible"/>
                                      </p:to>
                                    </p:set>
                                    <p:animEffect transition="in" filter="box(in)">
                                      <p:cBhvr>
                                        <p:cTn id="25"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0" y="0"/>
            <a:ext cx="7295587"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fr-FR"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 Ondulation du courant dans la charge :</a:t>
            </a:r>
            <a:endParaRPr kumimoji="0" lang="fr-FR"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Image 3" descr="Ondulation"/>
          <p:cNvPicPr/>
          <p:nvPr/>
        </p:nvPicPr>
        <p:blipFill>
          <a:blip r:embed="rId2"/>
          <a:srcRect/>
          <a:stretch>
            <a:fillRect/>
          </a:stretch>
        </p:blipFill>
        <p:spPr bwMode="auto">
          <a:xfrm>
            <a:off x="3929058" y="3714752"/>
            <a:ext cx="2500330" cy="1857389"/>
          </a:xfrm>
          <a:prstGeom prst="rect">
            <a:avLst/>
          </a:prstGeom>
          <a:noFill/>
          <a:ln w="9525">
            <a:noFill/>
            <a:miter lim="800000"/>
            <a:headEnd/>
            <a:tailEnd/>
          </a:ln>
        </p:spPr>
      </p:pic>
      <p:sp>
        <p:nvSpPr>
          <p:cNvPr id="28675" name="Rectangle 3"/>
          <p:cNvSpPr>
            <a:spLocks noChangeArrowheads="1"/>
          </p:cNvSpPr>
          <p:nvPr/>
        </p:nvSpPr>
        <p:spPr bwMode="auto">
          <a:xfrm>
            <a:off x="1857356" y="5857892"/>
            <a:ext cx="6858048" cy="7143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Figure 10 :</a:t>
            </a:r>
            <a:r>
              <a:rPr kumimoji="0" lang="fr-F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Représentation de l’ondulation du courant en fonction du rapport cyclique</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8130" name="Picture 2"/>
          <p:cNvPicPr>
            <a:picLocks noChangeAspect="1" noChangeArrowheads="1"/>
          </p:cNvPicPr>
          <p:nvPr/>
        </p:nvPicPr>
        <p:blipFill>
          <a:blip r:embed="rId3"/>
          <a:srcRect/>
          <a:stretch>
            <a:fillRect/>
          </a:stretch>
        </p:blipFill>
        <p:spPr bwMode="auto">
          <a:xfrm>
            <a:off x="4794" y="857232"/>
            <a:ext cx="9067800" cy="26479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673"/>
                                        </p:tgtEl>
                                        <p:attrNameLst>
                                          <p:attrName>style.visibility</p:attrName>
                                        </p:attrNameLst>
                                      </p:cBhvr>
                                      <p:to>
                                        <p:strVal val="visible"/>
                                      </p:to>
                                    </p:set>
                                    <p:animEffect transition="in" filter="box(in)">
                                      <p:cBhvr>
                                        <p:cTn id="7" dur="500"/>
                                        <p:tgtEl>
                                          <p:spTgt spid="2867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8130"/>
                                        </p:tgtEl>
                                        <p:attrNameLst>
                                          <p:attrName>style.visibility</p:attrName>
                                        </p:attrNameLst>
                                      </p:cBhvr>
                                      <p:to>
                                        <p:strVal val="visible"/>
                                      </p:to>
                                    </p:set>
                                    <p:animEffect transition="in" filter="diamond(in)">
                                      <p:cBhvr>
                                        <p:cTn id="12" dur="2000"/>
                                        <p:tgtEl>
                                          <p:spTgt spid="4813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par>
                          <p:cTn id="18" fill="hold">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28675"/>
                                        </p:tgtEl>
                                        <p:attrNameLst>
                                          <p:attrName>style.visibility</p:attrName>
                                        </p:attrNameLst>
                                      </p:cBhvr>
                                      <p:to>
                                        <p:strVal val="visible"/>
                                      </p:to>
                                    </p:set>
                                    <p:animEffect transition="in" filter="box(in)">
                                      <p:cBhvr>
                                        <p:cTn id="21"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 grpId="0"/>
      <p:bldP spid="2867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0" y="0"/>
            <a:ext cx="6540573"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fr-FR"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 Intensité moyennes des courants :</a:t>
            </a:r>
            <a:endParaRPr kumimoji="0" lang="fr-FR"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9698" name="Picture 2"/>
          <p:cNvPicPr>
            <a:picLocks noChangeAspect="1" noChangeArrowheads="1"/>
          </p:cNvPicPr>
          <p:nvPr/>
        </p:nvPicPr>
        <p:blipFill>
          <a:blip r:embed="rId2"/>
          <a:srcRect/>
          <a:stretch>
            <a:fillRect/>
          </a:stretch>
        </p:blipFill>
        <p:spPr bwMode="auto">
          <a:xfrm>
            <a:off x="0" y="428604"/>
            <a:ext cx="8953500" cy="2647950"/>
          </a:xfrm>
          <a:prstGeom prst="rect">
            <a:avLst/>
          </a:prstGeom>
          <a:noFill/>
          <a:ln w="9525">
            <a:noFill/>
            <a:miter lim="800000"/>
            <a:headEnd/>
            <a:tailEnd/>
          </a:ln>
          <a:effectLst/>
        </p:spPr>
      </p:pic>
      <p:sp>
        <p:nvSpPr>
          <p:cNvPr id="29699" name="Rectangle 3"/>
          <p:cNvSpPr>
            <a:spLocks noChangeArrowheads="1"/>
          </p:cNvSpPr>
          <p:nvPr/>
        </p:nvSpPr>
        <p:spPr bwMode="auto">
          <a:xfrm>
            <a:off x="0" y="3071810"/>
            <a:ext cx="3902030"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7.2) Hacheur parallèle</a:t>
            </a:r>
            <a:endParaRPr kumimoji="0" lang="fr-FR"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701" name="Rectangle 5"/>
          <p:cNvSpPr>
            <a:spLocks noChangeArrowheads="1"/>
          </p:cNvSpPr>
          <p:nvPr/>
        </p:nvSpPr>
        <p:spPr bwMode="auto">
          <a:xfrm>
            <a:off x="0" y="3759363"/>
            <a:ext cx="91440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 hacheur parall</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è</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 est un hacheur </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vateur de tension qui permet le transfert de l</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nergie de la g</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ratrice, de </a:t>
            </a:r>
            <a:r>
              <a:rPr kumimoji="0" lang="fr-FR"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f.e.m</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 </a:t>
            </a:r>
            <a:r>
              <a:rPr lang="fr-FR" sz="2000" dirty="0" smtClean="0">
                <a:latin typeface="Calibri" pitchFamily="34" charset="0"/>
                <a:ea typeface="Times New Roman" pitchFamily="18" charset="0"/>
                <a:cs typeface="Times New Roman" pitchFamily="18" charset="0"/>
              </a:rPr>
              <a:t>vers le réseau de tension fixe supérieure à E. </a:t>
            </a:r>
            <a:endParaRPr lang="fr-FR" sz="1100" dirty="0" smtClean="0">
              <a:latin typeface="Arial" pitchFamily="34" charset="0"/>
              <a:cs typeface="Arial" pitchFamily="34" charset="0"/>
            </a:endParaRPr>
          </a:p>
          <a:p>
            <a:pPr lvl="0" algn="just" eaLnBrk="0" fontAlgn="base" hangingPunct="0">
              <a:spcBef>
                <a:spcPct val="0"/>
              </a:spcBef>
              <a:spcAft>
                <a:spcPct val="0"/>
              </a:spcAft>
            </a:pPr>
            <a:r>
              <a:rPr lang="fr-FR" sz="2000" dirty="0" smtClean="0">
                <a:latin typeface="Calibri" pitchFamily="34" charset="0"/>
                <a:ea typeface="Times New Roman" pitchFamily="18" charset="0"/>
                <a:cs typeface="Times New Roman" pitchFamily="18" charset="0"/>
              </a:rPr>
              <a:t>En effet lors d’une phase de freinage, la machine à courant continu qui fonctionnait préalablement en moteur, est alors entrainée par sa charge dont elle convertit l’énergie mécanique en énergie électrique. Cette machine fonctionne alors en génératrice, mais la </a:t>
            </a:r>
            <a:r>
              <a:rPr lang="fr-FR" sz="2000" dirty="0" err="1" smtClean="0">
                <a:latin typeface="Calibri" pitchFamily="34" charset="0"/>
                <a:ea typeface="Times New Roman" pitchFamily="18" charset="0"/>
                <a:cs typeface="Times New Roman" pitchFamily="18" charset="0"/>
              </a:rPr>
              <a:t>f.e.m</a:t>
            </a:r>
            <a:r>
              <a:rPr lang="fr-FR" sz="2000" dirty="0" smtClean="0">
                <a:latin typeface="Calibri" pitchFamily="34" charset="0"/>
                <a:ea typeface="Times New Roman" pitchFamily="18" charset="0"/>
                <a:cs typeface="Times New Roman" pitchFamily="18" charset="0"/>
              </a:rPr>
              <a:t> E de cette génératrice est inférieure à la tension d’alimentation U qui alimentait le moteur, car le groupe est en phase de freinage. Pour assurer le transfert d’énergie électrique de la génératrice vers le réseau, il faut donc un élévateur de tension. </a:t>
            </a:r>
            <a:endParaRPr lang="fr-FR" sz="3200" dirty="0" smtClean="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9702" name="Rectangle 6"/>
          <p:cNvSpPr>
            <a:spLocks noChangeArrowheads="1"/>
          </p:cNvSpPr>
          <p:nvPr/>
        </p:nvSpPr>
        <p:spPr bwMode="auto">
          <a:xfrm>
            <a:off x="0" y="5000636"/>
            <a:ext cx="771527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697"/>
                                        </p:tgtEl>
                                        <p:attrNameLst>
                                          <p:attrName>style.visibility</p:attrName>
                                        </p:attrNameLst>
                                      </p:cBhvr>
                                      <p:to>
                                        <p:strVal val="visible"/>
                                      </p:to>
                                    </p:set>
                                    <p:animEffect transition="in" filter="box(in)">
                                      <p:cBhvr>
                                        <p:cTn id="7" dur="500"/>
                                        <p:tgtEl>
                                          <p:spTgt spid="2969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698"/>
                                        </p:tgtEl>
                                        <p:attrNameLst>
                                          <p:attrName>style.visibility</p:attrName>
                                        </p:attrNameLst>
                                      </p:cBhvr>
                                      <p:to>
                                        <p:strVal val="visible"/>
                                      </p:to>
                                    </p:set>
                                    <p:animEffect transition="in" filter="box(in)">
                                      <p:cBhvr>
                                        <p:cTn id="12" dur="500"/>
                                        <p:tgtEl>
                                          <p:spTgt spid="2969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699"/>
                                        </p:tgtEl>
                                        <p:attrNameLst>
                                          <p:attrName>style.visibility</p:attrName>
                                        </p:attrNameLst>
                                      </p:cBhvr>
                                      <p:to>
                                        <p:strVal val="visible"/>
                                      </p:to>
                                    </p:set>
                                    <p:animEffect transition="in" filter="box(in)">
                                      <p:cBhvr>
                                        <p:cTn id="17" dur="500"/>
                                        <p:tgtEl>
                                          <p:spTgt spid="2969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01"/>
                                        </p:tgtEl>
                                        <p:attrNameLst>
                                          <p:attrName>style.visibility</p:attrName>
                                        </p:attrNameLst>
                                      </p:cBhvr>
                                      <p:to>
                                        <p:strVal val="visible"/>
                                      </p:to>
                                    </p:set>
                                    <p:animEffect transition="in" filter="box(in)">
                                      <p:cBhvr>
                                        <p:cTn id="22"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 grpId="0"/>
      <p:bldP spid="29699" grpId="0"/>
      <p:bldP spid="2970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0" y="0"/>
            <a:ext cx="9106083"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La structure du hacheur parallèle qui permet ce transfert est donnée par cette figure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0722" name="Group 2"/>
          <p:cNvGrpSpPr>
            <a:grpSpLocks/>
          </p:cNvGrpSpPr>
          <p:nvPr/>
        </p:nvGrpSpPr>
        <p:grpSpPr bwMode="auto">
          <a:xfrm>
            <a:off x="3214678" y="857232"/>
            <a:ext cx="3186113" cy="1827212"/>
            <a:chOff x="1044" y="3352"/>
            <a:chExt cx="5018" cy="2879"/>
          </a:xfrm>
        </p:grpSpPr>
        <p:sp>
          <p:nvSpPr>
            <p:cNvPr id="30723" name="Line 3"/>
            <p:cNvSpPr>
              <a:spLocks noChangeShapeType="1"/>
            </p:cNvSpPr>
            <p:nvPr/>
          </p:nvSpPr>
          <p:spPr bwMode="auto">
            <a:xfrm>
              <a:off x="3283" y="3736"/>
              <a:ext cx="0" cy="23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24" name="Line 4"/>
            <p:cNvSpPr>
              <a:spLocks noChangeAspect="1" noChangeShapeType="1"/>
            </p:cNvSpPr>
            <p:nvPr/>
          </p:nvSpPr>
          <p:spPr bwMode="auto">
            <a:xfrm flipH="1">
              <a:off x="1937" y="3724"/>
              <a:ext cx="253" cy="0"/>
            </a:xfrm>
            <a:prstGeom prst="line">
              <a:avLst/>
            </a:prstGeom>
            <a:noFill/>
            <a:ln w="9525">
              <a:solidFill>
                <a:srgbClr val="000000"/>
              </a:solidFill>
              <a:round/>
              <a:headEnd/>
              <a:tailEnd type="triangle" w="sm" len="med"/>
            </a:ln>
          </p:spPr>
          <p:txBody>
            <a:bodyPr vert="horz" wrap="square" lIns="91440" tIns="45720" rIns="91440" bIns="45720" numCol="1" anchor="t" anchorCtr="0" compatLnSpc="1">
              <a:prstTxWarp prst="textNoShape">
                <a:avLst/>
              </a:prstTxWarp>
            </a:bodyPr>
            <a:lstStyle/>
            <a:p>
              <a:endParaRPr lang="fr-FR"/>
            </a:p>
          </p:txBody>
        </p:sp>
        <p:sp>
          <p:nvSpPr>
            <p:cNvPr id="30725" name="Text Box 5"/>
            <p:cNvSpPr txBox="1">
              <a:spLocks noChangeAspect="1" noChangeArrowheads="1"/>
            </p:cNvSpPr>
            <p:nvPr/>
          </p:nvSpPr>
          <p:spPr bwMode="auto">
            <a:xfrm>
              <a:off x="1901" y="3358"/>
              <a:ext cx="305" cy="435"/>
            </a:xfrm>
            <a:prstGeom prst="rect">
              <a:avLst/>
            </a:prstGeom>
            <a:noFill/>
            <a:ln w="9525">
              <a:noFill/>
              <a:miter lim="800000"/>
              <a:headEnd/>
              <a:tailEnd/>
            </a:ln>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Arial" pitchFamily="34" charset="0"/>
                  <a:cs typeface="Arial" pitchFamily="34" charset="0"/>
                </a:rPr>
                <a:t>I</a:t>
              </a:r>
              <a:r>
                <a:rPr kumimoji="0" lang="fr-FR" sz="1100" b="0" i="0" u="none" strike="noStrike" cap="none" normalizeH="0" baseline="-25000" smtClean="0">
                  <a:ln>
                    <a:noFill/>
                  </a:ln>
                  <a:solidFill>
                    <a:schemeClr val="tx1"/>
                  </a:solidFill>
                  <a:effectLst/>
                  <a:latin typeface="Arial" pitchFamily="34" charset="0"/>
                  <a:cs typeface="Arial" pitchFamily="34" charset="0"/>
                </a:rPr>
                <a:t>D</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0726" name="Line 6"/>
            <p:cNvSpPr>
              <a:spLocks noChangeShapeType="1"/>
            </p:cNvSpPr>
            <p:nvPr/>
          </p:nvSpPr>
          <p:spPr bwMode="auto">
            <a:xfrm rot="5400000">
              <a:off x="2825" y="4912"/>
              <a:ext cx="912"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27" name="AutoShape 7"/>
            <p:cNvSpPr>
              <a:spLocks noChangeArrowheads="1"/>
            </p:cNvSpPr>
            <p:nvPr/>
          </p:nvSpPr>
          <p:spPr bwMode="auto">
            <a:xfrm rot="10800000">
              <a:off x="3083" y="4709"/>
              <a:ext cx="396" cy="397"/>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0728" name="Line 8"/>
            <p:cNvSpPr>
              <a:spLocks noChangeShapeType="1"/>
            </p:cNvSpPr>
            <p:nvPr/>
          </p:nvSpPr>
          <p:spPr bwMode="auto">
            <a:xfrm rot="5400000">
              <a:off x="3281" y="4875"/>
              <a:ext cx="0" cy="403"/>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29" name="Line 9"/>
            <p:cNvSpPr>
              <a:spLocks noChangeShapeType="1"/>
            </p:cNvSpPr>
            <p:nvPr/>
          </p:nvSpPr>
          <p:spPr bwMode="auto">
            <a:xfrm rot="5400000">
              <a:off x="3088" y="4846"/>
              <a:ext cx="0" cy="20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30" name="Line 10"/>
            <p:cNvSpPr>
              <a:spLocks noChangeShapeType="1"/>
            </p:cNvSpPr>
            <p:nvPr/>
          </p:nvSpPr>
          <p:spPr bwMode="auto">
            <a:xfrm rot="5400000">
              <a:off x="3076" y="4778"/>
              <a:ext cx="0" cy="18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31" name="Text Box 11"/>
            <p:cNvSpPr txBox="1">
              <a:spLocks noChangeArrowheads="1"/>
            </p:cNvSpPr>
            <p:nvPr/>
          </p:nvSpPr>
          <p:spPr bwMode="auto">
            <a:xfrm>
              <a:off x="2782" y="4711"/>
              <a:ext cx="205" cy="264"/>
            </a:xfrm>
            <a:prstGeom prst="rect">
              <a:avLst/>
            </a:prstGeom>
            <a:noFill/>
            <a:ln w="9525">
              <a:noFill/>
              <a:miter lim="800000"/>
              <a:headEnd/>
              <a:tailEnd/>
            </a:ln>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800" b="0" i="0" u="none" strike="noStrike" cap="none" normalizeH="0" baseline="0" smtClean="0">
                  <a:ln>
                    <a:noFill/>
                  </a:ln>
                  <a:solidFill>
                    <a:schemeClr val="tx1"/>
                  </a:solidFill>
                  <a:effectLst/>
                  <a:latin typeface="Arial" pitchFamily="34" charset="0"/>
                  <a:cs typeface="Arial" pitchFamily="34" charset="0"/>
                </a:rPr>
                <a:t>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0732" name="Text Box 12"/>
            <p:cNvSpPr txBox="1">
              <a:spLocks noChangeArrowheads="1"/>
            </p:cNvSpPr>
            <p:nvPr/>
          </p:nvSpPr>
          <p:spPr bwMode="auto">
            <a:xfrm>
              <a:off x="2782" y="4933"/>
              <a:ext cx="203" cy="246"/>
            </a:xfrm>
            <a:prstGeom prst="rect">
              <a:avLst/>
            </a:prstGeom>
            <a:noFill/>
            <a:ln w="9525">
              <a:noFill/>
              <a:miter lim="800000"/>
              <a:headEnd/>
              <a:tailEnd/>
            </a:ln>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800" b="0" i="0" u="none" strike="noStrike" cap="none" normalizeH="0" baseline="0" smtClean="0">
                  <a:ln>
                    <a:noFill/>
                  </a:ln>
                  <a:solidFill>
                    <a:schemeClr val="tx1"/>
                  </a:solidFill>
                  <a:effectLst/>
                  <a:latin typeface="Arial" pitchFamily="34" charset="0"/>
                  <a:cs typeface="Arial" pitchFamily="34" charset="0"/>
                </a:rPr>
                <a:t>F</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0733" name="Freeform 13"/>
            <p:cNvSpPr>
              <a:spLocks/>
            </p:cNvSpPr>
            <p:nvPr/>
          </p:nvSpPr>
          <p:spPr bwMode="auto">
            <a:xfrm>
              <a:off x="4777" y="5027"/>
              <a:ext cx="235" cy="547"/>
            </a:xfrm>
            <a:custGeom>
              <a:avLst/>
              <a:gdLst/>
              <a:ahLst/>
              <a:cxnLst>
                <a:cxn ang="0">
                  <a:pos x="11" y="0"/>
                </a:cxn>
                <a:cxn ang="0">
                  <a:pos x="4" y="0"/>
                </a:cxn>
                <a:cxn ang="0">
                  <a:pos x="4" y="4"/>
                </a:cxn>
                <a:cxn ang="0">
                  <a:pos x="0" y="4"/>
                </a:cxn>
                <a:cxn ang="0">
                  <a:pos x="0" y="540"/>
                </a:cxn>
                <a:cxn ang="0">
                  <a:pos x="7" y="547"/>
                </a:cxn>
                <a:cxn ang="0">
                  <a:pos x="218" y="547"/>
                </a:cxn>
                <a:cxn ang="0">
                  <a:pos x="225" y="543"/>
                </a:cxn>
                <a:cxn ang="0">
                  <a:pos x="229" y="543"/>
                </a:cxn>
                <a:cxn ang="0">
                  <a:pos x="229" y="540"/>
                </a:cxn>
                <a:cxn ang="0">
                  <a:pos x="233" y="536"/>
                </a:cxn>
                <a:cxn ang="0">
                  <a:pos x="233" y="8"/>
                </a:cxn>
                <a:cxn ang="0">
                  <a:pos x="225" y="0"/>
                </a:cxn>
                <a:cxn ang="0">
                  <a:pos x="11" y="0"/>
                </a:cxn>
                <a:cxn ang="0">
                  <a:pos x="11" y="22"/>
                </a:cxn>
                <a:cxn ang="0">
                  <a:pos x="218" y="22"/>
                </a:cxn>
                <a:cxn ang="0">
                  <a:pos x="211" y="11"/>
                </a:cxn>
                <a:cxn ang="0">
                  <a:pos x="211" y="536"/>
                </a:cxn>
                <a:cxn ang="0">
                  <a:pos x="218" y="525"/>
                </a:cxn>
                <a:cxn ang="0">
                  <a:pos x="11" y="525"/>
                </a:cxn>
                <a:cxn ang="0">
                  <a:pos x="18" y="536"/>
                </a:cxn>
                <a:cxn ang="0">
                  <a:pos x="18" y="11"/>
                </a:cxn>
                <a:cxn ang="0">
                  <a:pos x="11" y="22"/>
                </a:cxn>
                <a:cxn ang="0">
                  <a:pos x="11" y="0"/>
                </a:cxn>
              </a:cxnLst>
              <a:rect l="0" t="0" r="r" b="b"/>
              <a:pathLst>
                <a:path w="233" h="547">
                  <a:moveTo>
                    <a:pt x="11" y="0"/>
                  </a:moveTo>
                  <a:lnTo>
                    <a:pt x="4" y="0"/>
                  </a:lnTo>
                  <a:lnTo>
                    <a:pt x="4" y="4"/>
                  </a:lnTo>
                  <a:lnTo>
                    <a:pt x="0" y="4"/>
                  </a:lnTo>
                  <a:lnTo>
                    <a:pt x="0" y="540"/>
                  </a:lnTo>
                  <a:lnTo>
                    <a:pt x="7" y="547"/>
                  </a:lnTo>
                  <a:lnTo>
                    <a:pt x="218" y="547"/>
                  </a:lnTo>
                  <a:lnTo>
                    <a:pt x="225" y="543"/>
                  </a:lnTo>
                  <a:lnTo>
                    <a:pt x="229" y="543"/>
                  </a:lnTo>
                  <a:lnTo>
                    <a:pt x="229" y="540"/>
                  </a:lnTo>
                  <a:lnTo>
                    <a:pt x="233" y="536"/>
                  </a:lnTo>
                  <a:lnTo>
                    <a:pt x="233" y="8"/>
                  </a:lnTo>
                  <a:lnTo>
                    <a:pt x="225" y="0"/>
                  </a:lnTo>
                  <a:lnTo>
                    <a:pt x="11" y="0"/>
                  </a:lnTo>
                  <a:lnTo>
                    <a:pt x="11" y="22"/>
                  </a:lnTo>
                  <a:lnTo>
                    <a:pt x="218" y="22"/>
                  </a:lnTo>
                  <a:lnTo>
                    <a:pt x="211" y="11"/>
                  </a:lnTo>
                  <a:lnTo>
                    <a:pt x="211" y="536"/>
                  </a:lnTo>
                  <a:lnTo>
                    <a:pt x="218" y="525"/>
                  </a:lnTo>
                  <a:lnTo>
                    <a:pt x="11" y="525"/>
                  </a:lnTo>
                  <a:lnTo>
                    <a:pt x="18" y="536"/>
                  </a:lnTo>
                  <a:lnTo>
                    <a:pt x="18" y="11"/>
                  </a:lnTo>
                  <a:lnTo>
                    <a:pt x="11" y="22"/>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34" name="Freeform 14"/>
            <p:cNvSpPr>
              <a:spLocks/>
            </p:cNvSpPr>
            <p:nvPr/>
          </p:nvSpPr>
          <p:spPr bwMode="auto">
            <a:xfrm>
              <a:off x="4881" y="4765"/>
              <a:ext cx="23" cy="284"/>
            </a:xfrm>
            <a:custGeom>
              <a:avLst/>
              <a:gdLst/>
              <a:ahLst/>
              <a:cxnLst>
                <a:cxn ang="0">
                  <a:pos x="0" y="273"/>
                </a:cxn>
                <a:cxn ang="0">
                  <a:pos x="0" y="277"/>
                </a:cxn>
                <a:cxn ang="0">
                  <a:pos x="8" y="284"/>
                </a:cxn>
                <a:cxn ang="0">
                  <a:pos x="15" y="281"/>
                </a:cxn>
                <a:cxn ang="0">
                  <a:pos x="15" y="277"/>
                </a:cxn>
                <a:cxn ang="0">
                  <a:pos x="23" y="273"/>
                </a:cxn>
                <a:cxn ang="0">
                  <a:pos x="23" y="11"/>
                </a:cxn>
                <a:cxn ang="0">
                  <a:pos x="15" y="0"/>
                </a:cxn>
                <a:cxn ang="0">
                  <a:pos x="4" y="0"/>
                </a:cxn>
                <a:cxn ang="0">
                  <a:pos x="4" y="7"/>
                </a:cxn>
                <a:cxn ang="0">
                  <a:pos x="0" y="7"/>
                </a:cxn>
                <a:cxn ang="0">
                  <a:pos x="0" y="273"/>
                </a:cxn>
              </a:cxnLst>
              <a:rect l="0" t="0" r="r" b="b"/>
              <a:pathLst>
                <a:path w="23" h="284">
                  <a:moveTo>
                    <a:pt x="0" y="273"/>
                  </a:moveTo>
                  <a:lnTo>
                    <a:pt x="0" y="277"/>
                  </a:lnTo>
                  <a:lnTo>
                    <a:pt x="8" y="284"/>
                  </a:lnTo>
                  <a:lnTo>
                    <a:pt x="15" y="281"/>
                  </a:lnTo>
                  <a:lnTo>
                    <a:pt x="15" y="277"/>
                  </a:lnTo>
                  <a:lnTo>
                    <a:pt x="23" y="273"/>
                  </a:lnTo>
                  <a:lnTo>
                    <a:pt x="23" y="11"/>
                  </a:lnTo>
                  <a:lnTo>
                    <a:pt x="15" y="0"/>
                  </a:lnTo>
                  <a:lnTo>
                    <a:pt x="4" y="0"/>
                  </a:lnTo>
                  <a:lnTo>
                    <a:pt x="4" y="7"/>
                  </a:lnTo>
                  <a:lnTo>
                    <a:pt x="0" y="7"/>
                  </a:lnTo>
                  <a:lnTo>
                    <a:pt x="0" y="27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35" name="Freeform 15"/>
            <p:cNvSpPr>
              <a:spLocks/>
            </p:cNvSpPr>
            <p:nvPr/>
          </p:nvSpPr>
          <p:spPr bwMode="auto">
            <a:xfrm>
              <a:off x="4881" y="5552"/>
              <a:ext cx="23" cy="284"/>
            </a:xfrm>
            <a:custGeom>
              <a:avLst/>
              <a:gdLst/>
              <a:ahLst/>
              <a:cxnLst>
                <a:cxn ang="0">
                  <a:pos x="23" y="11"/>
                </a:cxn>
                <a:cxn ang="0">
                  <a:pos x="23" y="7"/>
                </a:cxn>
                <a:cxn ang="0">
                  <a:pos x="15" y="0"/>
                </a:cxn>
                <a:cxn ang="0">
                  <a:pos x="4" y="0"/>
                </a:cxn>
                <a:cxn ang="0">
                  <a:pos x="4" y="4"/>
                </a:cxn>
                <a:cxn ang="0">
                  <a:pos x="0" y="4"/>
                </a:cxn>
                <a:cxn ang="0">
                  <a:pos x="0" y="277"/>
                </a:cxn>
                <a:cxn ang="0">
                  <a:pos x="8" y="284"/>
                </a:cxn>
                <a:cxn ang="0">
                  <a:pos x="15" y="281"/>
                </a:cxn>
                <a:cxn ang="0">
                  <a:pos x="15" y="277"/>
                </a:cxn>
                <a:cxn ang="0">
                  <a:pos x="23" y="273"/>
                </a:cxn>
                <a:cxn ang="0">
                  <a:pos x="23" y="11"/>
                </a:cxn>
              </a:cxnLst>
              <a:rect l="0" t="0" r="r" b="b"/>
              <a:pathLst>
                <a:path w="23" h="284">
                  <a:moveTo>
                    <a:pt x="23" y="11"/>
                  </a:moveTo>
                  <a:lnTo>
                    <a:pt x="23" y="7"/>
                  </a:lnTo>
                  <a:lnTo>
                    <a:pt x="15" y="0"/>
                  </a:lnTo>
                  <a:lnTo>
                    <a:pt x="4" y="0"/>
                  </a:lnTo>
                  <a:lnTo>
                    <a:pt x="4" y="4"/>
                  </a:lnTo>
                  <a:lnTo>
                    <a:pt x="0" y="4"/>
                  </a:lnTo>
                  <a:lnTo>
                    <a:pt x="0" y="277"/>
                  </a:lnTo>
                  <a:lnTo>
                    <a:pt x="8" y="284"/>
                  </a:lnTo>
                  <a:lnTo>
                    <a:pt x="15" y="281"/>
                  </a:lnTo>
                  <a:lnTo>
                    <a:pt x="15" y="277"/>
                  </a:lnTo>
                  <a:lnTo>
                    <a:pt x="23" y="273"/>
                  </a:lnTo>
                  <a:lnTo>
                    <a:pt x="23"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36" name="Freeform 16"/>
            <p:cNvSpPr>
              <a:spLocks/>
            </p:cNvSpPr>
            <p:nvPr/>
          </p:nvSpPr>
          <p:spPr bwMode="auto">
            <a:xfrm>
              <a:off x="4881" y="4244"/>
              <a:ext cx="131" cy="277"/>
            </a:xfrm>
            <a:custGeom>
              <a:avLst/>
              <a:gdLst/>
              <a:ahLst/>
              <a:cxnLst>
                <a:cxn ang="0">
                  <a:pos x="0" y="258"/>
                </a:cxn>
                <a:cxn ang="0">
                  <a:pos x="23" y="277"/>
                </a:cxn>
                <a:cxn ang="0">
                  <a:pos x="48" y="266"/>
                </a:cxn>
                <a:cxn ang="0">
                  <a:pos x="60" y="258"/>
                </a:cxn>
                <a:cxn ang="0">
                  <a:pos x="82" y="240"/>
                </a:cxn>
                <a:cxn ang="0">
                  <a:pos x="93" y="233"/>
                </a:cxn>
                <a:cxn ang="0">
                  <a:pos x="111" y="207"/>
                </a:cxn>
                <a:cxn ang="0">
                  <a:pos x="115" y="196"/>
                </a:cxn>
                <a:cxn ang="0">
                  <a:pos x="122" y="177"/>
                </a:cxn>
                <a:cxn ang="0">
                  <a:pos x="126" y="151"/>
                </a:cxn>
                <a:cxn ang="0">
                  <a:pos x="130" y="133"/>
                </a:cxn>
                <a:cxn ang="0">
                  <a:pos x="126" y="107"/>
                </a:cxn>
                <a:cxn ang="0">
                  <a:pos x="122" y="96"/>
                </a:cxn>
                <a:cxn ang="0">
                  <a:pos x="115" y="77"/>
                </a:cxn>
                <a:cxn ang="0">
                  <a:pos x="97" y="52"/>
                </a:cxn>
                <a:cxn ang="0">
                  <a:pos x="82" y="33"/>
                </a:cxn>
                <a:cxn ang="0">
                  <a:pos x="60" y="15"/>
                </a:cxn>
                <a:cxn ang="0">
                  <a:pos x="41" y="7"/>
                </a:cxn>
                <a:cxn ang="0">
                  <a:pos x="23" y="0"/>
                </a:cxn>
                <a:cxn ang="0">
                  <a:pos x="0" y="7"/>
                </a:cxn>
                <a:cxn ang="0">
                  <a:pos x="8" y="26"/>
                </a:cxn>
                <a:cxn ang="0">
                  <a:pos x="41" y="33"/>
                </a:cxn>
                <a:cxn ang="0">
                  <a:pos x="60" y="40"/>
                </a:cxn>
                <a:cxn ang="0">
                  <a:pos x="97" y="88"/>
                </a:cxn>
                <a:cxn ang="0">
                  <a:pos x="104" y="114"/>
                </a:cxn>
                <a:cxn ang="0">
                  <a:pos x="108" y="133"/>
                </a:cxn>
                <a:cxn ang="0">
                  <a:pos x="104" y="144"/>
                </a:cxn>
                <a:cxn ang="0">
                  <a:pos x="97" y="170"/>
                </a:cxn>
                <a:cxn ang="0">
                  <a:pos x="93" y="188"/>
                </a:cxn>
                <a:cxn ang="0">
                  <a:pos x="85" y="207"/>
                </a:cxn>
                <a:cxn ang="0">
                  <a:pos x="71" y="221"/>
                </a:cxn>
                <a:cxn ang="0">
                  <a:pos x="52" y="233"/>
                </a:cxn>
                <a:cxn ang="0">
                  <a:pos x="41" y="240"/>
                </a:cxn>
                <a:cxn ang="0">
                  <a:pos x="8" y="251"/>
                </a:cxn>
              </a:cxnLst>
              <a:rect l="0" t="0" r="r" b="b"/>
              <a:pathLst>
                <a:path w="130" h="277">
                  <a:moveTo>
                    <a:pt x="8" y="258"/>
                  </a:moveTo>
                  <a:lnTo>
                    <a:pt x="0" y="258"/>
                  </a:lnTo>
                  <a:lnTo>
                    <a:pt x="0" y="277"/>
                  </a:lnTo>
                  <a:lnTo>
                    <a:pt x="23" y="277"/>
                  </a:lnTo>
                  <a:lnTo>
                    <a:pt x="41" y="270"/>
                  </a:lnTo>
                  <a:lnTo>
                    <a:pt x="48" y="266"/>
                  </a:lnTo>
                  <a:lnTo>
                    <a:pt x="52" y="266"/>
                  </a:lnTo>
                  <a:lnTo>
                    <a:pt x="60" y="258"/>
                  </a:lnTo>
                  <a:lnTo>
                    <a:pt x="71" y="251"/>
                  </a:lnTo>
                  <a:lnTo>
                    <a:pt x="82" y="240"/>
                  </a:lnTo>
                  <a:lnTo>
                    <a:pt x="89" y="240"/>
                  </a:lnTo>
                  <a:lnTo>
                    <a:pt x="93" y="233"/>
                  </a:lnTo>
                  <a:lnTo>
                    <a:pt x="104" y="221"/>
                  </a:lnTo>
                  <a:lnTo>
                    <a:pt x="111" y="207"/>
                  </a:lnTo>
                  <a:lnTo>
                    <a:pt x="111" y="203"/>
                  </a:lnTo>
                  <a:lnTo>
                    <a:pt x="115" y="196"/>
                  </a:lnTo>
                  <a:lnTo>
                    <a:pt x="115" y="188"/>
                  </a:lnTo>
                  <a:lnTo>
                    <a:pt x="122" y="177"/>
                  </a:lnTo>
                  <a:lnTo>
                    <a:pt x="126" y="170"/>
                  </a:lnTo>
                  <a:lnTo>
                    <a:pt x="126" y="151"/>
                  </a:lnTo>
                  <a:lnTo>
                    <a:pt x="130" y="140"/>
                  </a:lnTo>
                  <a:lnTo>
                    <a:pt x="130" y="133"/>
                  </a:lnTo>
                  <a:lnTo>
                    <a:pt x="126" y="122"/>
                  </a:lnTo>
                  <a:lnTo>
                    <a:pt x="126" y="107"/>
                  </a:lnTo>
                  <a:lnTo>
                    <a:pt x="122" y="100"/>
                  </a:lnTo>
                  <a:lnTo>
                    <a:pt x="122" y="96"/>
                  </a:lnTo>
                  <a:lnTo>
                    <a:pt x="115" y="88"/>
                  </a:lnTo>
                  <a:lnTo>
                    <a:pt x="115" y="77"/>
                  </a:lnTo>
                  <a:lnTo>
                    <a:pt x="104" y="59"/>
                  </a:lnTo>
                  <a:lnTo>
                    <a:pt x="97" y="52"/>
                  </a:lnTo>
                  <a:lnTo>
                    <a:pt x="93" y="40"/>
                  </a:lnTo>
                  <a:lnTo>
                    <a:pt x="82" y="33"/>
                  </a:lnTo>
                  <a:lnTo>
                    <a:pt x="71" y="26"/>
                  </a:lnTo>
                  <a:lnTo>
                    <a:pt x="60" y="15"/>
                  </a:lnTo>
                  <a:lnTo>
                    <a:pt x="48" y="15"/>
                  </a:lnTo>
                  <a:lnTo>
                    <a:pt x="41" y="7"/>
                  </a:lnTo>
                  <a:lnTo>
                    <a:pt x="30" y="7"/>
                  </a:lnTo>
                  <a:lnTo>
                    <a:pt x="23" y="0"/>
                  </a:lnTo>
                  <a:lnTo>
                    <a:pt x="4" y="0"/>
                  </a:lnTo>
                  <a:lnTo>
                    <a:pt x="0" y="7"/>
                  </a:lnTo>
                  <a:lnTo>
                    <a:pt x="0" y="15"/>
                  </a:lnTo>
                  <a:lnTo>
                    <a:pt x="8" y="26"/>
                  </a:lnTo>
                  <a:lnTo>
                    <a:pt x="34" y="26"/>
                  </a:lnTo>
                  <a:lnTo>
                    <a:pt x="41" y="33"/>
                  </a:lnTo>
                  <a:lnTo>
                    <a:pt x="48" y="37"/>
                  </a:lnTo>
                  <a:lnTo>
                    <a:pt x="60" y="40"/>
                  </a:lnTo>
                  <a:lnTo>
                    <a:pt x="85" y="70"/>
                  </a:lnTo>
                  <a:lnTo>
                    <a:pt x="97" y="88"/>
                  </a:lnTo>
                  <a:lnTo>
                    <a:pt x="97" y="107"/>
                  </a:lnTo>
                  <a:lnTo>
                    <a:pt x="104" y="114"/>
                  </a:lnTo>
                  <a:lnTo>
                    <a:pt x="104" y="125"/>
                  </a:lnTo>
                  <a:lnTo>
                    <a:pt x="108" y="133"/>
                  </a:lnTo>
                  <a:lnTo>
                    <a:pt x="108" y="140"/>
                  </a:lnTo>
                  <a:lnTo>
                    <a:pt x="104" y="144"/>
                  </a:lnTo>
                  <a:lnTo>
                    <a:pt x="104" y="162"/>
                  </a:lnTo>
                  <a:lnTo>
                    <a:pt x="97" y="170"/>
                  </a:lnTo>
                  <a:lnTo>
                    <a:pt x="97" y="188"/>
                  </a:lnTo>
                  <a:lnTo>
                    <a:pt x="93" y="188"/>
                  </a:lnTo>
                  <a:lnTo>
                    <a:pt x="89" y="196"/>
                  </a:lnTo>
                  <a:lnTo>
                    <a:pt x="85" y="207"/>
                  </a:lnTo>
                  <a:lnTo>
                    <a:pt x="71" y="214"/>
                  </a:lnTo>
                  <a:lnTo>
                    <a:pt x="71" y="221"/>
                  </a:lnTo>
                  <a:lnTo>
                    <a:pt x="67" y="221"/>
                  </a:lnTo>
                  <a:lnTo>
                    <a:pt x="52" y="233"/>
                  </a:lnTo>
                  <a:lnTo>
                    <a:pt x="48" y="240"/>
                  </a:lnTo>
                  <a:lnTo>
                    <a:pt x="41" y="240"/>
                  </a:lnTo>
                  <a:lnTo>
                    <a:pt x="34" y="251"/>
                  </a:lnTo>
                  <a:lnTo>
                    <a:pt x="8" y="251"/>
                  </a:lnTo>
                  <a:lnTo>
                    <a:pt x="8" y="25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37" name="Freeform 17"/>
            <p:cNvSpPr>
              <a:spLocks/>
            </p:cNvSpPr>
            <p:nvPr/>
          </p:nvSpPr>
          <p:spPr bwMode="auto">
            <a:xfrm>
              <a:off x="4881" y="3978"/>
              <a:ext cx="131" cy="281"/>
            </a:xfrm>
            <a:custGeom>
              <a:avLst/>
              <a:gdLst/>
              <a:ahLst/>
              <a:cxnLst>
                <a:cxn ang="0">
                  <a:pos x="0" y="262"/>
                </a:cxn>
                <a:cxn ang="0">
                  <a:pos x="15" y="281"/>
                </a:cxn>
                <a:cxn ang="0">
                  <a:pos x="41" y="273"/>
                </a:cxn>
                <a:cxn ang="0">
                  <a:pos x="60" y="262"/>
                </a:cxn>
                <a:cxn ang="0">
                  <a:pos x="71" y="255"/>
                </a:cxn>
                <a:cxn ang="0">
                  <a:pos x="82" y="240"/>
                </a:cxn>
                <a:cxn ang="0">
                  <a:pos x="97" y="225"/>
                </a:cxn>
                <a:cxn ang="0">
                  <a:pos x="111" y="203"/>
                </a:cxn>
                <a:cxn ang="0">
                  <a:pos x="115" y="192"/>
                </a:cxn>
                <a:cxn ang="0">
                  <a:pos x="122" y="177"/>
                </a:cxn>
                <a:cxn ang="0">
                  <a:pos x="126" y="155"/>
                </a:cxn>
                <a:cxn ang="0">
                  <a:pos x="130" y="136"/>
                </a:cxn>
                <a:cxn ang="0">
                  <a:pos x="126" y="111"/>
                </a:cxn>
                <a:cxn ang="0">
                  <a:pos x="115" y="92"/>
                </a:cxn>
                <a:cxn ang="0">
                  <a:pos x="104" y="59"/>
                </a:cxn>
                <a:cxn ang="0">
                  <a:pos x="89" y="40"/>
                </a:cxn>
                <a:cxn ang="0">
                  <a:pos x="71" y="29"/>
                </a:cxn>
                <a:cxn ang="0">
                  <a:pos x="52" y="15"/>
                </a:cxn>
                <a:cxn ang="0">
                  <a:pos x="34" y="11"/>
                </a:cxn>
                <a:cxn ang="0">
                  <a:pos x="15" y="0"/>
                </a:cxn>
                <a:cxn ang="0">
                  <a:pos x="0" y="3"/>
                </a:cxn>
                <a:cxn ang="0">
                  <a:pos x="8" y="22"/>
                </a:cxn>
                <a:cxn ang="0">
                  <a:pos x="34" y="29"/>
                </a:cxn>
                <a:cxn ang="0">
                  <a:pos x="41" y="33"/>
                </a:cxn>
                <a:cxn ang="0">
                  <a:pos x="52" y="44"/>
                </a:cxn>
                <a:cxn ang="0">
                  <a:pos x="85" y="74"/>
                </a:cxn>
                <a:cxn ang="0">
                  <a:pos x="97" y="111"/>
                </a:cxn>
                <a:cxn ang="0">
                  <a:pos x="104" y="129"/>
                </a:cxn>
                <a:cxn ang="0">
                  <a:pos x="108" y="144"/>
                </a:cxn>
                <a:cxn ang="0">
                  <a:pos x="104" y="166"/>
                </a:cxn>
                <a:cxn ang="0">
                  <a:pos x="97" y="192"/>
                </a:cxn>
                <a:cxn ang="0">
                  <a:pos x="89" y="199"/>
                </a:cxn>
                <a:cxn ang="0">
                  <a:pos x="52" y="236"/>
                </a:cxn>
                <a:cxn ang="0">
                  <a:pos x="41" y="244"/>
                </a:cxn>
                <a:cxn ang="0">
                  <a:pos x="26" y="255"/>
                </a:cxn>
              </a:cxnLst>
              <a:rect l="0" t="0" r="r" b="b"/>
              <a:pathLst>
                <a:path w="130" h="281">
                  <a:moveTo>
                    <a:pt x="8" y="262"/>
                  </a:moveTo>
                  <a:lnTo>
                    <a:pt x="0" y="262"/>
                  </a:lnTo>
                  <a:lnTo>
                    <a:pt x="0" y="281"/>
                  </a:lnTo>
                  <a:lnTo>
                    <a:pt x="15" y="281"/>
                  </a:lnTo>
                  <a:lnTo>
                    <a:pt x="34" y="273"/>
                  </a:lnTo>
                  <a:lnTo>
                    <a:pt x="41" y="273"/>
                  </a:lnTo>
                  <a:lnTo>
                    <a:pt x="52" y="262"/>
                  </a:lnTo>
                  <a:lnTo>
                    <a:pt x="60" y="262"/>
                  </a:lnTo>
                  <a:lnTo>
                    <a:pt x="63" y="255"/>
                  </a:lnTo>
                  <a:lnTo>
                    <a:pt x="71" y="255"/>
                  </a:lnTo>
                  <a:lnTo>
                    <a:pt x="71" y="247"/>
                  </a:lnTo>
                  <a:lnTo>
                    <a:pt x="82" y="240"/>
                  </a:lnTo>
                  <a:lnTo>
                    <a:pt x="93" y="236"/>
                  </a:lnTo>
                  <a:lnTo>
                    <a:pt x="97" y="225"/>
                  </a:lnTo>
                  <a:lnTo>
                    <a:pt x="111" y="210"/>
                  </a:lnTo>
                  <a:lnTo>
                    <a:pt x="111" y="203"/>
                  </a:lnTo>
                  <a:lnTo>
                    <a:pt x="115" y="199"/>
                  </a:lnTo>
                  <a:lnTo>
                    <a:pt x="115" y="192"/>
                  </a:lnTo>
                  <a:lnTo>
                    <a:pt x="122" y="181"/>
                  </a:lnTo>
                  <a:lnTo>
                    <a:pt x="122" y="177"/>
                  </a:lnTo>
                  <a:lnTo>
                    <a:pt x="126" y="173"/>
                  </a:lnTo>
                  <a:lnTo>
                    <a:pt x="126" y="155"/>
                  </a:lnTo>
                  <a:lnTo>
                    <a:pt x="130" y="144"/>
                  </a:lnTo>
                  <a:lnTo>
                    <a:pt x="130" y="136"/>
                  </a:lnTo>
                  <a:lnTo>
                    <a:pt x="126" y="125"/>
                  </a:lnTo>
                  <a:lnTo>
                    <a:pt x="126" y="111"/>
                  </a:lnTo>
                  <a:lnTo>
                    <a:pt x="122" y="103"/>
                  </a:lnTo>
                  <a:lnTo>
                    <a:pt x="115" y="92"/>
                  </a:lnTo>
                  <a:lnTo>
                    <a:pt x="115" y="77"/>
                  </a:lnTo>
                  <a:lnTo>
                    <a:pt x="104" y="59"/>
                  </a:lnTo>
                  <a:lnTo>
                    <a:pt x="97" y="48"/>
                  </a:lnTo>
                  <a:lnTo>
                    <a:pt x="89" y="40"/>
                  </a:lnTo>
                  <a:lnTo>
                    <a:pt x="82" y="37"/>
                  </a:lnTo>
                  <a:lnTo>
                    <a:pt x="71" y="29"/>
                  </a:lnTo>
                  <a:lnTo>
                    <a:pt x="60" y="18"/>
                  </a:lnTo>
                  <a:lnTo>
                    <a:pt x="52" y="15"/>
                  </a:lnTo>
                  <a:lnTo>
                    <a:pt x="48" y="11"/>
                  </a:lnTo>
                  <a:lnTo>
                    <a:pt x="34" y="11"/>
                  </a:lnTo>
                  <a:lnTo>
                    <a:pt x="30" y="3"/>
                  </a:lnTo>
                  <a:lnTo>
                    <a:pt x="15" y="0"/>
                  </a:lnTo>
                  <a:lnTo>
                    <a:pt x="4" y="0"/>
                  </a:lnTo>
                  <a:lnTo>
                    <a:pt x="0" y="3"/>
                  </a:lnTo>
                  <a:lnTo>
                    <a:pt x="0" y="15"/>
                  </a:lnTo>
                  <a:lnTo>
                    <a:pt x="8" y="22"/>
                  </a:lnTo>
                  <a:lnTo>
                    <a:pt x="23" y="29"/>
                  </a:lnTo>
                  <a:lnTo>
                    <a:pt x="34" y="29"/>
                  </a:lnTo>
                  <a:lnTo>
                    <a:pt x="34" y="33"/>
                  </a:lnTo>
                  <a:lnTo>
                    <a:pt x="41" y="33"/>
                  </a:lnTo>
                  <a:lnTo>
                    <a:pt x="48" y="37"/>
                  </a:lnTo>
                  <a:lnTo>
                    <a:pt x="52" y="44"/>
                  </a:lnTo>
                  <a:lnTo>
                    <a:pt x="60" y="44"/>
                  </a:lnTo>
                  <a:lnTo>
                    <a:pt x="85" y="74"/>
                  </a:lnTo>
                  <a:lnTo>
                    <a:pt x="97" y="92"/>
                  </a:lnTo>
                  <a:lnTo>
                    <a:pt x="97" y="111"/>
                  </a:lnTo>
                  <a:lnTo>
                    <a:pt x="104" y="118"/>
                  </a:lnTo>
                  <a:lnTo>
                    <a:pt x="104" y="129"/>
                  </a:lnTo>
                  <a:lnTo>
                    <a:pt x="108" y="136"/>
                  </a:lnTo>
                  <a:lnTo>
                    <a:pt x="108" y="144"/>
                  </a:lnTo>
                  <a:lnTo>
                    <a:pt x="104" y="148"/>
                  </a:lnTo>
                  <a:lnTo>
                    <a:pt x="104" y="166"/>
                  </a:lnTo>
                  <a:lnTo>
                    <a:pt x="97" y="173"/>
                  </a:lnTo>
                  <a:lnTo>
                    <a:pt x="97" y="192"/>
                  </a:lnTo>
                  <a:lnTo>
                    <a:pt x="93" y="192"/>
                  </a:lnTo>
                  <a:lnTo>
                    <a:pt x="89" y="199"/>
                  </a:lnTo>
                  <a:lnTo>
                    <a:pt x="85" y="207"/>
                  </a:lnTo>
                  <a:lnTo>
                    <a:pt x="52" y="236"/>
                  </a:lnTo>
                  <a:lnTo>
                    <a:pt x="48" y="240"/>
                  </a:lnTo>
                  <a:lnTo>
                    <a:pt x="41" y="244"/>
                  </a:lnTo>
                  <a:lnTo>
                    <a:pt x="34" y="247"/>
                  </a:lnTo>
                  <a:lnTo>
                    <a:pt x="26" y="255"/>
                  </a:lnTo>
                  <a:lnTo>
                    <a:pt x="8" y="26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38" name="Freeform 18"/>
            <p:cNvSpPr>
              <a:spLocks/>
            </p:cNvSpPr>
            <p:nvPr/>
          </p:nvSpPr>
          <p:spPr bwMode="auto">
            <a:xfrm>
              <a:off x="4881" y="4502"/>
              <a:ext cx="131" cy="281"/>
            </a:xfrm>
            <a:custGeom>
              <a:avLst/>
              <a:gdLst/>
              <a:ahLst/>
              <a:cxnLst>
                <a:cxn ang="0">
                  <a:pos x="4" y="255"/>
                </a:cxn>
                <a:cxn ang="0">
                  <a:pos x="0" y="278"/>
                </a:cxn>
                <a:cxn ang="0">
                  <a:pos x="8" y="281"/>
                </a:cxn>
                <a:cxn ang="0">
                  <a:pos x="23" y="278"/>
                </a:cxn>
                <a:cxn ang="0">
                  <a:pos x="48" y="263"/>
                </a:cxn>
                <a:cxn ang="0">
                  <a:pos x="71" y="255"/>
                </a:cxn>
                <a:cxn ang="0">
                  <a:pos x="104" y="218"/>
                </a:cxn>
                <a:cxn ang="0">
                  <a:pos x="111" y="200"/>
                </a:cxn>
                <a:cxn ang="0">
                  <a:pos x="115" y="189"/>
                </a:cxn>
                <a:cxn ang="0">
                  <a:pos x="126" y="170"/>
                </a:cxn>
                <a:cxn ang="0">
                  <a:pos x="130" y="145"/>
                </a:cxn>
                <a:cxn ang="0">
                  <a:pos x="126" y="126"/>
                </a:cxn>
                <a:cxn ang="0">
                  <a:pos x="122" y="100"/>
                </a:cxn>
                <a:cxn ang="0">
                  <a:pos x="115" y="93"/>
                </a:cxn>
                <a:cxn ang="0">
                  <a:pos x="104" y="56"/>
                </a:cxn>
                <a:cxn ang="0">
                  <a:pos x="82" y="37"/>
                </a:cxn>
                <a:cxn ang="0">
                  <a:pos x="52" y="12"/>
                </a:cxn>
                <a:cxn ang="0">
                  <a:pos x="30" y="8"/>
                </a:cxn>
                <a:cxn ang="0">
                  <a:pos x="4" y="0"/>
                </a:cxn>
                <a:cxn ang="0">
                  <a:pos x="0" y="19"/>
                </a:cxn>
                <a:cxn ang="0">
                  <a:pos x="15" y="26"/>
                </a:cxn>
                <a:cxn ang="0">
                  <a:pos x="34" y="30"/>
                </a:cxn>
                <a:cxn ang="0">
                  <a:pos x="48" y="37"/>
                </a:cxn>
                <a:cxn ang="0">
                  <a:pos x="85" y="71"/>
                </a:cxn>
                <a:cxn ang="0">
                  <a:pos x="97" y="108"/>
                </a:cxn>
                <a:cxn ang="0">
                  <a:pos x="104" y="130"/>
                </a:cxn>
                <a:cxn ang="0">
                  <a:pos x="108" y="145"/>
                </a:cxn>
                <a:cxn ang="0">
                  <a:pos x="104" y="163"/>
                </a:cxn>
                <a:cxn ang="0">
                  <a:pos x="97" y="189"/>
                </a:cxn>
                <a:cxn ang="0">
                  <a:pos x="89" y="200"/>
                </a:cxn>
                <a:cxn ang="0">
                  <a:pos x="71" y="218"/>
                </a:cxn>
                <a:cxn ang="0">
                  <a:pos x="67" y="226"/>
                </a:cxn>
                <a:cxn ang="0">
                  <a:pos x="48" y="237"/>
                </a:cxn>
                <a:cxn ang="0">
                  <a:pos x="15" y="255"/>
                </a:cxn>
              </a:cxnLst>
              <a:rect l="0" t="0" r="r" b="b"/>
              <a:pathLst>
                <a:path w="130" h="281">
                  <a:moveTo>
                    <a:pt x="8" y="255"/>
                  </a:moveTo>
                  <a:lnTo>
                    <a:pt x="4" y="255"/>
                  </a:lnTo>
                  <a:lnTo>
                    <a:pt x="0" y="263"/>
                  </a:lnTo>
                  <a:lnTo>
                    <a:pt x="0" y="278"/>
                  </a:lnTo>
                  <a:lnTo>
                    <a:pt x="8" y="278"/>
                  </a:lnTo>
                  <a:lnTo>
                    <a:pt x="8" y="281"/>
                  </a:lnTo>
                  <a:lnTo>
                    <a:pt x="15" y="278"/>
                  </a:lnTo>
                  <a:lnTo>
                    <a:pt x="23" y="278"/>
                  </a:lnTo>
                  <a:lnTo>
                    <a:pt x="41" y="270"/>
                  </a:lnTo>
                  <a:lnTo>
                    <a:pt x="48" y="263"/>
                  </a:lnTo>
                  <a:lnTo>
                    <a:pt x="60" y="263"/>
                  </a:lnTo>
                  <a:lnTo>
                    <a:pt x="71" y="255"/>
                  </a:lnTo>
                  <a:lnTo>
                    <a:pt x="93" y="233"/>
                  </a:lnTo>
                  <a:lnTo>
                    <a:pt x="104" y="218"/>
                  </a:lnTo>
                  <a:lnTo>
                    <a:pt x="111" y="211"/>
                  </a:lnTo>
                  <a:lnTo>
                    <a:pt x="111" y="200"/>
                  </a:lnTo>
                  <a:lnTo>
                    <a:pt x="115" y="200"/>
                  </a:lnTo>
                  <a:lnTo>
                    <a:pt x="115" y="189"/>
                  </a:lnTo>
                  <a:lnTo>
                    <a:pt x="122" y="174"/>
                  </a:lnTo>
                  <a:lnTo>
                    <a:pt x="126" y="170"/>
                  </a:lnTo>
                  <a:lnTo>
                    <a:pt x="126" y="152"/>
                  </a:lnTo>
                  <a:lnTo>
                    <a:pt x="130" y="145"/>
                  </a:lnTo>
                  <a:lnTo>
                    <a:pt x="130" y="133"/>
                  </a:lnTo>
                  <a:lnTo>
                    <a:pt x="126" y="126"/>
                  </a:lnTo>
                  <a:lnTo>
                    <a:pt x="126" y="108"/>
                  </a:lnTo>
                  <a:lnTo>
                    <a:pt x="122" y="100"/>
                  </a:lnTo>
                  <a:lnTo>
                    <a:pt x="122" y="93"/>
                  </a:lnTo>
                  <a:lnTo>
                    <a:pt x="115" y="93"/>
                  </a:lnTo>
                  <a:lnTo>
                    <a:pt x="115" y="74"/>
                  </a:lnTo>
                  <a:lnTo>
                    <a:pt x="104" y="56"/>
                  </a:lnTo>
                  <a:lnTo>
                    <a:pt x="93" y="45"/>
                  </a:lnTo>
                  <a:lnTo>
                    <a:pt x="82" y="37"/>
                  </a:lnTo>
                  <a:lnTo>
                    <a:pt x="71" y="30"/>
                  </a:lnTo>
                  <a:lnTo>
                    <a:pt x="52" y="12"/>
                  </a:lnTo>
                  <a:lnTo>
                    <a:pt x="41" y="12"/>
                  </a:lnTo>
                  <a:lnTo>
                    <a:pt x="30" y="8"/>
                  </a:lnTo>
                  <a:lnTo>
                    <a:pt x="23" y="0"/>
                  </a:lnTo>
                  <a:lnTo>
                    <a:pt x="4" y="0"/>
                  </a:lnTo>
                  <a:lnTo>
                    <a:pt x="0" y="8"/>
                  </a:lnTo>
                  <a:lnTo>
                    <a:pt x="0" y="19"/>
                  </a:lnTo>
                  <a:lnTo>
                    <a:pt x="8" y="26"/>
                  </a:lnTo>
                  <a:lnTo>
                    <a:pt x="15" y="26"/>
                  </a:lnTo>
                  <a:lnTo>
                    <a:pt x="23" y="30"/>
                  </a:lnTo>
                  <a:lnTo>
                    <a:pt x="34" y="30"/>
                  </a:lnTo>
                  <a:lnTo>
                    <a:pt x="41" y="37"/>
                  </a:lnTo>
                  <a:lnTo>
                    <a:pt x="48" y="37"/>
                  </a:lnTo>
                  <a:lnTo>
                    <a:pt x="60" y="45"/>
                  </a:lnTo>
                  <a:lnTo>
                    <a:pt x="85" y="71"/>
                  </a:lnTo>
                  <a:lnTo>
                    <a:pt x="97" y="89"/>
                  </a:lnTo>
                  <a:lnTo>
                    <a:pt x="97" y="108"/>
                  </a:lnTo>
                  <a:lnTo>
                    <a:pt x="104" y="111"/>
                  </a:lnTo>
                  <a:lnTo>
                    <a:pt x="104" y="130"/>
                  </a:lnTo>
                  <a:lnTo>
                    <a:pt x="108" y="133"/>
                  </a:lnTo>
                  <a:lnTo>
                    <a:pt x="108" y="145"/>
                  </a:lnTo>
                  <a:lnTo>
                    <a:pt x="104" y="145"/>
                  </a:lnTo>
                  <a:lnTo>
                    <a:pt x="104" y="163"/>
                  </a:lnTo>
                  <a:lnTo>
                    <a:pt x="97" y="170"/>
                  </a:lnTo>
                  <a:lnTo>
                    <a:pt x="97" y="189"/>
                  </a:lnTo>
                  <a:lnTo>
                    <a:pt x="93" y="193"/>
                  </a:lnTo>
                  <a:lnTo>
                    <a:pt x="89" y="200"/>
                  </a:lnTo>
                  <a:lnTo>
                    <a:pt x="85" y="207"/>
                  </a:lnTo>
                  <a:lnTo>
                    <a:pt x="71" y="218"/>
                  </a:lnTo>
                  <a:lnTo>
                    <a:pt x="71" y="226"/>
                  </a:lnTo>
                  <a:lnTo>
                    <a:pt x="67" y="226"/>
                  </a:lnTo>
                  <a:lnTo>
                    <a:pt x="52" y="237"/>
                  </a:lnTo>
                  <a:lnTo>
                    <a:pt x="48" y="237"/>
                  </a:lnTo>
                  <a:lnTo>
                    <a:pt x="34" y="252"/>
                  </a:lnTo>
                  <a:lnTo>
                    <a:pt x="15" y="255"/>
                  </a:lnTo>
                  <a:lnTo>
                    <a:pt x="8" y="25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39" name="Freeform 19"/>
            <p:cNvSpPr>
              <a:spLocks/>
            </p:cNvSpPr>
            <p:nvPr/>
          </p:nvSpPr>
          <p:spPr bwMode="auto">
            <a:xfrm>
              <a:off x="4881" y="3715"/>
              <a:ext cx="23" cy="285"/>
            </a:xfrm>
            <a:custGeom>
              <a:avLst/>
              <a:gdLst/>
              <a:ahLst/>
              <a:cxnLst>
                <a:cxn ang="0">
                  <a:pos x="23" y="11"/>
                </a:cxn>
                <a:cxn ang="0">
                  <a:pos x="23" y="8"/>
                </a:cxn>
                <a:cxn ang="0">
                  <a:pos x="15" y="0"/>
                </a:cxn>
                <a:cxn ang="0">
                  <a:pos x="4" y="0"/>
                </a:cxn>
                <a:cxn ang="0">
                  <a:pos x="4" y="4"/>
                </a:cxn>
                <a:cxn ang="0">
                  <a:pos x="0" y="4"/>
                </a:cxn>
                <a:cxn ang="0">
                  <a:pos x="0" y="278"/>
                </a:cxn>
                <a:cxn ang="0">
                  <a:pos x="8" y="285"/>
                </a:cxn>
                <a:cxn ang="0">
                  <a:pos x="15" y="281"/>
                </a:cxn>
                <a:cxn ang="0">
                  <a:pos x="15" y="278"/>
                </a:cxn>
                <a:cxn ang="0">
                  <a:pos x="23" y="274"/>
                </a:cxn>
                <a:cxn ang="0">
                  <a:pos x="23" y="11"/>
                </a:cxn>
              </a:cxnLst>
              <a:rect l="0" t="0" r="r" b="b"/>
              <a:pathLst>
                <a:path w="23" h="285">
                  <a:moveTo>
                    <a:pt x="23" y="11"/>
                  </a:moveTo>
                  <a:lnTo>
                    <a:pt x="23" y="8"/>
                  </a:lnTo>
                  <a:lnTo>
                    <a:pt x="15" y="0"/>
                  </a:lnTo>
                  <a:lnTo>
                    <a:pt x="4" y="0"/>
                  </a:lnTo>
                  <a:lnTo>
                    <a:pt x="4" y="4"/>
                  </a:lnTo>
                  <a:lnTo>
                    <a:pt x="0" y="4"/>
                  </a:lnTo>
                  <a:lnTo>
                    <a:pt x="0" y="278"/>
                  </a:lnTo>
                  <a:lnTo>
                    <a:pt x="8" y="285"/>
                  </a:lnTo>
                  <a:lnTo>
                    <a:pt x="15" y="281"/>
                  </a:lnTo>
                  <a:lnTo>
                    <a:pt x="15" y="278"/>
                  </a:lnTo>
                  <a:lnTo>
                    <a:pt x="23" y="274"/>
                  </a:lnTo>
                  <a:lnTo>
                    <a:pt x="23"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40" name="Freeform 20"/>
            <p:cNvSpPr>
              <a:spLocks/>
            </p:cNvSpPr>
            <p:nvPr/>
          </p:nvSpPr>
          <p:spPr bwMode="auto">
            <a:xfrm>
              <a:off x="4670" y="5814"/>
              <a:ext cx="445" cy="22"/>
            </a:xfrm>
            <a:custGeom>
              <a:avLst/>
              <a:gdLst/>
              <a:ahLst/>
              <a:cxnLst>
                <a:cxn ang="0">
                  <a:pos x="11" y="0"/>
                </a:cxn>
                <a:cxn ang="0">
                  <a:pos x="7" y="0"/>
                </a:cxn>
                <a:cxn ang="0">
                  <a:pos x="7" y="4"/>
                </a:cxn>
                <a:cxn ang="0">
                  <a:pos x="0" y="4"/>
                </a:cxn>
                <a:cxn ang="0">
                  <a:pos x="0" y="15"/>
                </a:cxn>
                <a:cxn ang="0">
                  <a:pos x="11" y="22"/>
                </a:cxn>
                <a:cxn ang="0">
                  <a:pos x="432" y="22"/>
                </a:cxn>
                <a:cxn ang="0">
                  <a:pos x="436" y="19"/>
                </a:cxn>
                <a:cxn ang="0">
                  <a:pos x="440" y="19"/>
                </a:cxn>
                <a:cxn ang="0">
                  <a:pos x="440" y="15"/>
                </a:cxn>
                <a:cxn ang="0">
                  <a:pos x="443" y="11"/>
                </a:cxn>
                <a:cxn ang="0">
                  <a:pos x="443" y="8"/>
                </a:cxn>
                <a:cxn ang="0">
                  <a:pos x="436" y="0"/>
                </a:cxn>
                <a:cxn ang="0">
                  <a:pos x="11" y="0"/>
                </a:cxn>
              </a:cxnLst>
              <a:rect l="0" t="0" r="r" b="b"/>
              <a:pathLst>
                <a:path w="443" h="22">
                  <a:moveTo>
                    <a:pt x="11" y="0"/>
                  </a:moveTo>
                  <a:lnTo>
                    <a:pt x="7" y="0"/>
                  </a:lnTo>
                  <a:lnTo>
                    <a:pt x="7" y="4"/>
                  </a:lnTo>
                  <a:lnTo>
                    <a:pt x="0" y="4"/>
                  </a:lnTo>
                  <a:lnTo>
                    <a:pt x="0" y="15"/>
                  </a:lnTo>
                  <a:lnTo>
                    <a:pt x="11" y="22"/>
                  </a:lnTo>
                  <a:lnTo>
                    <a:pt x="432" y="22"/>
                  </a:lnTo>
                  <a:lnTo>
                    <a:pt x="436" y="19"/>
                  </a:lnTo>
                  <a:lnTo>
                    <a:pt x="440" y="19"/>
                  </a:lnTo>
                  <a:lnTo>
                    <a:pt x="440" y="15"/>
                  </a:lnTo>
                  <a:lnTo>
                    <a:pt x="443" y="11"/>
                  </a:lnTo>
                  <a:lnTo>
                    <a:pt x="443" y="8"/>
                  </a:lnTo>
                  <a:lnTo>
                    <a:pt x="436" y="0"/>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41" name="Rectangle 21"/>
            <p:cNvSpPr>
              <a:spLocks noChangeArrowheads="1"/>
            </p:cNvSpPr>
            <p:nvPr/>
          </p:nvSpPr>
          <p:spPr bwMode="auto">
            <a:xfrm>
              <a:off x="4788" y="5881"/>
              <a:ext cx="209" cy="4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0742" name="Freeform 22"/>
            <p:cNvSpPr>
              <a:spLocks/>
            </p:cNvSpPr>
            <p:nvPr/>
          </p:nvSpPr>
          <p:spPr bwMode="auto">
            <a:xfrm>
              <a:off x="4777" y="5866"/>
              <a:ext cx="235" cy="77"/>
            </a:xfrm>
            <a:custGeom>
              <a:avLst/>
              <a:gdLst/>
              <a:ahLst/>
              <a:cxnLst>
                <a:cxn ang="0">
                  <a:pos x="11" y="0"/>
                </a:cxn>
                <a:cxn ang="0">
                  <a:pos x="4" y="0"/>
                </a:cxn>
                <a:cxn ang="0">
                  <a:pos x="4" y="4"/>
                </a:cxn>
                <a:cxn ang="0">
                  <a:pos x="0" y="4"/>
                </a:cxn>
                <a:cxn ang="0">
                  <a:pos x="0" y="66"/>
                </a:cxn>
                <a:cxn ang="0">
                  <a:pos x="7" y="77"/>
                </a:cxn>
                <a:cxn ang="0">
                  <a:pos x="218" y="77"/>
                </a:cxn>
                <a:cxn ang="0">
                  <a:pos x="225" y="70"/>
                </a:cxn>
                <a:cxn ang="0">
                  <a:pos x="229" y="70"/>
                </a:cxn>
                <a:cxn ang="0">
                  <a:pos x="229" y="66"/>
                </a:cxn>
                <a:cxn ang="0">
                  <a:pos x="233" y="63"/>
                </a:cxn>
                <a:cxn ang="0">
                  <a:pos x="233" y="7"/>
                </a:cxn>
                <a:cxn ang="0">
                  <a:pos x="225" y="0"/>
                </a:cxn>
                <a:cxn ang="0">
                  <a:pos x="11" y="0"/>
                </a:cxn>
                <a:cxn ang="0">
                  <a:pos x="11" y="22"/>
                </a:cxn>
                <a:cxn ang="0">
                  <a:pos x="218" y="22"/>
                </a:cxn>
                <a:cxn ang="0">
                  <a:pos x="211" y="15"/>
                </a:cxn>
                <a:cxn ang="0">
                  <a:pos x="211" y="63"/>
                </a:cxn>
                <a:cxn ang="0">
                  <a:pos x="218" y="52"/>
                </a:cxn>
                <a:cxn ang="0">
                  <a:pos x="11" y="52"/>
                </a:cxn>
                <a:cxn ang="0">
                  <a:pos x="18" y="63"/>
                </a:cxn>
                <a:cxn ang="0">
                  <a:pos x="18" y="15"/>
                </a:cxn>
                <a:cxn ang="0">
                  <a:pos x="11" y="22"/>
                </a:cxn>
                <a:cxn ang="0">
                  <a:pos x="11" y="0"/>
                </a:cxn>
              </a:cxnLst>
              <a:rect l="0" t="0" r="r" b="b"/>
              <a:pathLst>
                <a:path w="233" h="77">
                  <a:moveTo>
                    <a:pt x="11" y="0"/>
                  </a:moveTo>
                  <a:lnTo>
                    <a:pt x="4" y="0"/>
                  </a:lnTo>
                  <a:lnTo>
                    <a:pt x="4" y="4"/>
                  </a:lnTo>
                  <a:lnTo>
                    <a:pt x="0" y="4"/>
                  </a:lnTo>
                  <a:lnTo>
                    <a:pt x="0" y="66"/>
                  </a:lnTo>
                  <a:lnTo>
                    <a:pt x="7" y="77"/>
                  </a:lnTo>
                  <a:lnTo>
                    <a:pt x="218" y="77"/>
                  </a:lnTo>
                  <a:lnTo>
                    <a:pt x="225" y="70"/>
                  </a:lnTo>
                  <a:lnTo>
                    <a:pt x="229" y="70"/>
                  </a:lnTo>
                  <a:lnTo>
                    <a:pt x="229" y="66"/>
                  </a:lnTo>
                  <a:lnTo>
                    <a:pt x="233" y="63"/>
                  </a:lnTo>
                  <a:lnTo>
                    <a:pt x="233" y="7"/>
                  </a:lnTo>
                  <a:lnTo>
                    <a:pt x="225" y="0"/>
                  </a:lnTo>
                  <a:lnTo>
                    <a:pt x="11" y="0"/>
                  </a:lnTo>
                  <a:lnTo>
                    <a:pt x="11" y="22"/>
                  </a:lnTo>
                  <a:lnTo>
                    <a:pt x="218" y="22"/>
                  </a:lnTo>
                  <a:lnTo>
                    <a:pt x="211" y="15"/>
                  </a:lnTo>
                  <a:lnTo>
                    <a:pt x="211" y="63"/>
                  </a:lnTo>
                  <a:lnTo>
                    <a:pt x="218" y="52"/>
                  </a:lnTo>
                  <a:lnTo>
                    <a:pt x="11" y="52"/>
                  </a:lnTo>
                  <a:lnTo>
                    <a:pt x="18" y="63"/>
                  </a:lnTo>
                  <a:lnTo>
                    <a:pt x="18" y="15"/>
                  </a:lnTo>
                  <a:lnTo>
                    <a:pt x="11" y="22"/>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43" name="Freeform 23"/>
            <p:cNvSpPr>
              <a:spLocks/>
            </p:cNvSpPr>
            <p:nvPr/>
          </p:nvSpPr>
          <p:spPr bwMode="auto">
            <a:xfrm>
              <a:off x="4881" y="5918"/>
              <a:ext cx="23" cy="181"/>
            </a:xfrm>
            <a:custGeom>
              <a:avLst/>
              <a:gdLst/>
              <a:ahLst/>
              <a:cxnLst>
                <a:cxn ang="0">
                  <a:pos x="23" y="11"/>
                </a:cxn>
                <a:cxn ang="0">
                  <a:pos x="23" y="7"/>
                </a:cxn>
                <a:cxn ang="0">
                  <a:pos x="15" y="0"/>
                </a:cxn>
                <a:cxn ang="0">
                  <a:pos x="4" y="0"/>
                </a:cxn>
                <a:cxn ang="0">
                  <a:pos x="4" y="7"/>
                </a:cxn>
                <a:cxn ang="0">
                  <a:pos x="0" y="7"/>
                </a:cxn>
                <a:cxn ang="0">
                  <a:pos x="0" y="173"/>
                </a:cxn>
                <a:cxn ang="0">
                  <a:pos x="8" y="181"/>
                </a:cxn>
                <a:cxn ang="0">
                  <a:pos x="15" y="177"/>
                </a:cxn>
                <a:cxn ang="0">
                  <a:pos x="15" y="173"/>
                </a:cxn>
                <a:cxn ang="0">
                  <a:pos x="23" y="170"/>
                </a:cxn>
                <a:cxn ang="0">
                  <a:pos x="23" y="11"/>
                </a:cxn>
              </a:cxnLst>
              <a:rect l="0" t="0" r="r" b="b"/>
              <a:pathLst>
                <a:path w="23" h="181">
                  <a:moveTo>
                    <a:pt x="23" y="11"/>
                  </a:moveTo>
                  <a:lnTo>
                    <a:pt x="23" y="7"/>
                  </a:lnTo>
                  <a:lnTo>
                    <a:pt x="15" y="0"/>
                  </a:lnTo>
                  <a:lnTo>
                    <a:pt x="4" y="0"/>
                  </a:lnTo>
                  <a:lnTo>
                    <a:pt x="4" y="7"/>
                  </a:lnTo>
                  <a:lnTo>
                    <a:pt x="0" y="7"/>
                  </a:lnTo>
                  <a:lnTo>
                    <a:pt x="0" y="173"/>
                  </a:lnTo>
                  <a:lnTo>
                    <a:pt x="8" y="181"/>
                  </a:lnTo>
                  <a:lnTo>
                    <a:pt x="15" y="177"/>
                  </a:lnTo>
                  <a:lnTo>
                    <a:pt x="15" y="173"/>
                  </a:lnTo>
                  <a:lnTo>
                    <a:pt x="23" y="170"/>
                  </a:lnTo>
                  <a:lnTo>
                    <a:pt x="23"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44" name="Freeform 24"/>
            <p:cNvSpPr>
              <a:spLocks/>
            </p:cNvSpPr>
            <p:nvPr/>
          </p:nvSpPr>
          <p:spPr bwMode="auto">
            <a:xfrm>
              <a:off x="1556" y="6077"/>
              <a:ext cx="3348" cy="22"/>
            </a:xfrm>
            <a:custGeom>
              <a:avLst/>
              <a:gdLst/>
              <a:ahLst/>
              <a:cxnLst>
                <a:cxn ang="0">
                  <a:pos x="3314" y="22"/>
                </a:cxn>
                <a:cxn ang="0">
                  <a:pos x="3321" y="18"/>
                </a:cxn>
                <a:cxn ang="0">
                  <a:pos x="3321" y="14"/>
                </a:cxn>
                <a:cxn ang="0">
                  <a:pos x="3329" y="11"/>
                </a:cxn>
                <a:cxn ang="0">
                  <a:pos x="3321" y="0"/>
                </a:cxn>
                <a:cxn ang="0">
                  <a:pos x="3" y="0"/>
                </a:cxn>
                <a:cxn ang="0">
                  <a:pos x="3" y="3"/>
                </a:cxn>
                <a:cxn ang="0">
                  <a:pos x="0" y="3"/>
                </a:cxn>
                <a:cxn ang="0">
                  <a:pos x="0" y="14"/>
                </a:cxn>
                <a:cxn ang="0">
                  <a:pos x="7" y="22"/>
                </a:cxn>
                <a:cxn ang="0">
                  <a:pos x="3314" y="22"/>
                </a:cxn>
              </a:cxnLst>
              <a:rect l="0" t="0" r="r" b="b"/>
              <a:pathLst>
                <a:path w="3329" h="22">
                  <a:moveTo>
                    <a:pt x="3314" y="22"/>
                  </a:moveTo>
                  <a:lnTo>
                    <a:pt x="3321" y="18"/>
                  </a:lnTo>
                  <a:lnTo>
                    <a:pt x="3321" y="14"/>
                  </a:lnTo>
                  <a:lnTo>
                    <a:pt x="3329" y="11"/>
                  </a:lnTo>
                  <a:lnTo>
                    <a:pt x="3321" y="0"/>
                  </a:lnTo>
                  <a:lnTo>
                    <a:pt x="3" y="0"/>
                  </a:lnTo>
                  <a:lnTo>
                    <a:pt x="3" y="3"/>
                  </a:lnTo>
                  <a:lnTo>
                    <a:pt x="0" y="3"/>
                  </a:lnTo>
                  <a:lnTo>
                    <a:pt x="0" y="14"/>
                  </a:lnTo>
                  <a:lnTo>
                    <a:pt x="7" y="22"/>
                  </a:lnTo>
                  <a:lnTo>
                    <a:pt x="3314"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45" name="Freeform 25"/>
            <p:cNvSpPr>
              <a:spLocks/>
            </p:cNvSpPr>
            <p:nvPr/>
          </p:nvSpPr>
          <p:spPr bwMode="auto">
            <a:xfrm>
              <a:off x="3352" y="3715"/>
              <a:ext cx="1552" cy="23"/>
            </a:xfrm>
            <a:custGeom>
              <a:avLst/>
              <a:gdLst/>
              <a:ahLst/>
              <a:cxnLst>
                <a:cxn ang="0">
                  <a:pos x="11" y="0"/>
                </a:cxn>
                <a:cxn ang="0">
                  <a:pos x="4" y="0"/>
                </a:cxn>
                <a:cxn ang="0">
                  <a:pos x="4" y="4"/>
                </a:cxn>
                <a:cxn ang="0">
                  <a:pos x="0" y="4"/>
                </a:cxn>
                <a:cxn ang="0">
                  <a:pos x="0" y="15"/>
                </a:cxn>
                <a:cxn ang="0">
                  <a:pos x="8" y="23"/>
                </a:cxn>
                <a:cxn ang="0">
                  <a:pos x="1528" y="23"/>
                </a:cxn>
                <a:cxn ang="0">
                  <a:pos x="1535" y="19"/>
                </a:cxn>
                <a:cxn ang="0">
                  <a:pos x="1535" y="15"/>
                </a:cxn>
                <a:cxn ang="0">
                  <a:pos x="1543" y="11"/>
                </a:cxn>
                <a:cxn ang="0">
                  <a:pos x="1543" y="8"/>
                </a:cxn>
                <a:cxn ang="0">
                  <a:pos x="1535" y="0"/>
                </a:cxn>
                <a:cxn ang="0">
                  <a:pos x="11" y="0"/>
                </a:cxn>
              </a:cxnLst>
              <a:rect l="0" t="0" r="r" b="b"/>
              <a:pathLst>
                <a:path w="1543" h="23">
                  <a:moveTo>
                    <a:pt x="11" y="0"/>
                  </a:moveTo>
                  <a:lnTo>
                    <a:pt x="4" y="0"/>
                  </a:lnTo>
                  <a:lnTo>
                    <a:pt x="4" y="4"/>
                  </a:lnTo>
                  <a:lnTo>
                    <a:pt x="0" y="4"/>
                  </a:lnTo>
                  <a:lnTo>
                    <a:pt x="0" y="15"/>
                  </a:lnTo>
                  <a:lnTo>
                    <a:pt x="8" y="23"/>
                  </a:lnTo>
                  <a:lnTo>
                    <a:pt x="1528" y="23"/>
                  </a:lnTo>
                  <a:lnTo>
                    <a:pt x="1535" y="19"/>
                  </a:lnTo>
                  <a:lnTo>
                    <a:pt x="1535" y="15"/>
                  </a:lnTo>
                  <a:lnTo>
                    <a:pt x="1543" y="11"/>
                  </a:lnTo>
                  <a:lnTo>
                    <a:pt x="1543" y="8"/>
                  </a:lnTo>
                  <a:lnTo>
                    <a:pt x="1535" y="0"/>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46" name="Freeform 26"/>
            <p:cNvSpPr>
              <a:spLocks/>
            </p:cNvSpPr>
            <p:nvPr/>
          </p:nvSpPr>
          <p:spPr bwMode="auto">
            <a:xfrm>
              <a:off x="1343" y="4765"/>
              <a:ext cx="447" cy="26"/>
            </a:xfrm>
            <a:custGeom>
              <a:avLst/>
              <a:gdLst/>
              <a:ahLst/>
              <a:cxnLst>
                <a:cxn ang="0">
                  <a:pos x="11" y="0"/>
                </a:cxn>
                <a:cxn ang="0">
                  <a:pos x="4" y="0"/>
                </a:cxn>
                <a:cxn ang="0">
                  <a:pos x="4" y="7"/>
                </a:cxn>
                <a:cxn ang="0">
                  <a:pos x="0" y="7"/>
                </a:cxn>
                <a:cxn ang="0">
                  <a:pos x="0" y="18"/>
                </a:cxn>
                <a:cxn ang="0">
                  <a:pos x="7" y="26"/>
                </a:cxn>
                <a:cxn ang="0">
                  <a:pos x="433" y="26"/>
                </a:cxn>
                <a:cxn ang="0">
                  <a:pos x="436" y="18"/>
                </a:cxn>
                <a:cxn ang="0">
                  <a:pos x="440" y="18"/>
                </a:cxn>
                <a:cxn ang="0">
                  <a:pos x="444" y="15"/>
                </a:cxn>
                <a:cxn ang="0">
                  <a:pos x="444" y="11"/>
                </a:cxn>
                <a:cxn ang="0">
                  <a:pos x="436" y="0"/>
                </a:cxn>
                <a:cxn ang="0">
                  <a:pos x="11" y="0"/>
                </a:cxn>
              </a:cxnLst>
              <a:rect l="0" t="0" r="r" b="b"/>
              <a:pathLst>
                <a:path w="444" h="26">
                  <a:moveTo>
                    <a:pt x="11" y="0"/>
                  </a:moveTo>
                  <a:lnTo>
                    <a:pt x="4" y="0"/>
                  </a:lnTo>
                  <a:lnTo>
                    <a:pt x="4" y="7"/>
                  </a:lnTo>
                  <a:lnTo>
                    <a:pt x="0" y="7"/>
                  </a:lnTo>
                  <a:lnTo>
                    <a:pt x="0" y="18"/>
                  </a:lnTo>
                  <a:lnTo>
                    <a:pt x="7" y="26"/>
                  </a:lnTo>
                  <a:lnTo>
                    <a:pt x="433" y="26"/>
                  </a:lnTo>
                  <a:lnTo>
                    <a:pt x="436" y="18"/>
                  </a:lnTo>
                  <a:lnTo>
                    <a:pt x="440" y="18"/>
                  </a:lnTo>
                  <a:lnTo>
                    <a:pt x="444" y="15"/>
                  </a:lnTo>
                  <a:lnTo>
                    <a:pt x="444" y="11"/>
                  </a:lnTo>
                  <a:lnTo>
                    <a:pt x="436" y="0"/>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47" name="Rectangle 27"/>
            <p:cNvSpPr>
              <a:spLocks noChangeArrowheads="1"/>
            </p:cNvSpPr>
            <p:nvPr/>
          </p:nvSpPr>
          <p:spPr bwMode="auto">
            <a:xfrm>
              <a:off x="1462" y="4828"/>
              <a:ext cx="208" cy="5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0748" name="Freeform 28"/>
            <p:cNvSpPr>
              <a:spLocks/>
            </p:cNvSpPr>
            <p:nvPr/>
          </p:nvSpPr>
          <p:spPr bwMode="auto">
            <a:xfrm>
              <a:off x="1451" y="4820"/>
              <a:ext cx="230" cy="74"/>
            </a:xfrm>
            <a:custGeom>
              <a:avLst/>
              <a:gdLst/>
              <a:ahLst/>
              <a:cxnLst>
                <a:cxn ang="0">
                  <a:pos x="11" y="0"/>
                </a:cxn>
                <a:cxn ang="0">
                  <a:pos x="0" y="0"/>
                </a:cxn>
                <a:cxn ang="0">
                  <a:pos x="0" y="63"/>
                </a:cxn>
                <a:cxn ang="0">
                  <a:pos x="8" y="74"/>
                </a:cxn>
                <a:cxn ang="0">
                  <a:pos x="218" y="74"/>
                </a:cxn>
                <a:cxn ang="0">
                  <a:pos x="222" y="70"/>
                </a:cxn>
                <a:cxn ang="0">
                  <a:pos x="226" y="70"/>
                </a:cxn>
                <a:cxn ang="0">
                  <a:pos x="226" y="63"/>
                </a:cxn>
                <a:cxn ang="0">
                  <a:pos x="229" y="63"/>
                </a:cxn>
                <a:cxn ang="0">
                  <a:pos x="229" y="8"/>
                </a:cxn>
                <a:cxn ang="0">
                  <a:pos x="222" y="0"/>
                </a:cxn>
                <a:cxn ang="0">
                  <a:pos x="11" y="0"/>
                </a:cxn>
                <a:cxn ang="0">
                  <a:pos x="11" y="22"/>
                </a:cxn>
                <a:cxn ang="0">
                  <a:pos x="218" y="22"/>
                </a:cxn>
                <a:cxn ang="0">
                  <a:pos x="207" y="8"/>
                </a:cxn>
                <a:cxn ang="0">
                  <a:pos x="207" y="63"/>
                </a:cxn>
                <a:cxn ang="0">
                  <a:pos x="218" y="52"/>
                </a:cxn>
                <a:cxn ang="0">
                  <a:pos x="11" y="52"/>
                </a:cxn>
                <a:cxn ang="0">
                  <a:pos x="22" y="63"/>
                </a:cxn>
                <a:cxn ang="0">
                  <a:pos x="22" y="8"/>
                </a:cxn>
                <a:cxn ang="0">
                  <a:pos x="11" y="22"/>
                </a:cxn>
                <a:cxn ang="0">
                  <a:pos x="11" y="0"/>
                </a:cxn>
              </a:cxnLst>
              <a:rect l="0" t="0" r="r" b="b"/>
              <a:pathLst>
                <a:path w="229" h="74">
                  <a:moveTo>
                    <a:pt x="11" y="0"/>
                  </a:moveTo>
                  <a:lnTo>
                    <a:pt x="0" y="0"/>
                  </a:lnTo>
                  <a:lnTo>
                    <a:pt x="0" y="63"/>
                  </a:lnTo>
                  <a:lnTo>
                    <a:pt x="8" y="74"/>
                  </a:lnTo>
                  <a:lnTo>
                    <a:pt x="218" y="74"/>
                  </a:lnTo>
                  <a:lnTo>
                    <a:pt x="222" y="70"/>
                  </a:lnTo>
                  <a:lnTo>
                    <a:pt x="226" y="70"/>
                  </a:lnTo>
                  <a:lnTo>
                    <a:pt x="226" y="63"/>
                  </a:lnTo>
                  <a:lnTo>
                    <a:pt x="229" y="63"/>
                  </a:lnTo>
                  <a:lnTo>
                    <a:pt x="229" y="8"/>
                  </a:lnTo>
                  <a:lnTo>
                    <a:pt x="222" y="0"/>
                  </a:lnTo>
                  <a:lnTo>
                    <a:pt x="11" y="0"/>
                  </a:lnTo>
                  <a:lnTo>
                    <a:pt x="11" y="22"/>
                  </a:lnTo>
                  <a:lnTo>
                    <a:pt x="218" y="22"/>
                  </a:lnTo>
                  <a:lnTo>
                    <a:pt x="207" y="8"/>
                  </a:lnTo>
                  <a:lnTo>
                    <a:pt x="207" y="63"/>
                  </a:lnTo>
                  <a:lnTo>
                    <a:pt x="218" y="52"/>
                  </a:lnTo>
                  <a:lnTo>
                    <a:pt x="11" y="52"/>
                  </a:lnTo>
                  <a:lnTo>
                    <a:pt x="22" y="63"/>
                  </a:lnTo>
                  <a:lnTo>
                    <a:pt x="22" y="8"/>
                  </a:lnTo>
                  <a:lnTo>
                    <a:pt x="11" y="22"/>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49" name="Freeform 29"/>
            <p:cNvSpPr>
              <a:spLocks/>
            </p:cNvSpPr>
            <p:nvPr/>
          </p:nvSpPr>
          <p:spPr bwMode="auto">
            <a:xfrm>
              <a:off x="1556" y="4872"/>
              <a:ext cx="22" cy="177"/>
            </a:xfrm>
            <a:custGeom>
              <a:avLst/>
              <a:gdLst/>
              <a:ahLst/>
              <a:cxnLst>
                <a:cxn ang="0">
                  <a:pos x="22" y="11"/>
                </a:cxn>
                <a:cxn ang="0">
                  <a:pos x="22" y="7"/>
                </a:cxn>
                <a:cxn ang="0">
                  <a:pos x="14" y="0"/>
                </a:cxn>
                <a:cxn ang="0">
                  <a:pos x="3" y="0"/>
                </a:cxn>
                <a:cxn ang="0">
                  <a:pos x="3" y="4"/>
                </a:cxn>
                <a:cxn ang="0">
                  <a:pos x="0" y="4"/>
                </a:cxn>
                <a:cxn ang="0">
                  <a:pos x="0" y="170"/>
                </a:cxn>
                <a:cxn ang="0">
                  <a:pos x="7" y="177"/>
                </a:cxn>
                <a:cxn ang="0">
                  <a:pos x="11" y="177"/>
                </a:cxn>
                <a:cxn ang="0">
                  <a:pos x="14" y="174"/>
                </a:cxn>
                <a:cxn ang="0">
                  <a:pos x="18" y="174"/>
                </a:cxn>
                <a:cxn ang="0">
                  <a:pos x="18" y="170"/>
                </a:cxn>
                <a:cxn ang="0">
                  <a:pos x="22" y="166"/>
                </a:cxn>
                <a:cxn ang="0">
                  <a:pos x="22" y="11"/>
                </a:cxn>
              </a:cxnLst>
              <a:rect l="0" t="0" r="r" b="b"/>
              <a:pathLst>
                <a:path w="22" h="177">
                  <a:moveTo>
                    <a:pt x="22" y="11"/>
                  </a:moveTo>
                  <a:lnTo>
                    <a:pt x="22" y="7"/>
                  </a:lnTo>
                  <a:lnTo>
                    <a:pt x="14" y="0"/>
                  </a:lnTo>
                  <a:lnTo>
                    <a:pt x="3" y="0"/>
                  </a:lnTo>
                  <a:lnTo>
                    <a:pt x="3" y="4"/>
                  </a:lnTo>
                  <a:lnTo>
                    <a:pt x="0" y="4"/>
                  </a:lnTo>
                  <a:lnTo>
                    <a:pt x="0" y="170"/>
                  </a:lnTo>
                  <a:lnTo>
                    <a:pt x="7" y="177"/>
                  </a:lnTo>
                  <a:lnTo>
                    <a:pt x="11" y="177"/>
                  </a:lnTo>
                  <a:lnTo>
                    <a:pt x="14" y="174"/>
                  </a:lnTo>
                  <a:lnTo>
                    <a:pt x="18" y="174"/>
                  </a:lnTo>
                  <a:lnTo>
                    <a:pt x="18" y="170"/>
                  </a:lnTo>
                  <a:lnTo>
                    <a:pt x="22" y="166"/>
                  </a:lnTo>
                  <a:lnTo>
                    <a:pt x="22"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50" name="Freeform 30"/>
            <p:cNvSpPr>
              <a:spLocks/>
            </p:cNvSpPr>
            <p:nvPr/>
          </p:nvSpPr>
          <p:spPr bwMode="auto">
            <a:xfrm>
              <a:off x="1556" y="5027"/>
              <a:ext cx="22" cy="1072"/>
            </a:xfrm>
            <a:custGeom>
              <a:avLst/>
              <a:gdLst/>
              <a:ahLst/>
              <a:cxnLst>
                <a:cxn ang="0">
                  <a:pos x="22" y="11"/>
                </a:cxn>
                <a:cxn ang="0">
                  <a:pos x="22" y="8"/>
                </a:cxn>
                <a:cxn ang="0">
                  <a:pos x="14" y="0"/>
                </a:cxn>
                <a:cxn ang="0">
                  <a:pos x="3" y="0"/>
                </a:cxn>
                <a:cxn ang="0">
                  <a:pos x="3" y="4"/>
                </a:cxn>
                <a:cxn ang="0">
                  <a:pos x="0" y="4"/>
                </a:cxn>
                <a:cxn ang="0">
                  <a:pos x="0" y="1064"/>
                </a:cxn>
                <a:cxn ang="0">
                  <a:pos x="7" y="1072"/>
                </a:cxn>
                <a:cxn ang="0">
                  <a:pos x="11" y="1072"/>
                </a:cxn>
                <a:cxn ang="0">
                  <a:pos x="14" y="1068"/>
                </a:cxn>
                <a:cxn ang="0">
                  <a:pos x="18" y="1068"/>
                </a:cxn>
                <a:cxn ang="0">
                  <a:pos x="18" y="1064"/>
                </a:cxn>
                <a:cxn ang="0">
                  <a:pos x="22" y="1061"/>
                </a:cxn>
                <a:cxn ang="0">
                  <a:pos x="22" y="11"/>
                </a:cxn>
              </a:cxnLst>
              <a:rect l="0" t="0" r="r" b="b"/>
              <a:pathLst>
                <a:path w="22" h="1072">
                  <a:moveTo>
                    <a:pt x="22" y="11"/>
                  </a:moveTo>
                  <a:lnTo>
                    <a:pt x="22" y="8"/>
                  </a:lnTo>
                  <a:lnTo>
                    <a:pt x="14" y="0"/>
                  </a:lnTo>
                  <a:lnTo>
                    <a:pt x="3" y="0"/>
                  </a:lnTo>
                  <a:lnTo>
                    <a:pt x="3" y="4"/>
                  </a:lnTo>
                  <a:lnTo>
                    <a:pt x="0" y="4"/>
                  </a:lnTo>
                  <a:lnTo>
                    <a:pt x="0" y="1064"/>
                  </a:lnTo>
                  <a:lnTo>
                    <a:pt x="7" y="1072"/>
                  </a:lnTo>
                  <a:lnTo>
                    <a:pt x="11" y="1072"/>
                  </a:lnTo>
                  <a:lnTo>
                    <a:pt x="14" y="1068"/>
                  </a:lnTo>
                  <a:lnTo>
                    <a:pt x="18" y="1068"/>
                  </a:lnTo>
                  <a:lnTo>
                    <a:pt x="18" y="1064"/>
                  </a:lnTo>
                  <a:lnTo>
                    <a:pt x="22" y="1061"/>
                  </a:lnTo>
                  <a:lnTo>
                    <a:pt x="22"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51" name="Freeform 31"/>
            <p:cNvSpPr>
              <a:spLocks/>
            </p:cNvSpPr>
            <p:nvPr/>
          </p:nvSpPr>
          <p:spPr bwMode="auto">
            <a:xfrm>
              <a:off x="1556" y="3715"/>
              <a:ext cx="22" cy="1076"/>
            </a:xfrm>
            <a:custGeom>
              <a:avLst/>
              <a:gdLst/>
              <a:ahLst/>
              <a:cxnLst>
                <a:cxn ang="0">
                  <a:pos x="0" y="1065"/>
                </a:cxn>
                <a:cxn ang="0">
                  <a:pos x="0" y="1068"/>
                </a:cxn>
                <a:cxn ang="0">
                  <a:pos x="7" y="1076"/>
                </a:cxn>
                <a:cxn ang="0">
                  <a:pos x="11" y="1076"/>
                </a:cxn>
                <a:cxn ang="0">
                  <a:pos x="14" y="1068"/>
                </a:cxn>
                <a:cxn ang="0">
                  <a:pos x="18" y="1068"/>
                </a:cxn>
                <a:cxn ang="0">
                  <a:pos x="22" y="1065"/>
                </a:cxn>
                <a:cxn ang="0">
                  <a:pos x="22" y="8"/>
                </a:cxn>
                <a:cxn ang="0">
                  <a:pos x="14" y="0"/>
                </a:cxn>
                <a:cxn ang="0">
                  <a:pos x="3" y="0"/>
                </a:cxn>
                <a:cxn ang="0">
                  <a:pos x="3" y="4"/>
                </a:cxn>
                <a:cxn ang="0">
                  <a:pos x="0" y="4"/>
                </a:cxn>
                <a:cxn ang="0">
                  <a:pos x="0" y="1065"/>
                </a:cxn>
              </a:cxnLst>
              <a:rect l="0" t="0" r="r" b="b"/>
              <a:pathLst>
                <a:path w="22" h="1076">
                  <a:moveTo>
                    <a:pt x="0" y="1065"/>
                  </a:moveTo>
                  <a:lnTo>
                    <a:pt x="0" y="1068"/>
                  </a:lnTo>
                  <a:lnTo>
                    <a:pt x="7" y="1076"/>
                  </a:lnTo>
                  <a:lnTo>
                    <a:pt x="11" y="1076"/>
                  </a:lnTo>
                  <a:lnTo>
                    <a:pt x="14" y="1068"/>
                  </a:lnTo>
                  <a:lnTo>
                    <a:pt x="18" y="1068"/>
                  </a:lnTo>
                  <a:lnTo>
                    <a:pt x="22" y="1065"/>
                  </a:lnTo>
                  <a:lnTo>
                    <a:pt x="22" y="8"/>
                  </a:lnTo>
                  <a:lnTo>
                    <a:pt x="14" y="0"/>
                  </a:lnTo>
                  <a:lnTo>
                    <a:pt x="3" y="0"/>
                  </a:lnTo>
                  <a:lnTo>
                    <a:pt x="3" y="4"/>
                  </a:lnTo>
                  <a:lnTo>
                    <a:pt x="0" y="4"/>
                  </a:lnTo>
                  <a:lnTo>
                    <a:pt x="0" y="106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52" name="Freeform 32"/>
            <p:cNvSpPr>
              <a:spLocks/>
            </p:cNvSpPr>
            <p:nvPr/>
          </p:nvSpPr>
          <p:spPr bwMode="auto">
            <a:xfrm>
              <a:off x="1556" y="3715"/>
              <a:ext cx="866" cy="23"/>
            </a:xfrm>
            <a:custGeom>
              <a:avLst/>
              <a:gdLst/>
              <a:ahLst/>
              <a:cxnLst>
                <a:cxn ang="0">
                  <a:pos x="11" y="0"/>
                </a:cxn>
                <a:cxn ang="0">
                  <a:pos x="3" y="0"/>
                </a:cxn>
                <a:cxn ang="0">
                  <a:pos x="3" y="4"/>
                </a:cxn>
                <a:cxn ang="0">
                  <a:pos x="0" y="4"/>
                </a:cxn>
                <a:cxn ang="0">
                  <a:pos x="0" y="15"/>
                </a:cxn>
                <a:cxn ang="0">
                  <a:pos x="7" y="23"/>
                </a:cxn>
                <a:cxn ang="0">
                  <a:pos x="850" y="23"/>
                </a:cxn>
                <a:cxn ang="0">
                  <a:pos x="858" y="19"/>
                </a:cxn>
                <a:cxn ang="0">
                  <a:pos x="858" y="15"/>
                </a:cxn>
                <a:cxn ang="0">
                  <a:pos x="861" y="11"/>
                </a:cxn>
                <a:cxn ang="0">
                  <a:pos x="861" y="8"/>
                </a:cxn>
                <a:cxn ang="0">
                  <a:pos x="858" y="0"/>
                </a:cxn>
                <a:cxn ang="0">
                  <a:pos x="11" y="0"/>
                </a:cxn>
              </a:cxnLst>
              <a:rect l="0" t="0" r="r" b="b"/>
              <a:pathLst>
                <a:path w="861" h="23">
                  <a:moveTo>
                    <a:pt x="11" y="0"/>
                  </a:moveTo>
                  <a:lnTo>
                    <a:pt x="3" y="0"/>
                  </a:lnTo>
                  <a:lnTo>
                    <a:pt x="3" y="4"/>
                  </a:lnTo>
                  <a:lnTo>
                    <a:pt x="0" y="4"/>
                  </a:lnTo>
                  <a:lnTo>
                    <a:pt x="0" y="15"/>
                  </a:lnTo>
                  <a:lnTo>
                    <a:pt x="7" y="23"/>
                  </a:lnTo>
                  <a:lnTo>
                    <a:pt x="850" y="23"/>
                  </a:lnTo>
                  <a:lnTo>
                    <a:pt x="858" y="19"/>
                  </a:lnTo>
                  <a:lnTo>
                    <a:pt x="858" y="15"/>
                  </a:lnTo>
                  <a:lnTo>
                    <a:pt x="861" y="11"/>
                  </a:lnTo>
                  <a:lnTo>
                    <a:pt x="861" y="8"/>
                  </a:lnTo>
                  <a:lnTo>
                    <a:pt x="858" y="0"/>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53" name="Freeform 33"/>
            <p:cNvSpPr>
              <a:spLocks/>
            </p:cNvSpPr>
            <p:nvPr/>
          </p:nvSpPr>
          <p:spPr bwMode="auto">
            <a:xfrm rot="-5400000">
              <a:off x="2672" y="3709"/>
              <a:ext cx="340" cy="22"/>
            </a:xfrm>
            <a:custGeom>
              <a:avLst/>
              <a:gdLst/>
              <a:ahLst/>
              <a:cxnLst>
                <a:cxn ang="0">
                  <a:pos x="11" y="0"/>
                </a:cxn>
                <a:cxn ang="0">
                  <a:pos x="0" y="0"/>
                </a:cxn>
                <a:cxn ang="0">
                  <a:pos x="0" y="15"/>
                </a:cxn>
                <a:cxn ang="0">
                  <a:pos x="8" y="22"/>
                </a:cxn>
                <a:cxn ang="0">
                  <a:pos x="326" y="22"/>
                </a:cxn>
                <a:cxn ang="0">
                  <a:pos x="329" y="19"/>
                </a:cxn>
                <a:cxn ang="0">
                  <a:pos x="333" y="19"/>
                </a:cxn>
                <a:cxn ang="0">
                  <a:pos x="333" y="15"/>
                </a:cxn>
                <a:cxn ang="0">
                  <a:pos x="340" y="8"/>
                </a:cxn>
                <a:cxn ang="0">
                  <a:pos x="329" y="0"/>
                </a:cxn>
                <a:cxn ang="0">
                  <a:pos x="11" y="0"/>
                </a:cxn>
              </a:cxnLst>
              <a:rect l="0" t="0" r="r" b="b"/>
              <a:pathLst>
                <a:path w="340" h="22">
                  <a:moveTo>
                    <a:pt x="11" y="0"/>
                  </a:moveTo>
                  <a:lnTo>
                    <a:pt x="0" y="0"/>
                  </a:lnTo>
                  <a:lnTo>
                    <a:pt x="0" y="15"/>
                  </a:lnTo>
                  <a:lnTo>
                    <a:pt x="8" y="22"/>
                  </a:lnTo>
                  <a:lnTo>
                    <a:pt x="326" y="22"/>
                  </a:lnTo>
                  <a:lnTo>
                    <a:pt x="329" y="19"/>
                  </a:lnTo>
                  <a:lnTo>
                    <a:pt x="333" y="19"/>
                  </a:lnTo>
                  <a:lnTo>
                    <a:pt x="333" y="15"/>
                  </a:lnTo>
                  <a:lnTo>
                    <a:pt x="340" y="8"/>
                  </a:lnTo>
                  <a:lnTo>
                    <a:pt x="329" y="0"/>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54" name="Freeform 34"/>
            <p:cNvSpPr>
              <a:spLocks/>
            </p:cNvSpPr>
            <p:nvPr/>
          </p:nvSpPr>
          <p:spPr bwMode="auto">
            <a:xfrm rot="-5400000">
              <a:off x="2590" y="3471"/>
              <a:ext cx="184" cy="342"/>
            </a:xfrm>
            <a:custGeom>
              <a:avLst/>
              <a:gdLst/>
              <a:ahLst/>
              <a:cxnLst>
                <a:cxn ang="0">
                  <a:pos x="159" y="333"/>
                </a:cxn>
                <a:cxn ang="0">
                  <a:pos x="159" y="337"/>
                </a:cxn>
                <a:cxn ang="0">
                  <a:pos x="166" y="337"/>
                </a:cxn>
                <a:cxn ang="0">
                  <a:pos x="166" y="340"/>
                </a:cxn>
                <a:cxn ang="0">
                  <a:pos x="170" y="340"/>
                </a:cxn>
                <a:cxn ang="0">
                  <a:pos x="173" y="337"/>
                </a:cxn>
                <a:cxn ang="0">
                  <a:pos x="177" y="337"/>
                </a:cxn>
                <a:cxn ang="0">
                  <a:pos x="177" y="333"/>
                </a:cxn>
                <a:cxn ang="0">
                  <a:pos x="184" y="326"/>
                </a:cxn>
                <a:cxn ang="0">
                  <a:pos x="177" y="318"/>
                </a:cxn>
                <a:cxn ang="0">
                  <a:pos x="22" y="8"/>
                </a:cxn>
                <a:cxn ang="0">
                  <a:pos x="14" y="0"/>
                </a:cxn>
                <a:cxn ang="0">
                  <a:pos x="3" y="0"/>
                </a:cxn>
                <a:cxn ang="0">
                  <a:pos x="0" y="8"/>
                </a:cxn>
                <a:cxn ang="0">
                  <a:pos x="0" y="19"/>
                </a:cxn>
                <a:cxn ang="0">
                  <a:pos x="159" y="333"/>
                </a:cxn>
              </a:cxnLst>
              <a:rect l="0" t="0" r="r" b="b"/>
              <a:pathLst>
                <a:path w="184" h="340">
                  <a:moveTo>
                    <a:pt x="159" y="333"/>
                  </a:moveTo>
                  <a:lnTo>
                    <a:pt x="159" y="337"/>
                  </a:lnTo>
                  <a:lnTo>
                    <a:pt x="166" y="337"/>
                  </a:lnTo>
                  <a:lnTo>
                    <a:pt x="166" y="340"/>
                  </a:lnTo>
                  <a:lnTo>
                    <a:pt x="170" y="340"/>
                  </a:lnTo>
                  <a:lnTo>
                    <a:pt x="173" y="337"/>
                  </a:lnTo>
                  <a:lnTo>
                    <a:pt x="177" y="337"/>
                  </a:lnTo>
                  <a:lnTo>
                    <a:pt x="177" y="333"/>
                  </a:lnTo>
                  <a:lnTo>
                    <a:pt x="184" y="326"/>
                  </a:lnTo>
                  <a:lnTo>
                    <a:pt x="177" y="318"/>
                  </a:lnTo>
                  <a:lnTo>
                    <a:pt x="22" y="8"/>
                  </a:lnTo>
                  <a:lnTo>
                    <a:pt x="14" y="0"/>
                  </a:lnTo>
                  <a:lnTo>
                    <a:pt x="3" y="0"/>
                  </a:lnTo>
                  <a:lnTo>
                    <a:pt x="0" y="8"/>
                  </a:lnTo>
                  <a:lnTo>
                    <a:pt x="0" y="19"/>
                  </a:lnTo>
                  <a:lnTo>
                    <a:pt x="159" y="33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55" name="Freeform 35"/>
            <p:cNvSpPr>
              <a:spLocks/>
            </p:cNvSpPr>
            <p:nvPr/>
          </p:nvSpPr>
          <p:spPr bwMode="auto">
            <a:xfrm rot="-5400000">
              <a:off x="2593" y="3630"/>
              <a:ext cx="178" cy="342"/>
            </a:xfrm>
            <a:custGeom>
              <a:avLst/>
              <a:gdLst/>
              <a:ahLst/>
              <a:cxnLst>
                <a:cxn ang="0">
                  <a:pos x="178" y="19"/>
                </a:cxn>
                <a:cxn ang="0">
                  <a:pos x="178" y="0"/>
                </a:cxn>
                <a:cxn ang="0">
                  <a:pos x="159" y="0"/>
                </a:cxn>
                <a:cxn ang="0">
                  <a:pos x="156" y="8"/>
                </a:cxn>
                <a:cxn ang="0">
                  <a:pos x="0" y="318"/>
                </a:cxn>
                <a:cxn ang="0">
                  <a:pos x="0" y="333"/>
                </a:cxn>
                <a:cxn ang="0">
                  <a:pos x="8" y="340"/>
                </a:cxn>
                <a:cxn ang="0">
                  <a:pos x="11" y="340"/>
                </a:cxn>
                <a:cxn ang="0">
                  <a:pos x="15" y="337"/>
                </a:cxn>
                <a:cxn ang="0">
                  <a:pos x="19" y="337"/>
                </a:cxn>
                <a:cxn ang="0">
                  <a:pos x="19" y="333"/>
                </a:cxn>
                <a:cxn ang="0">
                  <a:pos x="178" y="19"/>
                </a:cxn>
              </a:cxnLst>
              <a:rect l="0" t="0" r="r" b="b"/>
              <a:pathLst>
                <a:path w="178" h="340">
                  <a:moveTo>
                    <a:pt x="178" y="19"/>
                  </a:moveTo>
                  <a:lnTo>
                    <a:pt x="178" y="0"/>
                  </a:lnTo>
                  <a:lnTo>
                    <a:pt x="159" y="0"/>
                  </a:lnTo>
                  <a:lnTo>
                    <a:pt x="156" y="8"/>
                  </a:lnTo>
                  <a:lnTo>
                    <a:pt x="0" y="318"/>
                  </a:lnTo>
                  <a:lnTo>
                    <a:pt x="0" y="333"/>
                  </a:lnTo>
                  <a:lnTo>
                    <a:pt x="8" y="340"/>
                  </a:lnTo>
                  <a:lnTo>
                    <a:pt x="11" y="340"/>
                  </a:lnTo>
                  <a:lnTo>
                    <a:pt x="15" y="337"/>
                  </a:lnTo>
                  <a:lnTo>
                    <a:pt x="19" y="337"/>
                  </a:lnTo>
                  <a:lnTo>
                    <a:pt x="19" y="333"/>
                  </a:lnTo>
                  <a:lnTo>
                    <a:pt x="178"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56" name="Freeform 36"/>
            <p:cNvSpPr>
              <a:spLocks/>
            </p:cNvSpPr>
            <p:nvPr/>
          </p:nvSpPr>
          <p:spPr bwMode="auto">
            <a:xfrm rot="-5400000">
              <a:off x="2354" y="3707"/>
              <a:ext cx="340" cy="26"/>
            </a:xfrm>
            <a:custGeom>
              <a:avLst/>
              <a:gdLst/>
              <a:ahLst/>
              <a:cxnLst>
                <a:cxn ang="0">
                  <a:pos x="11" y="0"/>
                </a:cxn>
                <a:cxn ang="0">
                  <a:pos x="4" y="0"/>
                </a:cxn>
                <a:cxn ang="0">
                  <a:pos x="4" y="8"/>
                </a:cxn>
                <a:cxn ang="0">
                  <a:pos x="0" y="8"/>
                </a:cxn>
                <a:cxn ang="0">
                  <a:pos x="0" y="19"/>
                </a:cxn>
                <a:cxn ang="0">
                  <a:pos x="8" y="26"/>
                </a:cxn>
                <a:cxn ang="0">
                  <a:pos x="326" y="26"/>
                </a:cxn>
                <a:cxn ang="0">
                  <a:pos x="329" y="19"/>
                </a:cxn>
                <a:cxn ang="0">
                  <a:pos x="333" y="19"/>
                </a:cxn>
                <a:cxn ang="0">
                  <a:pos x="340" y="12"/>
                </a:cxn>
                <a:cxn ang="0">
                  <a:pos x="329" y="0"/>
                </a:cxn>
                <a:cxn ang="0">
                  <a:pos x="11" y="0"/>
                </a:cxn>
              </a:cxnLst>
              <a:rect l="0" t="0" r="r" b="b"/>
              <a:pathLst>
                <a:path w="340" h="26">
                  <a:moveTo>
                    <a:pt x="11" y="0"/>
                  </a:moveTo>
                  <a:lnTo>
                    <a:pt x="4" y="0"/>
                  </a:lnTo>
                  <a:lnTo>
                    <a:pt x="4" y="8"/>
                  </a:lnTo>
                  <a:lnTo>
                    <a:pt x="0" y="8"/>
                  </a:lnTo>
                  <a:lnTo>
                    <a:pt x="0" y="19"/>
                  </a:lnTo>
                  <a:lnTo>
                    <a:pt x="8" y="26"/>
                  </a:lnTo>
                  <a:lnTo>
                    <a:pt x="326" y="26"/>
                  </a:lnTo>
                  <a:lnTo>
                    <a:pt x="329" y="19"/>
                  </a:lnTo>
                  <a:lnTo>
                    <a:pt x="333" y="19"/>
                  </a:lnTo>
                  <a:lnTo>
                    <a:pt x="340" y="12"/>
                  </a:lnTo>
                  <a:lnTo>
                    <a:pt x="329" y="0"/>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57" name="Freeform 37"/>
            <p:cNvSpPr>
              <a:spLocks/>
            </p:cNvSpPr>
            <p:nvPr/>
          </p:nvSpPr>
          <p:spPr bwMode="auto">
            <a:xfrm rot="-5400000">
              <a:off x="2382" y="3578"/>
              <a:ext cx="22" cy="289"/>
            </a:xfrm>
            <a:custGeom>
              <a:avLst/>
              <a:gdLst/>
              <a:ahLst/>
              <a:cxnLst>
                <a:cxn ang="0">
                  <a:pos x="0" y="274"/>
                </a:cxn>
                <a:cxn ang="0">
                  <a:pos x="0" y="281"/>
                </a:cxn>
                <a:cxn ang="0">
                  <a:pos x="7" y="288"/>
                </a:cxn>
                <a:cxn ang="0">
                  <a:pos x="11" y="288"/>
                </a:cxn>
                <a:cxn ang="0">
                  <a:pos x="14" y="281"/>
                </a:cxn>
                <a:cxn ang="0">
                  <a:pos x="22" y="281"/>
                </a:cxn>
                <a:cxn ang="0">
                  <a:pos x="22" y="11"/>
                </a:cxn>
                <a:cxn ang="0">
                  <a:pos x="14" y="0"/>
                </a:cxn>
                <a:cxn ang="0">
                  <a:pos x="3" y="0"/>
                </a:cxn>
                <a:cxn ang="0">
                  <a:pos x="3" y="4"/>
                </a:cxn>
                <a:cxn ang="0">
                  <a:pos x="0" y="4"/>
                </a:cxn>
                <a:cxn ang="0">
                  <a:pos x="0" y="274"/>
                </a:cxn>
              </a:cxnLst>
              <a:rect l="0" t="0" r="r" b="b"/>
              <a:pathLst>
                <a:path w="22" h="288">
                  <a:moveTo>
                    <a:pt x="0" y="274"/>
                  </a:moveTo>
                  <a:lnTo>
                    <a:pt x="0" y="281"/>
                  </a:lnTo>
                  <a:lnTo>
                    <a:pt x="7" y="288"/>
                  </a:lnTo>
                  <a:lnTo>
                    <a:pt x="11" y="288"/>
                  </a:lnTo>
                  <a:lnTo>
                    <a:pt x="14" y="281"/>
                  </a:lnTo>
                  <a:lnTo>
                    <a:pt x="22" y="281"/>
                  </a:lnTo>
                  <a:lnTo>
                    <a:pt x="22" y="11"/>
                  </a:lnTo>
                  <a:lnTo>
                    <a:pt x="14" y="0"/>
                  </a:lnTo>
                  <a:lnTo>
                    <a:pt x="3" y="0"/>
                  </a:lnTo>
                  <a:lnTo>
                    <a:pt x="3" y="4"/>
                  </a:lnTo>
                  <a:lnTo>
                    <a:pt x="0" y="4"/>
                  </a:lnTo>
                  <a:lnTo>
                    <a:pt x="0" y="2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58" name="Freeform 38"/>
            <p:cNvSpPr>
              <a:spLocks/>
            </p:cNvSpPr>
            <p:nvPr/>
          </p:nvSpPr>
          <p:spPr bwMode="auto">
            <a:xfrm rot="-5400000">
              <a:off x="2964" y="3579"/>
              <a:ext cx="22" cy="287"/>
            </a:xfrm>
            <a:custGeom>
              <a:avLst/>
              <a:gdLst/>
              <a:ahLst/>
              <a:cxnLst>
                <a:cxn ang="0">
                  <a:pos x="22" y="8"/>
                </a:cxn>
                <a:cxn ang="0">
                  <a:pos x="14" y="0"/>
                </a:cxn>
                <a:cxn ang="0">
                  <a:pos x="0" y="0"/>
                </a:cxn>
                <a:cxn ang="0">
                  <a:pos x="0" y="277"/>
                </a:cxn>
                <a:cxn ang="0">
                  <a:pos x="7" y="285"/>
                </a:cxn>
                <a:cxn ang="0">
                  <a:pos x="11" y="285"/>
                </a:cxn>
                <a:cxn ang="0">
                  <a:pos x="14" y="281"/>
                </a:cxn>
                <a:cxn ang="0">
                  <a:pos x="22" y="281"/>
                </a:cxn>
                <a:cxn ang="0">
                  <a:pos x="22" y="8"/>
                </a:cxn>
              </a:cxnLst>
              <a:rect l="0" t="0" r="r" b="b"/>
              <a:pathLst>
                <a:path w="22" h="285">
                  <a:moveTo>
                    <a:pt x="22" y="8"/>
                  </a:moveTo>
                  <a:lnTo>
                    <a:pt x="14" y="0"/>
                  </a:lnTo>
                  <a:lnTo>
                    <a:pt x="0" y="0"/>
                  </a:lnTo>
                  <a:lnTo>
                    <a:pt x="0" y="277"/>
                  </a:lnTo>
                  <a:lnTo>
                    <a:pt x="7" y="285"/>
                  </a:lnTo>
                  <a:lnTo>
                    <a:pt x="11" y="285"/>
                  </a:lnTo>
                  <a:lnTo>
                    <a:pt x="14" y="281"/>
                  </a:lnTo>
                  <a:lnTo>
                    <a:pt x="22" y="281"/>
                  </a:lnTo>
                  <a:lnTo>
                    <a:pt x="22" y="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59" name="Freeform 39"/>
            <p:cNvSpPr>
              <a:spLocks/>
            </p:cNvSpPr>
            <p:nvPr/>
          </p:nvSpPr>
          <p:spPr bwMode="auto">
            <a:xfrm rot="-5400000">
              <a:off x="1984" y="3448"/>
              <a:ext cx="22" cy="550"/>
            </a:xfrm>
            <a:custGeom>
              <a:avLst/>
              <a:gdLst/>
              <a:ahLst/>
              <a:cxnLst>
                <a:cxn ang="0">
                  <a:pos x="0" y="536"/>
                </a:cxn>
                <a:cxn ang="0">
                  <a:pos x="0" y="544"/>
                </a:cxn>
                <a:cxn ang="0">
                  <a:pos x="7" y="547"/>
                </a:cxn>
                <a:cxn ang="0">
                  <a:pos x="11" y="547"/>
                </a:cxn>
                <a:cxn ang="0">
                  <a:pos x="14" y="544"/>
                </a:cxn>
                <a:cxn ang="0">
                  <a:pos x="22" y="544"/>
                </a:cxn>
                <a:cxn ang="0">
                  <a:pos x="22" y="8"/>
                </a:cxn>
                <a:cxn ang="0">
                  <a:pos x="14" y="0"/>
                </a:cxn>
                <a:cxn ang="0">
                  <a:pos x="3" y="0"/>
                </a:cxn>
                <a:cxn ang="0">
                  <a:pos x="3" y="4"/>
                </a:cxn>
                <a:cxn ang="0">
                  <a:pos x="0" y="4"/>
                </a:cxn>
                <a:cxn ang="0">
                  <a:pos x="0" y="536"/>
                </a:cxn>
              </a:cxnLst>
              <a:rect l="0" t="0" r="r" b="b"/>
              <a:pathLst>
                <a:path w="22" h="547">
                  <a:moveTo>
                    <a:pt x="0" y="536"/>
                  </a:moveTo>
                  <a:lnTo>
                    <a:pt x="0" y="544"/>
                  </a:lnTo>
                  <a:lnTo>
                    <a:pt x="7" y="547"/>
                  </a:lnTo>
                  <a:lnTo>
                    <a:pt x="11" y="547"/>
                  </a:lnTo>
                  <a:lnTo>
                    <a:pt x="14" y="544"/>
                  </a:lnTo>
                  <a:lnTo>
                    <a:pt x="22" y="544"/>
                  </a:lnTo>
                  <a:lnTo>
                    <a:pt x="22" y="8"/>
                  </a:lnTo>
                  <a:lnTo>
                    <a:pt x="14" y="0"/>
                  </a:lnTo>
                  <a:lnTo>
                    <a:pt x="3" y="0"/>
                  </a:lnTo>
                  <a:lnTo>
                    <a:pt x="3" y="4"/>
                  </a:lnTo>
                  <a:lnTo>
                    <a:pt x="0" y="4"/>
                  </a:lnTo>
                  <a:lnTo>
                    <a:pt x="0" y="53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60" name="Freeform 40"/>
            <p:cNvSpPr>
              <a:spLocks/>
            </p:cNvSpPr>
            <p:nvPr/>
          </p:nvSpPr>
          <p:spPr bwMode="auto">
            <a:xfrm rot="-5400000">
              <a:off x="3596" y="3212"/>
              <a:ext cx="22" cy="1022"/>
            </a:xfrm>
            <a:custGeom>
              <a:avLst/>
              <a:gdLst/>
              <a:ahLst/>
              <a:cxnLst>
                <a:cxn ang="0">
                  <a:pos x="22" y="7"/>
                </a:cxn>
                <a:cxn ang="0">
                  <a:pos x="14" y="0"/>
                </a:cxn>
                <a:cxn ang="0">
                  <a:pos x="3" y="0"/>
                </a:cxn>
                <a:cxn ang="0">
                  <a:pos x="3" y="3"/>
                </a:cxn>
                <a:cxn ang="0">
                  <a:pos x="0" y="3"/>
                </a:cxn>
                <a:cxn ang="0">
                  <a:pos x="0" y="1008"/>
                </a:cxn>
                <a:cxn ang="0">
                  <a:pos x="7" y="1016"/>
                </a:cxn>
                <a:cxn ang="0">
                  <a:pos x="11" y="1016"/>
                </a:cxn>
                <a:cxn ang="0">
                  <a:pos x="14" y="1012"/>
                </a:cxn>
                <a:cxn ang="0">
                  <a:pos x="22" y="1012"/>
                </a:cxn>
                <a:cxn ang="0">
                  <a:pos x="22" y="7"/>
                </a:cxn>
              </a:cxnLst>
              <a:rect l="0" t="0" r="r" b="b"/>
              <a:pathLst>
                <a:path w="22" h="1016">
                  <a:moveTo>
                    <a:pt x="22" y="7"/>
                  </a:moveTo>
                  <a:lnTo>
                    <a:pt x="14" y="0"/>
                  </a:lnTo>
                  <a:lnTo>
                    <a:pt x="3" y="0"/>
                  </a:lnTo>
                  <a:lnTo>
                    <a:pt x="3" y="3"/>
                  </a:lnTo>
                  <a:lnTo>
                    <a:pt x="0" y="3"/>
                  </a:lnTo>
                  <a:lnTo>
                    <a:pt x="0" y="1008"/>
                  </a:lnTo>
                  <a:lnTo>
                    <a:pt x="7" y="1016"/>
                  </a:lnTo>
                  <a:lnTo>
                    <a:pt x="11" y="1016"/>
                  </a:lnTo>
                  <a:lnTo>
                    <a:pt x="14" y="1012"/>
                  </a:lnTo>
                  <a:lnTo>
                    <a:pt x="22" y="1012"/>
                  </a:lnTo>
                  <a:lnTo>
                    <a:pt x="22" y="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61" name="Line 41"/>
            <p:cNvSpPr>
              <a:spLocks noChangeShapeType="1"/>
            </p:cNvSpPr>
            <p:nvPr/>
          </p:nvSpPr>
          <p:spPr bwMode="auto">
            <a:xfrm rot="16200000" flipV="1">
              <a:off x="2154" y="3670"/>
              <a:ext cx="1" cy="103"/>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62" name="Rectangle 42"/>
            <p:cNvSpPr>
              <a:spLocks noChangeArrowheads="1"/>
            </p:cNvSpPr>
            <p:nvPr/>
          </p:nvSpPr>
          <p:spPr bwMode="auto">
            <a:xfrm>
              <a:off x="1044" y="4694"/>
              <a:ext cx="159" cy="4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U</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0763" name="Rectangle 43"/>
            <p:cNvSpPr>
              <a:spLocks noChangeArrowheads="1"/>
            </p:cNvSpPr>
            <p:nvPr/>
          </p:nvSpPr>
          <p:spPr bwMode="auto">
            <a:xfrm>
              <a:off x="5053" y="4199"/>
              <a:ext cx="123" cy="4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L</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0764" name="Rectangle 44"/>
            <p:cNvSpPr>
              <a:spLocks noChangeArrowheads="1"/>
            </p:cNvSpPr>
            <p:nvPr/>
          </p:nvSpPr>
          <p:spPr bwMode="auto">
            <a:xfrm>
              <a:off x="5053" y="5145"/>
              <a:ext cx="159" cy="4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R</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0765" name="Rectangle 45"/>
            <p:cNvSpPr>
              <a:spLocks noChangeArrowheads="1"/>
            </p:cNvSpPr>
            <p:nvPr/>
          </p:nvSpPr>
          <p:spPr bwMode="auto">
            <a:xfrm>
              <a:off x="5108" y="5722"/>
              <a:ext cx="108" cy="50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pitchFamily="34" charset="0"/>
                </a:rPr>
                <a:t>E</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0766" name="Rectangle 46"/>
            <p:cNvSpPr>
              <a:spLocks noChangeArrowheads="1"/>
            </p:cNvSpPr>
            <p:nvPr/>
          </p:nvSpPr>
          <p:spPr bwMode="auto">
            <a:xfrm rot="-5400000">
              <a:off x="3398" y="4464"/>
              <a:ext cx="1576" cy="791"/>
            </a:xfrm>
            <a:prstGeom prst="rect">
              <a:avLst/>
            </a:prstGeom>
            <a:noFill/>
            <a:ln w="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0767" name="Line 47"/>
            <p:cNvSpPr>
              <a:spLocks noChangeShapeType="1"/>
            </p:cNvSpPr>
            <p:nvPr/>
          </p:nvSpPr>
          <p:spPr bwMode="auto">
            <a:xfrm rot="-5400000">
              <a:off x="3637" y="4911"/>
              <a:ext cx="1154" cy="1"/>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68" name="Line 48"/>
            <p:cNvSpPr>
              <a:spLocks noChangeShapeType="1"/>
            </p:cNvSpPr>
            <p:nvPr/>
          </p:nvSpPr>
          <p:spPr bwMode="auto">
            <a:xfrm rot="-5400000">
              <a:off x="4110" y="5280"/>
              <a:ext cx="207" cy="1"/>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69" name="Line 49"/>
            <p:cNvSpPr>
              <a:spLocks noChangeShapeType="1"/>
            </p:cNvSpPr>
            <p:nvPr/>
          </p:nvSpPr>
          <p:spPr bwMode="auto">
            <a:xfrm rot="16200000" flipV="1">
              <a:off x="4108" y="5073"/>
              <a:ext cx="1" cy="208"/>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70" name="Line 50"/>
            <p:cNvSpPr>
              <a:spLocks noChangeShapeType="1"/>
            </p:cNvSpPr>
            <p:nvPr/>
          </p:nvSpPr>
          <p:spPr bwMode="auto">
            <a:xfrm rot="-5400000">
              <a:off x="3899" y="5070"/>
              <a:ext cx="214" cy="1"/>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71" name="Line 51"/>
            <p:cNvSpPr>
              <a:spLocks noChangeShapeType="1"/>
            </p:cNvSpPr>
            <p:nvPr/>
          </p:nvSpPr>
          <p:spPr bwMode="auto">
            <a:xfrm rot="-5400000">
              <a:off x="4108" y="4859"/>
              <a:ext cx="1" cy="208"/>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72" name="Line 52"/>
            <p:cNvSpPr>
              <a:spLocks noChangeShapeType="1"/>
            </p:cNvSpPr>
            <p:nvPr/>
          </p:nvSpPr>
          <p:spPr bwMode="auto">
            <a:xfrm rot="-5400000">
              <a:off x="4108" y="4857"/>
              <a:ext cx="211" cy="1"/>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73" name="Line 53"/>
            <p:cNvSpPr>
              <a:spLocks noChangeShapeType="1"/>
            </p:cNvSpPr>
            <p:nvPr/>
          </p:nvSpPr>
          <p:spPr bwMode="auto">
            <a:xfrm rot="16200000" flipV="1">
              <a:off x="4108" y="4648"/>
              <a:ext cx="1" cy="208"/>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74" name="Line 54"/>
            <p:cNvSpPr>
              <a:spLocks noChangeShapeType="1"/>
            </p:cNvSpPr>
            <p:nvPr/>
          </p:nvSpPr>
          <p:spPr bwMode="auto">
            <a:xfrm rot="-5400000">
              <a:off x="3902" y="4648"/>
              <a:ext cx="207" cy="1"/>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75" name="Line 55"/>
            <p:cNvSpPr>
              <a:spLocks noChangeShapeType="1"/>
            </p:cNvSpPr>
            <p:nvPr/>
          </p:nvSpPr>
          <p:spPr bwMode="auto">
            <a:xfrm rot="-5400000">
              <a:off x="4108" y="4441"/>
              <a:ext cx="1" cy="208"/>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76" name="Line 56"/>
            <p:cNvSpPr>
              <a:spLocks noChangeShapeType="1"/>
            </p:cNvSpPr>
            <p:nvPr/>
          </p:nvSpPr>
          <p:spPr bwMode="auto">
            <a:xfrm rot="-5400000">
              <a:off x="4111" y="4439"/>
              <a:ext cx="211" cy="1"/>
            </a:xfrm>
            <a:prstGeom prst="line">
              <a:avLst/>
            </a:prstGeom>
            <a:noFill/>
            <a:ln w="0">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fr-FR"/>
            </a:p>
          </p:txBody>
        </p:sp>
        <p:sp>
          <p:nvSpPr>
            <p:cNvPr id="30777" name="Line 57"/>
            <p:cNvSpPr>
              <a:spLocks noChangeShapeType="1"/>
            </p:cNvSpPr>
            <p:nvPr/>
          </p:nvSpPr>
          <p:spPr bwMode="auto">
            <a:xfrm rot="5400000" flipH="1">
              <a:off x="4078" y="5202"/>
              <a:ext cx="1" cy="364"/>
            </a:xfrm>
            <a:prstGeom prst="line">
              <a:avLst/>
            </a:prstGeom>
            <a:noFill/>
            <a:ln w="0">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fr-FR"/>
            </a:p>
          </p:txBody>
        </p:sp>
        <p:sp>
          <p:nvSpPr>
            <p:cNvPr id="30778" name="Rectangle 58"/>
            <p:cNvSpPr>
              <a:spLocks noChangeArrowheads="1"/>
            </p:cNvSpPr>
            <p:nvPr/>
          </p:nvSpPr>
          <p:spPr bwMode="auto">
            <a:xfrm rot="-5400000">
              <a:off x="2915" y="4091"/>
              <a:ext cx="593" cy="58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rgbClr val="000000"/>
                  </a:solidFill>
                  <a:effectLst/>
                  <a:latin typeface="Calibri" pitchFamily="34" charset="0"/>
                  <a:cs typeface="Arial" pitchFamily="34" charset="0"/>
                </a:rPr>
                <a:t>       K</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0779" name="Line 59"/>
            <p:cNvSpPr>
              <a:spLocks noChangeAspect="1" noChangeShapeType="1"/>
            </p:cNvSpPr>
            <p:nvPr/>
          </p:nvSpPr>
          <p:spPr bwMode="auto">
            <a:xfrm flipH="1">
              <a:off x="4043" y="3718"/>
              <a:ext cx="254" cy="0"/>
            </a:xfrm>
            <a:prstGeom prst="line">
              <a:avLst/>
            </a:prstGeom>
            <a:noFill/>
            <a:ln w="9525">
              <a:solidFill>
                <a:srgbClr val="000000"/>
              </a:solidFill>
              <a:round/>
              <a:headEnd/>
              <a:tailEnd type="triangle" w="sm" len="med"/>
            </a:ln>
          </p:spPr>
          <p:txBody>
            <a:bodyPr vert="horz" wrap="square" lIns="91440" tIns="45720" rIns="91440" bIns="45720" numCol="1" anchor="t" anchorCtr="0" compatLnSpc="1">
              <a:prstTxWarp prst="textNoShape">
                <a:avLst/>
              </a:prstTxWarp>
            </a:bodyPr>
            <a:lstStyle/>
            <a:p>
              <a:endParaRPr lang="fr-FR"/>
            </a:p>
          </p:txBody>
        </p:sp>
        <p:sp>
          <p:nvSpPr>
            <p:cNvPr id="30780" name="Text Box 60"/>
            <p:cNvSpPr txBox="1">
              <a:spLocks noChangeAspect="1" noChangeArrowheads="1"/>
            </p:cNvSpPr>
            <p:nvPr/>
          </p:nvSpPr>
          <p:spPr bwMode="auto">
            <a:xfrm>
              <a:off x="4007" y="3352"/>
              <a:ext cx="306" cy="435"/>
            </a:xfrm>
            <a:prstGeom prst="rect">
              <a:avLst/>
            </a:prstGeom>
            <a:noFill/>
            <a:ln w="9525">
              <a:noFill/>
              <a:miter lim="800000"/>
              <a:headEnd/>
              <a:tailEnd/>
            </a:ln>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Arial" pitchFamily="34" charset="0"/>
                  <a:cs typeface="Arial" pitchFamily="34" charset="0"/>
                </a:rPr>
                <a:t>i</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0781" name="Line 61"/>
            <p:cNvSpPr>
              <a:spLocks noChangeShapeType="1"/>
            </p:cNvSpPr>
            <p:nvPr/>
          </p:nvSpPr>
          <p:spPr bwMode="auto">
            <a:xfrm rot="16200000" flipV="1">
              <a:off x="4260" y="3664"/>
              <a:ext cx="1" cy="104"/>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82" name="Line 62"/>
            <p:cNvSpPr>
              <a:spLocks noChangeShapeType="1"/>
            </p:cNvSpPr>
            <p:nvPr/>
          </p:nvSpPr>
          <p:spPr bwMode="auto">
            <a:xfrm>
              <a:off x="3291" y="3982"/>
              <a:ext cx="0" cy="312"/>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fr-FR"/>
            </a:p>
          </p:txBody>
        </p:sp>
        <p:sp>
          <p:nvSpPr>
            <p:cNvPr id="30783" name="Text Box 63"/>
            <p:cNvSpPr txBox="1">
              <a:spLocks noChangeAspect="1" noChangeArrowheads="1"/>
            </p:cNvSpPr>
            <p:nvPr/>
          </p:nvSpPr>
          <p:spPr bwMode="auto">
            <a:xfrm>
              <a:off x="2904" y="3904"/>
              <a:ext cx="306" cy="435"/>
            </a:xfrm>
            <a:prstGeom prst="rect">
              <a:avLst/>
            </a:prstGeom>
            <a:noFill/>
            <a:ln w="9525">
              <a:noFill/>
              <a:miter lim="800000"/>
              <a:headEnd/>
              <a:tailEnd/>
            </a:ln>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Arial" pitchFamily="34" charset="0"/>
                  <a:cs typeface="Arial" pitchFamily="34" charset="0"/>
                </a:rPr>
                <a:t>I</a:t>
              </a:r>
              <a:r>
                <a:rPr kumimoji="0" lang="fr-FR" sz="1100" b="0" i="0" u="none" strike="noStrike" cap="none" normalizeH="0" baseline="-25000" smtClean="0">
                  <a:ln>
                    <a:noFill/>
                  </a:ln>
                  <a:solidFill>
                    <a:schemeClr val="tx1"/>
                  </a:solidFill>
                  <a:effectLst/>
                  <a:latin typeface="Arial" pitchFamily="34" charset="0"/>
                  <a:cs typeface="Arial" pitchFamily="34" charset="0"/>
                </a:rPr>
                <a:t>k</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0784" name="Line 64"/>
            <p:cNvSpPr>
              <a:spLocks noChangeShapeType="1"/>
            </p:cNvSpPr>
            <p:nvPr/>
          </p:nvSpPr>
          <p:spPr bwMode="auto">
            <a:xfrm>
              <a:off x="4914" y="3720"/>
              <a:ext cx="888" cy="0"/>
            </a:xfrm>
            <a:prstGeom prst="line">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85" name="Line 65"/>
            <p:cNvSpPr>
              <a:spLocks noChangeShapeType="1"/>
            </p:cNvSpPr>
            <p:nvPr/>
          </p:nvSpPr>
          <p:spPr bwMode="auto">
            <a:xfrm>
              <a:off x="4895" y="6079"/>
              <a:ext cx="888" cy="0"/>
            </a:xfrm>
            <a:prstGeom prst="line">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86" name="Line 66"/>
            <p:cNvSpPr>
              <a:spLocks noChangeShapeType="1"/>
            </p:cNvSpPr>
            <p:nvPr/>
          </p:nvSpPr>
          <p:spPr bwMode="auto">
            <a:xfrm flipV="1">
              <a:off x="5598" y="3707"/>
              <a:ext cx="0" cy="2385"/>
            </a:xfrm>
            <a:prstGeom prst="line">
              <a:avLst/>
            </a:prstGeom>
            <a:noFill/>
            <a:ln w="9525">
              <a:solidFill>
                <a:srgbClr val="000000"/>
              </a:solidFill>
              <a:round/>
              <a:headEnd/>
              <a:tailEnd type="triangle" w="sm" len="med"/>
            </a:ln>
          </p:spPr>
          <p:txBody>
            <a:bodyPr vert="horz" wrap="square" lIns="91440" tIns="45720" rIns="91440" bIns="45720" numCol="1" anchor="t" anchorCtr="0" compatLnSpc="1">
              <a:prstTxWarp prst="textNoShape">
                <a:avLst/>
              </a:prstTxWarp>
            </a:bodyPr>
            <a:lstStyle/>
            <a:p>
              <a:endParaRPr lang="fr-FR"/>
            </a:p>
          </p:txBody>
        </p:sp>
        <p:sp>
          <p:nvSpPr>
            <p:cNvPr id="30787" name="Text Box 67"/>
            <p:cNvSpPr txBox="1">
              <a:spLocks noChangeArrowheads="1"/>
            </p:cNvSpPr>
            <p:nvPr/>
          </p:nvSpPr>
          <p:spPr bwMode="auto">
            <a:xfrm>
              <a:off x="5534" y="4595"/>
              <a:ext cx="528" cy="366"/>
            </a:xfrm>
            <a:prstGeom prst="rect">
              <a:avLst/>
            </a:prstGeom>
            <a:noFill/>
            <a:ln w="9525">
              <a:noFill/>
              <a:miter lim="800000"/>
              <a:headEnd/>
              <a:tailEnd/>
            </a:ln>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Arial" pitchFamily="34" charset="0"/>
                  <a:cs typeface="Arial" pitchFamily="34" charset="0"/>
                </a:rPr>
                <a:t>V</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0788" name="Rectangle 68"/>
          <p:cNvSpPr>
            <a:spLocks noChangeArrowheads="1"/>
          </p:cNvSpPr>
          <p:nvPr/>
        </p:nvSpPr>
        <p:spPr bwMode="auto">
          <a:xfrm>
            <a:off x="2428860" y="2786058"/>
            <a:ext cx="4691156"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11</a:t>
            </a:r>
            <a:r>
              <a:rPr kumimoji="0" lang="fr-FR" sz="2000" b="1"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fr-FR"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Structure du Hacheur parall</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è</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89" name="Rectangle 69"/>
          <p:cNvSpPr>
            <a:spLocks noChangeArrowheads="1"/>
          </p:cNvSpPr>
          <p:nvPr/>
        </p:nvSpPr>
        <p:spPr bwMode="auto">
          <a:xfrm>
            <a:off x="0" y="3857628"/>
            <a:ext cx="8238346"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Nous effectuons une analyse semblable </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à</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celle r</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alis</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 pour le hacheur s</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rie</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1"/>
                                        </p:tgtEl>
                                        <p:attrNameLst>
                                          <p:attrName>style.visibility</p:attrName>
                                        </p:attrNameLst>
                                      </p:cBhvr>
                                      <p:to>
                                        <p:strVal val="visible"/>
                                      </p:to>
                                    </p:set>
                                    <p:animEffect transition="in" filter="box(in)">
                                      <p:cBhvr>
                                        <p:cTn id="7" dur="500"/>
                                        <p:tgtEl>
                                          <p:spTgt spid="3072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diamond(in)">
                                      <p:cBhvr>
                                        <p:cTn id="12" dur="2000"/>
                                        <p:tgtEl>
                                          <p:spTgt spid="30722"/>
                                        </p:tgtEl>
                                      </p:cBhvr>
                                    </p:animEffect>
                                  </p:childTnLst>
                                </p:cTn>
                              </p:par>
                            </p:childTnLst>
                          </p:cTn>
                        </p:par>
                        <p:par>
                          <p:cTn id="13" fill="hold">
                            <p:stCondLst>
                              <p:cond delay="2000"/>
                            </p:stCondLst>
                            <p:childTnLst>
                              <p:par>
                                <p:cTn id="14" presetID="4" presetClass="entr" presetSubtype="16" fill="hold" grpId="0" nodeType="afterEffect">
                                  <p:stCondLst>
                                    <p:cond delay="0"/>
                                  </p:stCondLst>
                                  <p:childTnLst>
                                    <p:set>
                                      <p:cBhvr>
                                        <p:cTn id="15" dur="1" fill="hold">
                                          <p:stCondLst>
                                            <p:cond delay="0"/>
                                          </p:stCondLst>
                                        </p:cTn>
                                        <p:tgtEl>
                                          <p:spTgt spid="30788"/>
                                        </p:tgtEl>
                                        <p:attrNameLst>
                                          <p:attrName>style.visibility</p:attrName>
                                        </p:attrNameLst>
                                      </p:cBhvr>
                                      <p:to>
                                        <p:strVal val="visible"/>
                                      </p:to>
                                    </p:set>
                                    <p:animEffect transition="in" filter="box(in)">
                                      <p:cBhvr>
                                        <p:cTn id="16" dur="500"/>
                                        <p:tgtEl>
                                          <p:spTgt spid="3078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0789"/>
                                        </p:tgtEl>
                                        <p:attrNameLst>
                                          <p:attrName>style.visibility</p:attrName>
                                        </p:attrNameLst>
                                      </p:cBhvr>
                                      <p:to>
                                        <p:strVal val="visible"/>
                                      </p:to>
                                    </p:set>
                                    <p:animEffect transition="in" filter="box(in)">
                                      <p:cBhvr>
                                        <p:cTn id="21" dur="500"/>
                                        <p:tgtEl>
                                          <p:spTgt spid="30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1" grpId="0"/>
      <p:bldP spid="30788" grpId="0"/>
      <p:bldP spid="307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srcRect/>
          <a:stretch>
            <a:fillRect/>
          </a:stretch>
        </p:blipFill>
        <p:spPr bwMode="auto">
          <a:xfrm>
            <a:off x="6572264" y="285728"/>
            <a:ext cx="2571736" cy="5286412"/>
          </a:xfrm>
          <a:prstGeom prst="rect">
            <a:avLst/>
          </a:prstGeom>
          <a:noFill/>
          <a:ln w="9525">
            <a:noFill/>
            <a:miter lim="800000"/>
            <a:headEnd/>
            <a:tailEnd/>
          </a:ln>
        </p:spPr>
      </p:pic>
      <p:pic>
        <p:nvPicPr>
          <p:cNvPr id="31746" name="Picture 2"/>
          <p:cNvPicPr>
            <a:picLocks noChangeAspect="1" noChangeArrowheads="1"/>
          </p:cNvPicPr>
          <p:nvPr/>
        </p:nvPicPr>
        <p:blipFill>
          <a:blip r:embed="rId3"/>
          <a:srcRect/>
          <a:stretch>
            <a:fillRect/>
          </a:stretch>
        </p:blipFill>
        <p:spPr bwMode="auto">
          <a:xfrm>
            <a:off x="1" y="0"/>
            <a:ext cx="6572264" cy="6858000"/>
          </a:xfrm>
          <a:prstGeom prst="rect">
            <a:avLst/>
          </a:prstGeom>
          <a:noFill/>
          <a:ln w="9525">
            <a:noFill/>
            <a:miter lim="800000"/>
            <a:headEnd/>
            <a:tailEnd/>
          </a:ln>
          <a:effectLst/>
        </p:spPr>
      </p:pic>
      <p:sp>
        <p:nvSpPr>
          <p:cNvPr id="31748" name="Rectangle 4"/>
          <p:cNvSpPr>
            <a:spLocks noChangeArrowheads="1"/>
          </p:cNvSpPr>
          <p:nvPr/>
        </p:nvSpPr>
        <p:spPr bwMode="auto">
          <a:xfrm>
            <a:off x="6572264" y="5572140"/>
            <a:ext cx="2571736"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12</a:t>
            </a:r>
            <a:r>
              <a:rPr kumimoji="0" lang="fr-FR" sz="2000"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Chronogrammes des courants et de la tension  v</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1747"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457200"/>
            <a:ext cx="85725" cy="209550"/>
          </a:xfrm>
          <a:prstGeom prst="rect">
            <a:avLst/>
          </a:prstGeom>
          <a:noFill/>
        </p:spPr>
      </p:pic>
      <p:sp>
        <p:nvSpPr>
          <p:cNvPr id="31749" name="Rectangle 5"/>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31748"/>
                                        </p:tgtEl>
                                        <p:attrNameLst>
                                          <p:attrName>style.visibility</p:attrName>
                                        </p:attrNameLst>
                                      </p:cBhvr>
                                      <p:to>
                                        <p:strVal val="visible"/>
                                      </p:to>
                                    </p:set>
                                    <p:animEffect transition="in" filter="box(in)">
                                      <p:cBhvr>
                                        <p:cTn id="11" dur="500"/>
                                        <p:tgtEl>
                                          <p:spTgt spid="31748"/>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31746"/>
                                        </p:tgtEl>
                                        <p:attrNameLst>
                                          <p:attrName>style.visibility</p:attrName>
                                        </p:attrNameLst>
                                      </p:cBhvr>
                                      <p:to>
                                        <p:strVal val="visible"/>
                                      </p:to>
                                    </p:set>
                                    <p:animEffect transition="in" filter="diamond(in)">
                                      <p:cBhvr>
                                        <p:cTn id="16" dur="20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61913" y="571480"/>
            <a:ext cx="9020175" cy="40195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diamond(in)">
                                      <p:cBhvr>
                                        <p:cTn id="7" dur="2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214338"/>
            <a:ext cx="8229600" cy="1143000"/>
          </a:xfrm>
        </p:spPr>
        <p:txBody>
          <a:bodyPr>
            <a:normAutofit/>
          </a:bodyPr>
          <a:lstStyle/>
          <a:p>
            <a:pPr algn="just"/>
            <a:r>
              <a:rPr lang="fr-FR" sz="3200" b="1" dirty="0" smtClean="0"/>
              <a:t>1. Introduction </a:t>
            </a:r>
            <a:endParaRPr lang="fr-FR" sz="3200" b="1" dirty="0"/>
          </a:p>
        </p:txBody>
      </p:sp>
      <p:sp>
        <p:nvSpPr>
          <p:cNvPr id="1025" name="Rectangle 1"/>
          <p:cNvSpPr>
            <a:spLocks noChangeArrowheads="1"/>
          </p:cNvSpPr>
          <p:nvPr/>
        </p:nvSpPr>
        <p:spPr bwMode="auto">
          <a:xfrm>
            <a:off x="0" y="857232"/>
            <a:ext cx="8929718"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Un moteur à courant continu est une machine qui transforme l'énergie électrique qui lui est appliquée en une énergie mécanique entraînant une charge mécanique. Il est constitué essentiellement de deux parties dont l’une est appelée inducteur (stator) et l’autre induit (rotor).</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Image 4" descr="Afficher l'image d'origine"/>
          <p:cNvPicPr/>
          <p:nvPr/>
        </p:nvPicPr>
        <p:blipFill>
          <a:blip r:embed="rId2"/>
          <a:srcRect/>
          <a:stretch>
            <a:fillRect/>
          </a:stretch>
        </p:blipFill>
        <p:spPr bwMode="auto">
          <a:xfrm>
            <a:off x="4786314" y="3000372"/>
            <a:ext cx="4357686" cy="2372679"/>
          </a:xfrm>
          <a:prstGeom prst="rect">
            <a:avLst/>
          </a:prstGeom>
          <a:noFill/>
          <a:ln w="9525">
            <a:noFill/>
            <a:miter lim="800000"/>
            <a:headEnd/>
            <a:tailEnd/>
          </a:ln>
        </p:spPr>
      </p:pic>
      <p:sp>
        <p:nvSpPr>
          <p:cNvPr id="1026" name="Rectangle 2"/>
          <p:cNvSpPr>
            <a:spLocks noChangeArrowheads="1"/>
          </p:cNvSpPr>
          <p:nvPr/>
        </p:nvSpPr>
        <p:spPr bwMode="auto">
          <a:xfrm>
            <a:off x="0" y="2714620"/>
            <a:ext cx="4572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L'inducteur :</a:t>
            </a: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(source de champ magnétique), il est constitué soit d'un aimant permanent, soit d'un électro-aimant (bobines enroulées autour d'un noyau de fer).</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0" y="4572008"/>
            <a:ext cx="4429124"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L'induit : </a:t>
            </a: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il est constitué d'un ensemble de conducteurs reliés de manière "astucieuse ". (Les conducteurs diamétralement opposés sont reliés 2 à 2 pour former une spire dont les extrémit</a:t>
            </a:r>
            <a:r>
              <a:rPr kumimoji="0" lang="fr-FR" sz="2000" b="0" i="0" u="none" strike="noStrike" cap="none" normalizeH="0" baseline="0" dirty="0" smtClean="0">
                <a:ln>
                  <a:noFill/>
                </a:ln>
                <a:solidFill>
                  <a:srgbClr val="000000"/>
                </a:solidFill>
                <a:effectLst/>
                <a:latin typeface="Tahoma" pitchFamily="34" charset="0"/>
                <a:ea typeface="Times New Roman" pitchFamily="18" charset="0"/>
                <a:cs typeface="Tahoma" pitchFamily="34" charset="0"/>
              </a:rPr>
              <a:t>é</a:t>
            </a: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 sont reliées au collecteur).</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4643438" y="5572140"/>
            <a:ext cx="4500562"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Figure 1 :</a:t>
            </a: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Moteur à courant continu</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5">
                                            <p:txEl>
                                              <p:pRg st="0" end="0"/>
                                            </p:txEl>
                                          </p:spTgt>
                                        </p:tgtEl>
                                        <p:attrNameLst>
                                          <p:attrName>style.visibility</p:attrName>
                                        </p:attrNameLst>
                                      </p:cBhvr>
                                      <p:to>
                                        <p:strVal val="visible"/>
                                      </p:to>
                                    </p:set>
                                    <p:animEffect transition="in" filter="checkerboard(across)">
                                      <p:cBhvr>
                                        <p:cTn id="12" dur="500"/>
                                        <p:tgtEl>
                                          <p:spTgt spid="10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par>
                          <p:cTn id="18" fill="hold">
                            <p:stCondLst>
                              <p:cond delay="500"/>
                            </p:stCondLst>
                            <p:childTnLst>
                              <p:par>
                                <p:cTn id="19" presetID="5" presetClass="entr" presetSubtype="10" fill="hold" nodeType="afterEffect">
                                  <p:stCondLst>
                                    <p:cond delay="0"/>
                                  </p:stCondLst>
                                  <p:childTnLst>
                                    <p:set>
                                      <p:cBhvr>
                                        <p:cTn id="20" dur="1" fill="hold">
                                          <p:stCondLst>
                                            <p:cond delay="0"/>
                                          </p:stCondLst>
                                        </p:cTn>
                                        <p:tgtEl>
                                          <p:spTgt spid="1028">
                                            <p:txEl>
                                              <p:pRg st="0" end="0"/>
                                            </p:txEl>
                                          </p:spTgt>
                                        </p:tgtEl>
                                        <p:attrNameLst>
                                          <p:attrName>style.visibility</p:attrName>
                                        </p:attrNameLst>
                                      </p:cBhvr>
                                      <p:to>
                                        <p:strVal val="visible"/>
                                      </p:to>
                                    </p:set>
                                    <p:animEffect transition="in" filter="checkerboard(across)">
                                      <p:cBhvr>
                                        <p:cTn id="21" dur="500"/>
                                        <p:tgtEl>
                                          <p:spTgt spid="102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checkerboard(across)">
                                      <p:cBhvr>
                                        <p:cTn id="26" dur="5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027"/>
                                        </p:tgtEl>
                                        <p:attrNameLst>
                                          <p:attrName>style.visibility</p:attrName>
                                        </p:attrNameLst>
                                      </p:cBhvr>
                                      <p:to>
                                        <p:strVal val="visible"/>
                                      </p:to>
                                    </p:set>
                                    <p:animEffect transition="in" filter="checkerboard(across)">
                                      <p:cBhvr>
                                        <p:cTn id="3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26" grpId="0"/>
      <p:bldP spid="10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14338"/>
            <a:ext cx="9144000" cy="1143000"/>
          </a:xfrm>
        </p:spPr>
        <p:txBody>
          <a:bodyPr>
            <a:normAutofit/>
          </a:bodyPr>
          <a:lstStyle/>
          <a:p>
            <a:pPr algn="just"/>
            <a:r>
              <a:rPr lang="fr-FR" sz="2600" b="1" dirty="0" smtClean="0"/>
              <a:t>2. Principe de fonctionnement d’un moteur à courant continu</a:t>
            </a:r>
            <a:endParaRPr lang="fr-FR" sz="2600" b="1" dirty="0"/>
          </a:p>
        </p:txBody>
      </p:sp>
      <p:sp>
        <p:nvSpPr>
          <p:cNvPr id="3" name="Rectangle 2"/>
          <p:cNvSpPr/>
          <p:nvPr/>
        </p:nvSpPr>
        <p:spPr>
          <a:xfrm>
            <a:off x="0" y="714356"/>
            <a:ext cx="3857620" cy="3139321"/>
          </a:xfrm>
          <a:prstGeom prst="rect">
            <a:avLst/>
          </a:prstGeom>
        </p:spPr>
        <p:txBody>
          <a:bodyPr wrap="square">
            <a:spAutoFit/>
          </a:bodyPr>
          <a:lstStyle/>
          <a:p>
            <a:pPr algn="just"/>
            <a:r>
              <a:rPr lang="fr-FR" dirty="0"/>
              <a:t>Un moteur a courant continu (MCC), dont le schéma de principe est donné à la figure </a:t>
            </a:r>
            <a:r>
              <a:rPr lang="fr-FR" dirty="0" smtClean="0"/>
              <a:t>ci-contre, </a:t>
            </a:r>
            <a:r>
              <a:rPr lang="fr-FR" dirty="0"/>
              <a:t>est un dispositif électromécanique qui convertit une énergie électrique d’entrée </a:t>
            </a:r>
            <a:br>
              <a:rPr lang="fr-FR" dirty="0"/>
            </a:br>
            <a:r>
              <a:rPr lang="fr-FR" dirty="0"/>
              <a:t>en énergie mécanique. L’énergie électrique est apportée par un convertisseur de puissance qui alimente le bobinage disposé sur l’induit mobile (rotor). </a:t>
            </a:r>
            <a:endParaRPr lang="fr-FR" dirty="0" smtClean="0"/>
          </a:p>
          <a:p>
            <a:pPr algn="just"/>
            <a:endParaRPr lang="fr-FR" dirty="0"/>
          </a:p>
        </p:txBody>
      </p:sp>
      <p:sp>
        <p:nvSpPr>
          <p:cNvPr id="4" name="Rectangle 3"/>
          <p:cNvSpPr/>
          <p:nvPr/>
        </p:nvSpPr>
        <p:spPr>
          <a:xfrm>
            <a:off x="142844" y="4143380"/>
            <a:ext cx="9001156" cy="1200329"/>
          </a:xfrm>
          <a:prstGeom prst="rect">
            <a:avLst/>
          </a:prstGeom>
        </p:spPr>
        <p:txBody>
          <a:bodyPr wrap="square">
            <a:spAutoFit/>
          </a:bodyPr>
          <a:lstStyle/>
          <a:p>
            <a:pPr algn="just"/>
            <a:r>
              <a:rPr lang="fr-FR" dirty="0"/>
              <a:t>Ce bobinage est placé </a:t>
            </a:r>
            <a:r>
              <a:rPr lang="fr-FR" dirty="0" smtClean="0"/>
              <a:t>dans un </a:t>
            </a:r>
            <a:r>
              <a:rPr lang="fr-FR" dirty="0"/>
              <a:t>champ magnétique, permanent ou non, produit par </a:t>
            </a:r>
            <a:r>
              <a:rPr lang="fr-FR" dirty="0" smtClean="0"/>
              <a:t>l’inducteur</a:t>
            </a:r>
            <a:r>
              <a:rPr lang="fr-FR" dirty="0"/>
              <a:t>. On supposera pour </a:t>
            </a:r>
            <a:r>
              <a:rPr lang="fr-FR" dirty="0" smtClean="0"/>
              <a:t>simplifier </a:t>
            </a:r>
            <a:r>
              <a:rPr lang="fr-FR" dirty="0"/>
              <a:t>que cette excitation est séparée et constante, comme c’est le cas, </a:t>
            </a:r>
            <a:r>
              <a:rPr lang="fr-FR" dirty="0" smtClean="0"/>
              <a:t>notamment lorsque </a:t>
            </a:r>
            <a:r>
              <a:rPr lang="fr-FR" dirty="0"/>
              <a:t>l’inducteur est constitue d’aimants</a:t>
            </a:r>
            <a:r>
              <a:rPr lang="fr-FR" dirty="0" smtClean="0"/>
              <a:t>.</a:t>
            </a:r>
          </a:p>
          <a:p>
            <a:pPr algn="just"/>
            <a:endParaRPr lang="fr-FR" dirty="0"/>
          </a:p>
        </p:txBody>
      </p:sp>
      <p:sp>
        <p:nvSpPr>
          <p:cNvPr id="5" name="Rectangle 4"/>
          <p:cNvSpPr/>
          <p:nvPr/>
        </p:nvSpPr>
        <p:spPr>
          <a:xfrm>
            <a:off x="214282" y="5103674"/>
            <a:ext cx="8715436" cy="1754326"/>
          </a:xfrm>
          <a:prstGeom prst="rect">
            <a:avLst/>
          </a:prstGeom>
        </p:spPr>
        <p:txBody>
          <a:bodyPr wrap="square">
            <a:spAutoFit/>
          </a:bodyPr>
          <a:lstStyle/>
          <a:p>
            <a:pPr algn="just"/>
            <a:r>
              <a:rPr lang="fr-FR" dirty="0"/>
              <a:t>Le courant circulant dans les spires de l’induit </a:t>
            </a:r>
            <a:r>
              <a:rPr lang="fr-FR" dirty="0" smtClean="0"/>
              <a:t>du </a:t>
            </a:r>
            <a:r>
              <a:rPr lang="fr-FR" dirty="0"/>
              <a:t>moteur, des forces électriques lui sont appliquées et, grâce à un dispositif adapté </a:t>
            </a:r>
            <a:r>
              <a:rPr lang="fr-FR" dirty="0" smtClean="0"/>
              <a:t>(</a:t>
            </a:r>
            <a:r>
              <a:rPr lang="fr-FR" dirty="0"/>
              <a:t>balais et collecteur), les forces s’additionnent pour participer à la rotation. On peut </a:t>
            </a:r>
            <a:r>
              <a:rPr lang="fr-FR" dirty="0" smtClean="0"/>
              <a:t>ainsi considérer </a:t>
            </a:r>
            <a:r>
              <a:rPr lang="fr-FR" dirty="0"/>
              <a:t>le moteur comme un système dont l’entrée est la tension d’induit et la sortie une grandeur liée à la position angulaire du rotor. On choisit généralement la vitesse </a:t>
            </a:r>
            <a:r>
              <a:rPr lang="fr-FR" dirty="0" smtClean="0"/>
              <a:t>de rotation </a:t>
            </a:r>
            <a:r>
              <a:rPr lang="fr-FR" dirty="0"/>
              <a:t>du rotor comme grandeur de sortie.</a:t>
            </a:r>
          </a:p>
          <a:p>
            <a:pPr algn="just"/>
            <a:endParaRPr lang="fr-FR" dirty="0"/>
          </a:p>
        </p:txBody>
      </p:sp>
      <p:pic>
        <p:nvPicPr>
          <p:cNvPr id="6" name="Image 5"/>
          <p:cNvPicPr/>
          <p:nvPr/>
        </p:nvPicPr>
        <p:blipFill>
          <a:blip r:embed="rId2"/>
          <a:srcRect/>
          <a:stretch>
            <a:fillRect/>
          </a:stretch>
        </p:blipFill>
        <p:spPr bwMode="auto">
          <a:xfrm>
            <a:off x="4143372" y="785794"/>
            <a:ext cx="5000628" cy="2643206"/>
          </a:xfrm>
          <a:prstGeom prst="rect">
            <a:avLst/>
          </a:prstGeom>
          <a:noFill/>
          <a:ln w="9525">
            <a:noFill/>
            <a:miter lim="800000"/>
            <a:headEnd/>
            <a:tailEnd/>
          </a:ln>
        </p:spPr>
      </p:pic>
      <p:sp>
        <p:nvSpPr>
          <p:cNvPr id="15361" name="Rectangle 1"/>
          <p:cNvSpPr>
            <a:spLocks noChangeArrowheads="1"/>
          </p:cNvSpPr>
          <p:nvPr/>
        </p:nvSpPr>
        <p:spPr bwMode="auto">
          <a:xfrm>
            <a:off x="3714744" y="3500438"/>
            <a:ext cx="5214942"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Figure 2 :</a:t>
            </a:r>
            <a:r>
              <a:rPr kumimoji="0" lang="fr-FR"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a:t>
            </a:r>
            <a:r>
              <a:rPr kumimoji="0" lang="fr-FR" sz="16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Principe de fonctionnement d’un moteur à courant continu</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par>
                          <p:cTn id="18" fill="hold">
                            <p:stCondLst>
                              <p:cond delay="2000"/>
                            </p:stCondLst>
                            <p:childTnLst>
                              <p:par>
                                <p:cTn id="19" presetID="4" presetClass="entr" presetSubtype="16" fill="hold" grpId="0" nodeType="afterEffect">
                                  <p:stCondLst>
                                    <p:cond delay="0"/>
                                  </p:stCondLst>
                                  <p:childTnLst>
                                    <p:set>
                                      <p:cBhvr>
                                        <p:cTn id="20" dur="1" fill="hold">
                                          <p:stCondLst>
                                            <p:cond delay="0"/>
                                          </p:stCondLst>
                                        </p:cTn>
                                        <p:tgtEl>
                                          <p:spTgt spid="15361"/>
                                        </p:tgtEl>
                                        <p:attrNameLst>
                                          <p:attrName>style.visibility</p:attrName>
                                        </p:attrNameLst>
                                      </p:cBhvr>
                                      <p:to>
                                        <p:strVal val="visible"/>
                                      </p:to>
                                    </p:set>
                                    <p:animEffect transition="in" filter="box(in)">
                                      <p:cBhvr>
                                        <p:cTn id="21" dur="500"/>
                                        <p:tgtEl>
                                          <p:spTgt spid="1536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ox(in)">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ox(in)">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53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14338"/>
            <a:ext cx="9001156" cy="1143000"/>
          </a:xfrm>
        </p:spPr>
        <p:txBody>
          <a:bodyPr>
            <a:normAutofit/>
          </a:bodyPr>
          <a:lstStyle/>
          <a:p>
            <a:pPr algn="just"/>
            <a:r>
              <a:rPr lang="fr-FR" sz="2600" b="1" dirty="0"/>
              <a:t>3) Différents modes d’excitation d’un moteur à courant continu</a:t>
            </a:r>
            <a:endParaRPr lang="fr-FR" sz="2600" dirty="0"/>
          </a:p>
        </p:txBody>
      </p:sp>
      <p:pic>
        <p:nvPicPr>
          <p:cNvPr id="3" name="Image 2" descr="Afficher l'image d'origine"/>
          <p:cNvPicPr/>
          <p:nvPr/>
        </p:nvPicPr>
        <p:blipFill>
          <a:blip r:embed="rId2"/>
          <a:srcRect/>
          <a:stretch>
            <a:fillRect/>
          </a:stretch>
        </p:blipFill>
        <p:spPr bwMode="auto">
          <a:xfrm>
            <a:off x="4143372" y="1071546"/>
            <a:ext cx="4603429" cy="2000264"/>
          </a:xfrm>
          <a:prstGeom prst="rect">
            <a:avLst/>
          </a:prstGeom>
          <a:noFill/>
          <a:ln w="9525">
            <a:noFill/>
            <a:miter lim="800000"/>
            <a:headEnd/>
            <a:tailEnd/>
          </a:ln>
        </p:spPr>
      </p:pic>
      <p:sp>
        <p:nvSpPr>
          <p:cNvPr id="16385" name="Rectangle 1"/>
          <p:cNvSpPr>
            <a:spLocks noChangeArrowheads="1"/>
          </p:cNvSpPr>
          <p:nvPr/>
        </p:nvSpPr>
        <p:spPr bwMode="auto">
          <a:xfrm>
            <a:off x="0" y="1142985"/>
            <a:ext cx="4000496"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a:t>
            </a:r>
            <a:r>
              <a:rPr kumimoji="0" lang="fr-FR" sz="20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à excitation indépendante</a:t>
            </a:r>
            <a:r>
              <a:rPr kumimoji="0" lang="fr-FR"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solidFill>
                <a:srgbClr val="333333"/>
              </a:solidFill>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caractérisé par sa vitesse qui diminue légèrement lorsque le couple augmente. Si le circuit d'excitation est coupé, le moteur s'emballe.</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214282" y="642918"/>
            <a:ext cx="4198585" cy="369332"/>
          </a:xfrm>
          <a:prstGeom prst="rect">
            <a:avLst/>
          </a:prstGeom>
        </p:spPr>
        <p:txBody>
          <a:bodyPr wrap="none">
            <a:spAutoFit/>
          </a:bodyPr>
          <a:lstStyle/>
          <a:p>
            <a:pPr lvl="0" algn="just" fontAlgn="base">
              <a:spcBef>
                <a:spcPct val="0"/>
              </a:spcBef>
              <a:spcAft>
                <a:spcPct val="0"/>
              </a:spcAft>
            </a:pPr>
            <a:r>
              <a:rPr kumimoji="0" lang="fr-FR"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Un moteur à courant continu peut être :</a:t>
            </a:r>
            <a:endParaRPr kumimoji="0" lang="fr-F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p:txBody>
      </p:sp>
      <p:sp>
        <p:nvSpPr>
          <p:cNvPr id="16386" name="Rectangle 2"/>
          <p:cNvSpPr>
            <a:spLocks noChangeArrowheads="1"/>
          </p:cNvSpPr>
          <p:nvPr/>
        </p:nvSpPr>
        <p:spPr bwMode="auto">
          <a:xfrm>
            <a:off x="4429124" y="3214687"/>
            <a:ext cx="4071966"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Figure 3 :</a:t>
            </a:r>
            <a:r>
              <a:rPr kumimoji="0" lang="fr-FR" sz="16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Moteur à courant continu à excitation indépendante</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6387" name="Rectangle 3"/>
          <p:cNvSpPr>
            <a:spLocks noChangeArrowheads="1"/>
          </p:cNvSpPr>
          <p:nvPr/>
        </p:nvSpPr>
        <p:spPr bwMode="auto">
          <a:xfrm>
            <a:off x="214282" y="4572008"/>
            <a:ext cx="3643306"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r>
              <a:rPr lang="fr-FR" sz="2000" b="1" dirty="0"/>
              <a:t>à excitation série</a:t>
            </a:r>
            <a:r>
              <a:rPr lang="fr-FR" sz="2000" dirty="0"/>
              <a:t>, caractérisé par un important couple au démarrage. On l'utilise pour faire démarrer </a:t>
            </a:r>
          </a:p>
        </p:txBody>
      </p:sp>
      <p:pic>
        <p:nvPicPr>
          <p:cNvPr id="8" name="Image 7" descr="Afficher l'image d'origine"/>
          <p:cNvPicPr/>
          <p:nvPr/>
        </p:nvPicPr>
        <p:blipFill>
          <a:blip r:embed="rId3"/>
          <a:srcRect/>
          <a:stretch>
            <a:fillRect/>
          </a:stretch>
        </p:blipFill>
        <p:spPr bwMode="auto">
          <a:xfrm>
            <a:off x="4786314" y="4000504"/>
            <a:ext cx="4143404" cy="2000264"/>
          </a:xfrm>
          <a:prstGeom prst="rect">
            <a:avLst/>
          </a:prstGeom>
          <a:noFill/>
          <a:ln w="9525">
            <a:noFill/>
            <a:miter lim="800000"/>
            <a:headEnd/>
            <a:tailEnd/>
          </a:ln>
        </p:spPr>
      </p:pic>
      <p:sp>
        <p:nvSpPr>
          <p:cNvPr id="16388" name="Rectangle 4"/>
          <p:cNvSpPr>
            <a:spLocks noChangeArrowheads="1"/>
          </p:cNvSpPr>
          <p:nvPr/>
        </p:nvSpPr>
        <p:spPr bwMode="auto">
          <a:xfrm>
            <a:off x="4572000" y="6286520"/>
            <a:ext cx="4572000" cy="33855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t>Figure 4 :</a:t>
            </a:r>
            <a:r>
              <a:rPr kumimoji="0" lang="fr-FR" sz="1600" b="0" i="0"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t> Moteur à courant continu à excitation série</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385"/>
                                        </p:tgtEl>
                                        <p:attrNameLst>
                                          <p:attrName>style.visibility</p:attrName>
                                        </p:attrNameLst>
                                      </p:cBhvr>
                                      <p:to>
                                        <p:strVal val="visible"/>
                                      </p:to>
                                    </p:set>
                                    <p:animEffect transition="in" filter="box(in)">
                                      <p:cBhvr>
                                        <p:cTn id="17" dur="500"/>
                                        <p:tgtEl>
                                          <p:spTgt spid="1638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amond(in)">
                                      <p:cBhvr>
                                        <p:cTn id="22" dur="2000"/>
                                        <p:tgtEl>
                                          <p:spTgt spid="3"/>
                                        </p:tgtEl>
                                      </p:cBhvr>
                                    </p:animEffect>
                                  </p:childTnLst>
                                </p:cTn>
                              </p:par>
                            </p:childTnLst>
                          </p:cTn>
                        </p:par>
                        <p:par>
                          <p:cTn id="23" fill="hold">
                            <p:stCondLst>
                              <p:cond delay="2000"/>
                            </p:stCondLst>
                            <p:childTnLst>
                              <p:par>
                                <p:cTn id="24" presetID="4" presetClass="entr" presetSubtype="16" fill="hold" grpId="0" nodeType="afterEffect">
                                  <p:stCondLst>
                                    <p:cond delay="0"/>
                                  </p:stCondLst>
                                  <p:childTnLst>
                                    <p:set>
                                      <p:cBhvr>
                                        <p:cTn id="25" dur="1" fill="hold">
                                          <p:stCondLst>
                                            <p:cond delay="0"/>
                                          </p:stCondLst>
                                        </p:cTn>
                                        <p:tgtEl>
                                          <p:spTgt spid="16386"/>
                                        </p:tgtEl>
                                        <p:attrNameLst>
                                          <p:attrName>style.visibility</p:attrName>
                                        </p:attrNameLst>
                                      </p:cBhvr>
                                      <p:to>
                                        <p:strVal val="visible"/>
                                      </p:to>
                                    </p:set>
                                    <p:animEffect transition="in" filter="box(in)">
                                      <p:cBhvr>
                                        <p:cTn id="26" dur="500"/>
                                        <p:tgtEl>
                                          <p:spTgt spid="16386"/>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6387"/>
                                        </p:tgtEl>
                                        <p:attrNameLst>
                                          <p:attrName>style.visibility</p:attrName>
                                        </p:attrNameLst>
                                      </p:cBhvr>
                                      <p:to>
                                        <p:strVal val="visible"/>
                                      </p:to>
                                    </p:set>
                                    <p:animEffect transition="in" filter="box(in)">
                                      <p:cBhvr>
                                        <p:cTn id="31" dur="500"/>
                                        <p:tgtEl>
                                          <p:spTgt spid="16387"/>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amond(in)">
                                      <p:cBhvr>
                                        <p:cTn id="36" dur="2000"/>
                                        <p:tgtEl>
                                          <p:spTgt spid="8"/>
                                        </p:tgtEl>
                                      </p:cBhvr>
                                    </p:animEffect>
                                  </p:childTnLst>
                                </p:cTn>
                              </p:par>
                            </p:childTnLst>
                          </p:cTn>
                        </p:par>
                        <p:par>
                          <p:cTn id="37" fill="hold">
                            <p:stCondLst>
                              <p:cond delay="2000"/>
                            </p:stCondLst>
                            <p:childTnLst>
                              <p:par>
                                <p:cTn id="38" presetID="4" presetClass="entr" presetSubtype="16" fill="hold" grpId="0" nodeType="afterEffect">
                                  <p:stCondLst>
                                    <p:cond delay="0"/>
                                  </p:stCondLst>
                                  <p:childTnLst>
                                    <p:set>
                                      <p:cBhvr>
                                        <p:cTn id="39" dur="1" fill="hold">
                                          <p:stCondLst>
                                            <p:cond delay="0"/>
                                          </p:stCondLst>
                                        </p:cTn>
                                        <p:tgtEl>
                                          <p:spTgt spid="16388"/>
                                        </p:tgtEl>
                                        <p:attrNameLst>
                                          <p:attrName>style.visibility</p:attrName>
                                        </p:attrNameLst>
                                      </p:cBhvr>
                                      <p:to>
                                        <p:strVal val="visible"/>
                                      </p:to>
                                    </p:set>
                                    <p:animEffect transition="in" filter="box(in)">
                                      <p:cBhvr>
                                        <p:cTn id="40"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385" grpId="0"/>
      <p:bldP spid="5" grpId="0"/>
      <p:bldP spid="16386" grpId="0"/>
      <p:bldP spid="16387" grpId="0"/>
      <p:bldP spid="1638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0"/>
            <a:ext cx="4071934"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a:t>
            </a:r>
            <a:r>
              <a:rPr kumimoji="0" lang="fr-FR" sz="20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à excitation en dérivation</a:t>
            </a:r>
            <a:r>
              <a:rPr kumimoji="0" lang="fr-FR"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dont l'avantage réside dans le fait que ce moteur n'exige pas une alimentation séparée pour son circuit d'excitation. Sa caractéristique mécanique (la vitesse en fonction du couple) est sensiblement la même que celle du moteur à excitation indépendante.</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Image 2" descr="Afficher l'image d'origine"/>
          <p:cNvPicPr/>
          <p:nvPr/>
        </p:nvPicPr>
        <p:blipFill>
          <a:blip r:embed="rId2"/>
          <a:srcRect/>
          <a:stretch>
            <a:fillRect/>
          </a:stretch>
        </p:blipFill>
        <p:spPr bwMode="auto">
          <a:xfrm>
            <a:off x="4714876" y="428604"/>
            <a:ext cx="4000528" cy="2500330"/>
          </a:xfrm>
          <a:prstGeom prst="rect">
            <a:avLst/>
          </a:prstGeom>
          <a:noFill/>
          <a:ln w="9525">
            <a:noFill/>
            <a:miter lim="800000"/>
            <a:headEnd/>
            <a:tailEnd/>
          </a:ln>
        </p:spPr>
      </p:pic>
      <p:sp>
        <p:nvSpPr>
          <p:cNvPr id="17410" name="Rectangle 2"/>
          <p:cNvSpPr>
            <a:spLocks noChangeArrowheads="1"/>
          </p:cNvSpPr>
          <p:nvPr/>
        </p:nvSpPr>
        <p:spPr bwMode="auto">
          <a:xfrm>
            <a:off x="4357686" y="3357562"/>
            <a:ext cx="4429156"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Figure 5 :</a:t>
            </a:r>
            <a:r>
              <a:rPr kumimoji="0" lang="fr-FR" sz="16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Moteur à courant continu à excitation en dérivation  </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7411" name="Rectangle 3"/>
          <p:cNvSpPr>
            <a:spLocks noChangeArrowheads="1"/>
          </p:cNvSpPr>
          <p:nvPr/>
        </p:nvSpPr>
        <p:spPr bwMode="auto">
          <a:xfrm>
            <a:off x="0" y="4357694"/>
            <a:ext cx="8093882"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4) Modélisation d’un moteur à courant continu</a:t>
            </a:r>
            <a:endParaRPr kumimoji="0" lang="fr-FR"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412" name="Rectangle 4"/>
          <p:cNvSpPr>
            <a:spLocks noChangeArrowheads="1"/>
          </p:cNvSpPr>
          <p:nvPr/>
        </p:nvSpPr>
        <p:spPr bwMode="auto">
          <a:xfrm>
            <a:off x="285720" y="5072074"/>
            <a:ext cx="8715436"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000000"/>
                </a:solidFill>
                <a:effectLst/>
                <a:latin typeface="NimbusRomNo9L-Regu"/>
                <a:ea typeface="Times New Roman" pitchFamily="18" charset="0"/>
                <a:cs typeface="Arial" pitchFamily="34" charset="0"/>
              </a:rPr>
              <a:t>Le moteur à courant continu étant un système électromécanique, les équations dynamiques résultent de la combinaison des modélisations mécanique et électrique du moteur, schématiquement décrites à la figure 6.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409"/>
                                        </p:tgtEl>
                                        <p:attrNameLst>
                                          <p:attrName>style.visibility</p:attrName>
                                        </p:attrNameLst>
                                      </p:cBhvr>
                                      <p:to>
                                        <p:strVal val="visible"/>
                                      </p:to>
                                    </p:set>
                                    <p:animEffect transition="in" filter="checkerboard(across)">
                                      <p:cBhvr>
                                        <p:cTn id="7" dur="500"/>
                                        <p:tgtEl>
                                          <p:spTgt spid="1740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17410"/>
                                        </p:tgtEl>
                                        <p:attrNameLst>
                                          <p:attrName>style.visibility</p:attrName>
                                        </p:attrNameLst>
                                      </p:cBhvr>
                                      <p:to>
                                        <p:strVal val="visible"/>
                                      </p:to>
                                    </p:set>
                                    <p:animEffect transition="in" filter="box(in)">
                                      <p:cBhvr>
                                        <p:cTn id="16" dur="500"/>
                                        <p:tgtEl>
                                          <p:spTgt spid="17410"/>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17411"/>
                                        </p:tgtEl>
                                        <p:attrNameLst>
                                          <p:attrName>style.visibility</p:attrName>
                                        </p:attrNameLst>
                                      </p:cBhvr>
                                      <p:to>
                                        <p:strVal val="visible"/>
                                      </p:to>
                                    </p:set>
                                    <p:animEffect transition="in" filter="diamond(in)">
                                      <p:cBhvr>
                                        <p:cTn id="21" dur="2000"/>
                                        <p:tgtEl>
                                          <p:spTgt spid="1741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7412"/>
                                        </p:tgtEl>
                                        <p:attrNameLst>
                                          <p:attrName>style.visibility</p:attrName>
                                        </p:attrNameLst>
                                      </p:cBhvr>
                                      <p:to>
                                        <p:strVal val="visible"/>
                                      </p:to>
                                    </p:set>
                                    <p:animEffect transition="in" filter="box(in)">
                                      <p:cBhvr>
                                        <p:cTn id="26"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p:bldP spid="17410" grpId="0"/>
      <p:bldP spid="17411" grpId="0"/>
      <p:bldP spid="174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srcRect/>
          <a:stretch>
            <a:fillRect/>
          </a:stretch>
        </p:blipFill>
        <p:spPr bwMode="auto">
          <a:xfrm>
            <a:off x="5286380" y="0"/>
            <a:ext cx="3627760" cy="3143272"/>
          </a:xfrm>
          <a:prstGeom prst="rect">
            <a:avLst/>
          </a:prstGeom>
          <a:noFill/>
          <a:ln w="9525">
            <a:noFill/>
            <a:miter lim="800000"/>
            <a:headEnd/>
            <a:tailEnd/>
          </a:ln>
        </p:spPr>
      </p:pic>
      <p:sp>
        <p:nvSpPr>
          <p:cNvPr id="18433" name="Rectangle 1"/>
          <p:cNvSpPr>
            <a:spLocks noChangeArrowheads="1"/>
          </p:cNvSpPr>
          <p:nvPr/>
        </p:nvSpPr>
        <p:spPr bwMode="auto">
          <a:xfrm>
            <a:off x="0" y="0"/>
            <a:ext cx="5572132"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000000"/>
                </a:solidFill>
                <a:effectLst/>
                <a:latin typeface="NimbusRomNo9L-Regu" charset="0"/>
                <a:ea typeface="Times New Roman" pitchFamily="18" charset="0"/>
                <a:cs typeface="Arial" pitchFamily="34" charset="0"/>
              </a:rPr>
              <a:t>Pour la partie électrique, on calcule la tension aux bornes de l’induit. L’équation électrique, liant la tension </a:t>
            </a:r>
            <a:r>
              <a:rPr kumimoji="0" lang="fr-FR" sz="2000" b="0" i="1" u="none" strike="noStrike" cap="none" normalizeH="0" baseline="0" dirty="0" smtClean="0">
                <a:ln>
                  <a:noFill/>
                </a:ln>
                <a:solidFill>
                  <a:srgbClr val="000000"/>
                </a:solidFill>
                <a:effectLst/>
                <a:latin typeface="CMMI12"/>
                <a:ea typeface="Times New Roman" pitchFamily="18" charset="0"/>
                <a:cs typeface="Arial" pitchFamily="34" charset="0"/>
              </a:rPr>
              <a:t>u </a:t>
            </a:r>
            <a:r>
              <a:rPr kumimoji="0" lang="fr-FR" sz="2000" b="0" i="0" u="none" strike="noStrike" cap="none" normalizeH="0" baseline="0" dirty="0" smtClean="0">
                <a:ln>
                  <a:noFill/>
                </a:ln>
                <a:solidFill>
                  <a:srgbClr val="000000"/>
                </a:solidFill>
                <a:effectLst/>
                <a:latin typeface="NimbusRomNo9L-Regu" charset="0"/>
                <a:ea typeface="Times New Roman" pitchFamily="18" charset="0"/>
                <a:cs typeface="Arial" pitchFamily="34" charset="0"/>
              </a:rPr>
              <a:t>aux bornes de l’induit et le courant d’induit </a:t>
            </a:r>
            <a:r>
              <a:rPr kumimoji="0" lang="fr-FR" sz="2000" b="0" i="1" u="none" strike="noStrike" cap="none" normalizeH="0" baseline="0" dirty="0" smtClean="0">
                <a:ln>
                  <a:noFill/>
                </a:ln>
                <a:solidFill>
                  <a:srgbClr val="000000"/>
                </a:solidFill>
                <a:effectLst/>
                <a:latin typeface="CMMI12"/>
                <a:ea typeface="Times New Roman" pitchFamily="18" charset="0"/>
                <a:cs typeface="Arial" pitchFamily="34" charset="0"/>
              </a:rPr>
              <a:t>i </a:t>
            </a:r>
            <a:r>
              <a:rPr kumimoji="0" lang="fr-FR" sz="2000" b="0" i="0" u="none" strike="noStrike" cap="none" normalizeH="0" baseline="0" dirty="0" smtClean="0">
                <a:ln>
                  <a:noFill/>
                </a:ln>
                <a:solidFill>
                  <a:srgbClr val="000000"/>
                </a:solidFill>
                <a:effectLst/>
                <a:latin typeface="NimbusRomNo9L-Regu" charset="0"/>
                <a:ea typeface="Times New Roman" pitchFamily="18" charset="0"/>
                <a:cs typeface="Arial" pitchFamily="34" charset="0"/>
              </a:rPr>
              <a:t>s’écrit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3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8434"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57158" y="1357298"/>
            <a:ext cx="2000264" cy="585443"/>
          </a:xfrm>
          <a:prstGeom prst="rect">
            <a:avLst/>
          </a:prstGeom>
          <a:noFill/>
        </p:spPr>
      </p:pic>
      <p:sp>
        <p:nvSpPr>
          <p:cNvPr id="6" name="Rectangle 5"/>
          <p:cNvSpPr/>
          <p:nvPr/>
        </p:nvSpPr>
        <p:spPr>
          <a:xfrm>
            <a:off x="3714744" y="1428736"/>
            <a:ext cx="548548" cy="369332"/>
          </a:xfrm>
          <a:prstGeom prst="rect">
            <a:avLst/>
          </a:prstGeom>
        </p:spPr>
        <p:txBody>
          <a:bodyPr wrap="none">
            <a:spAutoFit/>
          </a:bodyPr>
          <a:lstStyle/>
          <a:p>
            <a:r>
              <a:rPr lang="fr-FR" dirty="0"/>
              <a:t> (1) </a:t>
            </a:r>
          </a:p>
        </p:txBody>
      </p:sp>
      <p:sp>
        <p:nvSpPr>
          <p:cNvPr id="18436" name="Rectangle 4"/>
          <p:cNvSpPr>
            <a:spLocks noChangeArrowheads="1"/>
          </p:cNvSpPr>
          <p:nvPr/>
        </p:nvSpPr>
        <p:spPr bwMode="auto">
          <a:xfrm>
            <a:off x="0" y="2000240"/>
            <a:ext cx="5214942"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Où </a:t>
            </a:r>
            <a:r>
              <a:rPr kumimoji="0" lang="fr-FR" sz="20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 </a:t>
            </a: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est la résistance de l’induit du moteur, </a:t>
            </a:r>
            <a:r>
              <a:rPr kumimoji="0" lang="fr-FR" sz="20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 </a:t>
            </a: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son inductance et </a:t>
            </a:r>
            <a:r>
              <a:rPr kumimoji="0" lang="fr-FR" sz="20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 </a:t>
            </a: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la force électromotrice,  qui est proportionnelle à la vitesse de rotation du rotor :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8437"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85721" y="3571877"/>
            <a:ext cx="1214445" cy="411676"/>
          </a:xfrm>
          <a:prstGeom prst="rect">
            <a:avLst/>
          </a:prstGeom>
          <a:noFill/>
        </p:spPr>
      </p:pic>
      <p:sp>
        <p:nvSpPr>
          <p:cNvPr id="18439" name="Rectangle 7"/>
          <p:cNvSpPr>
            <a:spLocks noChangeArrowheads="1"/>
          </p:cNvSpPr>
          <p:nvPr/>
        </p:nvSpPr>
        <p:spPr bwMode="auto">
          <a:xfrm>
            <a:off x="0" y="190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100" b="0" i="0" u="none" strike="noStrike" cap="none" normalizeH="0" baseline="0" smtClean="0">
                <a:ln>
                  <a:noFill/>
                </a:ln>
                <a:solidFill>
                  <a:srgbClr val="000000"/>
                </a:solidFill>
                <a:effectLst/>
                <a:latin typeface="NimbusRomNo9L-Regu"/>
                <a:ea typeface="Calibri" pitchFamily="34" charset="0"/>
                <a:cs typeface="Times New Roman" pitchFamily="18" charset="0"/>
              </a:rPr>
              <a:t>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0"/>
          <p:cNvSpPr/>
          <p:nvPr/>
        </p:nvSpPr>
        <p:spPr>
          <a:xfrm>
            <a:off x="3786182" y="3559734"/>
            <a:ext cx="529312" cy="400110"/>
          </a:xfrm>
          <a:prstGeom prst="rect">
            <a:avLst/>
          </a:prstGeom>
        </p:spPr>
        <p:txBody>
          <a:bodyPr wrap="none">
            <a:spAutoFit/>
          </a:bodyPr>
          <a:lstStyle/>
          <a:p>
            <a:r>
              <a:rPr lang="fr-FR" sz="2000" dirty="0"/>
              <a:t> (2)</a:t>
            </a:r>
          </a:p>
        </p:txBody>
      </p:sp>
      <p:sp>
        <p:nvSpPr>
          <p:cNvPr id="18440" name="Rectangle 8"/>
          <p:cNvSpPr>
            <a:spLocks noChangeArrowheads="1"/>
          </p:cNvSpPr>
          <p:nvPr/>
        </p:nvSpPr>
        <p:spPr bwMode="auto">
          <a:xfrm>
            <a:off x="0" y="4000504"/>
            <a:ext cx="9144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000000"/>
                </a:solidFill>
                <a:effectLst/>
                <a:latin typeface="NimbusRomNo9L-Regu"/>
                <a:ea typeface="Times New Roman" pitchFamily="18" charset="0"/>
                <a:cs typeface="Arial" pitchFamily="34" charset="0"/>
              </a:rPr>
              <a:t>Pour la partie mécanique, on applique le principe fondamental de la dynamique autour  de l’axe de rotation. L’équation mécanique rendant compte des couples agissant sur le rotor s’écrit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4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8441"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500430" y="4643446"/>
            <a:ext cx="1614833" cy="481014"/>
          </a:xfrm>
          <a:prstGeom prst="rect">
            <a:avLst/>
          </a:prstGeom>
          <a:noFill/>
        </p:spPr>
      </p:pic>
      <p:sp>
        <p:nvSpPr>
          <p:cNvPr id="18443" name="Rectangle 11"/>
          <p:cNvSpPr>
            <a:spLocks noChangeArrowheads="1"/>
          </p:cNvSpPr>
          <p:nvPr/>
        </p:nvSpPr>
        <p:spPr bwMode="auto">
          <a:xfrm>
            <a:off x="0" y="266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100" b="0" i="0" u="none" strike="noStrike" cap="none" normalizeH="0" baseline="0" smtClean="0">
                <a:ln>
                  <a:noFill/>
                </a:ln>
                <a:solidFill>
                  <a:srgbClr val="000000"/>
                </a:solidFill>
                <a:effectLst/>
                <a:latin typeface="NimbusRomNo9L-Regu" charset="0"/>
                <a:ea typeface="Calibri" pitchFamily="34" charset="0"/>
                <a:cs typeface="Times New Roman" pitchFamily="18" charset="0"/>
              </a:rPr>
              <a:t>                                                                 </a:t>
            </a:r>
            <a:r>
              <a:rPr kumimoji="0" lang="fr-FR" sz="8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5"/>
          <p:cNvSpPr/>
          <p:nvPr/>
        </p:nvSpPr>
        <p:spPr>
          <a:xfrm>
            <a:off x="8429652" y="4714884"/>
            <a:ext cx="471604" cy="400110"/>
          </a:xfrm>
          <a:prstGeom prst="rect">
            <a:avLst/>
          </a:prstGeom>
        </p:spPr>
        <p:txBody>
          <a:bodyPr wrap="none">
            <a:spAutoFit/>
          </a:bodyPr>
          <a:lstStyle/>
          <a:p>
            <a:r>
              <a:rPr lang="fr-FR" sz="2000" dirty="0"/>
              <a:t>(3)</a:t>
            </a:r>
          </a:p>
        </p:txBody>
      </p:sp>
      <p:sp>
        <p:nvSpPr>
          <p:cNvPr id="18444" name="Rectangle 12"/>
          <p:cNvSpPr>
            <a:spLocks noChangeArrowheads="1"/>
          </p:cNvSpPr>
          <p:nvPr/>
        </p:nvSpPr>
        <p:spPr bwMode="auto">
          <a:xfrm>
            <a:off x="5143504" y="3357563"/>
            <a:ext cx="378621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00"/>
                </a:solidFill>
                <a:effectLst/>
                <a:latin typeface="NimbusRomNo9L-Regu" charset="0"/>
                <a:ea typeface="Times New Roman" pitchFamily="18" charset="0"/>
                <a:cs typeface="Arial" pitchFamily="34" charset="0"/>
              </a:rPr>
              <a:t>Figure 6 :</a:t>
            </a:r>
            <a:r>
              <a:rPr kumimoji="0" lang="fr-FR" sz="1600" b="0" i="0" u="none" strike="noStrike" cap="none" normalizeH="0" baseline="0" dirty="0" smtClean="0">
                <a:ln>
                  <a:noFill/>
                </a:ln>
                <a:solidFill>
                  <a:srgbClr val="000000"/>
                </a:solidFill>
                <a:effectLst/>
                <a:latin typeface="NimbusRomNo9L-Regu" charset="0"/>
                <a:ea typeface="Times New Roman" pitchFamily="18" charset="0"/>
                <a:cs typeface="Arial" pitchFamily="34" charset="0"/>
              </a:rPr>
              <a:t> Schéma d’un moteur à courant continu</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45" name="Rectangle 13"/>
          <p:cNvSpPr>
            <a:spLocks noChangeArrowheads="1"/>
          </p:cNvSpPr>
          <p:nvPr/>
        </p:nvSpPr>
        <p:spPr bwMode="auto">
          <a:xfrm>
            <a:off x="0" y="5286388"/>
            <a:ext cx="8929718"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Où </a:t>
            </a:r>
            <a:r>
              <a:rPr kumimoji="0" lang="fr-FR" sz="20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γ </a:t>
            </a: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est le couple moteur, </a:t>
            </a:r>
            <a:r>
              <a:rPr kumimoji="0" lang="fr-FR" sz="20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f </a:t>
            </a: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le coefficient de frottement visqueux et </a:t>
            </a:r>
            <a:r>
              <a:rPr kumimoji="0" lang="fr-FR" sz="20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J </a:t>
            </a: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le moment d’inertie du rotor. Par construction, le couple </a:t>
            </a:r>
            <a:r>
              <a:rPr kumimoji="0" lang="fr-FR" sz="20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γ </a:t>
            </a: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est proportionnel au courant d’induit</a:t>
            </a:r>
            <a:r>
              <a:rPr kumimoji="0" lang="fr-FR" sz="2000" b="0" i="0" u="none" strike="noStrike" cap="none" normalizeH="0" baseline="0" dirty="0" smtClean="0">
                <a:ln>
                  <a:noFill/>
                </a:ln>
                <a:solidFill>
                  <a:srgbClr val="000000"/>
                </a:solidFill>
                <a:effectLst/>
                <a:latin typeface="NimbusRomNo9L-Regu" charset="0"/>
                <a:ea typeface="Times New Roman" pitchFamily="18" charset="0"/>
                <a:cs typeface="Arial" pitchFamily="34" charset="0"/>
              </a:rPr>
              <a:t> </a:t>
            </a:r>
            <a:r>
              <a:rPr kumimoji="0" lang="fr-FR" sz="2000" b="0" i="1" u="none" strike="noStrike" cap="none" normalizeH="0" baseline="0" dirty="0" smtClean="0">
                <a:ln>
                  <a:noFill/>
                </a:ln>
                <a:solidFill>
                  <a:srgbClr val="000000"/>
                </a:solidFill>
                <a:effectLst/>
                <a:latin typeface="CMMI12"/>
                <a:ea typeface="Times New Roman" pitchFamily="18" charset="0"/>
                <a:cs typeface="Arial" pitchFamily="34" charset="0"/>
              </a:rPr>
              <a:t>i </a:t>
            </a:r>
            <a:r>
              <a:rPr kumimoji="0" lang="fr-FR" sz="2000" b="0" i="0" u="none" strike="noStrike" cap="none" normalizeH="0" baseline="0" dirty="0" smtClean="0">
                <a:ln>
                  <a:noFill/>
                </a:ln>
                <a:solidFill>
                  <a:srgbClr val="000000"/>
                </a:solidFill>
                <a:effectLst/>
                <a:latin typeface="NimbusRomNo9L-Regu" charset="0"/>
                <a:ea typeface="Times New Roman" pitchFamily="18" charset="0"/>
                <a:cs typeface="Arial" pitchFamily="34" charset="0"/>
              </a:rPr>
              <a:t>:</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47"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8446" name="Picture 14"/>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857489" y="6143644"/>
            <a:ext cx="1285884" cy="421602"/>
          </a:xfrm>
          <a:prstGeom prst="rect">
            <a:avLst/>
          </a:prstGeom>
          <a:noFill/>
        </p:spPr>
      </p:pic>
      <p:sp>
        <p:nvSpPr>
          <p:cNvPr id="18448" name="Rectangle 16"/>
          <p:cNvSpPr>
            <a:spLocks noChangeArrowheads="1"/>
          </p:cNvSpPr>
          <p:nvPr/>
        </p:nvSpPr>
        <p:spPr bwMode="auto">
          <a:xfrm>
            <a:off x="0" y="190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100" b="0" i="0" u="none" strike="noStrike" cap="none" normalizeH="0" baseline="0" smtClean="0">
                <a:ln>
                  <a:noFill/>
                </a:ln>
                <a:solidFill>
                  <a:srgbClr val="000000"/>
                </a:solidFill>
                <a:effectLst/>
                <a:latin typeface="Arial" pitchFamily="34" charset="0"/>
                <a:ea typeface="Calibri" pitchFamily="34" charset="0"/>
                <a:cs typeface="Times New Roman" pitchFamily="18" charset="0"/>
              </a:rPr>
              <a:t>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21"/>
          <p:cNvSpPr/>
          <p:nvPr/>
        </p:nvSpPr>
        <p:spPr>
          <a:xfrm>
            <a:off x="8215338" y="6143644"/>
            <a:ext cx="495649" cy="369332"/>
          </a:xfrm>
          <a:prstGeom prst="rect">
            <a:avLst/>
          </a:prstGeom>
        </p:spPr>
        <p:txBody>
          <a:bodyPr wrap="none">
            <a:spAutoFit/>
          </a:bodyPr>
          <a:lstStyle/>
          <a:p>
            <a:r>
              <a:rPr lang="fr-FR" dirty="0"/>
              <a:t>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3"/>
                                        </p:tgtEl>
                                        <p:attrNameLst>
                                          <p:attrName>style.visibility</p:attrName>
                                        </p:attrNameLst>
                                      </p:cBhvr>
                                      <p:to>
                                        <p:strVal val="visible"/>
                                      </p:to>
                                    </p:set>
                                    <p:animEffect transition="in" filter="box(in)">
                                      <p:cBhvr>
                                        <p:cTn id="7" dur="500"/>
                                        <p:tgtEl>
                                          <p:spTgt spid="1843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par>
                          <p:cTn id="13" fill="hold">
                            <p:stCondLst>
                              <p:cond delay="2000"/>
                            </p:stCondLst>
                            <p:childTnLst>
                              <p:par>
                                <p:cTn id="14" presetID="4" presetClass="entr" presetSubtype="16" fill="hold" grpId="0" nodeType="afterEffect">
                                  <p:stCondLst>
                                    <p:cond delay="0"/>
                                  </p:stCondLst>
                                  <p:childTnLst>
                                    <p:set>
                                      <p:cBhvr>
                                        <p:cTn id="15" dur="1" fill="hold">
                                          <p:stCondLst>
                                            <p:cond delay="0"/>
                                          </p:stCondLst>
                                        </p:cTn>
                                        <p:tgtEl>
                                          <p:spTgt spid="18444"/>
                                        </p:tgtEl>
                                        <p:attrNameLst>
                                          <p:attrName>style.visibility</p:attrName>
                                        </p:attrNameLst>
                                      </p:cBhvr>
                                      <p:to>
                                        <p:strVal val="visible"/>
                                      </p:to>
                                    </p:set>
                                    <p:animEffect transition="in" filter="box(in)">
                                      <p:cBhvr>
                                        <p:cTn id="16" dur="500"/>
                                        <p:tgtEl>
                                          <p:spTgt spid="1844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8434"/>
                                        </p:tgtEl>
                                        <p:attrNameLst>
                                          <p:attrName>style.visibility</p:attrName>
                                        </p:attrNameLst>
                                      </p:cBhvr>
                                      <p:to>
                                        <p:strVal val="visible"/>
                                      </p:to>
                                    </p:set>
                                    <p:animEffect transition="in" filter="box(in)">
                                      <p:cBhvr>
                                        <p:cTn id="21" dur="500"/>
                                        <p:tgtEl>
                                          <p:spTgt spid="18434"/>
                                        </p:tgtEl>
                                      </p:cBhvr>
                                    </p:animEffect>
                                  </p:childTnLst>
                                </p:cTn>
                              </p:par>
                            </p:childTnLst>
                          </p:cTn>
                        </p:par>
                        <p:par>
                          <p:cTn id="22" fill="hold">
                            <p:stCondLst>
                              <p:cond delay="500"/>
                            </p:stCondLst>
                            <p:childTnLst>
                              <p:par>
                                <p:cTn id="23" presetID="4"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ox(i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8436"/>
                                        </p:tgtEl>
                                        <p:attrNameLst>
                                          <p:attrName>style.visibility</p:attrName>
                                        </p:attrNameLst>
                                      </p:cBhvr>
                                      <p:to>
                                        <p:strVal val="visible"/>
                                      </p:to>
                                    </p:set>
                                    <p:animEffect transition="in" filter="box(in)">
                                      <p:cBhvr>
                                        <p:cTn id="30" dur="500"/>
                                        <p:tgtEl>
                                          <p:spTgt spid="18436"/>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8437"/>
                                        </p:tgtEl>
                                        <p:attrNameLst>
                                          <p:attrName>style.visibility</p:attrName>
                                        </p:attrNameLst>
                                      </p:cBhvr>
                                      <p:to>
                                        <p:strVal val="visible"/>
                                      </p:to>
                                    </p:set>
                                    <p:animEffect transition="in" filter="box(in)">
                                      <p:cBhvr>
                                        <p:cTn id="35" dur="500"/>
                                        <p:tgtEl>
                                          <p:spTgt spid="18437"/>
                                        </p:tgtEl>
                                      </p:cBhvr>
                                    </p:animEffect>
                                  </p:childTnLst>
                                </p:cTn>
                              </p:par>
                            </p:childTnLst>
                          </p:cTn>
                        </p:par>
                        <p:par>
                          <p:cTn id="36" fill="hold">
                            <p:stCondLst>
                              <p:cond delay="500"/>
                            </p:stCondLst>
                            <p:childTnLst>
                              <p:par>
                                <p:cTn id="37" presetID="4" presetClass="entr" presetSubtype="16"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ox(i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8440"/>
                                        </p:tgtEl>
                                        <p:attrNameLst>
                                          <p:attrName>style.visibility</p:attrName>
                                        </p:attrNameLst>
                                      </p:cBhvr>
                                      <p:to>
                                        <p:strVal val="visible"/>
                                      </p:to>
                                    </p:set>
                                    <p:animEffect transition="in" filter="checkerboard(across)">
                                      <p:cBhvr>
                                        <p:cTn id="44" dur="500"/>
                                        <p:tgtEl>
                                          <p:spTgt spid="18440"/>
                                        </p:tgtEl>
                                      </p:cBhvr>
                                    </p:animEffect>
                                  </p:childTnLst>
                                </p:cTn>
                              </p:par>
                            </p:childTnLst>
                          </p:cTn>
                        </p:par>
                        <p:par>
                          <p:cTn id="45" fill="hold">
                            <p:stCondLst>
                              <p:cond delay="500"/>
                            </p:stCondLst>
                            <p:childTnLst>
                              <p:par>
                                <p:cTn id="46" presetID="4" presetClass="entr" presetSubtype="16" fill="hold" nodeType="afterEffect">
                                  <p:stCondLst>
                                    <p:cond delay="0"/>
                                  </p:stCondLst>
                                  <p:childTnLst>
                                    <p:set>
                                      <p:cBhvr>
                                        <p:cTn id="47" dur="1" fill="hold">
                                          <p:stCondLst>
                                            <p:cond delay="0"/>
                                          </p:stCondLst>
                                        </p:cTn>
                                        <p:tgtEl>
                                          <p:spTgt spid="18441"/>
                                        </p:tgtEl>
                                        <p:attrNameLst>
                                          <p:attrName>style.visibility</p:attrName>
                                        </p:attrNameLst>
                                      </p:cBhvr>
                                      <p:to>
                                        <p:strVal val="visible"/>
                                      </p:to>
                                    </p:set>
                                    <p:animEffect transition="in" filter="box(in)">
                                      <p:cBhvr>
                                        <p:cTn id="48" dur="500"/>
                                        <p:tgtEl>
                                          <p:spTgt spid="18441"/>
                                        </p:tgtEl>
                                      </p:cBhvr>
                                    </p:animEffect>
                                  </p:childTnLst>
                                </p:cTn>
                              </p:par>
                            </p:childTnLst>
                          </p:cTn>
                        </p:par>
                        <p:par>
                          <p:cTn id="49" fill="hold">
                            <p:stCondLst>
                              <p:cond delay="1000"/>
                            </p:stCondLst>
                            <p:childTnLst>
                              <p:par>
                                <p:cTn id="50" presetID="4" presetClass="entr" presetSubtype="16"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ox(i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8445"/>
                                        </p:tgtEl>
                                        <p:attrNameLst>
                                          <p:attrName>style.visibility</p:attrName>
                                        </p:attrNameLst>
                                      </p:cBhvr>
                                      <p:to>
                                        <p:strVal val="visible"/>
                                      </p:to>
                                    </p:set>
                                    <p:animEffect transition="in" filter="box(in)">
                                      <p:cBhvr>
                                        <p:cTn id="57" dur="500"/>
                                        <p:tgtEl>
                                          <p:spTgt spid="18445"/>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18446"/>
                                        </p:tgtEl>
                                        <p:attrNameLst>
                                          <p:attrName>style.visibility</p:attrName>
                                        </p:attrNameLst>
                                      </p:cBhvr>
                                      <p:to>
                                        <p:strVal val="visible"/>
                                      </p:to>
                                    </p:set>
                                    <p:animEffect transition="in" filter="box(in)">
                                      <p:cBhvr>
                                        <p:cTn id="61" dur="500"/>
                                        <p:tgtEl>
                                          <p:spTgt spid="18446"/>
                                        </p:tgtEl>
                                      </p:cBhvr>
                                    </p:animEffect>
                                  </p:childTnLst>
                                </p:cTn>
                              </p:par>
                            </p:childTnLst>
                          </p:cTn>
                        </p:par>
                        <p:par>
                          <p:cTn id="62" fill="hold">
                            <p:stCondLst>
                              <p:cond delay="1000"/>
                            </p:stCondLst>
                            <p:childTnLst>
                              <p:par>
                                <p:cTn id="63" presetID="4" presetClass="entr" presetSubtype="16"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box(in)">
                                      <p:cBhvr>
                                        <p:cTn id="6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 grpId="0"/>
      <p:bldP spid="6" grpId="0"/>
      <p:bldP spid="18436" grpId="0"/>
      <p:bldP spid="11" grpId="0"/>
      <p:bldP spid="18440" grpId="0"/>
      <p:bldP spid="16" grpId="0"/>
      <p:bldP spid="18444" grpId="0"/>
      <p:bldP spid="18445"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0" y="1"/>
            <a:ext cx="91440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En règle générale les coefficients </a:t>
            </a:r>
            <a:r>
              <a:rPr kumimoji="0" lang="fr-FR" sz="2000" b="0" i="1"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Ke</a:t>
            </a:r>
            <a:r>
              <a:rPr kumimoji="0" lang="fr-FR" sz="20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et </a:t>
            </a:r>
            <a:r>
              <a:rPr kumimoji="0" lang="fr-FR" sz="20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Km </a:t>
            </a: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sont si proches qu’il est raisonnable de les considérer égaux, négligeant alors les pertes durant la conversion électromécanique de puissance. En posant </a:t>
            </a:r>
            <a:r>
              <a:rPr kumimoji="0" lang="fr-FR" sz="20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K </a:t>
            </a: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r>
              <a:rPr kumimoji="0" lang="fr-FR" sz="2000" b="0" i="1"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Ke</a:t>
            </a:r>
            <a:r>
              <a:rPr kumimoji="0" lang="fr-FR" sz="20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r>
              <a:rPr kumimoji="0" lang="fr-FR" sz="20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Km</a:t>
            </a:r>
            <a:r>
              <a:rPr kumimoji="0" lang="fr-FR"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les équations (3) et (4) donnent :</a:t>
            </a:r>
            <a:r>
              <a:rPr kumimoji="0" lang="fr-FR" sz="2000" b="0" i="0" u="none" strike="noStrike" cap="none" normalizeH="0" baseline="0" dirty="0" smtClean="0">
                <a:ln>
                  <a:noFill/>
                </a:ln>
                <a:solidFill>
                  <a:srgbClr val="000000"/>
                </a:solidFill>
                <a:effectLst/>
                <a:latin typeface="NimbusRomNo9L-Regu" charset="0"/>
                <a:ea typeface="Times New Roman" pitchFamily="18" charset="0"/>
                <a:cs typeface="Arial" pitchFamily="34" charset="0"/>
              </a:rPr>
              <a:t>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945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945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5720" y="1357298"/>
            <a:ext cx="1714512" cy="556058"/>
          </a:xfrm>
          <a:prstGeom prst="rect">
            <a:avLst/>
          </a:prstGeom>
          <a:noFill/>
        </p:spPr>
      </p:pic>
      <p:sp>
        <p:nvSpPr>
          <p:cNvPr id="5" name="Rectangle 4"/>
          <p:cNvSpPr/>
          <p:nvPr/>
        </p:nvSpPr>
        <p:spPr>
          <a:xfrm>
            <a:off x="7076747" y="1428736"/>
            <a:ext cx="495649" cy="369332"/>
          </a:xfrm>
          <a:prstGeom prst="rect">
            <a:avLst/>
          </a:prstGeom>
        </p:spPr>
        <p:txBody>
          <a:bodyPr wrap="none">
            <a:spAutoFit/>
          </a:bodyPr>
          <a:lstStyle/>
          <a:p>
            <a:r>
              <a:rPr lang="fr-FR" dirty="0"/>
              <a:t> (5)</a:t>
            </a:r>
          </a:p>
        </p:txBody>
      </p:sp>
      <p:sp>
        <p:nvSpPr>
          <p:cNvPr id="19460" name="Rectangle 4"/>
          <p:cNvSpPr>
            <a:spLocks noChangeArrowheads="1"/>
          </p:cNvSpPr>
          <p:nvPr/>
        </p:nvSpPr>
        <p:spPr bwMode="auto">
          <a:xfrm>
            <a:off x="0" y="2000240"/>
            <a:ext cx="2945037"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 dérivant (5), il vient :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94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9461"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000364" y="2000240"/>
            <a:ext cx="2033602" cy="500066"/>
          </a:xfrm>
          <a:prstGeom prst="rect">
            <a:avLst/>
          </a:prstGeom>
          <a:noFill/>
        </p:spPr>
      </p:pic>
      <p:sp>
        <p:nvSpPr>
          <p:cNvPr id="19463" name="Rectangle 7"/>
          <p:cNvSpPr>
            <a:spLocks noChangeArrowheads="1"/>
          </p:cNvSpPr>
          <p:nvPr/>
        </p:nvSpPr>
        <p:spPr bwMode="auto">
          <a:xfrm>
            <a:off x="0" y="285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p:cNvSpPr/>
          <p:nvPr/>
        </p:nvSpPr>
        <p:spPr>
          <a:xfrm>
            <a:off x="7095286" y="1957320"/>
            <a:ext cx="587020" cy="400110"/>
          </a:xfrm>
          <a:prstGeom prst="rect">
            <a:avLst/>
          </a:prstGeom>
        </p:spPr>
        <p:txBody>
          <a:bodyPr wrap="none">
            <a:spAutoFit/>
          </a:bodyPr>
          <a:lstStyle/>
          <a:p>
            <a:r>
              <a:rPr lang="fr-FR" sz="2000" dirty="0"/>
              <a:t> (6) </a:t>
            </a:r>
          </a:p>
        </p:txBody>
      </p:sp>
      <p:sp>
        <p:nvSpPr>
          <p:cNvPr id="19464" name="Rectangle 8"/>
          <p:cNvSpPr>
            <a:spLocks noChangeArrowheads="1"/>
          </p:cNvSpPr>
          <p:nvPr/>
        </p:nvSpPr>
        <p:spPr bwMode="auto">
          <a:xfrm>
            <a:off x="0" y="2643182"/>
            <a:ext cx="500062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 combinant (5) et (6) avec (1) et (2)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946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9465"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357290" y="3214686"/>
            <a:ext cx="4950653" cy="500066"/>
          </a:xfrm>
          <a:prstGeom prst="rect">
            <a:avLst/>
          </a:prstGeom>
          <a:noFill/>
        </p:spPr>
      </p:pic>
      <p:sp>
        <p:nvSpPr>
          <p:cNvPr id="19467" name="Rectangle 11"/>
          <p:cNvSpPr>
            <a:spLocks noChangeArrowheads="1"/>
          </p:cNvSpPr>
          <p:nvPr/>
        </p:nvSpPr>
        <p:spPr bwMode="auto">
          <a:xfrm>
            <a:off x="0" y="285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 </a:t>
            </a:r>
            <a:r>
              <a:rPr kumimoji="0" lang="fr-FR" sz="8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9468"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(7)</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6"/>
          <p:cNvSpPr/>
          <p:nvPr/>
        </p:nvSpPr>
        <p:spPr>
          <a:xfrm>
            <a:off x="7147488" y="3214686"/>
            <a:ext cx="567784" cy="400110"/>
          </a:xfrm>
          <a:prstGeom prst="rect">
            <a:avLst/>
          </a:prstGeom>
        </p:spPr>
        <p:txBody>
          <a:bodyPr wrap="none">
            <a:spAutoFit/>
          </a:bodyPr>
          <a:lstStyle/>
          <a:p>
            <a:r>
              <a:rPr kumimoji="0" lang="fr-F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(7)</a:t>
            </a:r>
            <a:endParaRPr lang="fr-FR" sz="2000" dirty="0"/>
          </a:p>
        </p:txBody>
      </p:sp>
      <p:sp>
        <p:nvSpPr>
          <p:cNvPr id="19470" name="Rectangle 14"/>
          <p:cNvSpPr>
            <a:spLocks noChangeArrowheads="1"/>
          </p:cNvSpPr>
          <p:nvPr/>
        </p:nvSpPr>
        <p:spPr bwMode="auto">
          <a:xfrm>
            <a:off x="0" y="3929066"/>
            <a:ext cx="9144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Finalement en </a:t>
            </a:r>
            <a:r>
              <a:rPr kumimoji="0" lang="fr-FR"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ordonant</a:t>
            </a:r>
            <a:r>
              <a:rPr kumimoji="0" lang="fr-F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l’équation (7) de façon à avoir un coefficient un devant le degré de dérivation le plus élevé, il vient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947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9471" name="Picture 1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285852" y="5012676"/>
            <a:ext cx="3643338" cy="559464"/>
          </a:xfrm>
          <a:prstGeom prst="rect">
            <a:avLst/>
          </a:prstGeom>
          <a:noFill/>
        </p:spPr>
      </p:pic>
      <p:sp>
        <p:nvSpPr>
          <p:cNvPr id="21" name="Rectangle 20"/>
          <p:cNvSpPr/>
          <p:nvPr/>
        </p:nvSpPr>
        <p:spPr>
          <a:xfrm>
            <a:off x="7185960" y="5000636"/>
            <a:ext cx="529312" cy="400110"/>
          </a:xfrm>
          <a:prstGeom prst="rect">
            <a:avLst/>
          </a:prstGeom>
        </p:spPr>
        <p:txBody>
          <a:bodyPr wrap="none">
            <a:spAutoFit/>
          </a:bodyPr>
          <a:lstStyle/>
          <a:p>
            <a:r>
              <a:rPr lang="fr-FR" sz="2000" dirty="0"/>
              <a:t>(8</a:t>
            </a:r>
            <a:r>
              <a:rPr lang="fr-FR" sz="2000" dirty="0" smtClean="0"/>
              <a:t>) </a:t>
            </a:r>
            <a:endParaRPr lang="fr-FR" sz="2000" dirty="0"/>
          </a:p>
        </p:txBody>
      </p:sp>
      <p:sp>
        <p:nvSpPr>
          <p:cNvPr id="32" name="Rectangle 31"/>
          <p:cNvSpPr/>
          <p:nvPr/>
        </p:nvSpPr>
        <p:spPr>
          <a:xfrm>
            <a:off x="142844" y="5715016"/>
            <a:ext cx="8715436" cy="714380"/>
          </a:xfrm>
          <a:prstGeom prst="rect">
            <a:avLst/>
          </a:prstGeom>
        </p:spPr>
        <p:txBody>
          <a:bodyPr wrap="square">
            <a:spAutoFit/>
          </a:bodyPr>
          <a:lstStyle/>
          <a:p>
            <a:pPr algn="just"/>
            <a:r>
              <a:rPr lang="fr-FR" sz="2000" dirty="0"/>
              <a:t>Cette équation différentielle </a:t>
            </a:r>
            <a:r>
              <a:rPr lang="fr-FR" sz="2000" dirty="0" smtClean="0"/>
              <a:t>relie w à u </a:t>
            </a:r>
            <a:r>
              <a:rPr lang="fr-FR" sz="2000" dirty="0"/>
              <a:t>par l’intermédiaire des paramètres constants dans le temps. Il s’agit d’une équation différentielle d’ordre 2.</a:t>
            </a:r>
            <a:r>
              <a:rPr lang="fr-FR" sz="2000" dirty="0" smtClean="0"/>
              <a:t> </a:t>
            </a:r>
            <a:endParaRPr lang="fr-F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animEffect transition="in" filter="box(in)">
                                      <p:cBhvr>
                                        <p:cTn id="7" dur="500"/>
                                        <p:tgtEl>
                                          <p:spTgt spid="1945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458"/>
                                        </p:tgtEl>
                                        <p:attrNameLst>
                                          <p:attrName>style.visibility</p:attrName>
                                        </p:attrNameLst>
                                      </p:cBhvr>
                                      <p:to>
                                        <p:strVal val="visible"/>
                                      </p:to>
                                    </p:set>
                                    <p:animEffect transition="in" filter="box(in)">
                                      <p:cBhvr>
                                        <p:cTn id="12" dur="500"/>
                                        <p:tgtEl>
                                          <p:spTgt spid="19458"/>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ox(i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9460"/>
                                        </p:tgtEl>
                                        <p:attrNameLst>
                                          <p:attrName>style.visibility</p:attrName>
                                        </p:attrNameLst>
                                      </p:cBhvr>
                                      <p:to>
                                        <p:strVal val="visible"/>
                                      </p:to>
                                    </p:set>
                                    <p:animEffect transition="in" filter="box(in)">
                                      <p:cBhvr>
                                        <p:cTn id="21" dur="500"/>
                                        <p:tgtEl>
                                          <p:spTgt spid="19460"/>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9461"/>
                                        </p:tgtEl>
                                        <p:attrNameLst>
                                          <p:attrName>style.visibility</p:attrName>
                                        </p:attrNameLst>
                                      </p:cBhvr>
                                      <p:to>
                                        <p:strVal val="visible"/>
                                      </p:to>
                                    </p:set>
                                    <p:animEffect transition="in" filter="box(in)">
                                      <p:cBhvr>
                                        <p:cTn id="26" dur="500"/>
                                        <p:tgtEl>
                                          <p:spTgt spid="19461"/>
                                        </p:tgtEl>
                                      </p:cBhvr>
                                    </p:animEffect>
                                  </p:childTnLst>
                                </p:cTn>
                              </p:par>
                            </p:childTnLst>
                          </p:cTn>
                        </p:par>
                        <p:par>
                          <p:cTn id="27" fill="hold">
                            <p:stCondLst>
                              <p:cond delay="500"/>
                            </p:stCondLst>
                            <p:childTnLst>
                              <p:par>
                                <p:cTn id="28" presetID="4" presetClass="entr" presetSubtype="16"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ox(i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9464"/>
                                        </p:tgtEl>
                                        <p:attrNameLst>
                                          <p:attrName>style.visibility</p:attrName>
                                        </p:attrNameLst>
                                      </p:cBhvr>
                                      <p:to>
                                        <p:strVal val="visible"/>
                                      </p:to>
                                    </p:set>
                                    <p:animEffect transition="in" filter="checkerboard(across)">
                                      <p:cBhvr>
                                        <p:cTn id="35" dur="500"/>
                                        <p:tgtEl>
                                          <p:spTgt spid="19464"/>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19465"/>
                                        </p:tgtEl>
                                        <p:attrNameLst>
                                          <p:attrName>style.visibility</p:attrName>
                                        </p:attrNameLst>
                                      </p:cBhvr>
                                      <p:to>
                                        <p:strVal val="visible"/>
                                      </p:to>
                                    </p:set>
                                    <p:animEffect transition="in" filter="box(in)">
                                      <p:cBhvr>
                                        <p:cTn id="40" dur="500"/>
                                        <p:tgtEl>
                                          <p:spTgt spid="19465"/>
                                        </p:tgtEl>
                                      </p:cBhvr>
                                    </p:animEffect>
                                  </p:childTnLst>
                                </p:cTn>
                              </p:par>
                            </p:childTnLst>
                          </p:cTn>
                        </p:par>
                        <p:par>
                          <p:cTn id="41" fill="hold">
                            <p:stCondLst>
                              <p:cond delay="500"/>
                            </p:stCondLst>
                            <p:childTnLst>
                              <p:par>
                                <p:cTn id="42" presetID="4" presetClass="entr" presetSubtype="16"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ox(in)">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9470"/>
                                        </p:tgtEl>
                                        <p:attrNameLst>
                                          <p:attrName>style.visibility</p:attrName>
                                        </p:attrNameLst>
                                      </p:cBhvr>
                                      <p:to>
                                        <p:strVal val="visible"/>
                                      </p:to>
                                    </p:set>
                                    <p:animEffect transition="in" filter="box(in)">
                                      <p:cBhvr>
                                        <p:cTn id="49" dur="500"/>
                                        <p:tgtEl>
                                          <p:spTgt spid="19470"/>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19471"/>
                                        </p:tgtEl>
                                        <p:attrNameLst>
                                          <p:attrName>style.visibility</p:attrName>
                                        </p:attrNameLst>
                                      </p:cBhvr>
                                      <p:to>
                                        <p:strVal val="visible"/>
                                      </p:to>
                                    </p:set>
                                    <p:animEffect transition="in" filter="box(in)">
                                      <p:cBhvr>
                                        <p:cTn id="54" dur="500"/>
                                        <p:tgtEl>
                                          <p:spTgt spid="19471"/>
                                        </p:tgtEl>
                                      </p:cBhvr>
                                    </p:animEffect>
                                  </p:childTnLst>
                                </p:cTn>
                              </p:par>
                            </p:childTnLst>
                          </p:cTn>
                        </p:par>
                        <p:par>
                          <p:cTn id="55" fill="hold">
                            <p:stCondLst>
                              <p:cond delay="500"/>
                            </p:stCondLst>
                            <p:childTnLst>
                              <p:par>
                                <p:cTn id="56" presetID="4" presetClass="entr" presetSubtype="16"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ox(in)">
                                      <p:cBhvr>
                                        <p:cTn id="58" dur="500"/>
                                        <p:tgtEl>
                                          <p:spTgt spid="21"/>
                                        </p:tgtEl>
                                      </p:cBhvr>
                                    </p:animEffect>
                                  </p:childTnLst>
                                </p:cTn>
                              </p:par>
                            </p:childTnLst>
                          </p:cTn>
                        </p:par>
                        <p:par>
                          <p:cTn id="59" fill="hold">
                            <p:stCondLst>
                              <p:cond delay="1000"/>
                            </p:stCondLst>
                            <p:childTnLst>
                              <p:par>
                                <p:cTn id="60" presetID="4" presetClass="entr" presetSubtype="16" fill="hold" grpId="0"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box(in)">
                                      <p:cBhvr>
                                        <p:cTn id="6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p:bldP spid="5" grpId="0"/>
      <p:bldP spid="19460" grpId="0"/>
      <p:bldP spid="10" grpId="0"/>
      <p:bldP spid="19464" grpId="0"/>
      <p:bldP spid="17" grpId="0"/>
      <p:bldP spid="19470" grpId="0"/>
      <p:bldP spid="2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4638"/>
            <a:ext cx="8686800" cy="725470"/>
          </a:xfrm>
        </p:spPr>
        <p:txBody>
          <a:bodyPr>
            <a:normAutofit fontScale="90000"/>
          </a:bodyPr>
          <a:lstStyle/>
          <a:p>
            <a:pPr algn="l"/>
            <a:r>
              <a:rPr lang="fr-FR" sz="3600" b="1" dirty="0"/>
              <a:t>5) Bilan des </a:t>
            </a:r>
            <a:r>
              <a:rPr lang="fr-FR" sz="3600" b="1" dirty="0" smtClean="0"/>
              <a:t>puissances </a:t>
            </a:r>
            <a:r>
              <a:rPr lang="fr-FR" sz="3600" dirty="0"/>
              <a:t/>
            </a:r>
            <a:br>
              <a:rPr lang="fr-FR" sz="3600" dirty="0"/>
            </a:br>
            <a:endParaRPr lang="fr-FR" sz="3600" dirty="0"/>
          </a:p>
        </p:txBody>
      </p:sp>
      <p:sp>
        <p:nvSpPr>
          <p:cNvPr id="3" name="ZoneTexte 2"/>
          <p:cNvSpPr txBox="1"/>
          <p:nvPr/>
        </p:nvSpPr>
        <p:spPr>
          <a:xfrm>
            <a:off x="214282" y="928670"/>
            <a:ext cx="8501122" cy="5016758"/>
          </a:xfrm>
          <a:prstGeom prst="rect">
            <a:avLst/>
          </a:prstGeom>
          <a:noFill/>
        </p:spPr>
        <p:txBody>
          <a:bodyPr wrap="square" rtlCol="0">
            <a:spAutoFit/>
          </a:bodyPr>
          <a:lstStyle/>
          <a:p>
            <a:pPr algn="just"/>
            <a:r>
              <a:rPr lang="fr-FR" sz="2000" dirty="0" smtClean="0"/>
              <a:t> Soit un moteur dont l’induit est alimenté parla tension U, , le courant dans l’induit est I. L’inducteur de résistance r est parcouru par un courant J.  Le moteur tourne à la vitesse </a:t>
            </a:r>
            <a:r>
              <a:rPr lang="el-GR" sz="2000" dirty="0" smtClean="0"/>
              <a:t>Ω</a:t>
            </a:r>
            <a:r>
              <a:rPr lang="fr-FR" sz="2000" dirty="0" smtClean="0"/>
              <a:t> en fournissant un couple au moteur </a:t>
            </a:r>
            <a:r>
              <a:rPr lang="fr-FR" sz="2000" i="1" dirty="0" smtClean="0"/>
              <a:t>Cm. </a:t>
            </a:r>
          </a:p>
          <a:p>
            <a:pPr algn="just"/>
            <a:r>
              <a:rPr lang="fr-FR" sz="2000" dirty="0" smtClean="0"/>
              <a:t>Le moteur reçoit une puissance électrique                 , il fournit une puissance mécanique disponible sur l’arbre du moteur </a:t>
            </a:r>
            <a:r>
              <a:rPr lang="fr-FR" sz="2000" i="1" dirty="0" smtClean="0"/>
              <a:t>Cm.</a:t>
            </a:r>
            <a:r>
              <a:rPr lang="el-GR" sz="2000" i="1" dirty="0" smtClean="0"/>
              <a:t>Ω</a:t>
            </a:r>
            <a:r>
              <a:rPr lang="fr-FR" sz="2000" i="1" dirty="0" smtClean="0"/>
              <a:t>.</a:t>
            </a:r>
          </a:p>
          <a:p>
            <a:pPr algn="just"/>
            <a:r>
              <a:rPr lang="fr-FR" sz="2000" i="1" dirty="0" smtClean="0"/>
              <a:t>On peut distinguer:</a:t>
            </a:r>
          </a:p>
          <a:p>
            <a:pPr algn="just"/>
            <a:r>
              <a:rPr lang="fr-FR" sz="2000" i="1" dirty="0" smtClean="0"/>
              <a:t>- Les pertes par effet Joule dans l’induit         </a:t>
            </a:r>
          </a:p>
          <a:p>
            <a:pPr lvl="0" algn="just">
              <a:buFontTx/>
              <a:buChar char="-"/>
            </a:pPr>
            <a:r>
              <a:rPr lang="fr-FR" sz="2000" dirty="0" smtClean="0"/>
              <a:t>Les pertes </a:t>
            </a:r>
            <a:r>
              <a:rPr lang="fr-FR" sz="2000" dirty="0" err="1" smtClean="0"/>
              <a:t>blais</a:t>
            </a:r>
            <a:r>
              <a:rPr lang="fr-FR" sz="2000" dirty="0" smtClean="0"/>
              <a:t>.</a:t>
            </a:r>
          </a:p>
          <a:p>
            <a:pPr lvl="0" algn="just">
              <a:buFontTx/>
              <a:buChar char="-"/>
            </a:pPr>
            <a:r>
              <a:rPr lang="fr-FR" sz="2000" dirty="0" smtClean="0"/>
              <a:t> Les pertes mécaniques  P</a:t>
            </a:r>
            <a:r>
              <a:rPr lang="fr-FR" sz="1600" dirty="0" smtClean="0"/>
              <a:t>1 </a:t>
            </a:r>
            <a:r>
              <a:rPr lang="fr-FR" sz="2000" dirty="0" smtClean="0"/>
              <a:t>correspondant aux diverses résistances passives.</a:t>
            </a:r>
          </a:p>
          <a:p>
            <a:pPr lvl="0" algn="just">
              <a:buFontTx/>
              <a:buChar char="-"/>
            </a:pPr>
            <a:r>
              <a:rPr lang="fr-FR" sz="1600" dirty="0" smtClean="0"/>
              <a:t> </a:t>
            </a:r>
            <a:r>
              <a:rPr lang="fr-FR" sz="2000" dirty="0" smtClean="0"/>
              <a:t>Les pertes fer par </a:t>
            </a:r>
            <a:r>
              <a:rPr lang="fr-FR" sz="2000" dirty="0" err="1" smtClean="0"/>
              <a:t>hystérisis</a:t>
            </a:r>
            <a:r>
              <a:rPr lang="fr-FR" sz="2000" dirty="0" smtClean="0"/>
              <a:t> et courants de </a:t>
            </a:r>
            <a:r>
              <a:rPr lang="fr-FR" sz="2000" dirty="0" err="1" smtClean="0"/>
              <a:t>foucault</a:t>
            </a:r>
            <a:r>
              <a:rPr lang="fr-FR" sz="2000" dirty="0" smtClean="0"/>
              <a:t>  P</a:t>
            </a:r>
            <a:r>
              <a:rPr lang="fr-FR" sz="1600" dirty="0" smtClean="0"/>
              <a:t>2 </a:t>
            </a:r>
            <a:r>
              <a:rPr lang="fr-FR" sz="2000" dirty="0" smtClean="0"/>
              <a:t>dans le rotor.</a:t>
            </a:r>
          </a:p>
          <a:p>
            <a:pPr lvl="0" algn="just"/>
            <a:endParaRPr lang="fr-FR" sz="2000" dirty="0" smtClean="0"/>
          </a:p>
          <a:p>
            <a:pPr algn="just"/>
            <a:r>
              <a:rPr lang="fr-FR" sz="2000" dirty="0" smtClean="0"/>
              <a:t>La conversion électromécanique réelle peut être représentée par ce bilan des puissances, en considérant que le couple des pertes est </a:t>
            </a:r>
            <a:r>
              <a:rPr lang="fr-FR" sz="2000" dirty="0" err="1" smtClean="0"/>
              <a:t>souvant</a:t>
            </a:r>
            <a:r>
              <a:rPr lang="fr-FR" sz="2000" dirty="0" smtClean="0"/>
              <a:t> pris constant de même signe que la vitesse.</a:t>
            </a:r>
          </a:p>
          <a:p>
            <a:pPr lvl="0" algn="just"/>
            <a:endParaRPr lang="fr-FR" sz="1600" dirty="0" smtClean="0"/>
          </a:p>
          <a:p>
            <a:pPr algn="just"/>
            <a:endParaRPr lang="fr-FR" sz="2400" i="1"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857752" y="1928802"/>
            <a:ext cx="900115" cy="333376"/>
          </a:xfrm>
          <a:prstGeom prst="rect">
            <a:avLst/>
          </a:prstGeom>
          <a:noFill/>
        </p:spPr>
      </p:pic>
      <p:sp>
        <p:nvSpPr>
          <p:cNvPr id="1027" name="Rectangle 3"/>
          <p:cNvSpPr>
            <a:spLocks noChangeArrowheads="1"/>
          </p:cNvSpPr>
          <p:nvPr/>
        </p:nvSpPr>
        <p:spPr bwMode="auto">
          <a:xfrm>
            <a:off x="0" y="190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a:t>
            </a:r>
            <a:r>
              <a:rPr kumimoji="0" lang="fr-FR" sz="8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02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357686" y="2714620"/>
            <a:ext cx="428628" cy="42862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amond(in)">
                                      <p:cBhvr>
                                        <p:cTn id="15" dur="2000"/>
                                        <p:tgtEl>
                                          <p:spTgt spid="3">
                                            <p:txEl>
                                              <p:pRg st="1" end="1"/>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amond(in)">
                                      <p:cBhvr>
                                        <p:cTn id="18" dur="2000"/>
                                        <p:tgtEl>
                                          <p:spTgt spid="3">
                                            <p:txEl>
                                              <p:pRg st="2" end="2"/>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amond(in)">
                                      <p:cBhvr>
                                        <p:cTn id="21" dur="2000"/>
                                        <p:tgtEl>
                                          <p:spTgt spid="3">
                                            <p:txEl>
                                              <p:pRg st="3" end="3"/>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amond(in)">
                                      <p:cBhvr>
                                        <p:cTn id="24" dur="2000"/>
                                        <p:tgtEl>
                                          <p:spTgt spid="3">
                                            <p:txEl>
                                              <p:pRg st="4" end="4"/>
                                            </p:txEl>
                                          </p:spTgt>
                                        </p:tgtEl>
                                      </p:cBhvr>
                                    </p:animEffect>
                                  </p:childTnLst>
                                </p:cTn>
                              </p:par>
                              <p:par>
                                <p:cTn id="25" presetID="8"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amond(in)">
                                      <p:cBhvr>
                                        <p:cTn id="27" dur="2000"/>
                                        <p:tgtEl>
                                          <p:spTgt spid="3">
                                            <p:txEl>
                                              <p:pRg st="5" end="5"/>
                                            </p:txEl>
                                          </p:spTgt>
                                        </p:tgtEl>
                                      </p:cBhvr>
                                    </p:animEffect>
                                  </p:childTnLst>
                                </p:cTn>
                              </p:par>
                              <p:par>
                                <p:cTn id="28" presetID="8" presetClass="entr" presetSubtype="16"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diamond(in)">
                                      <p:cBhvr>
                                        <p:cTn id="30" dur="2000"/>
                                        <p:tgtEl>
                                          <p:spTgt spid="3">
                                            <p:txEl>
                                              <p:pRg st="6" end="6"/>
                                            </p:txEl>
                                          </p:spTgt>
                                        </p:tgtEl>
                                      </p:cBhvr>
                                    </p:animEffect>
                                  </p:childTnLst>
                                </p:cTn>
                              </p:par>
                              <p:par>
                                <p:cTn id="31" presetID="8" presetClass="entr" presetSubtype="16"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diamond(in)">
                                      <p:cBhvr>
                                        <p:cTn id="33"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srcRect/>
          <a:stretch>
            <a:fillRect/>
          </a:stretch>
        </p:blipFill>
        <p:spPr bwMode="auto">
          <a:xfrm>
            <a:off x="571472" y="1142985"/>
            <a:ext cx="8072494" cy="3536424"/>
          </a:xfrm>
          <a:prstGeom prst="rect">
            <a:avLst/>
          </a:prstGeom>
          <a:noFill/>
          <a:ln w="9525">
            <a:noFill/>
            <a:miter lim="800000"/>
            <a:headEnd/>
            <a:tailEnd/>
          </a:ln>
        </p:spPr>
      </p:pic>
      <p:sp>
        <p:nvSpPr>
          <p:cNvPr id="21505" name="Rectangle 1"/>
          <p:cNvSpPr>
            <a:spLocks noChangeArrowheads="1"/>
          </p:cNvSpPr>
          <p:nvPr/>
        </p:nvSpPr>
        <p:spPr bwMode="auto">
          <a:xfrm>
            <a:off x="214282" y="5072074"/>
            <a:ext cx="8715436"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Figure 7 :</a:t>
            </a:r>
            <a:r>
              <a:rPr kumimoji="0" lang="fr-F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Représentation du bilan de puissance d’un moteur à courant continu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21505"/>
                                        </p:tgtEl>
                                        <p:attrNameLst>
                                          <p:attrName>style.visibility</p:attrName>
                                        </p:attrNameLst>
                                      </p:cBhvr>
                                      <p:to>
                                        <p:strVal val="visible"/>
                                      </p:to>
                                    </p:set>
                                    <p:animEffect transition="in" filter="box(in)">
                                      <p:cBhvr>
                                        <p:cTn id="11" dur="500"/>
                                        <p:tgtEl>
                                          <p:spTgt spid="21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1185</Words>
  <Application>Microsoft Office PowerPoint</Application>
  <PresentationFormat>Affichage à l'écran (4:3)</PresentationFormat>
  <Paragraphs>98</Paragraphs>
  <Slides>18</Slides>
  <Notes>1</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18</vt:i4>
      </vt:variant>
    </vt:vector>
  </HeadingPairs>
  <TitlesOfParts>
    <vt:vector size="20" baseType="lpstr">
      <vt:lpstr>Thème Office</vt:lpstr>
      <vt:lpstr>Picture</vt:lpstr>
      <vt:lpstr>Chapitre 2: Moteur à courant continu</vt:lpstr>
      <vt:lpstr>1. Introduction </vt:lpstr>
      <vt:lpstr>2. Principe de fonctionnement d’un moteur à courant continu</vt:lpstr>
      <vt:lpstr>3) Différents modes d’excitation d’un moteur à courant continu</vt:lpstr>
      <vt:lpstr>Diapositive 5</vt:lpstr>
      <vt:lpstr>Diapositive 6</vt:lpstr>
      <vt:lpstr>Diapositive 7</vt:lpstr>
      <vt:lpstr>5) Bilan des puissances  </vt:lpstr>
      <vt:lpstr>Diapositive 9</vt:lpstr>
      <vt:lpstr>6) Commande en vitesse d’un moteur à courant continu</vt:lpstr>
      <vt:lpstr>Diapositive 11</vt:lpstr>
      <vt:lpstr>Diapositive 12</vt:lpstr>
      <vt:lpstr>Diapositive 13</vt:lpstr>
      <vt:lpstr>Diapositive 14</vt:lpstr>
      <vt:lpstr>Diapositive 15</vt:lpstr>
      <vt:lpstr>Diapositive 16</vt:lpstr>
      <vt:lpstr>Diapositive 17</vt:lpstr>
      <vt:lpstr>Diapositive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2: Moteur à courant continu</dc:title>
  <dc:creator>bosinfo</dc:creator>
  <cp:lastModifiedBy>bosinfo</cp:lastModifiedBy>
  <cp:revision>39</cp:revision>
  <dcterms:created xsi:type="dcterms:W3CDTF">2018-03-06T06:08:57Z</dcterms:created>
  <dcterms:modified xsi:type="dcterms:W3CDTF">2018-03-14T06:29:50Z</dcterms:modified>
</cp:coreProperties>
</file>