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aleway" charset="0"/>
      <p:regular r:id="rId13"/>
      <p:bold r:id="rId14"/>
      <p:italic r:id="rId15"/>
      <p:boldItalic r:id="rId16"/>
    </p:embeddedFont>
    <p:embeddedFont>
      <p:font typeface="La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f5ba43a9ce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f5ba43a9c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323d23251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323d23251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1323d23251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1323d2325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323d23251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1323d23251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323d23251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1323d23251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1323d23251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1323d23251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f5ba43a9c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f5ba43a9c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f5ba43a9c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f5ba43a9c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f5ba43a9c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f5ba43a9c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Backorder prediction</a:t>
            </a:r>
            <a:endParaRPr>
              <a:latin typeface="Times New Roman"/>
              <a:ea typeface="Times New Roman"/>
              <a:cs typeface="Times New Roman"/>
              <a:sym typeface="Times New Roman"/>
            </a:endParaRPr>
          </a:p>
        </p:txBody>
      </p:sp>
      <p:sp>
        <p:nvSpPr>
          <p:cNvPr id="87" name="Google Shape;87;p13"/>
          <p:cNvSpPr txBox="1">
            <a:spLocks noGrp="1"/>
          </p:cNvSpPr>
          <p:nvPr>
            <p:ph type="subTitle" idx="1"/>
          </p:nvPr>
        </p:nvSpPr>
        <p:spPr>
          <a:xfrm>
            <a:off x="729627" y="3172899"/>
            <a:ext cx="7688100" cy="1082841"/>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dk2"/>
                </a:solidFill>
                <a:latin typeface="Times New Roman"/>
                <a:ea typeface="Times New Roman"/>
                <a:cs typeface="Times New Roman"/>
                <a:sym typeface="Times New Roman"/>
              </a:rPr>
              <a:t>Detailed Project </a:t>
            </a:r>
            <a:r>
              <a:rPr lang="en" b="1" dirty="0" smtClean="0">
                <a:solidFill>
                  <a:schemeClr val="dk2"/>
                </a:solidFill>
                <a:latin typeface="Times New Roman"/>
                <a:ea typeface="Times New Roman"/>
                <a:cs typeface="Times New Roman"/>
                <a:sym typeface="Times New Roman"/>
              </a:rPr>
              <a:t>Report</a:t>
            </a:r>
          </a:p>
          <a:p>
            <a:pPr marL="0" lvl="0" indent="0" algn="l" rtl="0">
              <a:spcBef>
                <a:spcPts val="0"/>
              </a:spcBef>
              <a:spcAft>
                <a:spcPts val="0"/>
              </a:spcAft>
              <a:buNone/>
            </a:pPr>
            <a:endParaRPr lang="en" b="1" dirty="0" smtClean="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b="1" dirty="0" smtClean="0">
                <a:solidFill>
                  <a:schemeClr val="dk2"/>
                </a:solidFill>
                <a:latin typeface="Times New Roman"/>
                <a:ea typeface="Times New Roman"/>
                <a:cs typeface="Times New Roman"/>
                <a:sym typeface="Times New Roman"/>
              </a:rPr>
              <a:t>Written By M.Shabarish</a:t>
            </a:r>
          </a:p>
          <a:p>
            <a:pPr marL="0" lvl="0" indent="0" algn="l" rtl="0">
              <a:spcBef>
                <a:spcPts val="0"/>
              </a:spcBef>
              <a:spcAft>
                <a:spcPts val="0"/>
              </a:spcAft>
              <a:buNone/>
            </a:pPr>
            <a:endParaRPr b="1" dirty="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40">
                <a:latin typeface="Times New Roman"/>
                <a:ea typeface="Times New Roman"/>
                <a:cs typeface="Times New Roman"/>
                <a:sym typeface="Times New Roman"/>
              </a:rPr>
              <a:t>Conclusion</a:t>
            </a:r>
            <a:endParaRPr sz="1940">
              <a:latin typeface="Times New Roman"/>
              <a:ea typeface="Times New Roman"/>
              <a:cs typeface="Times New Roman"/>
              <a:sym typeface="Times New Roman"/>
            </a:endParaRPr>
          </a:p>
        </p:txBody>
      </p:sp>
      <p:sp>
        <p:nvSpPr>
          <p:cNvPr id="145" name="Google Shape;145;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solidFill>
                  <a:schemeClr val="dk2"/>
                </a:solidFill>
                <a:latin typeface="Times New Roman"/>
                <a:ea typeface="Times New Roman"/>
                <a:cs typeface="Times New Roman"/>
                <a:sym typeface="Times New Roman"/>
              </a:rPr>
              <a:t>Successfully completed the end-to-end machine learning backorder prediction project which can predict the backorders and reduces the strain on logistics, production and transportation.</a:t>
            </a:r>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ct val="64285"/>
              <a:buNone/>
            </a:pPr>
            <a:r>
              <a:rPr lang="en" sz="1540">
                <a:latin typeface="Times New Roman"/>
                <a:ea typeface="Times New Roman"/>
                <a:cs typeface="Times New Roman"/>
                <a:sym typeface="Times New Roman"/>
              </a:rPr>
              <a:t>Objective</a:t>
            </a:r>
            <a:endParaRPr sz="1540">
              <a:latin typeface="Times New Roman"/>
              <a:ea typeface="Times New Roman"/>
              <a:cs typeface="Times New Roman"/>
              <a:sym typeface="Times New Roman"/>
            </a:endParaRPr>
          </a:p>
          <a:p>
            <a:pPr marL="0" lvl="0" indent="0" algn="l" rtl="0">
              <a:spcBef>
                <a:spcPts val="0"/>
              </a:spcBef>
              <a:spcAft>
                <a:spcPts val="0"/>
              </a:spcAft>
              <a:buSzPct val="64285"/>
              <a:buNone/>
            </a:pPr>
            <a:endParaRPr sz="1540"/>
          </a:p>
        </p:txBody>
      </p:sp>
      <p:sp>
        <p:nvSpPr>
          <p:cNvPr id="93" name="Google Shape;93;p14"/>
          <p:cNvSpPr txBox="1">
            <a:spLocks noGrp="1"/>
          </p:cNvSpPr>
          <p:nvPr>
            <p:ph type="body" idx="1"/>
          </p:nvPr>
        </p:nvSpPr>
        <p:spPr>
          <a:xfrm>
            <a:off x="729450" y="1786700"/>
            <a:ext cx="7688700" cy="297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Times New Roman"/>
                <a:ea typeface="Times New Roman"/>
                <a:cs typeface="Times New Roman"/>
                <a:sym typeface="Times New Roman"/>
              </a:rPr>
              <a:t>Backorders are unavoidable, but by anticipating which things will be backordered, planning can be streamlined at several levels, preventing unexpected strain on production, logistics, and transportation. Developing a predictive model the model able to predict whether a model is going to be backordered or not</a:t>
            </a:r>
            <a:endParaRPr>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chemeClr val="dk2"/>
                </a:solidFill>
                <a:latin typeface="Times New Roman"/>
                <a:ea typeface="Times New Roman"/>
                <a:cs typeface="Times New Roman"/>
                <a:sym typeface="Times New Roman"/>
              </a:rPr>
              <a:t>Benefits</a:t>
            </a:r>
            <a:endParaRPr b="1">
              <a:solidFill>
                <a:schemeClr val="dk2"/>
              </a:solidFill>
              <a:latin typeface="Times New Roman"/>
              <a:ea typeface="Times New Roman"/>
              <a:cs typeface="Times New Roman"/>
              <a:sym typeface="Times New Roman"/>
            </a:endParaRPr>
          </a:p>
          <a:p>
            <a:pPr marL="457200" lvl="0" indent="-311150" algn="l" rtl="0">
              <a:spcBef>
                <a:spcPts val="120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Reduces the strain on logistics.</a:t>
            </a: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Better inventory management.</a:t>
            </a: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Identifying parts with the highest chances of shortage prior its occurrence.</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Data Sharing Agreement</a:t>
            </a:r>
            <a:endParaRPr>
              <a:latin typeface="Times New Roman"/>
              <a:ea typeface="Times New Roman"/>
              <a:cs typeface="Times New Roman"/>
              <a:sym typeface="Times New Roman"/>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Train file name(Kaggle_Training_Dataset_v2) and test file name(Kaggle_Test_Dataset_v2)</a:t>
            </a: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Number of columns : 22</a:t>
            </a: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Name of the columns :  Product id,inventory level, lead time, transit time, product performance features(2), product sales quantity features(4), product sales forecast variables(3) , and 7 risk flag features and a target features.</a:t>
            </a: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Data type of the columns : 15 numerical features, 7 Categorical features.</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660698" y="713633"/>
            <a:ext cx="7688400" cy="40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891"/>
              <a:buNone/>
            </a:pPr>
            <a:r>
              <a:rPr lang="en" sz="1886" dirty="0">
                <a:latin typeface="Times New Roman"/>
                <a:ea typeface="Times New Roman"/>
                <a:cs typeface="Times New Roman"/>
                <a:sym typeface="Times New Roman"/>
              </a:rPr>
              <a:t>Architecture</a:t>
            </a:r>
            <a:endParaRPr sz="1886" dirty="0">
              <a:latin typeface="Times New Roman"/>
              <a:ea typeface="Times New Roman"/>
              <a:cs typeface="Times New Roman"/>
              <a:sym typeface="Times New Roman"/>
            </a:endParaRPr>
          </a:p>
        </p:txBody>
      </p:sp>
      <p:pic>
        <p:nvPicPr>
          <p:cNvPr id="5" name="Picture 4" descr="PROJECT ARCHITECUTRE MAIN (2).png"/>
          <p:cNvPicPr>
            <a:picLocks noChangeAspect="1"/>
          </p:cNvPicPr>
          <p:nvPr/>
        </p:nvPicPr>
        <p:blipFill>
          <a:blip r:embed="rId3"/>
          <a:stretch>
            <a:fillRect/>
          </a:stretch>
        </p:blipFill>
        <p:spPr>
          <a:xfrm>
            <a:off x="278703" y="1403541"/>
            <a:ext cx="8435340" cy="3505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40">
                <a:latin typeface="Times New Roman"/>
                <a:ea typeface="Times New Roman"/>
                <a:cs typeface="Times New Roman"/>
                <a:sym typeface="Times New Roman"/>
              </a:rPr>
              <a:t>Data Ingestion </a:t>
            </a:r>
            <a:endParaRPr sz="1940">
              <a:latin typeface="Times New Roman"/>
              <a:ea typeface="Times New Roman"/>
              <a:cs typeface="Times New Roman"/>
              <a:sym typeface="Times New Roman"/>
            </a:endParaRPr>
          </a:p>
        </p:txBody>
      </p:sp>
      <p:sp>
        <p:nvSpPr>
          <p:cNvPr id="111" name="Google Shape;111;p17"/>
          <p:cNvSpPr txBox="1">
            <a:spLocks noGrp="1"/>
          </p:cNvSpPr>
          <p:nvPr>
            <p:ph type="body" idx="1"/>
          </p:nvPr>
        </p:nvSpPr>
        <p:spPr>
          <a:xfrm>
            <a:off x="729450" y="1853850"/>
            <a:ext cx="7688700" cy="11859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0"/>
              </a:spcBef>
              <a:spcAft>
                <a:spcPts val="0"/>
              </a:spcAft>
              <a:buNone/>
            </a:pPr>
            <a:r>
              <a:rPr lang="en" sz="5639">
                <a:solidFill>
                  <a:schemeClr val="dk2"/>
                </a:solidFill>
                <a:latin typeface="Times New Roman"/>
                <a:ea typeface="Times New Roman"/>
                <a:cs typeface="Times New Roman"/>
                <a:sym typeface="Times New Roman"/>
              </a:rPr>
              <a:t>1. Loading the data from Amazon S3 bucket.</a:t>
            </a:r>
            <a:endParaRPr sz="5639">
              <a:solidFill>
                <a:schemeClr val="dk2"/>
              </a:solidFill>
              <a:latin typeface="Times New Roman"/>
              <a:ea typeface="Times New Roman"/>
              <a:cs typeface="Times New Roman"/>
              <a:sym typeface="Times New Roman"/>
            </a:endParaRPr>
          </a:p>
          <a:p>
            <a:pPr marL="0" lvl="0" indent="0" algn="just" rtl="0">
              <a:spcBef>
                <a:spcPts val="0"/>
              </a:spcBef>
              <a:spcAft>
                <a:spcPts val="0"/>
              </a:spcAft>
              <a:buNone/>
            </a:pPr>
            <a:r>
              <a:rPr lang="en" sz="5639">
                <a:solidFill>
                  <a:schemeClr val="dk2"/>
                </a:solidFill>
                <a:latin typeface="Times New Roman"/>
                <a:ea typeface="Times New Roman"/>
                <a:cs typeface="Times New Roman"/>
                <a:sym typeface="Times New Roman"/>
              </a:rPr>
              <a:t>2. Performing the train test split.</a:t>
            </a:r>
            <a:endParaRPr sz="5639">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5639">
                <a:solidFill>
                  <a:schemeClr val="dk2"/>
                </a:solidFill>
                <a:latin typeface="Times New Roman"/>
                <a:ea typeface="Times New Roman"/>
                <a:cs typeface="Times New Roman"/>
                <a:sym typeface="Times New Roman"/>
              </a:rPr>
              <a:t>3. Saving the dataset and train test splits to  Data Ingestion artifacts</a:t>
            </a:r>
            <a:endParaRPr sz="5639">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chemeClr val="dk2"/>
                </a:solidFill>
                <a:latin typeface="Times New Roman"/>
                <a:ea typeface="Times New Roman"/>
                <a:cs typeface="Times New Roman"/>
                <a:sym typeface="Times New Roman"/>
              </a:rPr>
              <a:t>.</a:t>
            </a:r>
            <a:endParaRPr sz="1658">
              <a:solidFill>
                <a:schemeClr val="dk2"/>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endParaRPr sz="1800">
              <a:solidFill>
                <a:srgbClr val="1A1A1A"/>
              </a:solidFill>
              <a:highlight>
                <a:srgbClr val="FBFBFB"/>
              </a:highlight>
              <a:latin typeface="Times New Roman"/>
              <a:ea typeface="Times New Roman"/>
              <a:cs typeface="Times New Roman"/>
              <a:sym typeface="Times New Roman"/>
            </a:endParaRPr>
          </a:p>
          <a:p>
            <a:pPr marL="0" lvl="0" indent="0" algn="l" rtl="0">
              <a:spcBef>
                <a:spcPts val="0"/>
              </a:spcBef>
              <a:spcAft>
                <a:spcPts val="0"/>
              </a:spcAft>
              <a:buNone/>
            </a:pPr>
            <a:endParaRPr sz="1800">
              <a:solidFill>
                <a:srgbClr val="1A1A1A"/>
              </a:solidFill>
              <a:highlight>
                <a:srgbClr val="FBFBFB"/>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900" b="1">
              <a:solidFill>
                <a:schemeClr val="dk2"/>
              </a:solidFill>
              <a:latin typeface="Times New Roman"/>
              <a:ea typeface="Times New Roman"/>
              <a:cs typeface="Times New Roman"/>
              <a:sym typeface="Times New Roman"/>
            </a:endParaRPr>
          </a:p>
          <a:p>
            <a:pPr marL="0" lvl="0" indent="0" algn="l" rtl="0">
              <a:spcBef>
                <a:spcPts val="0"/>
              </a:spcBef>
              <a:spcAft>
                <a:spcPts val="1200"/>
              </a:spcAft>
              <a:buNone/>
            </a:pPr>
            <a:r>
              <a:rPr lang="en" sz="900">
                <a:solidFill>
                  <a:srgbClr val="FDF7F7"/>
                </a:solidFill>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p:txBody>
      </p:sp>
      <p:sp>
        <p:nvSpPr>
          <p:cNvPr id="112" name="Google Shape;112;p17"/>
          <p:cNvSpPr txBox="1">
            <a:spLocks noGrp="1"/>
          </p:cNvSpPr>
          <p:nvPr>
            <p:ph type="title"/>
          </p:nvPr>
        </p:nvSpPr>
        <p:spPr>
          <a:xfrm>
            <a:off x="688475" y="2871025"/>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40">
                <a:latin typeface="Times New Roman"/>
                <a:ea typeface="Times New Roman"/>
                <a:cs typeface="Times New Roman"/>
                <a:sym typeface="Times New Roman"/>
              </a:rPr>
              <a:t>Data Validation</a:t>
            </a:r>
            <a:endParaRPr sz="1940">
              <a:latin typeface="Times New Roman"/>
              <a:ea typeface="Times New Roman"/>
              <a:cs typeface="Times New Roman"/>
              <a:sym typeface="Times New Roman"/>
            </a:endParaRPr>
          </a:p>
        </p:txBody>
      </p:sp>
      <p:sp>
        <p:nvSpPr>
          <p:cNvPr id="113" name="Google Shape;113;p17"/>
          <p:cNvSpPr txBox="1"/>
          <p:nvPr/>
        </p:nvSpPr>
        <p:spPr>
          <a:xfrm>
            <a:off x="827600" y="3418675"/>
            <a:ext cx="65280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2"/>
                </a:solidFill>
                <a:highlight>
                  <a:srgbClr val="FBFBFB"/>
                </a:highlight>
                <a:latin typeface="Times New Roman"/>
                <a:ea typeface="Times New Roman"/>
                <a:cs typeface="Times New Roman"/>
                <a:sym typeface="Times New Roman"/>
              </a:rPr>
              <a:t>1. Checks for columns in base and current dataframe.</a:t>
            </a:r>
            <a:endParaRPr>
              <a:solidFill>
                <a:schemeClr val="dk2"/>
              </a:solidFill>
              <a:highlight>
                <a:srgbClr val="FBFBFB"/>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chemeClr val="dk2"/>
                </a:solidFill>
                <a:highlight>
                  <a:srgbClr val="FBFBFB"/>
                </a:highlight>
                <a:latin typeface="Times New Roman"/>
                <a:ea typeface="Times New Roman"/>
                <a:cs typeface="Times New Roman"/>
                <a:sym typeface="Times New Roman"/>
              </a:rPr>
              <a:t>2. Checks for data drift in base and current dataframe</a:t>
            </a:r>
            <a:endParaRPr>
              <a:solidFill>
                <a:schemeClr val="dk2"/>
              </a:solidFill>
              <a:highlight>
                <a:srgbClr val="FBFBFB"/>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a:solidFill>
                  <a:schemeClr val="dk2"/>
                </a:solidFill>
                <a:highlight>
                  <a:srgbClr val="FBFBFB"/>
                </a:highlight>
                <a:latin typeface="Times New Roman"/>
                <a:ea typeface="Times New Roman"/>
                <a:cs typeface="Times New Roman"/>
                <a:sym typeface="Times New Roman"/>
              </a:rPr>
              <a:t>3. Saving report file the form .yaml in Data validation artifacts</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40">
                <a:latin typeface="Times New Roman"/>
                <a:ea typeface="Times New Roman"/>
                <a:cs typeface="Times New Roman"/>
                <a:sym typeface="Times New Roman"/>
              </a:rPr>
              <a:t>Data Transformation</a:t>
            </a:r>
            <a:endParaRPr sz="1940">
              <a:latin typeface="Times New Roman"/>
              <a:ea typeface="Times New Roman"/>
              <a:cs typeface="Times New Roman"/>
              <a:sym typeface="Times New Roman"/>
            </a:endParaRPr>
          </a:p>
        </p:txBody>
      </p:sp>
      <p:sp>
        <p:nvSpPr>
          <p:cNvPr id="119" name="Google Shape;119;p18"/>
          <p:cNvSpPr txBox="1">
            <a:spLocks noGrp="1"/>
          </p:cNvSpPr>
          <p:nvPr>
            <p:ph type="body" idx="1"/>
          </p:nvPr>
        </p:nvSpPr>
        <p:spPr>
          <a:xfrm>
            <a:off x="884125" y="202472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chemeClr val="dk2"/>
                </a:solidFill>
                <a:highlight>
                  <a:srgbClr val="FBFBFB"/>
                </a:highlight>
                <a:latin typeface="Times New Roman"/>
                <a:ea typeface="Times New Roman"/>
                <a:cs typeface="Times New Roman"/>
                <a:sym typeface="Times New Roman"/>
              </a:rPr>
              <a:t>1. Performs Data transformation operations</a:t>
            </a:r>
            <a:endParaRPr sz="1400">
              <a:solidFill>
                <a:schemeClr val="dk2"/>
              </a:solidFill>
              <a:highlight>
                <a:srgbClr val="FBFBFB"/>
              </a:highlight>
              <a:latin typeface="Times New Roman"/>
              <a:ea typeface="Times New Roman"/>
              <a:cs typeface="Times New Roman"/>
              <a:sym typeface="Times New Roman"/>
            </a:endParaRPr>
          </a:p>
          <a:p>
            <a:pPr marL="0" lvl="0" indent="0" algn="l" rtl="0">
              <a:spcBef>
                <a:spcPts val="1200"/>
              </a:spcBef>
              <a:spcAft>
                <a:spcPts val="0"/>
              </a:spcAft>
              <a:buNone/>
            </a:pPr>
            <a:r>
              <a:rPr lang="en" sz="1400">
                <a:solidFill>
                  <a:schemeClr val="dk2"/>
                </a:solidFill>
                <a:highlight>
                  <a:srgbClr val="FBFBFB"/>
                </a:highlight>
                <a:latin typeface="Times New Roman"/>
                <a:ea typeface="Times New Roman"/>
                <a:cs typeface="Times New Roman"/>
                <a:sym typeface="Times New Roman"/>
              </a:rPr>
              <a:t>2. Performs missing value imputation using simple imputer</a:t>
            </a:r>
            <a:endParaRPr sz="1400">
              <a:solidFill>
                <a:schemeClr val="dk2"/>
              </a:solidFill>
              <a:highlight>
                <a:srgbClr val="FBFBFB"/>
              </a:highlight>
              <a:latin typeface="Times New Roman"/>
              <a:ea typeface="Times New Roman"/>
              <a:cs typeface="Times New Roman"/>
              <a:sym typeface="Times New Roman"/>
            </a:endParaRPr>
          </a:p>
          <a:p>
            <a:pPr marL="0" lvl="0" indent="0" algn="l" rtl="0">
              <a:spcBef>
                <a:spcPts val="1200"/>
              </a:spcBef>
              <a:spcAft>
                <a:spcPts val="0"/>
              </a:spcAft>
              <a:buNone/>
            </a:pPr>
            <a:r>
              <a:rPr lang="en" sz="1400">
                <a:solidFill>
                  <a:schemeClr val="dk2"/>
                </a:solidFill>
                <a:highlight>
                  <a:srgbClr val="FBFBFB"/>
                </a:highlight>
                <a:latin typeface="Times New Roman"/>
                <a:ea typeface="Times New Roman"/>
                <a:cs typeface="Times New Roman"/>
                <a:sym typeface="Times New Roman"/>
              </a:rPr>
              <a:t>3. Scaling the numerical features</a:t>
            </a:r>
            <a:endParaRPr sz="1400">
              <a:solidFill>
                <a:schemeClr val="dk2"/>
              </a:solidFill>
              <a:highlight>
                <a:srgbClr val="FBFBFB"/>
              </a:highlight>
              <a:latin typeface="Times New Roman"/>
              <a:ea typeface="Times New Roman"/>
              <a:cs typeface="Times New Roman"/>
              <a:sym typeface="Times New Roman"/>
            </a:endParaRPr>
          </a:p>
          <a:p>
            <a:pPr marL="0" lvl="0" indent="0" algn="l" rtl="0">
              <a:spcBef>
                <a:spcPts val="1200"/>
              </a:spcBef>
              <a:spcAft>
                <a:spcPts val="0"/>
              </a:spcAft>
              <a:buNone/>
            </a:pPr>
            <a:r>
              <a:rPr lang="en" sz="1400">
                <a:solidFill>
                  <a:schemeClr val="dk2"/>
                </a:solidFill>
                <a:highlight>
                  <a:srgbClr val="FBFBFB"/>
                </a:highlight>
                <a:latin typeface="Times New Roman"/>
                <a:ea typeface="Times New Roman"/>
                <a:cs typeface="Times New Roman"/>
                <a:sym typeface="Times New Roman"/>
              </a:rPr>
              <a:t>4. Encoding the categorical and target features</a:t>
            </a:r>
            <a:endParaRPr sz="1400">
              <a:solidFill>
                <a:schemeClr val="dk2"/>
              </a:solidFill>
              <a:highlight>
                <a:srgbClr val="FBFBFB"/>
              </a:highlight>
              <a:latin typeface="Times New Roman"/>
              <a:ea typeface="Times New Roman"/>
              <a:cs typeface="Times New Roman"/>
              <a:sym typeface="Times New Roman"/>
            </a:endParaRPr>
          </a:p>
          <a:p>
            <a:pPr marL="0" lvl="0" indent="0" algn="l" rtl="0">
              <a:spcBef>
                <a:spcPts val="1200"/>
              </a:spcBef>
              <a:spcAft>
                <a:spcPts val="1200"/>
              </a:spcAft>
              <a:buNone/>
            </a:pPr>
            <a:r>
              <a:rPr lang="en" sz="1400">
                <a:solidFill>
                  <a:schemeClr val="dk2"/>
                </a:solidFill>
                <a:highlight>
                  <a:srgbClr val="FBFBFB"/>
                </a:highlight>
                <a:latin typeface="Times New Roman"/>
                <a:ea typeface="Times New Roman"/>
                <a:cs typeface="Times New Roman"/>
                <a:sym typeface="Times New Roman"/>
              </a:rPr>
              <a:t>5. Saving imputer and transformer objects to Data transformation artifacts</a:t>
            </a:r>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40">
                <a:latin typeface="Times New Roman"/>
                <a:ea typeface="Times New Roman"/>
                <a:cs typeface="Times New Roman"/>
                <a:sym typeface="Times New Roman"/>
              </a:rPr>
              <a:t>Model Training</a:t>
            </a:r>
            <a:endParaRPr sz="1940">
              <a:latin typeface="Times New Roman"/>
              <a:ea typeface="Times New Roman"/>
              <a:cs typeface="Times New Roman"/>
              <a:sym typeface="Times New Roman"/>
            </a:endParaRPr>
          </a:p>
        </p:txBody>
      </p:sp>
      <p:sp>
        <p:nvSpPr>
          <p:cNvPr id="125" name="Google Shape;125;p19"/>
          <p:cNvSpPr txBox="1">
            <a:spLocks noGrp="1"/>
          </p:cNvSpPr>
          <p:nvPr>
            <p:ph type="body" idx="1"/>
          </p:nvPr>
        </p:nvSpPr>
        <p:spPr>
          <a:xfrm>
            <a:off x="729450" y="1817625"/>
            <a:ext cx="7688700" cy="2931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a:solidFill>
                  <a:schemeClr val="dk2"/>
                </a:solidFill>
                <a:highlight>
                  <a:srgbClr val="F7F7F8"/>
                </a:highlight>
                <a:latin typeface="Times New Roman"/>
                <a:ea typeface="Times New Roman"/>
                <a:cs typeface="Times New Roman"/>
                <a:sym typeface="Times New Roman"/>
              </a:rPr>
              <a:t>Random Forest Classifier is used to predict the backorders. It is a popular machine learning algorithm that is used for classification tasks. It is a type of ensemble learning method that combines multiple decision trees to make more accurate and robust predictions.</a:t>
            </a:r>
            <a:endParaRPr sz="1400">
              <a:solidFill>
                <a:schemeClr val="dk2"/>
              </a:solidFill>
              <a:highlight>
                <a:srgbClr val="F7F7F8"/>
              </a:highlight>
              <a:latin typeface="Times New Roman"/>
              <a:ea typeface="Times New Roman"/>
              <a:cs typeface="Times New Roman"/>
              <a:sym typeface="Times New Roman"/>
            </a:endParaRPr>
          </a:p>
          <a:p>
            <a:pPr marL="0" lvl="0" indent="0" algn="l" rtl="0">
              <a:spcBef>
                <a:spcPts val="1500"/>
              </a:spcBef>
              <a:spcAft>
                <a:spcPts val="0"/>
              </a:spcAft>
              <a:buNone/>
            </a:pPr>
            <a:r>
              <a:rPr lang="en" sz="1400">
                <a:solidFill>
                  <a:schemeClr val="dk2"/>
                </a:solidFill>
                <a:highlight>
                  <a:srgbClr val="F7F7F8"/>
                </a:highlight>
                <a:latin typeface="Times New Roman"/>
                <a:ea typeface="Times New Roman"/>
                <a:cs typeface="Times New Roman"/>
                <a:sym typeface="Times New Roman"/>
              </a:rPr>
              <a:t>In a Random Forest Classifier, each decision tree is built on a randomly selected subset of features and training samples, which helps to reduce the risk of overfitting and improve the generalization ability of the model. The final prediction is made by aggregating the predictions of all the decision trees in the forest, using either a majority vote.</a:t>
            </a:r>
            <a:endParaRPr sz="1400">
              <a:solidFill>
                <a:schemeClr val="dk2"/>
              </a:solidFill>
              <a:highlight>
                <a:srgbClr val="F7F7F8"/>
              </a:highlight>
              <a:latin typeface="Times New Roman"/>
              <a:ea typeface="Times New Roman"/>
              <a:cs typeface="Times New Roman"/>
              <a:sym typeface="Times New Roman"/>
            </a:endParaRPr>
          </a:p>
          <a:p>
            <a:pPr marL="0" lvl="0" indent="0" algn="l" rtl="0">
              <a:spcBef>
                <a:spcPts val="1500"/>
              </a:spcBef>
              <a:spcAft>
                <a:spcPts val="0"/>
              </a:spcAft>
              <a:buNone/>
            </a:pPr>
            <a:r>
              <a:rPr lang="en" sz="1400">
                <a:solidFill>
                  <a:schemeClr val="dk2"/>
                </a:solidFill>
                <a:highlight>
                  <a:srgbClr val="F7F7F8"/>
                </a:highlight>
                <a:latin typeface="Times New Roman"/>
                <a:ea typeface="Times New Roman"/>
                <a:cs typeface="Times New Roman"/>
                <a:sym typeface="Times New Roman"/>
              </a:rPr>
              <a:t>The trained model is evaluated using the micro f1-score.</a:t>
            </a:r>
            <a:endParaRPr sz="1400">
              <a:solidFill>
                <a:schemeClr val="dk2"/>
              </a:solidFill>
              <a:highlight>
                <a:srgbClr val="F7F7F8"/>
              </a:highlight>
              <a:latin typeface="Times New Roman"/>
              <a:ea typeface="Times New Roman"/>
              <a:cs typeface="Times New Roman"/>
              <a:sym typeface="Times New Roman"/>
            </a:endParaRPr>
          </a:p>
          <a:p>
            <a:pPr marL="0" lvl="0" indent="0" algn="l" rtl="0">
              <a:spcBef>
                <a:spcPts val="1500"/>
              </a:spcBef>
              <a:spcAft>
                <a:spcPts val="1200"/>
              </a:spcAft>
              <a:buNone/>
            </a:pPr>
            <a:r>
              <a:rPr lang="en" sz="1400">
                <a:solidFill>
                  <a:schemeClr val="dk2"/>
                </a:solidFill>
                <a:latin typeface="Times New Roman"/>
                <a:ea typeface="Times New Roman"/>
                <a:cs typeface="Times New Roman"/>
                <a:sym typeface="Times New Roman"/>
              </a:rPr>
              <a:t>After training the RandomForestClassifier the model is saved in model trainer artifacts folder.</a:t>
            </a:r>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826849" y="3549372"/>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40" dirty="0">
                <a:latin typeface="Times New Roman"/>
                <a:ea typeface="Times New Roman"/>
                <a:cs typeface="Times New Roman"/>
                <a:sym typeface="Times New Roman"/>
              </a:rPr>
              <a:t>Model Pusher</a:t>
            </a:r>
            <a:endParaRPr sz="1940" dirty="0">
              <a:latin typeface="Times New Roman"/>
              <a:ea typeface="Times New Roman"/>
              <a:cs typeface="Times New Roman"/>
              <a:sym typeface="Times New Roman"/>
            </a:endParaRPr>
          </a:p>
        </p:txBody>
      </p:sp>
      <p:sp>
        <p:nvSpPr>
          <p:cNvPr id="131" name="Google Shape;131;p20"/>
          <p:cNvSpPr txBox="1">
            <a:spLocks noGrp="1"/>
          </p:cNvSpPr>
          <p:nvPr>
            <p:ph type="body" idx="1"/>
          </p:nvPr>
        </p:nvSpPr>
        <p:spPr>
          <a:xfrm>
            <a:off x="727650" y="1755750"/>
            <a:ext cx="7688700" cy="1881224"/>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35"/>
              <a:buNone/>
            </a:pPr>
            <a:r>
              <a:rPr lang="en" sz="1400" dirty="0">
                <a:solidFill>
                  <a:schemeClr val="dk2"/>
                </a:solidFill>
                <a:highlight>
                  <a:srgbClr val="FBFBFB"/>
                </a:highlight>
                <a:latin typeface="Times New Roman"/>
                <a:ea typeface="Times New Roman"/>
                <a:cs typeface="Times New Roman"/>
                <a:sym typeface="Times New Roman"/>
              </a:rPr>
              <a:t>1 . The Current model is evaluated with the previous model. If there is no previous model current model is saved in saved models.</a:t>
            </a:r>
            <a:endParaRPr sz="1400" dirty="0">
              <a:solidFill>
                <a:schemeClr val="dk2"/>
              </a:solidFill>
              <a:highlight>
                <a:srgbClr val="FBFBFB"/>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ts val="935"/>
              <a:buNone/>
            </a:pPr>
            <a:r>
              <a:rPr lang="en" sz="1400" dirty="0">
                <a:solidFill>
                  <a:schemeClr val="dk2"/>
                </a:solidFill>
                <a:highlight>
                  <a:srgbClr val="FBFBFB"/>
                </a:highlight>
                <a:latin typeface="Times New Roman"/>
                <a:ea typeface="Times New Roman"/>
                <a:cs typeface="Times New Roman"/>
                <a:sym typeface="Times New Roman"/>
              </a:rPr>
              <a:t>2. If there is a previous model the current model is evaluated with previous. The best model is saved in saved models folder</a:t>
            </a:r>
            <a:endParaRPr sz="1400" dirty="0">
              <a:solidFill>
                <a:schemeClr val="dk2"/>
              </a:solidFill>
              <a:highlight>
                <a:srgbClr val="FBFBFB"/>
              </a:highlight>
              <a:latin typeface="Times New Roman"/>
              <a:ea typeface="Times New Roman"/>
              <a:cs typeface="Times New Roman"/>
              <a:sym typeface="Times New Roman"/>
            </a:endParaRPr>
          </a:p>
          <a:p>
            <a:pPr marL="0" lvl="0" indent="0" algn="l" rtl="0">
              <a:lnSpc>
                <a:spcPct val="100000"/>
              </a:lnSpc>
              <a:spcBef>
                <a:spcPts val="1200"/>
              </a:spcBef>
              <a:spcAft>
                <a:spcPts val="1200"/>
              </a:spcAft>
              <a:buSzPts val="935"/>
              <a:buNone/>
            </a:pPr>
            <a:r>
              <a:rPr lang="en" sz="1400" dirty="0">
                <a:solidFill>
                  <a:schemeClr val="dk2"/>
                </a:solidFill>
                <a:highlight>
                  <a:srgbClr val="FBFBFB"/>
                </a:highlight>
                <a:latin typeface="Times New Roman"/>
                <a:ea typeface="Times New Roman"/>
                <a:cs typeface="Times New Roman"/>
                <a:sym typeface="Times New Roman"/>
              </a:rPr>
              <a:t>3. If the previous model is better than current training model. The training process will be stopped and raises an exception.</a:t>
            </a:r>
            <a:endParaRPr sz="1400" dirty="0">
              <a:solidFill>
                <a:schemeClr val="dk2"/>
              </a:solidFill>
              <a:highlight>
                <a:srgbClr val="FBFBFB"/>
              </a:highlight>
              <a:latin typeface="Times New Roman"/>
              <a:ea typeface="Times New Roman"/>
              <a:cs typeface="Times New Roman"/>
              <a:sym typeface="Times New Roman"/>
            </a:endParaRPr>
          </a:p>
        </p:txBody>
      </p:sp>
      <p:sp>
        <p:nvSpPr>
          <p:cNvPr id="132" name="Google Shape;132;p20"/>
          <p:cNvSpPr txBox="1">
            <a:spLocks noGrp="1"/>
          </p:cNvSpPr>
          <p:nvPr>
            <p:ph type="title"/>
          </p:nvPr>
        </p:nvSpPr>
        <p:spPr>
          <a:xfrm>
            <a:off x="881850" y="12699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40">
                <a:latin typeface="Times New Roman"/>
                <a:ea typeface="Times New Roman"/>
                <a:cs typeface="Times New Roman"/>
                <a:sym typeface="Times New Roman"/>
              </a:rPr>
              <a:t>Model Evaluation</a:t>
            </a:r>
            <a:endParaRPr sz="1940">
              <a:latin typeface="Times New Roman"/>
              <a:ea typeface="Times New Roman"/>
              <a:cs typeface="Times New Roman"/>
              <a:sym typeface="Times New Roman"/>
            </a:endParaRPr>
          </a:p>
        </p:txBody>
      </p:sp>
      <p:sp>
        <p:nvSpPr>
          <p:cNvPr id="133" name="Google Shape;133;p20"/>
          <p:cNvSpPr txBox="1">
            <a:spLocks noGrp="1"/>
          </p:cNvSpPr>
          <p:nvPr>
            <p:ph type="body" idx="1"/>
          </p:nvPr>
        </p:nvSpPr>
        <p:spPr>
          <a:xfrm>
            <a:off x="727650" y="4152614"/>
            <a:ext cx="7688700" cy="83621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dirty="0">
                <a:solidFill>
                  <a:schemeClr val="dk2"/>
                </a:solidFill>
                <a:highlight>
                  <a:srgbClr val="FBFBFB"/>
                </a:highlight>
                <a:latin typeface="Times New Roman"/>
                <a:ea typeface="Times New Roman"/>
                <a:cs typeface="Times New Roman"/>
                <a:sym typeface="Times New Roman"/>
              </a:rPr>
              <a:t>1 . Saving the latest imputer and transformer objects.</a:t>
            </a:r>
            <a:endParaRPr sz="1400" dirty="0">
              <a:solidFill>
                <a:schemeClr val="dk2"/>
              </a:solidFill>
              <a:highlight>
                <a:srgbClr val="FBFBFB"/>
              </a:highlight>
              <a:latin typeface="Times New Roman"/>
              <a:ea typeface="Times New Roman"/>
              <a:cs typeface="Times New Roman"/>
              <a:sym typeface="Times New Roman"/>
            </a:endParaRPr>
          </a:p>
          <a:p>
            <a:pPr marL="0" lvl="0" indent="0" algn="l" rtl="0">
              <a:lnSpc>
                <a:spcPct val="100000"/>
              </a:lnSpc>
              <a:spcBef>
                <a:spcPts val="1200"/>
              </a:spcBef>
              <a:spcAft>
                <a:spcPts val="1200"/>
              </a:spcAft>
              <a:buNone/>
            </a:pPr>
            <a:r>
              <a:rPr lang="en" sz="1400" dirty="0">
                <a:solidFill>
                  <a:schemeClr val="dk2"/>
                </a:solidFill>
                <a:highlight>
                  <a:srgbClr val="FBFBFB"/>
                </a:highlight>
                <a:latin typeface="Times New Roman"/>
                <a:ea typeface="Times New Roman"/>
                <a:cs typeface="Times New Roman"/>
                <a:sym typeface="Times New Roman"/>
              </a:rPr>
              <a:t>2. Saving the best model into model registry.</a:t>
            </a:r>
            <a:endParaRPr sz="1400" dirty="0">
              <a:solidFill>
                <a:schemeClr val="dk2"/>
              </a:solidFill>
              <a:highlight>
                <a:srgbClr val="FBFBFB"/>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40">
                <a:latin typeface="Times New Roman"/>
                <a:ea typeface="Times New Roman"/>
                <a:cs typeface="Times New Roman"/>
                <a:sym typeface="Times New Roman"/>
              </a:rPr>
              <a:t>Prediction</a:t>
            </a:r>
            <a:endParaRPr sz="1940">
              <a:latin typeface="Times New Roman"/>
              <a:ea typeface="Times New Roman"/>
              <a:cs typeface="Times New Roman"/>
              <a:sym typeface="Times New Roman"/>
            </a:endParaRPr>
          </a:p>
        </p:txBody>
      </p:sp>
      <p:sp>
        <p:nvSpPr>
          <p:cNvPr id="139" name="Google Shape;139;p21"/>
          <p:cNvSpPr txBox="1">
            <a:spLocks noGrp="1"/>
          </p:cNvSpPr>
          <p:nvPr>
            <p:ph type="body" idx="1"/>
          </p:nvPr>
        </p:nvSpPr>
        <p:spPr>
          <a:xfrm>
            <a:off x="729450" y="1853850"/>
            <a:ext cx="7688700" cy="248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solidFill>
                  <a:schemeClr val="dk2"/>
                </a:solidFill>
                <a:latin typeface="Times New Roman"/>
                <a:ea typeface="Times New Roman"/>
                <a:cs typeface="Times New Roman"/>
                <a:sym typeface="Times New Roman"/>
              </a:rPr>
              <a:t>Instance Prediction : </a:t>
            </a:r>
            <a:r>
              <a:rPr lang="en" sz="1400" dirty="0">
                <a:solidFill>
                  <a:schemeClr val="dk2"/>
                </a:solidFill>
                <a:latin typeface="Times New Roman"/>
                <a:ea typeface="Times New Roman"/>
                <a:cs typeface="Times New Roman"/>
                <a:sym typeface="Times New Roman"/>
              </a:rPr>
              <a:t>For instance prediction the user enter the required values through </a:t>
            </a:r>
            <a:r>
              <a:rPr lang="en" sz="1400" dirty="0" smtClean="0">
                <a:solidFill>
                  <a:schemeClr val="dk2"/>
                </a:solidFill>
                <a:latin typeface="Times New Roman"/>
                <a:ea typeface="Times New Roman"/>
                <a:cs typeface="Times New Roman"/>
                <a:sym typeface="Times New Roman"/>
              </a:rPr>
              <a:t>streamlit application those </a:t>
            </a:r>
            <a:r>
              <a:rPr lang="en" sz="1400" dirty="0">
                <a:solidFill>
                  <a:schemeClr val="dk2"/>
                </a:solidFill>
                <a:latin typeface="Times New Roman"/>
                <a:ea typeface="Times New Roman"/>
                <a:cs typeface="Times New Roman"/>
                <a:sym typeface="Times New Roman"/>
              </a:rPr>
              <a:t>values are preproccessed and prediction will be displayed on </a:t>
            </a:r>
            <a:r>
              <a:rPr lang="en" sz="1400" dirty="0" smtClean="0">
                <a:solidFill>
                  <a:schemeClr val="dk2"/>
                </a:solidFill>
                <a:latin typeface="Times New Roman"/>
                <a:ea typeface="Times New Roman"/>
                <a:cs typeface="Times New Roman"/>
                <a:sym typeface="Times New Roman"/>
              </a:rPr>
              <a:t>to the page</a:t>
            </a:r>
            <a:r>
              <a:rPr lang="en" sz="1400" dirty="0">
                <a:solidFill>
                  <a:schemeClr val="dk2"/>
                </a:solidFill>
                <a:latin typeface="Times New Roman"/>
                <a:ea typeface="Times New Roman"/>
                <a:cs typeface="Times New Roman"/>
                <a:sym typeface="Times New Roman"/>
              </a:rPr>
              <a:t>.</a:t>
            </a:r>
            <a:endParaRPr sz="1400" dirty="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endParaRPr sz="1400" dirty="0">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r>
              <a:rPr lang="en" sz="1600" b="1" dirty="0">
                <a:solidFill>
                  <a:schemeClr val="dk2"/>
                </a:solidFill>
                <a:latin typeface="Times New Roman"/>
                <a:ea typeface="Times New Roman"/>
                <a:cs typeface="Times New Roman"/>
                <a:sym typeface="Times New Roman"/>
              </a:rPr>
              <a:t>Batch Prediction : </a:t>
            </a:r>
            <a:r>
              <a:rPr lang="en" sz="1400" dirty="0">
                <a:solidFill>
                  <a:schemeClr val="dk2"/>
                </a:solidFill>
                <a:latin typeface="Times New Roman"/>
                <a:ea typeface="Times New Roman"/>
                <a:cs typeface="Times New Roman"/>
                <a:sym typeface="Times New Roman"/>
              </a:rPr>
              <a:t>For batch prediction the user need to </a:t>
            </a:r>
            <a:r>
              <a:rPr lang="en" sz="1400" dirty="0" smtClean="0">
                <a:solidFill>
                  <a:schemeClr val="dk2"/>
                </a:solidFill>
                <a:latin typeface="Times New Roman"/>
                <a:ea typeface="Times New Roman"/>
                <a:cs typeface="Times New Roman"/>
                <a:sym typeface="Times New Roman"/>
              </a:rPr>
              <a:t>dowload the data from </a:t>
            </a:r>
            <a:r>
              <a:rPr lang="en" sz="1400" dirty="0">
                <a:solidFill>
                  <a:schemeClr val="dk2"/>
                </a:solidFill>
                <a:latin typeface="Times New Roman"/>
                <a:ea typeface="Times New Roman"/>
                <a:cs typeface="Times New Roman"/>
                <a:sym typeface="Times New Roman"/>
              </a:rPr>
              <a:t>the correct github raw file url that is </a:t>
            </a:r>
            <a:r>
              <a:rPr lang="en" sz="1400" dirty="0" smtClean="0">
                <a:solidFill>
                  <a:schemeClr val="dk2"/>
                </a:solidFill>
                <a:latin typeface="Times New Roman"/>
                <a:ea typeface="Times New Roman"/>
                <a:cs typeface="Times New Roman"/>
                <a:sym typeface="Times New Roman"/>
              </a:rPr>
              <a:t>provided. </a:t>
            </a:r>
            <a:r>
              <a:rPr lang="en-US" sz="1400" dirty="0" smtClean="0">
                <a:solidFill>
                  <a:schemeClr val="dk2"/>
                </a:solidFill>
                <a:latin typeface="Times New Roman"/>
                <a:ea typeface="Times New Roman"/>
                <a:cs typeface="Times New Roman"/>
                <a:sym typeface="Times New Roman"/>
              </a:rPr>
              <a:t>A</a:t>
            </a:r>
            <a:r>
              <a:rPr lang="en" sz="1400" dirty="0" smtClean="0">
                <a:solidFill>
                  <a:schemeClr val="dk2"/>
                </a:solidFill>
                <a:latin typeface="Times New Roman"/>
                <a:ea typeface="Times New Roman"/>
                <a:cs typeface="Times New Roman"/>
                <a:sym typeface="Times New Roman"/>
              </a:rPr>
              <a:t>nd upload the dowloaded dataset. The predictions </a:t>
            </a:r>
            <a:r>
              <a:rPr lang="en" sz="1400" dirty="0">
                <a:solidFill>
                  <a:schemeClr val="dk2"/>
                </a:solidFill>
                <a:latin typeface="Times New Roman"/>
                <a:ea typeface="Times New Roman"/>
                <a:cs typeface="Times New Roman"/>
                <a:sym typeface="Times New Roman"/>
              </a:rPr>
              <a:t>will be displayed on to the </a:t>
            </a:r>
            <a:r>
              <a:rPr lang="en" sz="1400" dirty="0" smtClean="0">
                <a:solidFill>
                  <a:schemeClr val="dk2"/>
                </a:solidFill>
                <a:latin typeface="Times New Roman"/>
                <a:ea typeface="Times New Roman"/>
                <a:cs typeface="Times New Roman"/>
                <a:sym typeface="Times New Roman"/>
              </a:rPr>
              <a:t>page and the user can able to dowload the predictions.</a:t>
            </a:r>
            <a:endParaRPr sz="1400" dirty="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608</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Raleway</vt:lpstr>
      <vt:lpstr>Lato</vt:lpstr>
      <vt:lpstr>Streamline</vt:lpstr>
      <vt:lpstr>Backorder prediction</vt:lpstr>
      <vt:lpstr>Objective </vt:lpstr>
      <vt:lpstr>Data Sharing Agreement</vt:lpstr>
      <vt:lpstr>Architecture</vt:lpstr>
      <vt:lpstr>Data Ingestion </vt:lpstr>
      <vt:lpstr>Data Transformation</vt:lpstr>
      <vt:lpstr>Model Training</vt:lpstr>
      <vt:lpstr>Model Pusher</vt:lpstr>
      <vt:lpstr>Prediction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Backorder prediction</dc:title>
  <cp:lastModifiedBy>Shabari</cp:lastModifiedBy>
  <cp:revision>2</cp:revision>
  <dcterms:modified xsi:type="dcterms:W3CDTF">2023-03-01T08:35:29Z</dcterms:modified>
</cp:coreProperties>
</file>