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Golos Text SemiBo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8490A-0B48-4F84-B7FF-A1835B37022D}">
  <a:tblStyle styleId="{4668490A-0B48-4F84-B7FF-A1835B370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8.xml"/><Relationship Id="rId17" Type="http://schemas.openxmlformats.org/officeDocument/2006/relationships/font" Target="fonts/GolosTextSemiBold-regular.fntdata"/><Relationship Id="rId16" Type="http://schemas.openxmlformats.org/officeDocument/2006/relationships/font" Target="fonts/GolosTex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GolosTex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72e7c88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f72e7c88f_0_48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72e7c88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72e7c88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f72e7c88f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f72e7c88f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f72e7c88f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f72e7c88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f72e7c88f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f72e7c88f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f72e7c88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f72e7c88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f72e7c88f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f72e7c88f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f72e7c88f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1f72e7c88f_0_66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5098417" y="490275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5910802" y="427240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5098417" y="490275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2" y="427240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508000" y="11824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000171" y="24016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457201" y="936853"/>
            <a:ext cx="4608600" cy="3842100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508172" y="1153887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508000" y="11824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5000171" y="24016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>
            <p:ph idx="2" type="pic"/>
          </p:nvPr>
        </p:nvSpPr>
        <p:spPr>
          <a:xfrm>
            <a:off x="457201" y="936853"/>
            <a:ext cx="4608600" cy="3842100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508172" y="1153887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457200" y="943209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82" name="Google Shape;82;p18"/>
          <p:cNvSpPr/>
          <p:nvPr>
            <p:ph idx="3" type="pic"/>
          </p:nvPr>
        </p:nvSpPr>
        <p:spPr>
          <a:xfrm>
            <a:off x="457200" y="2935720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1" y="1059322"/>
            <a:ext cx="3897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2" y="3105837"/>
            <a:ext cx="3897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789714" y="1059322"/>
            <a:ext cx="36321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457201" y="2933903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3209455" y="2933903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5969804" y="2933903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457201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5" type="body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6" type="body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0"/>
          <p:cNvSpPr/>
          <p:nvPr>
            <p:ph idx="7" type="pic"/>
          </p:nvPr>
        </p:nvSpPr>
        <p:spPr>
          <a:xfrm>
            <a:off x="469081" y="944464"/>
            <a:ext cx="25770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97" name="Google Shape;97;p20"/>
          <p:cNvSpPr/>
          <p:nvPr>
            <p:ph idx="8" type="pic"/>
          </p:nvPr>
        </p:nvSpPr>
        <p:spPr>
          <a:xfrm>
            <a:off x="3221667" y="944463"/>
            <a:ext cx="2577000" cy="1883100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98" name="Google Shape;98;p20"/>
          <p:cNvSpPr/>
          <p:nvPr>
            <p:ph idx="9" type="pic"/>
          </p:nvPr>
        </p:nvSpPr>
        <p:spPr>
          <a:xfrm>
            <a:off x="5980691" y="944464"/>
            <a:ext cx="25770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11944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733143" y="949329"/>
            <a:ext cx="28956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457200" y="949329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3" name="Google Shape;103;p21"/>
          <p:cNvSpPr/>
          <p:nvPr>
            <p:ph idx="3" type="pic"/>
          </p:nvPr>
        </p:nvSpPr>
        <p:spPr>
          <a:xfrm>
            <a:off x="3095171" y="949329"/>
            <a:ext cx="2532600" cy="1883100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4" name="Google Shape;104;p21"/>
          <p:cNvSpPr/>
          <p:nvPr>
            <p:ph idx="4" type="pic"/>
          </p:nvPr>
        </p:nvSpPr>
        <p:spPr>
          <a:xfrm>
            <a:off x="3095171" y="2962032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>
            <p:ph idx="5" type="pic"/>
          </p:nvPr>
        </p:nvSpPr>
        <p:spPr>
          <a:xfrm>
            <a:off x="457199" y="2962032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1" y="963397"/>
            <a:ext cx="2532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095171" y="963397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0" name="Google Shape;110;p22"/>
          <p:cNvSpPr/>
          <p:nvPr>
            <p:ph idx="3" type="pic"/>
          </p:nvPr>
        </p:nvSpPr>
        <p:spPr>
          <a:xfrm>
            <a:off x="5733141" y="966929"/>
            <a:ext cx="2532600" cy="1883100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11" name="Google Shape;111;p22"/>
          <p:cNvSpPr/>
          <p:nvPr>
            <p:ph idx="4" type="pic"/>
          </p:nvPr>
        </p:nvSpPr>
        <p:spPr>
          <a:xfrm>
            <a:off x="5733141" y="2954043"/>
            <a:ext cx="2532600" cy="1883100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12" name="Google Shape;112;p22"/>
          <p:cNvSpPr/>
          <p:nvPr>
            <p:ph idx="5" type="pic"/>
          </p:nvPr>
        </p:nvSpPr>
        <p:spPr>
          <a:xfrm>
            <a:off x="3095171" y="2960315"/>
            <a:ext cx="2532600" cy="1883100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3" name="Google Shape;113;p22"/>
          <p:cNvSpPr/>
          <p:nvPr>
            <p:ph idx="6" type="pic"/>
          </p:nvPr>
        </p:nvSpPr>
        <p:spPr>
          <a:xfrm>
            <a:off x="457200" y="2960315"/>
            <a:ext cx="2532600" cy="1883100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57201" y="236764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3275819" y="236764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6085706" y="236764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4" type="pic"/>
          </p:nvPr>
        </p:nvSpPr>
        <p:spPr>
          <a:xfrm>
            <a:off x="454051" y="952607"/>
            <a:ext cx="2589300" cy="1304400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5" type="pic"/>
          </p:nvPr>
        </p:nvSpPr>
        <p:spPr>
          <a:xfrm>
            <a:off x="3275818" y="952607"/>
            <a:ext cx="2589300" cy="1304400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6" type="pic"/>
          </p:nvPr>
        </p:nvSpPr>
        <p:spPr>
          <a:xfrm>
            <a:off x="6089789" y="952607"/>
            <a:ext cx="2589300" cy="1304400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7" type="body"/>
          </p:nvPr>
        </p:nvSpPr>
        <p:spPr>
          <a:xfrm>
            <a:off x="460352" y="4281397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8" type="body"/>
          </p:nvPr>
        </p:nvSpPr>
        <p:spPr>
          <a:xfrm>
            <a:off x="3278971" y="4281397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9" type="body"/>
          </p:nvPr>
        </p:nvSpPr>
        <p:spPr>
          <a:xfrm>
            <a:off x="6088858" y="4281397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/>
          <p:nvPr>
            <p:ph idx="13" type="pic"/>
          </p:nvPr>
        </p:nvSpPr>
        <p:spPr>
          <a:xfrm>
            <a:off x="457201" y="2866358"/>
            <a:ext cx="2589300" cy="1304400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26" name="Google Shape;126;p23"/>
          <p:cNvSpPr/>
          <p:nvPr>
            <p:ph idx="14" type="pic"/>
          </p:nvPr>
        </p:nvSpPr>
        <p:spPr>
          <a:xfrm>
            <a:off x="3278969" y="2866358"/>
            <a:ext cx="2589300" cy="1304400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27" name="Google Shape;127;p23"/>
          <p:cNvSpPr/>
          <p:nvPr>
            <p:ph idx="15" type="pic"/>
          </p:nvPr>
        </p:nvSpPr>
        <p:spPr>
          <a:xfrm>
            <a:off x="6092941" y="2866358"/>
            <a:ext cx="2589300" cy="1304400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8000" y="11824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body"/>
          </p:nvPr>
        </p:nvSpPr>
        <p:spPr>
          <a:xfrm>
            <a:off x="5000171" y="24016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>
            <p:ph idx="2" type="pic"/>
          </p:nvPr>
        </p:nvSpPr>
        <p:spPr>
          <a:xfrm>
            <a:off x="457201" y="936853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1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508172" y="1153887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508000" y="11824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4" type="body"/>
          </p:nvPr>
        </p:nvSpPr>
        <p:spPr>
          <a:xfrm>
            <a:off x="5000171" y="2401660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0"/>
          <p:cNvSpPr/>
          <p:nvPr>
            <p:ph idx="2" type="pic"/>
          </p:nvPr>
        </p:nvSpPr>
        <p:spPr>
          <a:xfrm>
            <a:off x="457201" y="936853"/>
            <a:ext cx="4608600" cy="3842100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5508172" y="1153887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06434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21912"/>
            <a:ext cx="82296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865051" y="4134126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-865051" y="4134126"/>
            <a:ext cx="13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211.3711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awkAaron/warp-transducer/issues/50" TargetMode="External"/><Relationship Id="rId4" Type="http://schemas.openxmlformats.org/officeDocument/2006/relationships/hyperlink" Target="https://github.com/HawkAaron/warp-transducer/issues/1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81263" y="2346372"/>
            <a:ext cx="8121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</a:rPr>
              <a:t> E2E ASR с использованием RNN-T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443725" y="4572000"/>
            <a:ext cx="5655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 SemiBold"/>
              <a:buNone/>
            </a:pPr>
            <a:r>
              <a:rPr b="1" i="0" lang="en-GB" sz="1700" u="none" cap="none" strike="noStrike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Выполнила: </a:t>
            </a:r>
            <a:r>
              <a:rPr b="1" lang="en-GB" sz="17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Щелкина Оксана Темуриевна</a:t>
            </a:r>
            <a:r>
              <a:rPr b="1" i="0" lang="en-GB" sz="1700" u="none" cap="none" strike="noStrike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, М4121</a:t>
            </a:r>
            <a:endParaRPr b="1" sz="17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RNN-T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439100" y="4428850"/>
            <a:ext cx="85545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Alex Graves, “Sequence Transduction with Recurrent Neural Networks”, </a:t>
            </a:r>
            <a:r>
              <a:rPr lang="en-GB" sz="1300" u="sng">
                <a:solidFill>
                  <a:schemeClr val="hlink"/>
                </a:solidFill>
                <a:latin typeface="Golos Text"/>
                <a:ea typeface="Golos Text"/>
                <a:cs typeface="Golos Text"/>
                <a:sym typeface="Golos Text"/>
                <a:hlinkClick r:id="rId3"/>
              </a:rPr>
              <a:t>https://arxiv.org/pdf/1211.3711</a:t>
            </a:r>
            <a:r>
              <a:rPr lang="en-GB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00" y="1366125"/>
            <a:ext cx="3981825" cy="2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500" y="1527994"/>
            <a:ext cx="3371700" cy="2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RNN-T loss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625" y="1599700"/>
            <a:ext cx="5787900" cy="230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457200" y="1481900"/>
            <a:ext cx="22878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RNN-T loss учитывает вероятности всех возможных путей, которые могут привести от входной последовательности X (длина T) к выходной последовательности</a:t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Y (длина U).</a:t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Проблемы при выполнении лабы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57200" y="983350"/>
            <a:ext cx="8105700" cy="344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0.     Батч больше 4 не влезает на GPU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Выбор модели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Исходная модель из лабораторной 3 не подходит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Нехватка информации  и понимания, как работает </a:t>
            </a:r>
            <a:r>
              <a:rPr lang="en-GB" sz="1400"/>
              <a:t>conformer_rnnt_model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В итоге выбрала emformer_rnnt_model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Формат входных данных модели emformer_rnnt_model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Исходный формат из FeatsPhoneDataset не подходит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Переделала в нужный формат { 'feats': feats, 'targets': targets,   'feat_lens': feat_lens, 'target_lens': target_lens  }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RuntimeError: output length mismatch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Решилось фиктивным увеличением на один по третьей размерности логитов (и переписыванием FeatsPhoneDataset)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Негативный loss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1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2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Решилось добавлением log_softmax напрямую к выходу модели (несмотря на fused_log_softmax=True в rnnt_loss)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 нерешенная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57200" y="1211944"/>
            <a:ext cx="7467600" cy="344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Лосс на валидации не уменьшается. Меняла: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b</a:t>
            </a:r>
            <a:r>
              <a:rPr lang="en-GB" sz="1800"/>
              <a:t>atch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learning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o</a:t>
            </a:r>
            <a:r>
              <a:rPr lang="en-GB" sz="1800"/>
              <a:t>ptimizer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</a:t>
            </a:r>
            <a:r>
              <a:rPr lang="en-GB" sz="1800"/>
              <a:t>eight decay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Ничего не помогло.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Результаты 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86587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{4668490A-0B48-4F84-B7FF-A1835B37022D}</a:tableStyleId>
              </a:tblPr>
              <a:tblGrid>
                <a:gridCol w="1465125"/>
                <a:gridCol w="1465125"/>
                <a:gridCol w="1465125"/>
                <a:gridCol w="1465125"/>
                <a:gridCol w="1465125"/>
              </a:tblGrid>
              <a:tr h="5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Optimizer</a:t>
                      </a:r>
                      <a:endParaRPr b="1"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LR</a:t>
                      </a:r>
                      <a:endParaRPr b="1"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Weight</a:t>
                      </a: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decay</a:t>
                      </a:r>
                      <a:endParaRPr b="1"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Min train loss</a:t>
                      </a:r>
                      <a:endParaRPr b="1"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Min val loss</a:t>
                      </a:r>
                      <a:endParaRPr b="1"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Lion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19.4284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294.8242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Lion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0.0001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1.9695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36.0315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AdamW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7.7573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42.1208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AdamW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0.0001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0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1.8295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37.3114</a:t>
                      </a:r>
                      <a:endParaRPr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Выводы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7200" y="1211944"/>
            <a:ext cx="7467600" cy="344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В теории модель должна показать результаты лучше, чем модель из лабораторной 3,  но на практике не вышло.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Мало информации про работу, настройку и обучение RNN-T и в особенности RNN-T loss функции.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Неподходящие признаки для обучения – стоило попробовать Wav2Vec.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Нужно сильно больше эпох. Но для начала разобраться с валидацией.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Побольше экспериментов с параметрами самой модели.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1801812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en-GB" sz="4400"/>
              <a:t>Спасибо</a:t>
            </a:r>
            <a:br>
              <a:rPr lang="en-GB" sz="4400"/>
            </a:br>
            <a:r>
              <a:rPr lang="en-GB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