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76" r:id="rId7"/>
    <p:sldId id="261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948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91CC8-17BD-448C-A40A-FB3D69A4899A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75EBA-C0E8-448D-A40D-31C06CED97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597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75EBA-C0E8-448D-A40D-31C06CED970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314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75EBA-C0E8-448D-A40D-31C06CED970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36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FBCA-A84B-4166-9BE8-04F6E1FEFB09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2021/2022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4669-BC9B-4895-A6CC-32C5F9068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85C5-B235-47DD-A712-BE91C23FAE97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2021/2022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4669-BC9B-4895-A6CC-32C5F9068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8A30-E741-4EEC-A26E-8AA4F87162A0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2021/2022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4669-BC9B-4895-A6CC-32C5F9068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D26D-3BD2-42C2-9392-9636EA8E2DA6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2021/2022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4669-BC9B-4895-A6CC-32C5F9068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3BCD-2737-4A7B-98AC-69B1A3D035DE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2021/2022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4669-BC9B-4895-A6CC-32C5F9068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3217-4E1B-4E7F-8F32-D54DE210A605}" type="datetime1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2021/2022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4669-BC9B-4895-A6CC-32C5F9068D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BA37-5ED0-4A78-A4D8-A28340866655}" type="datetime1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2021/2022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4669-BC9B-4895-A6CC-32C5F9068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C9F4-6616-4905-9184-CF48040D49E7}" type="datetime1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2021/2022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4669-BC9B-4895-A6CC-32C5F9068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EAE8-1DAE-40F3-9025-AC0B107AC369}" type="datetime1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2021/2022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4669-BC9B-4895-A6CC-32C5F9068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A89E-0206-4512-BB1B-59B0091FDA20}" type="datetime1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2021/2022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C34669-BC9B-4895-A6CC-32C5F9068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785-84F9-4068-A29A-22DDB7680E25}" type="datetime1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2021/2022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4669-BC9B-4895-A6CC-32C5F9068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897BD01-C5C5-40DB-8513-4F9A88A20A2A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2021/2022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87C34669-BC9B-4895-A6CC-32C5F9068DD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SIMG:Amazon.fr:Appstore for Androi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1353787" cy="135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2768" y="2057400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</a:t>
            </a:r>
            <a:r>
              <a:rPr lang="en-US" sz="32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</a:t>
            </a:r>
            <a:r>
              <a:rPr 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32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Systeme</a:t>
            </a:r>
            <a:r>
              <a:rPr 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Pointage a </a:t>
            </a:r>
            <a:r>
              <a:rPr lang="en-US" sz="32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l’aide</a:t>
            </a:r>
            <a:r>
              <a:rPr 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reconnaissance </a:t>
            </a:r>
            <a:r>
              <a:rPr lang="en-US" sz="32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faciale</a:t>
            </a:r>
            <a:endParaRPr lang="en-US" sz="3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2400" y="6324600"/>
            <a:ext cx="135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2021/2022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62400" y="4267200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éalisé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par: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 Hmida Mohamed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Technique :</a:t>
            </a:r>
            <a:r>
              <a:rPr 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066800"/>
            <a:ext cx="7520940" cy="3810000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Environnement </a:t>
            </a:r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logiciel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>
                <a:latin typeface="Calibri" pitchFamily="34" charset="0"/>
                <a:cs typeface="Calibri" pitchFamily="34" charset="0"/>
              </a:rPr>
              <a:t>Visual </a:t>
            </a:r>
            <a:r>
              <a:rPr lang="fr-FR" dirty="0">
                <a:latin typeface="Calibri" pitchFamily="34" charset="0"/>
                <a:cs typeface="Calibri" pitchFamily="34" charset="0"/>
              </a:rPr>
              <a:t>Code </a:t>
            </a: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>
                <a:latin typeface="Calibri" pitchFamily="34" charset="0"/>
                <a:cs typeface="Calibri" pitchFamily="34" charset="0"/>
              </a:rPr>
              <a:t>XAMPP + MySQL</a:t>
            </a:r>
            <a:endParaRPr lang="fr-FR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>
                <a:latin typeface="Calibri" pitchFamily="34" charset="0"/>
                <a:cs typeface="Calibri" pitchFamily="34" charset="0"/>
              </a:rPr>
              <a:t>Visual Paradigm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>
                <a:latin typeface="Calibri" pitchFamily="34" charset="0"/>
                <a:cs typeface="Calibri" pitchFamily="34" charset="0"/>
              </a:rPr>
              <a:t>Raspberry </a:t>
            </a:r>
            <a:r>
              <a:rPr lang="fr-FR" dirty="0">
                <a:latin typeface="Calibri" pitchFamily="34" charset="0"/>
                <a:cs typeface="Calibri" pitchFamily="34" charset="0"/>
              </a:rPr>
              <a:t>Pi 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OS</a:t>
            </a:r>
            <a:r>
              <a:rPr lang="fr-FR" dirty="0">
                <a:latin typeface="Calibri" pitchFamily="34" charset="0"/>
                <a:cs typeface="Calibri" pitchFamily="34" charset="0"/>
              </a:rPr>
              <a:t>	 </a:t>
            </a: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dirty="0">
                <a:latin typeface="Calibri" pitchFamily="34" charset="0"/>
                <a:cs typeface="Calibri" pitchFamily="34" charset="0"/>
              </a:rPr>
              <a:t>Python 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+ </a:t>
            </a:r>
            <a:r>
              <a:rPr lang="fr-FR" dirty="0">
                <a:latin typeface="Calibri" pitchFamily="34" charset="0"/>
                <a:cs typeface="Calibri" pitchFamily="34" charset="0"/>
              </a:rPr>
              <a:t>OpenCV  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+ gTTS </a:t>
            </a:r>
            <a:r>
              <a:rPr lang="fr-FR" dirty="0">
                <a:latin typeface="Calibri" pitchFamily="34" charset="0"/>
                <a:cs typeface="Calibri" pitchFamily="34" charset="0"/>
              </a:rPr>
              <a:t>(Google Text-to-Speech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)</a:t>
            </a:r>
            <a:endParaRPr lang="fr-FR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>
                <a:latin typeface="Calibri" pitchFamily="34" charset="0"/>
                <a:cs typeface="Calibri" pitchFamily="34" charset="0"/>
              </a:rPr>
              <a:t>Android </a:t>
            </a:r>
            <a:r>
              <a:rPr lang="fr-FR" dirty="0">
                <a:latin typeface="Calibri" pitchFamily="34" charset="0"/>
                <a:cs typeface="Calibri" pitchFamily="34" charset="0"/>
              </a:rPr>
              <a:t>Studio </a:t>
            </a: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>
                <a:latin typeface="Calibri" pitchFamily="34" charset="0"/>
                <a:cs typeface="Calibri" pitchFamily="34" charset="0"/>
              </a:rPr>
              <a:t>JSch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 descr="Description: File:Visual Studio Code 1.35 icon.svg - Wikimedia Commons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960" y="1668064"/>
            <a:ext cx="385763" cy="433389"/>
          </a:xfrm>
          <a:prstGeom prst="rect">
            <a:avLst/>
          </a:prstGeom>
        </p:spPr>
      </p:pic>
      <p:pic>
        <p:nvPicPr>
          <p:cNvPr id="5" name="Picture 4" descr="Logo Xampp PNG transparents - Stick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564" y="2101453"/>
            <a:ext cx="359568" cy="379809"/>
          </a:xfrm>
          <a:prstGeom prst="rect">
            <a:avLst/>
          </a:prstGeom>
        </p:spPr>
      </p:pic>
      <p:pic>
        <p:nvPicPr>
          <p:cNvPr id="6" name="Picture 5" descr="MySQL — Wikipédia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237" y="2037556"/>
            <a:ext cx="481013" cy="443706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372" y="2514600"/>
            <a:ext cx="428625" cy="466725"/>
          </a:xfrm>
          <a:prstGeom prst="rect">
            <a:avLst/>
          </a:prstGeom>
        </p:spPr>
      </p:pic>
      <p:pic>
        <p:nvPicPr>
          <p:cNvPr id="8" name="Picture 7" descr="Raspberry Pi — Wikipédia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09" y="3088243"/>
            <a:ext cx="395288" cy="433864"/>
          </a:xfrm>
          <a:prstGeom prst="rect">
            <a:avLst/>
          </a:prstGeom>
        </p:spPr>
      </p:pic>
      <p:pic>
        <p:nvPicPr>
          <p:cNvPr id="9" name="Picture 8" descr="Python, logo Free Icon of Vector Logo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3559175"/>
            <a:ext cx="409575" cy="40957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529012"/>
            <a:ext cx="408940" cy="439738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522107"/>
            <a:ext cx="409575" cy="402193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038600"/>
            <a:ext cx="329723" cy="381000"/>
          </a:xfrm>
          <a:prstGeom prst="rect">
            <a:avLst/>
          </a:prstGeom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2021/2022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4669-BC9B-4895-A6CC-32C5F9068D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5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Réalisation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1.	Application Android 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664513"/>
            <a:ext cx="2489804" cy="50410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650604"/>
            <a:ext cx="2286000" cy="50549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50604"/>
            <a:ext cx="2225719" cy="5069694"/>
          </a:xfrm>
          <a:prstGeom prst="rect">
            <a:avLst/>
          </a:prstGeom>
        </p:spPr>
      </p:pic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2021/2022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4669-BC9B-4895-A6CC-32C5F9068D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7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Réalisation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82101"/>
            <a:ext cx="2317860" cy="52795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182101"/>
            <a:ext cx="2317861" cy="52795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182101"/>
            <a:ext cx="2317860" cy="5279571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2021/2022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4669-BC9B-4895-A6CC-32C5F9068D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0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Réalisation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Système de pointage par reconnaissance faciale (Raspberry Pi + Camera)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00" y="1675783"/>
            <a:ext cx="7587459" cy="4420217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2021/2022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4669-BC9B-4895-A6CC-32C5F9068D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2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Réalisation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57" y="1371600"/>
            <a:ext cx="8299630" cy="331604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2021/2022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4669-BC9B-4895-A6CC-32C5F9068D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4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2021/2022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4669-BC9B-4895-A6CC-32C5F9068DDE}" type="slidenum">
              <a:rPr lang="en-US" smtClean="0"/>
              <a:t>15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7391400" cy="5155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fr-FR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Réalisation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9251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ohamed BH\Desktop\5792562_merci_pour_votre_atten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81000"/>
            <a:ext cx="5706272" cy="456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2021/2022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4669-BC9B-4895-A6CC-32C5F9068D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0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520940" cy="548640"/>
          </a:xfrm>
        </p:spPr>
        <p:txBody>
          <a:bodyPr/>
          <a:lstStyle/>
          <a:p>
            <a:pPr algn="ctr"/>
            <a:r>
              <a:rPr lang="en-US" sz="4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</a:t>
            </a:r>
            <a:endParaRPr lang="en-US" sz="4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7520940" cy="41910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pPr>
              <a:buFont typeface="+mj-lt"/>
              <a:buAutoNum type="arabicPeriod"/>
            </a:pPr>
            <a:r>
              <a:rPr lang="fr-FR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Etudes de </a:t>
            </a:r>
            <a:r>
              <a:rPr lang="fr-FR" sz="2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l’existant</a:t>
            </a:r>
          </a:p>
          <a:p>
            <a:pPr lvl="0">
              <a:buFont typeface="+mj-lt"/>
              <a:buAutoNum type="arabicPeriod"/>
            </a:pPr>
            <a:r>
              <a:rPr lang="fr-FR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Spécification des </a:t>
            </a:r>
            <a:r>
              <a:rPr lang="fr-FR" sz="2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besoins</a:t>
            </a:r>
          </a:p>
          <a:p>
            <a:pPr lvl="0">
              <a:buFont typeface="+mj-lt"/>
              <a:buAutoNum type="arabicPeriod"/>
            </a:pPr>
            <a:r>
              <a:rPr lang="en-US" sz="2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 de </a:t>
            </a:r>
            <a:r>
              <a:rPr lang="en-US" sz="28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Fonctionnement</a:t>
            </a:r>
            <a:endParaRPr lang="en-US" sz="2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+mj-lt"/>
              <a:buAutoNum type="arabicPeriod"/>
            </a:pPr>
            <a:r>
              <a:rPr lang="fr-FR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Modélisation </a:t>
            </a:r>
            <a:r>
              <a:rPr lang="fr-FR" sz="2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 Conception </a:t>
            </a:r>
          </a:p>
          <a:p>
            <a:pPr lvl="0">
              <a:buFont typeface="+mj-lt"/>
              <a:buAutoNum type="arabicPeriod"/>
            </a:pPr>
            <a:r>
              <a:rPr lang="fr-FR" sz="2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</a:t>
            </a:r>
            <a:r>
              <a:rPr lang="fr-FR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Technique :</a:t>
            </a:r>
            <a:endParaRPr lang="en-US" sz="2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+mj-lt"/>
              <a:buAutoNum type="arabicPeriod"/>
            </a:pPr>
            <a:r>
              <a:rPr lang="fr-FR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Réalisation </a:t>
            </a:r>
            <a:endParaRPr lang="en-US" sz="2800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4" name="AutoShape 2" descr="Plan Logo Vector Images (over 28,000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Plan Logo Vector Images (over 28,000)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C:\Users\Mohamed BH\Desktop\272157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190469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2021/2022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4669-BC9B-4895-A6CC-32C5F9068D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9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1"/>
            <a:ext cx="7520940" cy="1828800"/>
          </a:xfrm>
        </p:spPr>
        <p:txBody>
          <a:bodyPr>
            <a:normAutofit/>
          </a:bodyPr>
          <a:lstStyle/>
          <a:p>
            <a:r>
              <a:rPr lang="fr-FR" sz="1800" dirty="0"/>
              <a:t>L'idée Générale de projet est de faciliter l’opération de pointage et gestion des absences donc on va développer un système intelligent de pointage par reconnaissance faciale à l’aide de carte Raspberry pie </a:t>
            </a:r>
            <a:r>
              <a:rPr lang="fr-FR" sz="1800" dirty="0" smtClean="0"/>
              <a:t>, </a:t>
            </a:r>
            <a:r>
              <a:rPr lang="fr-FR" sz="1800" dirty="0"/>
              <a:t>une application mobile pour les employés et une application web pour les </a:t>
            </a:r>
            <a:r>
              <a:rPr lang="fr-FR" sz="1800" dirty="0" err="1"/>
              <a:t>admins</a:t>
            </a:r>
            <a:r>
              <a:rPr lang="fr-FR" sz="1800" dirty="0"/>
              <a:t> (HR Manager). 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4" name="AutoShape 2" descr="Pointage-02 | Atout P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Pointage-02 | Atout Plu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 descr="C:\Users\Mohamed BH\Desktop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743200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2021/2022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4669-BC9B-4895-A6CC-32C5F9068D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0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Etudes de l’existant</a:t>
            </a:r>
            <a:br>
              <a:rPr lang="fr-FR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00628"/>
            <a:ext cx="7734300" cy="3579849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/>
              <a:t>la plupart de temps </a:t>
            </a:r>
            <a:r>
              <a:rPr lang="fr-FR" dirty="0" smtClean="0"/>
              <a:t>le pointage </a:t>
            </a:r>
            <a:r>
              <a:rPr lang="fr-FR" dirty="0"/>
              <a:t>s’effectuée que ce soit avec papier ou à l’aide </a:t>
            </a:r>
            <a:r>
              <a:rPr lang="fr-FR" dirty="0" smtClean="0"/>
              <a:t>d’un logiciel </a:t>
            </a:r>
            <a:r>
              <a:rPr lang="fr-FR" dirty="0"/>
              <a:t>tableur “</a:t>
            </a:r>
            <a:r>
              <a:rPr lang="fr-FR" dirty="0" smtClean="0"/>
              <a:t>Excel”</a:t>
            </a:r>
          </a:p>
          <a:p>
            <a:pPr>
              <a:buFont typeface="Wingdings" pitchFamily="2" charset="2"/>
              <a:buChar char="Ø"/>
            </a:pPr>
            <a:r>
              <a:rPr lang="fr-FR" dirty="0"/>
              <a:t>À la vue de situation sanitaire et à la propagation du virus “COVID 19”, le touchées aux objets et le contact des personnes est interdit donc on essaye de </a:t>
            </a:r>
            <a:r>
              <a:rPr lang="fr-FR" dirty="0" smtClean="0"/>
              <a:t>développer </a:t>
            </a:r>
            <a:r>
              <a:rPr lang="fr-FR" dirty="0"/>
              <a:t>une solution plus </a:t>
            </a:r>
            <a:r>
              <a:rPr lang="fr-FR" dirty="0" smtClean="0"/>
              <a:t>sécurisée</a:t>
            </a:r>
          </a:p>
          <a:p>
            <a:pPr marL="0" indent="0"/>
            <a:endParaRPr lang="fr-FR" sz="2000" dirty="0" smtClean="0"/>
          </a:p>
          <a:p>
            <a:pPr marL="0" indent="0"/>
            <a:r>
              <a:rPr lang="fr-FR" sz="2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smtClean="0"/>
              <a:t>                         </a:t>
            </a:r>
            <a:r>
              <a:rPr lang="fr-FR" dirty="0"/>
              <a:t>un système de pointage intelligent par reconnaissance faciale</a:t>
            </a:r>
            <a:endParaRPr lang="fr-FR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1905000" y="2976562"/>
            <a:ext cx="876300" cy="34290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2021/2022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4669-BC9B-4895-A6CC-32C5F9068D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5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Spécification des besoins</a:t>
            </a:r>
            <a:r>
              <a:rPr 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2252172"/>
          </a:xfrm>
        </p:spPr>
        <p:txBody>
          <a:bodyPr/>
          <a:lstStyle/>
          <a:p>
            <a:pPr lvl="1"/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Permettre aux employées de pointer deux fois par jour par reconnaissance faciale.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Réclamer au 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ou au HR Manager en cas d’erreur ou faute.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Permettre aux 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admins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créer ou gérer les employer, créer un modèle de visage, créer un compte, modifier, supprimer ...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Enregistrer les pointages et les absents dans la base de données.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4290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Notre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système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doit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etre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: 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	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		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5700" y="3438525"/>
            <a:ext cx="17613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Fiable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Securisé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Ergonomique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2021/2022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4669-BC9B-4895-A6CC-32C5F9068D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6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09599" y="367201"/>
            <a:ext cx="5486400" cy="2895600"/>
            <a:chOff x="304800" y="2917371"/>
            <a:chExt cx="4572000" cy="2344242"/>
          </a:xfrm>
        </p:grpSpPr>
        <p:pic>
          <p:nvPicPr>
            <p:cNvPr id="1029" name="Picture 5" descr="C:\Users\Mohamed BH\Downloads\download-removebg-preview (1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2917371"/>
              <a:ext cx="4572000" cy="2344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Mohamed BH\Desktop\ben-hmida-mohamed_sys-pointage_MPSE1A\Code Source Android\Pointage\app\src\main\pointage-playstor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4916" y="3823608"/>
              <a:ext cx="531767" cy="531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661" y="224869"/>
            <a:ext cx="7520940" cy="548640"/>
          </a:xfrm>
        </p:spPr>
        <p:txBody>
          <a:bodyPr/>
          <a:lstStyle/>
          <a:p>
            <a:pPr lvl="0"/>
            <a:r>
              <a:rPr 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 de </a:t>
            </a:r>
            <a:r>
              <a:rPr lang="en-US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Fonctionement</a:t>
            </a:r>
            <a:r>
              <a:rPr 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2021/2022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4669-BC9B-4895-A6CC-32C5F9068DDE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Employee - Free business ic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83" y="927926"/>
            <a:ext cx="1244521" cy="124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1828799" y="1510201"/>
            <a:ext cx="847271" cy="3048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1680934" y="927926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Consulter application</a:t>
            </a:r>
            <a:endParaRPr lang="fr-FR" sz="1600" dirty="0"/>
          </a:p>
        </p:txBody>
      </p:sp>
      <p:pic>
        <p:nvPicPr>
          <p:cNvPr id="1031" name="Picture 7" descr="C:\Users\Mohamed BH\Downloads\images-removebg-previe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602" y="1288643"/>
            <a:ext cx="1189063" cy="80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4119334" y="1497501"/>
            <a:ext cx="847271" cy="3048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4119334" y="1134755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Login </a:t>
            </a:r>
            <a:endParaRPr lang="fr-FR" sz="1600" dirty="0"/>
          </a:p>
        </p:txBody>
      </p:sp>
      <p:sp>
        <p:nvSpPr>
          <p:cNvPr id="21" name="Right Arrow 20"/>
          <p:cNvSpPr/>
          <p:nvPr/>
        </p:nvSpPr>
        <p:spPr>
          <a:xfrm>
            <a:off x="5867399" y="1521087"/>
            <a:ext cx="847271" cy="3048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 28"/>
          <p:cNvGrpSpPr/>
          <p:nvPr/>
        </p:nvGrpSpPr>
        <p:grpSpPr>
          <a:xfrm>
            <a:off x="4558131" y="147671"/>
            <a:ext cx="5859625" cy="3004457"/>
            <a:chOff x="4558131" y="147671"/>
            <a:chExt cx="5859625" cy="3004457"/>
          </a:xfrm>
        </p:grpSpPr>
        <p:pic>
          <p:nvPicPr>
            <p:cNvPr id="18" name="Picture 5" descr="C:\Users\Mohamed BH\Downloads\download-removebg-preview (1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8131" y="147671"/>
              <a:ext cx="5859625" cy="3004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6783224" y="1131217"/>
              <a:ext cx="1238250" cy="1133046"/>
              <a:chOff x="6783225" y="1348308"/>
              <a:chExt cx="1238250" cy="1133046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954412" y="1348308"/>
                <a:ext cx="1067063" cy="27940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Se pointer</a:t>
                </a:r>
                <a:endParaRPr lang="fr-FR" sz="1400" dirty="0"/>
              </a:p>
            </p:txBody>
          </p:sp>
          <p:pic>
            <p:nvPicPr>
              <p:cNvPr id="1032" name="Picture 8" descr="C:\Users\Mohamed BH\Downloads\images-removebg-preview (1)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3225" y="1557429"/>
                <a:ext cx="1238250" cy="923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0" name="Curved Left Arrow 9"/>
          <p:cNvSpPr/>
          <p:nvPr/>
        </p:nvSpPr>
        <p:spPr>
          <a:xfrm>
            <a:off x="8153399" y="2172447"/>
            <a:ext cx="838200" cy="20915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034" name="Picture 10" descr="C:\Users\Mohamed BH\Downloads\images-removebg-preview (2)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068" y="3899740"/>
            <a:ext cx="1378065" cy="76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68704" y="2631165"/>
            <a:ext cx="1376135" cy="1244707"/>
            <a:chOff x="304799" y="2861314"/>
            <a:chExt cx="1590563" cy="1524001"/>
          </a:xfrm>
        </p:grpSpPr>
        <p:pic>
          <p:nvPicPr>
            <p:cNvPr id="26" name="Picture 2" descr="Employee - Free business icons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799" y="2861314"/>
              <a:ext cx="1524000" cy="1524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7" descr="C:\Users\Mohamed BH\Downloads\images-removebg-preview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2718" y="3839865"/>
              <a:ext cx="782644" cy="532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8" name="Picture 3" descr="C:\Users\Mohamed BH\Desktop\1200px-Raspberry_Pi_logo.sv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898" y="3764849"/>
            <a:ext cx="587321" cy="74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12" descr="OpenCV logo vec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7" name="Picture 13" descr="C:\Users\Mohamed BH\Downloads\download-removebg-preview (3)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681" y="3592425"/>
            <a:ext cx="1185668" cy="118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Employee - Free business ic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75" y="3899740"/>
            <a:ext cx="1244521" cy="124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992238" y="3033543"/>
            <a:ext cx="1903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Lancer </a:t>
            </a:r>
            <a:r>
              <a:rPr lang="en-US" dirty="0" err="1" smtClean="0"/>
              <a:t>processus</a:t>
            </a:r>
            <a:endParaRPr lang="fr-FR" dirty="0"/>
          </a:p>
        </p:txBody>
      </p:sp>
      <p:sp>
        <p:nvSpPr>
          <p:cNvPr id="36" name="Right Arrow 35"/>
          <p:cNvSpPr/>
          <p:nvPr/>
        </p:nvSpPr>
        <p:spPr>
          <a:xfrm flipH="1">
            <a:off x="5291363" y="4095601"/>
            <a:ext cx="999671" cy="33674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/>
          <p:cNvSpPr txBox="1"/>
          <p:nvPr/>
        </p:nvSpPr>
        <p:spPr>
          <a:xfrm>
            <a:off x="4723223" y="3441113"/>
            <a:ext cx="22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Reconnaissance </a:t>
            </a:r>
            <a:r>
              <a:rPr lang="en-US" sz="1600" dirty="0" err="1" smtClean="0"/>
              <a:t>faciale</a:t>
            </a:r>
            <a:endParaRPr lang="fr-FR" sz="1600" dirty="0"/>
          </a:p>
        </p:txBody>
      </p:sp>
      <p:sp>
        <p:nvSpPr>
          <p:cNvPr id="38" name="Right Arrow 37"/>
          <p:cNvSpPr/>
          <p:nvPr/>
        </p:nvSpPr>
        <p:spPr>
          <a:xfrm rot="1865568" flipH="1">
            <a:off x="1521192" y="3685927"/>
            <a:ext cx="1168342" cy="2728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8" name="Picture 14" descr="C:\Users\Mohamed BH\Downloads\download-removebg-preview (4)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84" y="4728366"/>
            <a:ext cx="383576" cy="38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934" y="4121708"/>
            <a:ext cx="523847" cy="479006"/>
          </a:xfrm>
          <a:prstGeom prst="rect">
            <a:avLst/>
          </a:prstGeom>
        </p:spPr>
      </p:pic>
      <p:sp>
        <p:nvSpPr>
          <p:cNvPr id="41" name="Right Arrow 40"/>
          <p:cNvSpPr/>
          <p:nvPr/>
        </p:nvSpPr>
        <p:spPr>
          <a:xfrm flipH="1">
            <a:off x="3298193" y="4282027"/>
            <a:ext cx="999671" cy="33674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extBox 41"/>
          <p:cNvSpPr txBox="1"/>
          <p:nvPr/>
        </p:nvSpPr>
        <p:spPr>
          <a:xfrm>
            <a:off x="2913530" y="4666632"/>
            <a:ext cx="2348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Creation message vocal</a:t>
            </a:r>
            <a:endParaRPr lang="fr-FR" sz="1600" dirty="0"/>
          </a:p>
        </p:txBody>
      </p:sp>
      <p:sp>
        <p:nvSpPr>
          <p:cNvPr id="43" name="Right Arrow 42"/>
          <p:cNvSpPr/>
          <p:nvPr/>
        </p:nvSpPr>
        <p:spPr>
          <a:xfrm rot="20591568" flipH="1">
            <a:off x="1440402" y="4569209"/>
            <a:ext cx="1168342" cy="2728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2252434" y="3383531"/>
            <a:ext cx="1839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Lire message vocal</a:t>
            </a:r>
            <a:endParaRPr lang="fr-FR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5726777" y="1117250"/>
            <a:ext cx="992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Pointage 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79461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8" grpId="0"/>
      <p:bldP spid="14" grpId="0" animBg="1"/>
      <p:bldP spid="15" grpId="0"/>
      <p:bldP spid="21" grpId="0" animBg="1"/>
      <p:bldP spid="10" grpId="0" animBg="1"/>
      <p:bldP spid="22" grpId="0"/>
      <p:bldP spid="36" grpId="0" animBg="1"/>
      <p:bldP spid="23" grpId="0"/>
      <p:bldP spid="38" grpId="0" animBg="1"/>
      <p:bldP spid="41" grpId="0" animBg="1"/>
      <p:bldP spid="42" grpId="0"/>
      <p:bldP spid="43" grpId="0" animBg="1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Modélisation et Conception </a:t>
            </a:r>
            <a:br>
              <a:rPr lang="fr-FR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Diagramme de cas d’utilisation</a:t>
            </a:r>
            <a:endParaRPr lang="en-US" dirty="0"/>
          </a:p>
          <a:p>
            <a:endParaRPr lang="fr-FR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1600200"/>
            <a:ext cx="7277100" cy="4953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2021/2022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4669-BC9B-4895-A6CC-32C5F9068D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4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Technique :</a:t>
            </a:r>
            <a:r>
              <a:rPr 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ce projet on trouve généralement Trois parties principales :</a:t>
            </a:r>
          </a:p>
          <a:p>
            <a:r>
              <a:rPr lang="fr-FR" dirty="0"/>
              <a:t>•	L’application mobile  </a:t>
            </a:r>
          </a:p>
          <a:p>
            <a:r>
              <a:rPr lang="fr-FR" dirty="0"/>
              <a:t>•	Le serveur web (local)</a:t>
            </a:r>
          </a:p>
          <a:p>
            <a:r>
              <a:rPr lang="fr-FR" dirty="0"/>
              <a:t>•	Le Système de pointage avec reconnaissance faciale (Raspberry Pi + module camera)</a:t>
            </a:r>
          </a:p>
          <a:p>
            <a:endParaRPr lang="fr-FR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895600"/>
            <a:ext cx="6858000" cy="38862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2021/2022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4669-BC9B-4895-A6CC-32C5F9068D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6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Technique :</a:t>
            </a:r>
            <a:r>
              <a:rPr 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7520940" cy="357984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fr-FR" sz="1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Environnement matériel</a:t>
            </a:r>
            <a:endParaRPr lang="fr-FR" sz="1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fr-FR" dirty="0" err="1" smtClean="0"/>
              <a:t>Laptop</a:t>
            </a:r>
            <a:r>
              <a:rPr lang="fr-FR" dirty="0" smtClean="0"/>
              <a:t> </a:t>
            </a:r>
            <a:r>
              <a:rPr lang="fr-FR" dirty="0"/>
              <a:t>Dell </a:t>
            </a:r>
            <a:r>
              <a:rPr lang="fr-FR" dirty="0" err="1"/>
              <a:t>Inspiron</a:t>
            </a:r>
            <a:r>
              <a:rPr lang="fr-FR" dirty="0"/>
              <a:t> 3543 :</a:t>
            </a:r>
          </a:p>
          <a:p>
            <a:pPr lvl="4">
              <a:buFont typeface="Wingdings" pitchFamily="2" charset="2"/>
              <a:buChar char="Ø"/>
            </a:pPr>
            <a:r>
              <a:rPr lang="fr-FR" dirty="0" smtClean="0"/>
              <a:t>Processeur </a:t>
            </a:r>
            <a:r>
              <a:rPr lang="fr-FR" dirty="0"/>
              <a:t>: Intel(R) </a:t>
            </a:r>
            <a:r>
              <a:rPr lang="fr-FR" dirty="0" err="1"/>
              <a:t>Core</a:t>
            </a:r>
            <a:r>
              <a:rPr lang="fr-FR" dirty="0"/>
              <a:t> i5-5200U 2.2 GHz</a:t>
            </a:r>
          </a:p>
          <a:p>
            <a:pPr lvl="4">
              <a:buFont typeface="Wingdings" pitchFamily="2" charset="2"/>
              <a:buChar char="Ø"/>
            </a:pPr>
            <a:r>
              <a:rPr lang="fr-FR" dirty="0" smtClean="0"/>
              <a:t>Disque </a:t>
            </a:r>
            <a:r>
              <a:rPr lang="fr-FR" dirty="0"/>
              <a:t>dur : 128Go SSD +1TB HDD</a:t>
            </a:r>
          </a:p>
          <a:p>
            <a:pPr lvl="4">
              <a:buFont typeface="Wingdings" pitchFamily="2" charset="2"/>
              <a:buChar char="Ø"/>
            </a:pPr>
            <a:r>
              <a:rPr lang="fr-FR" dirty="0" smtClean="0"/>
              <a:t>Système </a:t>
            </a:r>
            <a:r>
              <a:rPr lang="fr-FR" dirty="0"/>
              <a:t>d’exploitation Windows 11</a:t>
            </a:r>
          </a:p>
          <a:p>
            <a:pPr lvl="4">
              <a:buFont typeface="Wingdings" pitchFamily="2" charset="2"/>
              <a:buChar char="Ø"/>
            </a:pPr>
            <a:r>
              <a:rPr lang="fr-FR" dirty="0" smtClean="0"/>
              <a:t>Mémoire </a:t>
            </a:r>
            <a:r>
              <a:rPr lang="fr-FR" dirty="0"/>
              <a:t>installe (RAM) : 8 Go</a:t>
            </a:r>
          </a:p>
          <a:p>
            <a:pPr lvl="1"/>
            <a:r>
              <a:rPr lang="fr-FR" dirty="0" smtClean="0"/>
              <a:t>Carte </a:t>
            </a:r>
            <a:r>
              <a:rPr lang="fr-FR" dirty="0"/>
              <a:t>Raspberry Pi </a:t>
            </a:r>
          </a:p>
          <a:p>
            <a:pPr lvl="1"/>
            <a:r>
              <a:rPr lang="fr-FR" dirty="0" smtClean="0"/>
              <a:t>Module </a:t>
            </a:r>
            <a:r>
              <a:rPr lang="fr-FR" dirty="0"/>
              <a:t>Camera pour Raspberry Pi(on a utilisé une webcam pour ce cas ). </a:t>
            </a:r>
          </a:p>
          <a:p>
            <a:pPr lvl="1"/>
            <a:r>
              <a:rPr lang="fr-FR" dirty="0" smtClean="0"/>
              <a:t>Smartphone </a:t>
            </a:r>
            <a:r>
              <a:rPr lang="fr-FR" dirty="0"/>
              <a:t>Android</a:t>
            </a:r>
          </a:p>
          <a:p>
            <a:endParaRPr lang="fr-FR" dirty="0"/>
          </a:p>
        </p:txBody>
      </p:sp>
      <p:pic>
        <p:nvPicPr>
          <p:cNvPr id="1026" name="Picture 2" descr="C:\Users\Mohamed BH\Desktop\Raspberry_Pi-RASPBERRY_PI_2_MODEL_B-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645" y="1143000"/>
            <a:ext cx="3365355" cy="228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ohamed BH\Desktop\1200px-Raspberry_Pi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810000"/>
            <a:ext cx="783915" cy="99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2021/2022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4669-BC9B-4895-A6CC-32C5F9068D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9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277</TotalTime>
  <Words>393</Words>
  <Application>Microsoft Office PowerPoint</Application>
  <PresentationFormat>On-screen Show (4:3)</PresentationFormat>
  <Paragraphs>102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Angles</vt:lpstr>
      <vt:lpstr>PowerPoint Presentation</vt:lpstr>
      <vt:lpstr>Plan</vt:lpstr>
      <vt:lpstr>Introduction</vt:lpstr>
      <vt:lpstr>Etudes de l’existant </vt:lpstr>
      <vt:lpstr>Spécification des besoins </vt:lpstr>
      <vt:lpstr>Description de Fonctionement </vt:lpstr>
      <vt:lpstr>Modélisation et Conception  </vt:lpstr>
      <vt:lpstr>Architecture Technique : </vt:lpstr>
      <vt:lpstr>Architecture Technique : </vt:lpstr>
      <vt:lpstr>Architecture Technique : </vt:lpstr>
      <vt:lpstr>Réalisation</vt:lpstr>
      <vt:lpstr>Réalisation</vt:lpstr>
      <vt:lpstr>Réalisation</vt:lpstr>
      <vt:lpstr>Réalisation</vt:lpstr>
      <vt:lpstr>Réalisation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BH</dc:creator>
  <cp:lastModifiedBy>Mohamed BH</cp:lastModifiedBy>
  <cp:revision>15</cp:revision>
  <dcterms:created xsi:type="dcterms:W3CDTF">2021-12-12T18:44:16Z</dcterms:created>
  <dcterms:modified xsi:type="dcterms:W3CDTF">2021-12-14T08:54:55Z</dcterms:modified>
</cp:coreProperties>
</file>