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8"/>
  </p:notesMasterIdLst>
  <p:sldIdLst>
    <p:sldId id="559" r:id="rId5"/>
    <p:sldId id="564" r:id="rId6"/>
    <p:sldId id="554" r:id="rId7"/>
    <p:sldId id="549" r:id="rId8"/>
    <p:sldId id="568" r:id="rId9"/>
    <p:sldId id="569" r:id="rId10"/>
    <p:sldId id="570" r:id="rId11"/>
    <p:sldId id="575" r:id="rId12"/>
    <p:sldId id="572" r:id="rId13"/>
    <p:sldId id="579" r:id="rId14"/>
    <p:sldId id="577" r:id="rId15"/>
    <p:sldId id="517" r:id="rId16"/>
    <p:sldId id="574" r:id="rId17"/>
  </p:sldIdLst>
  <p:sldSz cx="9144000" cy="6858000" type="screen4x3"/>
  <p:notesSz cx="6858000" cy="9144000"/>
  <p:embeddedFontLst>
    <p:embeddedFont>
      <p:font typeface="Calibri" panose="020F0502020204030204" pitchFamily="34" charset="0"/>
      <p:regular r:id="rId19"/>
      <p:bold r:id="rId20"/>
      <p:italic r:id="rId21"/>
      <p:boldItalic r:id="rId22"/>
    </p:embeddedFont>
    <p:embeddedFont>
      <p:font typeface="Calibri Light" panose="020F0302020204030204" pitchFamily="34" charset="0"/>
      <p:regular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2B82"/>
    <a:srgbClr val="006600"/>
    <a:srgbClr val="1E497C"/>
    <a:srgbClr val="008000"/>
    <a:srgbClr val="006666"/>
    <a:srgbClr val="0066CC"/>
    <a:srgbClr val="FF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CDA79A-D00D-40AD-9729-6EDB1091C2EC}">
  <a:tblStyle styleId="{FACDA79A-D00D-40AD-9729-6EDB1091C2E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Στυλ με θέμα 1 - Έμφαση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Φωτεινό στυλ 3 - Έμφαση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3001" autoAdjust="0"/>
  </p:normalViewPr>
  <p:slideViewPr>
    <p:cSldViewPr>
      <p:cViewPr varScale="1">
        <p:scale>
          <a:sx n="103" d="100"/>
          <a:sy n="103" d="100"/>
        </p:scale>
        <p:origin x="1243" y="56"/>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a397a42b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4" name="Google Shape;134;gaa397a42ba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8060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010846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208050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A data call </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was drafted to the relevant Member States of the Med&amp;BS region. The requested datasets covers the periods of the DCR &amp; DCF programs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2002-2022 for Med&amp;BS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2013-2022 for FDI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2017-2022 for GFCM/DCRF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Med&amp;BS RCG data (DCR &amp; DCF: fishing intensity, landings).</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Detailed biological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MEDITS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00" i="1" dirty="0">
                <a:solidFill>
                  <a:srgbClr val="1E497C"/>
                </a:solidFill>
                <a:latin typeface="Calibri Light" charset="-95"/>
                <a:ea typeface="Calibri" charset="-95"/>
                <a:cs typeface="Calibri Light" charset="-95"/>
              </a:rPr>
              <a:t>AER data</a:t>
            </a:r>
            <a:endPar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0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t>
            </a: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JRC</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and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GFCM</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provided the </a:t>
            </a:r>
            <a:r>
              <a:rPr lang="en-US" sz="1100" i="1" dirty="0">
                <a:solidFill>
                  <a:schemeClr val="accent1">
                    <a:lumMod val="50000"/>
                  </a:schemeClr>
                </a:solidFill>
                <a:latin typeface="Calibri Light" charset="-95"/>
                <a:ea typeface="Calibri" charset="-95"/>
                <a:cs typeface="Calibri Light" charset="-95"/>
              </a:rPr>
              <a:t>requested datasets;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Member States are invited to use the </a:t>
            </a:r>
            <a:r>
              <a:rPr lang="en-US" sz="1100" i="1" dirty="0">
                <a:solidFill>
                  <a:schemeClr val="accent1">
                    <a:lumMod val="50000"/>
                  </a:schemeClr>
                </a:solidFill>
                <a:latin typeface="Calibri Light" charset="-95"/>
                <a:ea typeface="Calibri" charset="-95"/>
                <a:cs typeface="Calibri Light" charset="-95"/>
              </a:rPr>
              <a:t>RDBFIS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to execute syntax and data quality control procedures and store the clean data into the system (</a:t>
            </a:r>
            <a:r>
              <a:rPr kumimoji="0" lang="en-US" sz="1100" b="0" i="1" u="sng"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through a strict set of validation rules solid based on the datacall ANNEXES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 dedicated RDBFIS team support this process through bilateral contacts and working jointly with the Member States. </a:t>
            </a:r>
            <a:r>
              <a:rPr lang="en-US" sz="1100" b="1" i="1" dirty="0">
                <a:solidFill>
                  <a:schemeClr val="accent1">
                    <a:lumMod val="50000"/>
                  </a:schemeClr>
                </a:solidFill>
                <a:latin typeface="Calibri Light" charset="-95"/>
                <a:ea typeface="Calibri" charset="-95"/>
                <a:cs typeface="Calibri Light" charset="-95"/>
              </a:rPr>
              <a:t>T</a:t>
            </a:r>
            <a:r>
              <a:rPr kumimoji="0" lang="en-US" sz="1100" b="1" i="1"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he process is progressing satisfactorily, the RDBFIS core team supports all MSs’ requirements.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044798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58750" indent="0" algn="just">
              <a:buNone/>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81650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A data call </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was drafted to the relevant Member States of the Med&amp;BS region. The requested datasets covers the periods of the DCR &amp; DCF programs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2002-2022 for Med&amp;BS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2013-2022 for FDI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2017-2022 for GFCM/DCRF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Med&amp;BS RCG data (DCR &amp; DCF: fishing intensity, landings).</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Detailed biological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MEDITS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00" i="1" dirty="0">
                <a:solidFill>
                  <a:srgbClr val="1E497C"/>
                </a:solidFill>
                <a:latin typeface="Calibri Light" charset="-95"/>
                <a:ea typeface="Calibri" charset="-95"/>
                <a:cs typeface="Calibri Light" charset="-95"/>
              </a:rPr>
              <a:t>AER data</a:t>
            </a:r>
            <a:endPar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0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t>
            </a: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JRC</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and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GFCM</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provided the </a:t>
            </a:r>
            <a:r>
              <a:rPr lang="en-US" sz="1100" i="1" dirty="0">
                <a:solidFill>
                  <a:schemeClr val="accent1">
                    <a:lumMod val="50000"/>
                  </a:schemeClr>
                </a:solidFill>
                <a:latin typeface="Calibri Light" charset="-95"/>
                <a:ea typeface="Calibri" charset="-95"/>
                <a:cs typeface="Calibri Light" charset="-95"/>
              </a:rPr>
              <a:t>requested datasets;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Member States are invited to use the </a:t>
            </a:r>
            <a:r>
              <a:rPr lang="en-US" sz="1100" i="1" dirty="0">
                <a:solidFill>
                  <a:schemeClr val="accent1">
                    <a:lumMod val="50000"/>
                  </a:schemeClr>
                </a:solidFill>
                <a:latin typeface="Calibri Light" charset="-95"/>
                <a:ea typeface="Calibri" charset="-95"/>
                <a:cs typeface="Calibri Light" charset="-95"/>
              </a:rPr>
              <a:t>RDBFIS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to execute syntax and data quality control procedures and store the clean data into the system (</a:t>
            </a:r>
            <a:r>
              <a:rPr kumimoji="0" lang="en-US" sz="1100" b="0" i="1" u="sng"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through a strict set of validation rules solid based on the datacall ANNEXES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 dedicated RDBFIS team support this process through bilateral contacts and working jointly with the Member States. </a:t>
            </a:r>
            <a:r>
              <a:rPr lang="en-US" sz="1100" b="1" i="1" dirty="0">
                <a:solidFill>
                  <a:schemeClr val="accent1">
                    <a:lumMod val="50000"/>
                  </a:schemeClr>
                </a:solidFill>
                <a:latin typeface="Calibri Light" charset="-95"/>
                <a:ea typeface="Calibri" charset="-95"/>
                <a:cs typeface="Calibri Light" charset="-95"/>
              </a:rPr>
              <a:t>T</a:t>
            </a:r>
            <a:r>
              <a:rPr kumimoji="0" lang="en-US" sz="1100" b="1" i="1"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he process is progressing satisfactorily, the RDBFIS core team supports all MSs’ requirements.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048628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sz="1100" b="1" i="1" dirty="0">
                <a:solidFill>
                  <a:srgbClr val="002060"/>
                </a:solidFill>
                <a:latin typeface="Calibri Light" pitchFamily="34" charset="0"/>
                <a:ea typeface="Calibri Light" pitchFamily="34" charset="0"/>
                <a:cs typeface="Calibri Light" pitchFamily="34" charset="0"/>
                <a:sym typeface="Symbol"/>
              </a:rPr>
              <a:t>fleet analysis tool: potential links with the landings/discards/values – FDI table A</a:t>
            </a:r>
            <a:endParaRPr lang="el-GR" dirty="0"/>
          </a:p>
        </p:txBody>
      </p:sp>
    </p:spTree>
    <p:extLst>
      <p:ext uri="{BB962C8B-B14F-4D97-AF65-F5344CB8AC3E}">
        <p14:creationId xmlns:p14="http://schemas.microsoft.com/office/powerpoint/2010/main" val="101676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8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STAT: </a:t>
            </a:r>
            <a:r>
              <a:rPr lang="en-GB" sz="1100" dirty="0">
                <a:effectLst/>
                <a:latin typeface="Calibri Light" panose="020F0302020204030204" pitchFamily="34" charset="0"/>
                <a:ea typeface="Calibri Light" panose="020F0302020204030204" pitchFamily="34" charset="0"/>
                <a:cs typeface="Times New Roman" panose="02020603050405020304" pitchFamily="18" charset="0"/>
              </a:rPr>
              <a:t>The scope of the workshop will be twofold: (</a:t>
            </a:r>
            <a:r>
              <a:rPr lang="en-GB" sz="1100" dirty="0" err="1">
                <a:effectLst/>
                <a:latin typeface="Calibri Light" panose="020F0302020204030204" pitchFamily="34" charset="0"/>
                <a:ea typeface="Calibri Light" panose="020F0302020204030204" pitchFamily="34" charset="0"/>
                <a:cs typeface="Times New Roman" panose="02020603050405020304" pitchFamily="18" charset="0"/>
              </a:rPr>
              <a:t>i</a:t>
            </a:r>
            <a:r>
              <a:rPr lang="en-GB" sz="1100" dirty="0">
                <a:effectLst/>
                <a:latin typeface="Calibri Light" panose="020F0302020204030204" pitchFamily="34" charset="0"/>
                <a:ea typeface="Calibri Light" panose="020F0302020204030204" pitchFamily="34" charset="0"/>
                <a:cs typeface="Times New Roman" panose="02020603050405020304" pitchFamily="18" charset="0"/>
              </a:rPr>
              <a:t>) to provide the background information on the existing statistical systems of the involved MSs (by means of a report) and (ii) to investigate the possibility of optimizing /adapting (if needed) the most commonly used methodology on the raising procedures so that it can serve as a recommended option to be followed by the MSs of the Med and Black Sea through the RDBFIS. </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4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2002-2022 for Med&amp;BS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2013-2022 for FDI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2017-2022 for GFCM/DCRF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Med&amp;BS RCG data (DCR &amp; DCF: fishing intensity, landings).</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Detailed biological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MEDITS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i="1" dirty="0">
                <a:solidFill>
                  <a:srgbClr val="1E497C"/>
                </a:solidFill>
                <a:latin typeface="Calibri Light" charset="-95"/>
                <a:ea typeface="Calibri" charset="-95"/>
                <a:cs typeface="Calibri Light" charset="-95"/>
              </a:rPr>
              <a:t>AER data</a:t>
            </a:r>
            <a:endPar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t>
            </a: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a:t>
            </a:r>
            <a:r>
              <a:rPr kumimoji="0" lang="en-US" sz="8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JRC</a:t>
            </a: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and </a:t>
            </a:r>
            <a:r>
              <a:rPr kumimoji="0" lang="en-US" sz="8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GFCM</a:t>
            </a: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provided the </a:t>
            </a:r>
            <a:r>
              <a:rPr lang="en-US" sz="800" i="1" dirty="0">
                <a:solidFill>
                  <a:schemeClr val="accent1">
                    <a:lumMod val="50000"/>
                  </a:schemeClr>
                </a:solidFill>
                <a:latin typeface="Calibri Light" charset="-95"/>
                <a:ea typeface="Calibri" charset="-95"/>
                <a:cs typeface="Calibri Light" charset="-95"/>
              </a:rPr>
              <a:t>requested datasets;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4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Member States are invited to use the </a:t>
            </a:r>
            <a:r>
              <a:rPr lang="en-US" sz="800" i="1" dirty="0">
                <a:solidFill>
                  <a:schemeClr val="accent1">
                    <a:lumMod val="50000"/>
                  </a:schemeClr>
                </a:solidFill>
                <a:latin typeface="Calibri Light" charset="-95"/>
                <a:ea typeface="Calibri" charset="-95"/>
                <a:cs typeface="Calibri Light" charset="-95"/>
              </a:rPr>
              <a:t>RDBFIS</a:t>
            </a: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to execute syntax and data quality control procedures and store the clean data into the system (</a:t>
            </a:r>
            <a:r>
              <a:rPr kumimoji="0" lang="en-US" sz="800" b="0" i="1" u="sng"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through a strict set of validation rules solid based on the datacall ANNEXES</a:t>
            </a: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 dedicated RDBFIS team support this process through bilateral contacts and working jointly with the Member States. </a:t>
            </a:r>
            <a:r>
              <a:rPr lang="en-US" sz="800" b="1" i="1" dirty="0">
                <a:solidFill>
                  <a:schemeClr val="accent1">
                    <a:lumMod val="50000"/>
                  </a:schemeClr>
                </a:solidFill>
                <a:latin typeface="Calibri Light" charset="-95"/>
                <a:ea typeface="Calibri" charset="-95"/>
                <a:cs typeface="Calibri Light" charset="-95"/>
              </a:rPr>
              <a:t>T</a:t>
            </a:r>
            <a:r>
              <a:rPr kumimoji="0" lang="en-US" sz="800" b="1" i="1"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he process is progressing satisfactorily, the RDBFIS core team supports all MSs’ requirements.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765904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8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STAT: </a:t>
            </a:r>
            <a:r>
              <a:rPr lang="en-GB" sz="1100" dirty="0">
                <a:effectLst/>
                <a:latin typeface="Calibri Light" panose="020F0302020204030204" pitchFamily="34" charset="0"/>
                <a:ea typeface="Calibri Light" panose="020F0302020204030204" pitchFamily="34" charset="0"/>
                <a:cs typeface="Times New Roman" panose="02020603050405020304" pitchFamily="18" charset="0"/>
              </a:rPr>
              <a:t>The scope of the workshop will be twofold: (</a:t>
            </a:r>
            <a:r>
              <a:rPr lang="en-GB" sz="1100" dirty="0" err="1">
                <a:effectLst/>
                <a:latin typeface="Calibri Light" panose="020F0302020204030204" pitchFamily="34" charset="0"/>
                <a:ea typeface="Calibri Light" panose="020F0302020204030204" pitchFamily="34" charset="0"/>
                <a:cs typeface="Times New Roman" panose="02020603050405020304" pitchFamily="18" charset="0"/>
              </a:rPr>
              <a:t>i</a:t>
            </a:r>
            <a:r>
              <a:rPr lang="en-GB" sz="1100" dirty="0">
                <a:effectLst/>
                <a:latin typeface="Calibri Light" panose="020F0302020204030204" pitchFamily="34" charset="0"/>
                <a:ea typeface="Calibri Light" panose="020F0302020204030204" pitchFamily="34" charset="0"/>
                <a:cs typeface="Times New Roman" panose="02020603050405020304" pitchFamily="18" charset="0"/>
              </a:rPr>
              <a:t>) to provide the background information on the existing statistical systems of the involved MSs (by means of a report) and (ii) to investigate the possibility of optimizing /adapting (if needed) the most commonly used methodology on the raising procedures so that it can serve as a recommended option to be followed by the MSs of the Med and Black Sea through the RDBFIS. </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4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2002-2022 for Med&amp;BS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2013-2022 for FDI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2017-2022 for GFCM/DCRF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Med&amp;BS RCG data (DCR &amp; DCF: fishing intensity, landings).</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Detailed biological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MEDITS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i="1" dirty="0">
                <a:solidFill>
                  <a:srgbClr val="1E497C"/>
                </a:solidFill>
                <a:latin typeface="Calibri Light" charset="-95"/>
                <a:ea typeface="Calibri" charset="-95"/>
                <a:cs typeface="Calibri Light" charset="-95"/>
              </a:rPr>
              <a:t>AER data</a:t>
            </a:r>
            <a:endPar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t>
            </a: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a:t>
            </a:r>
            <a:r>
              <a:rPr kumimoji="0" lang="en-US" sz="8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JRC</a:t>
            </a: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and </a:t>
            </a:r>
            <a:r>
              <a:rPr kumimoji="0" lang="en-US" sz="8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GFCM</a:t>
            </a: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provided the </a:t>
            </a:r>
            <a:r>
              <a:rPr lang="en-US" sz="800" i="1" dirty="0">
                <a:solidFill>
                  <a:schemeClr val="accent1">
                    <a:lumMod val="50000"/>
                  </a:schemeClr>
                </a:solidFill>
                <a:latin typeface="Calibri Light" charset="-95"/>
                <a:ea typeface="Calibri" charset="-95"/>
                <a:cs typeface="Calibri Light" charset="-95"/>
              </a:rPr>
              <a:t>requested datasets;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4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Member States are invited to use the </a:t>
            </a:r>
            <a:r>
              <a:rPr lang="en-US" sz="800" i="1" dirty="0">
                <a:solidFill>
                  <a:schemeClr val="accent1">
                    <a:lumMod val="50000"/>
                  </a:schemeClr>
                </a:solidFill>
                <a:latin typeface="Calibri Light" charset="-95"/>
                <a:ea typeface="Calibri" charset="-95"/>
                <a:cs typeface="Calibri Light" charset="-95"/>
              </a:rPr>
              <a:t>RDBFIS</a:t>
            </a: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to execute syntax and data quality control procedures and store the clean data into the system (</a:t>
            </a:r>
            <a:r>
              <a:rPr kumimoji="0" lang="en-US" sz="800" b="0" i="1" u="sng"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through a strict set of validation rules solid based on the datacall ANNEXES</a:t>
            </a: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 dedicated RDBFIS team support this process through bilateral contacts and working jointly with the Member States. </a:t>
            </a:r>
            <a:r>
              <a:rPr lang="en-US" sz="800" b="1" i="1" dirty="0">
                <a:solidFill>
                  <a:schemeClr val="accent1">
                    <a:lumMod val="50000"/>
                  </a:schemeClr>
                </a:solidFill>
                <a:latin typeface="Calibri Light" charset="-95"/>
                <a:ea typeface="Calibri" charset="-95"/>
                <a:cs typeface="Calibri Light" charset="-95"/>
              </a:rPr>
              <a:t>T</a:t>
            </a:r>
            <a:r>
              <a:rPr kumimoji="0" lang="en-US" sz="800" b="1" i="1"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he process is progressing satisfactorily, the RDBFIS core team supports all MSs’ requirements.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368033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STAT: </a:t>
            </a:r>
            <a:r>
              <a:rPr lang="en-GB" sz="1800" dirty="0">
                <a:effectLst/>
                <a:latin typeface="Calibri Light" panose="020F0302020204030204" pitchFamily="34" charset="0"/>
                <a:ea typeface="Calibri Light" panose="020F0302020204030204" pitchFamily="34" charset="0"/>
                <a:cs typeface="Times New Roman" panose="02020603050405020304" pitchFamily="18" charset="0"/>
              </a:rPr>
              <a:t>The scope of the workshop will be twofold: (</a:t>
            </a:r>
            <a:r>
              <a:rPr lang="en-GB" sz="1800" dirty="0" err="1">
                <a:effectLst/>
                <a:latin typeface="Calibri Light" panose="020F0302020204030204" pitchFamily="34" charset="0"/>
                <a:ea typeface="Calibri Light" panose="020F0302020204030204" pitchFamily="34" charset="0"/>
                <a:cs typeface="Times New Roman" panose="02020603050405020304" pitchFamily="18" charset="0"/>
              </a:rPr>
              <a:t>i</a:t>
            </a:r>
            <a:r>
              <a:rPr lang="en-GB" sz="1800" dirty="0">
                <a:effectLst/>
                <a:latin typeface="Calibri Light" panose="020F0302020204030204" pitchFamily="34" charset="0"/>
                <a:ea typeface="Calibri Light" panose="020F0302020204030204" pitchFamily="34" charset="0"/>
                <a:cs typeface="Times New Roman" panose="02020603050405020304" pitchFamily="18" charset="0"/>
              </a:rPr>
              <a:t>) to provide the background information on the existing statistical systems of the involved MSs (by means of a report) and (ii) to investigate the possibility of optimizing /adapting (if needed) the most commonly used methodology on the raising procedures so that it can serve as a recommended option to be followed by the MSs of the Med and Black Sea through the RDBFIS. </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2002-2022 for Med&amp;BS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2013-2022 for FDI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2017-2022 for GFCM/DCRF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Med&amp;BS RCG data (DCR &amp; DCF: fishing intensity, landings).</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Detailed biological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MEDITS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00" i="1" dirty="0">
                <a:solidFill>
                  <a:srgbClr val="1E497C"/>
                </a:solidFill>
                <a:latin typeface="Calibri Light" charset="-95"/>
                <a:ea typeface="Calibri" charset="-95"/>
                <a:cs typeface="Calibri Light" charset="-95"/>
              </a:rPr>
              <a:t>AER data</a:t>
            </a:r>
            <a:endPar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0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t>
            </a: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JRC</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and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GFCM</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provided the </a:t>
            </a:r>
            <a:r>
              <a:rPr lang="en-US" sz="1100" i="1" dirty="0">
                <a:solidFill>
                  <a:schemeClr val="accent1">
                    <a:lumMod val="50000"/>
                  </a:schemeClr>
                </a:solidFill>
                <a:latin typeface="Calibri Light" charset="-95"/>
                <a:ea typeface="Calibri" charset="-95"/>
                <a:cs typeface="Calibri Light" charset="-95"/>
              </a:rPr>
              <a:t>requested datasets;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Member States are invited to use the </a:t>
            </a:r>
            <a:r>
              <a:rPr lang="en-US" sz="1100" i="1" dirty="0">
                <a:solidFill>
                  <a:schemeClr val="accent1">
                    <a:lumMod val="50000"/>
                  </a:schemeClr>
                </a:solidFill>
                <a:latin typeface="Calibri Light" charset="-95"/>
                <a:ea typeface="Calibri" charset="-95"/>
                <a:cs typeface="Calibri Light" charset="-95"/>
              </a:rPr>
              <a:t>RDBFIS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to execute syntax and data quality control procedures and store the clean data into the system (</a:t>
            </a:r>
            <a:r>
              <a:rPr kumimoji="0" lang="en-US" sz="1100" b="0" i="1" u="sng"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through a strict set of validation rules solid based on the datacall ANNEXES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 dedicated RDBFIS team support this process through bilateral contacts and working jointly with the Member States. </a:t>
            </a:r>
            <a:r>
              <a:rPr lang="en-US" sz="1100" b="1" i="1" dirty="0">
                <a:solidFill>
                  <a:schemeClr val="accent1">
                    <a:lumMod val="50000"/>
                  </a:schemeClr>
                </a:solidFill>
                <a:latin typeface="Calibri Light" charset="-95"/>
                <a:ea typeface="Calibri" charset="-95"/>
                <a:cs typeface="Calibri Light" charset="-95"/>
              </a:rPr>
              <a:t>T</a:t>
            </a:r>
            <a:r>
              <a:rPr kumimoji="0" lang="en-US" sz="1100" b="1" i="1"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he process is progressing satisfactorily, the RDBFIS core team supports all MSs’ requirements.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184260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STAT: </a:t>
            </a:r>
            <a:r>
              <a:rPr lang="en-GB" sz="1800" dirty="0">
                <a:effectLst/>
                <a:latin typeface="Calibri Light" panose="020F0302020204030204" pitchFamily="34" charset="0"/>
                <a:ea typeface="Calibri Light" panose="020F0302020204030204" pitchFamily="34" charset="0"/>
                <a:cs typeface="Times New Roman" panose="02020603050405020304" pitchFamily="18" charset="0"/>
              </a:rPr>
              <a:t>The scope of the workshop will be twofold: (</a:t>
            </a:r>
            <a:r>
              <a:rPr lang="en-GB" sz="1800" dirty="0" err="1">
                <a:effectLst/>
                <a:latin typeface="Calibri Light" panose="020F0302020204030204" pitchFamily="34" charset="0"/>
                <a:ea typeface="Calibri Light" panose="020F0302020204030204" pitchFamily="34" charset="0"/>
                <a:cs typeface="Times New Roman" panose="02020603050405020304" pitchFamily="18" charset="0"/>
              </a:rPr>
              <a:t>i</a:t>
            </a:r>
            <a:r>
              <a:rPr lang="en-GB" sz="1800" dirty="0">
                <a:effectLst/>
                <a:latin typeface="Calibri Light" panose="020F0302020204030204" pitchFamily="34" charset="0"/>
                <a:ea typeface="Calibri Light" panose="020F0302020204030204" pitchFamily="34" charset="0"/>
                <a:cs typeface="Times New Roman" panose="02020603050405020304" pitchFamily="18" charset="0"/>
              </a:rPr>
              <a:t>) to provide the background information on the existing statistical systems of the involved MSs (by means of a report) and (ii) to investigate the possibility of optimizing /adapting (if needed) the most commonly used methodology on the raising procedures so that it can serve as a recommended option to be followed by the MSs of the Med and Black Sea through the RDBFIS. </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2002-2022 for Med&amp;BS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2013-2022 for FDI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2017-2022 for GFCM/DCRF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Med&amp;BS RCG data (DCR &amp; DCF: fishing intensity, landings).</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Detailed biological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MEDITS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00" i="1" dirty="0">
                <a:solidFill>
                  <a:srgbClr val="1E497C"/>
                </a:solidFill>
                <a:latin typeface="Calibri Light" charset="-95"/>
                <a:ea typeface="Calibri" charset="-95"/>
                <a:cs typeface="Calibri Light" charset="-95"/>
              </a:rPr>
              <a:t>AER data</a:t>
            </a:r>
            <a:endPar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0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t>
            </a: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JRC</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and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GFCM</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provided the </a:t>
            </a:r>
            <a:r>
              <a:rPr lang="en-US" sz="1100" i="1" dirty="0">
                <a:solidFill>
                  <a:schemeClr val="accent1">
                    <a:lumMod val="50000"/>
                  </a:schemeClr>
                </a:solidFill>
                <a:latin typeface="Calibri Light" charset="-95"/>
                <a:ea typeface="Calibri" charset="-95"/>
                <a:cs typeface="Calibri Light" charset="-95"/>
              </a:rPr>
              <a:t>requested datasets;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Member States are invited to use the </a:t>
            </a:r>
            <a:r>
              <a:rPr lang="en-US" sz="1100" i="1" dirty="0">
                <a:solidFill>
                  <a:schemeClr val="accent1">
                    <a:lumMod val="50000"/>
                  </a:schemeClr>
                </a:solidFill>
                <a:latin typeface="Calibri Light" charset="-95"/>
                <a:ea typeface="Calibri" charset="-95"/>
                <a:cs typeface="Calibri Light" charset="-95"/>
              </a:rPr>
              <a:t>RDBFIS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to execute syntax and data quality control procedures and store the clean data into the system (</a:t>
            </a:r>
            <a:r>
              <a:rPr kumimoji="0" lang="en-US" sz="1100" b="0" i="1" u="sng"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through a strict set of validation rules solid based on the datacall ANNEXES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 dedicated RDBFIS team support this process through bilateral contacts and working jointly with the Member States. </a:t>
            </a:r>
            <a:r>
              <a:rPr lang="en-US" sz="1100" b="1" i="1" dirty="0">
                <a:solidFill>
                  <a:schemeClr val="accent1">
                    <a:lumMod val="50000"/>
                  </a:schemeClr>
                </a:solidFill>
                <a:latin typeface="Calibri Light" charset="-95"/>
                <a:ea typeface="Calibri" charset="-95"/>
                <a:cs typeface="Calibri Light" charset="-95"/>
              </a:rPr>
              <a:t>T</a:t>
            </a:r>
            <a:r>
              <a:rPr kumimoji="0" lang="en-US" sz="1100" b="1" i="1"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he process is progressing satisfactorily, the RDBFIS core team supports all MSs’ requirements.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532079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8"/>
            <a:ext cx="7772400" cy="14700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00" tIns="45700" rIns="91400"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3"/>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1" y="1600203"/>
            <a:ext cx="4038600" cy="4525963"/>
          </a:xfrm>
          <a:prstGeom prst="rect">
            <a:avLst/>
          </a:prstGeom>
          <a:noFill/>
          <a:ln>
            <a:noFill/>
          </a:ln>
        </p:spPr>
        <p:txBody>
          <a:bodyPr spcFirstLastPara="1" wrap="square" lIns="91400" tIns="45700" rIns="91400"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3"/>
            <a:ext cx="4038600" cy="4525963"/>
          </a:xfrm>
          <a:prstGeom prst="rect">
            <a:avLst/>
          </a:prstGeom>
          <a:noFill/>
          <a:ln>
            <a:noFill/>
          </a:ln>
        </p:spPr>
        <p:txBody>
          <a:bodyPr spcFirstLastPara="1" wrap="square" lIns="91400" tIns="45700" rIns="91400"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00" tIns="45700" rIns="91400"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6"/>
            <a:ext cx="4040188" cy="3951288"/>
          </a:xfrm>
          <a:prstGeom prst="rect">
            <a:avLst/>
          </a:prstGeom>
          <a:noFill/>
          <a:ln>
            <a:noFill/>
          </a:ln>
        </p:spPr>
        <p:txBody>
          <a:bodyPr spcFirstLastPara="1" wrap="square" lIns="91400" tIns="45700" rIns="91400"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6" y="1535113"/>
            <a:ext cx="4041775" cy="639762"/>
          </a:xfrm>
          <a:prstGeom prst="rect">
            <a:avLst/>
          </a:prstGeom>
          <a:noFill/>
          <a:ln>
            <a:noFill/>
          </a:ln>
        </p:spPr>
        <p:txBody>
          <a:bodyPr spcFirstLastPara="1" wrap="square" lIns="91400" tIns="45700" rIns="91400"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6" y="2174876"/>
            <a:ext cx="4041775" cy="3951288"/>
          </a:xfrm>
          <a:prstGeom prst="rect">
            <a:avLst/>
          </a:prstGeom>
          <a:noFill/>
          <a:ln>
            <a:noFill/>
          </a:ln>
        </p:spPr>
        <p:txBody>
          <a:bodyPr spcFirstLastPara="1" wrap="square" lIns="91400" tIns="45700" rIns="91400"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1" y="273050"/>
            <a:ext cx="3008313" cy="1162050"/>
          </a:xfrm>
          <a:prstGeom prst="rect">
            <a:avLst/>
          </a:prstGeom>
          <a:noFill/>
          <a:ln>
            <a:noFill/>
          </a:ln>
        </p:spPr>
        <p:txBody>
          <a:bodyPr spcFirstLastPara="1" wrap="square" lIns="91400" tIns="45700" rIns="91400"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3"/>
            <a:ext cx="5111750" cy="5853113"/>
          </a:xfrm>
          <a:prstGeom prst="rect">
            <a:avLst/>
          </a:prstGeom>
          <a:noFill/>
          <a:ln>
            <a:noFill/>
          </a:ln>
        </p:spPr>
        <p:txBody>
          <a:bodyPr spcFirstLastPara="1" wrap="square" lIns="91400" tIns="45700" rIns="91400"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1" y="1435103"/>
            <a:ext cx="3008313" cy="4691063"/>
          </a:xfrm>
          <a:prstGeom prst="rect">
            <a:avLst/>
          </a:prstGeom>
          <a:noFill/>
          <a:ln>
            <a:noFill/>
          </a:ln>
        </p:spPr>
        <p:txBody>
          <a:bodyPr spcFirstLastPara="1" wrap="square" lIns="91400" tIns="45700" rIns="91400"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1"/>
            <a:ext cx="5486400" cy="566738"/>
          </a:xfrm>
          <a:prstGeom prst="rect">
            <a:avLst/>
          </a:prstGeom>
          <a:noFill/>
          <a:ln>
            <a:noFill/>
          </a:ln>
        </p:spPr>
        <p:txBody>
          <a:bodyPr spcFirstLastPara="1" wrap="square" lIns="91400" tIns="45700" rIns="91400"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6"/>
            <a:ext cx="5486400" cy="4114800"/>
          </a:xfrm>
          <a:prstGeom prst="rect">
            <a:avLst/>
          </a:prstGeom>
          <a:noFill/>
          <a:ln>
            <a:noFill/>
          </a:ln>
        </p:spPr>
        <p:txBody>
          <a:bodyPr spcFirstLastPara="1" wrap="square" lIns="91400" tIns="45700" rIns="91400"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00" tIns="45700" rIns="91400"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00" tIns="45700" rIns="91400"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0"/>
            <a:ext cx="5851525" cy="2057400"/>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40" y="190501"/>
            <a:ext cx="5851525" cy="6019800"/>
          </a:xfrm>
          <a:prstGeom prst="rect">
            <a:avLst/>
          </a:prstGeom>
          <a:noFill/>
          <a:ln>
            <a:noFill/>
          </a:ln>
        </p:spPr>
        <p:txBody>
          <a:bodyPr spcFirstLastPara="1" wrap="square" lIns="91400" tIns="45700" rIns="91400"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00" tIns="45700" rIns="91400"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3"/>
            <a:ext cx="8229600" cy="4525963"/>
          </a:xfrm>
          <a:prstGeom prst="rect">
            <a:avLst/>
          </a:prstGeom>
          <a:noFill/>
          <a:ln>
            <a:noFill/>
          </a:ln>
        </p:spPr>
        <p:txBody>
          <a:bodyPr spcFirstLastPara="1" wrap="square" lIns="91400" tIns="45700" rIns="91400"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4" name="Google Shape;142;p15">
            <a:extLst>
              <a:ext uri="{FF2B5EF4-FFF2-40B4-BE49-F238E27FC236}">
                <a16:creationId xmlns:a16="http://schemas.microsoft.com/office/drawing/2014/main" id="{49F5DA72-3FAB-4DEF-A93C-2688A0AF172B}"/>
              </a:ext>
            </a:extLst>
          </p:cNvPr>
          <p:cNvSpPr/>
          <p:nvPr/>
        </p:nvSpPr>
        <p:spPr>
          <a:xfrm>
            <a:off x="750067" y="1424970"/>
            <a:ext cx="7643866" cy="1368152"/>
          </a:xfrm>
          <a:prstGeom prst="rect">
            <a:avLst/>
          </a:prstGeom>
          <a:noFill/>
          <a:ln>
            <a:noFill/>
          </a:ln>
        </p:spPr>
        <p:txBody>
          <a:bodyPr spcFirstLastPara="1" wrap="square" lIns="91425" tIns="45700" rIns="91425" bIns="45700" anchor="t" anchorCtr="0">
            <a:noAutofit/>
          </a:bodyPr>
          <a:lstStyle/>
          <a:p>
            <a:pPr algn="ctr">
              <a:lnSpc>
                <a:spcPct val="105000"/>
              </a:lnSpc>
            </a:pPr>
            <a:r>
              <a:rPr lang="en-US" sz="1600" b="1" cap="small"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sym typeface="Symbol"/>
              </a:rPr>
              <a:t>CINEA/EMFAF/2021/3.1.2/03/SC04/SI2.881222</a:t>
            </a:r>
          </a:p>
          <a:p>
            <a:pPr algn="ctr">
              <a:lnSpc>
                <a:spcPct val="105000"/>
              </a:lnSpc>
            </a:pPr>
            <a:r>
              <a:rPr lang="en-US" b="1" i="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Specific Contract 2021/3.1.2/03/SC04</a:t>
            </a:r>
          </a:p>
          <a:p>
            <a:pPr algn="ctr"/>
            <a:r>
              <a:rPr lang="en-US" sz="1600" b="1" cap="small"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sym typeface="Symbol"/>
              </a:rPr>
              <a:t>“Hosting, maintenance and further development of the Regional Database for the Mediterranean and Black Seas”</a:t>
            </a:r>
          </a:p>
          <a:p>
            <a:pPr algn="ctr"/>
            <a:r>
              <a:rPr lang="en-US" i="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sym typeface="Calibri"/>
              </a:rPr>
              <a:t>(</a:t>
            </a:r>
            <a:r>
              <a:rPr lang="en-US" b="1" i="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sym typeface="Calibri"/>
              </a:rPr>
              <a:t>implementation period: 01/04/2023 – 31/03/2025</a:t>
            </a:r>
            <a:r>
              <a:rPr lang="en-US" i="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sym typeface="Calibri"/>
              </a:rPr>
              <a:t>)</a:t>
            </a:r>
          </a:p>
          <a:p>
            <a:pPr marL="177800" indent="-177800" algn="ctr"/>
            <a:endParaRPr lang="en-US" b="1" dirty="0">
              <a:solidFill>
                <a:srgbClr val="002060"/>
              </a:solidFill>
              <a:latin typeface="Calibri Light" pitchFamily="34" charset="0"/>
              <a:ea typeface="Calibri Light" pitchFamily="34" charset="0"/>
              <a:cs typeface="Calibri Light" pitchFamily="34" charset="0"/>
              <a:sym typeface="Calibri"/>
            </a:endParaRPr>
          </a:p>
          <a:p>
            <a:pPr lvl="0" algn="ctr">
              <a:lnSpc>
                <a:spcPct val="105000"/>
              </a:lnSpc>
            </a:pPr>
            <a:endParaRPr lang="en-US" i="1" dirty="0">
              <a:solidFill>
                <a:schemeClr val="bg2">
                  <a:lumMod val="50000"/>
                </a:schemeClr>
              </a:solidFill>
              <a:latin typeface="Calibri Light" pitchFamily="34" charset="0"/>
              <a:ea typeface="Calibri"/>
              <a:cs typeface="Calibri Light" pitchFamily="34" charset="0"/>
              <a:sym typeface="Calibri"/>
            </a:endParaRPr>
          </a:p>
          <a:p>
            <a:pPr lvl="0" algn="ctr">
              <a:lnSpc>
                <a:spcPct val="105000"/>
              </a:lnSpc>
            </a:pPr>
            <a:endParaRPr lang="en-US" sz="2400" b="1" cap="small" dirty="0">
              <a:solidFill>
                <a:schemeClr val="bg2">
                  <a:lumMod val="50000"/>
                </a:schemeClr>
              </a:solidFill>
              <a:latin typeface="Calibri"/>
              <a:ea typeface="Calibri"/>
              <a:cs typeface="Calibri"/>
              <a:sym typeface="Calibri"/>
            </a:endParaRPr>
          </a:p>
        </p:txBody>
      </p:sp>
      <p:grpSp>
        <p:nvGrpSpPr>
          <p:cNvPr id="2" name="Group 1">
            <a:extLst>
              <a:ext uri="{FF2B5EF4-FFF2-40B4-BE49-F238E27FC236}">
                <a16:creationId xmlns:a16="http://schemas.microsoft.com/office/drawing/2014/main" id="{F92AFB36-EAAE-4EC0-92CA-3AF559574C9B}"/>
              </a:ext>
            </a:extLst>
          </p:cNvPr>
          <p:cNvGrpSpPr/>
          <p:nvPr/>
        </p:nvGrpSpPr>
        <p:grpSpPr>
          <a:xfrm>
            <a:off x="971600" y="560874"/>
            <a:ext cx="7358114" cy="3609369"/>
            <a:chOff x="971600" y="188640"/>
            <a:chExt cx="7358114" cy="3609369"/>
          </a:xfrm>
        </p:grpSpPr>
        <p:grpSp>
          <p:nvGrpSpPr>
            <p:cNvPr id="4" name="Group 3">
              <a:extLst>
                <a:ext uri="{FF2B5EF4-FFF2-40B4-BE49-F238E27FC236}">
                  <a16:creationId xmlns:a16="http://schemas.microsoft.com/office/drawing/2014/main" id="{98F11AEA-1912-4851-A10B-4358CF1673D4}"/>
                </a:ext>
              </a:extLst>
            </p:cNvPr>
            <p:cNvGrpSpPr/>
            <p:nvPr/>
          </p:nvGrpSpPr>
          <p:grpSpPr>
            <a:xfrm>
              <a:off x="2987824" y="188640"/>
              <a:ext cx="2914917" cy="669925"/>
              <a:chOff x="2195736" y="926150"/>
              <a:chExt cx="2914917" cy="669925"/>
            </a:xfrm>
          </p:grpSpPr>
          <p:pic>
            <p:nvPicPr>
              <p:cNvPr id="11" name="Imagen 1" descr="logo_ec_17_colors_300dpi"/>
              <p:cNvPicPr/>
              <p:nvPr/>
            </p:nvPicPr>
            <p:blipFill>
              <a:blip r:embed="rId3">
                <a:extLst>
                  <a:ext uri="{28A0092B-C50C-407E-A947-70E740481C1C}">
                    <a14:useLocalDpi xmlns:a14="http://schemas.microsoft.com/office/drawing/2010/main" val="0"/>
                  </a:ext>
                </a:extLst>
              </a:blip>
              <a:srcRect/>
              <a:stretch>
                <a:fillRect/>
              </a:stretch>
            </p:blipFill>
            <p:spPr bwMode="auto">
              <a:xfrm>
                <a:off x="2195736" y="926150"/>
                <a:ext cx="1360805" cy="669925"/>
              </a:xfrm>
              <a:prstGeom prst="rect">
                <a:avLst/>
              </a:prstGeom>
              <a:noFill/>
              <a:ln>
                <a:noFill/>
              </a:ln>
            </p:spPr>
          </p:pic>
          <p:pic>
            <p:nvPicPr>
              <p:cNvPr id="3" name="Picture 2">
                <a:extLst>
                  <a:ext uri="{FF2B5EF4-FFF2-40B4-BE49-F238E27FC236}">
                    <a16:creationId xmlns:a16="http://schemas.microsoft.com/office/drawing/2014/main" id="{616E455D-1574-4312-96D0-3E133B720A27}"/>
                  </a:ext>
                </a:extLst>
              </p:cNvPr>
              <p:cNvPicPr>
                <a:picLocks noChangeAspect="1"/>
              </p:cNvPicPr>
              <p:nvPr/>
            </p:nvPicPr>
            <p:blipFill>
              <a:blip r:embed="rId4"/>
              <a:stretch>
                <a:fillRect/>
              </a:stretch>
            </p:blipFill>
            <p:spPr>
              <a:xfrm>
                <a:off x="3635903" y="1125927"/>
                <a:ext cx="1474750" cy="469921"/>
              </a:xfrm>
              <a:prstGeom prst="rect">
                <a:avLst/>
              </a:prstGeom>
            </p:spPr>
          </p:pic>
        </p:grpSp>
        <p:pic>
          <p:nvPicPr>
            <p:cNvPr id="10" name="Picture 2">
              <a:extLst>
                <a:ext uri="{FF2B5EF4-FFF2-40B4-BE49-F238E27FC236}">
                  <a16:creationId xmlns:a16="http://schemas.microsoft.com/office/drawing/2014/main" id="{95F3C99E-38BD-48F9-9636-566D17FFB678}"/>
                </a:ext>
              </a:extLst>
            </p:cNvPr>
            <p:cNvPicPr>
              <a:picLocks noChangeAspect="1" noChangeArrowheads="1"/>
            </p:cNvPicPr>
            <p:nvPr/>
          </p:nvPicPr>
          <p:blipFill>
            <a:blip r:embed="rId5"/>
            <a:srcRect l="9376" t="24723" r="10142"/>
            <a:stretch>
              <a:fillRect/>
            </a:stretch>
          </p:blipFill>
          <p:spPr bwMode="auto">
            <a:xfrm>
              <a:off x="971600" y="2492896"/>
              <a:ext cx="7358114" cy="1305113"/>
            </a:xfrm>
            <a:prstGeom prst="rect">
              <a:avLst/>
            </a:prstGeom>
            <a:noFill/>
            <a:ln w="9525">
              <a:noFill/>
              <a:miter lim="800000"/>
              <a:headEnd/>
              <a:tailEnd/>
            </a:ln>
            <a:effectLst/>
          </p:spPr>
        </p:pic>
      </p:grpSp>
      <p:sp>
        <p:nvSpPr>
          <p:cNvPr id="9" name="Google Shape;143;p15">
            <a:extLst>
              <a:ext uri="{FF2B5EF4-FFF2-40B4-BE49-F238E27FC236}">
                <a16:creationId xmlns:a16="http://schemas.microsoft.com/office/drawing/2014/main" id="{99968FD8-3BF3-491B-A30B-7E0D69DA405E}"/>
              </a:ext>
            </a:extLst>
          </p:cNvPr>
          <p:cNvSpPr/>
          <p:nvPr/>
        </p:nvSpPr>
        <p:spPr>
          <a:xfrm>
            <a:off x="714348" y="4264502"/>
            <a:ext cx="7643866" cy="1756785"/>
          </a:xfrm>
          <a:prstGeom prst="rect">
            <a:avLst/>
          </a:prstGeom>
          <a:noFill/>
          <a:ln>
            <a:noFill/>
          </a:ln>
        </p:spPr>
        <p:txBody>
          <a:bodyPr spcFirstLastPara="1" wrap="square" lIns="91425" tIns="45700" rIns="91425" bIns="45700" anchor="t" anchorCtr="0">
            <a:noAutofit/>
          </a:bodyPr>
          <a:lstStyle/>
          <a:p>
            <a:pPr algn="ctr"/>
            <a:r>
              <a:rPr lang="en-US" sz="24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Statistical Workshop</a:t>
            </a:r>
            <a:endParaRPr lang="el-GR" sz="24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pPr algn="ctr"/>
            <a:r>
              <a:rPr lang="en-US" sz="24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sym typeface="Calibri"/>
              </a:rPr>
              <a:t>RDBFIS II progress work</a:t>
            </a: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sym typeface="Calibri"/>
              </a:rPr>
              <a:t> </a:t>
            </a:r>
          </a:p>
          <a:p>
            <a:pPr algn="ctr"/>
            <a:endParaRPr lang="en-US" sz="2000" b="1" dirty="0">
              <a:solidFill>
                <a:schemeClr val="accent1">
                  <a:lumMod val="75000"/>
                </a:schemeClr>
              </a:solidFill>
              <a:latin typeface="Calibri Light" panose="020F0302020204030204" pitchFamily="34" charset="0"/>
              <a:ea typeface="Calibri Light" panose="020F0302020204030204" pitchFamily="34" charset="0"/>
              <a:cs typeface="Calibri Light" panose="020F0302020204030204" pitchFamily="34" charset="0"/>
              <a:sym typeface="Calibri"/>
            </a:endParaRPr>
          </a:p>
          <a:p>
            <a:pPr algn="ctr"/>
            <a:r>
              <a:rPr lang="en-US" sz="24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sym typeface="Calibri"/>
              </a:rPr>
              <a:t>16 January 2025</a:t>
            </a:r>
          </a:p>
        </p:txBody>
      </p:sp>
    </p:spTree>
    <p:extLst>
      <p:ext uri="{BB962C8B-B14F-4D97-AF65-F5344CB8AC3E}">
        <p14:creationId xmlns:p14="http://schemas.microsoft.com/office/powerpoint/2010/main" val="1352552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07886"/>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Future bilateral meetings of RDBFIS,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specificities at national level that need to be addressed by RDBFIS</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sp>
        <p:nvSpPr>
          <p:cNvPr id="22" name="TextBox 21">
            <a:extLst>
              <a:ext uri="{FF2B5EF4-FFF2-40B4-BE49-F238E27FC236}">
                <a16:creationId xmlns:a16="http://schemas.microsoft.com/office/drawing/2014/main" id="{52297840-13E7-45D0-A85F-F14DB9E8EA12}"/>
              </a:ext>
            </a:extLst>
          </p:cNvPr>
          <p:cNvSpPr txBox="1"/>
          <p:nvPr/>
        </p:nvSpPr>
        <p:spPr>
          <a:xfrm>
            <a:off x="467544" y="1108828"/>
            <a:ext cx="8136904" cy="3880742"/>
          </a:xfrm>
          <a:prstGeom prst="rect">
            <a:avLst/>
          </a:prstGeom>
          <a:noFill/>
        </p:spPr>
        <p:txBody>
          <a:bodyPr wrap="square">
            <a:spAutoFit/>
          </a:bodyPr>
          <a:lstStyle/>
          <a:p>
            <a:pPr algn="just">
              <a:lnSpc>
                <a:spcPct val="115000"/>
              </a:lnSpc>
              <a:spcAft>
                <a:spcPts val="1200"/>
              </a:spcAft>
            </a:pPr>
            <a:r>
              <a:rPr lang="en-US" sz="2400" b="1" dirty="0">
                <a:solidFill>
                  <a:schemeClr val="bg2">
                    <a:lumMod val="75000"/>
                  </a:schemeClr>
                </a:solidFill>
                <a:effectLst/>
                <a:latin typeface="Calibri Light" panose="020F0302020204030204" pitchFamily="34" charset="0"/>
                <a:ea typeface="Calibri Light" panose="020F0302020204030204" pitchFamily="34" charset="0"/>
                <a:cs typeface="Calibri Light" panose="020F0302020204030204" pitchFamily="34" charset="0"/>
              </a:rPr>
              <a:t>Bilateral meetings</a:t>
            </a:r>
          </a:p>
          <a:p>
            <a:pPr marL="715963" indent="-457200" algn="just">
              <a:spcAft>
                <a:spcPts val="600"/>
              </a:spcAft>
              <a:buAutoNum type="arabicPeriod"/>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Finalize the detailed biological data</a:t>
            </a:r>
          </a:p>
          <a:p>
            <a:pPr marL="715963" indent="-457200" algn="just">
              <a:spcAft>
                <a:spcPts val="600"/>
              </a:spcAft>
              <a:buAutoNum type="arabicPeriod"/>
            </a:pPr>
            <a:r>
              <a:rPr lang="en-US" sz="2400" dirty="0">
                <a:solidFill>
                  <a:schemeClr val="bg2">
                    <a:lumMod val="75000"/>
                  </a:schemeClr>
                </a:solidFill>
                <a:effectLst/>
                <a:latin typeface="Calibri Light" panose="020F0302020204030204" pitchFamily="34" charset="0"/>
                <a:ea typeface="Calibri Light" panose="020F0302020204030204" pitchFamily="34" charset="0"/>
                <a:cs typeface="Calibri Light" panose="020F0302020204030204" pitchFamily="34" charset="0"/>
              </a:rPr>
              <a:t>MEDIAS data upload</a:t>
            </a:r>
          </a:p>
          <a:p>
            <a:pPr marL="715963" indent="-457200" algn="just">
              <a:spcAft>
                <a:spcPts val="600"/>
              </a:spcAft>
              <a:buAutoNum type="arabicPeriod"/>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Support the MS to prepare the 2025 data call</a:t>
            </a:r>
          </a:p>
          <a:p>
            <a:pPr marL="715963" indent="-457200" algn="just">
              <a:spcAft>
                <a:spcPts val="600"/>
              </a:spcAft>
              <a:buAutoNum type="arabicPeriod"/>
            </a:pPr>
            <a:r>
              <a:rPr lang="en-US" sz="2400" dirty="0">
                <a:solidFill>
                  <a:schemeClr val="bg2">
                    <a:lumMod val="75000"/>
                  </a:schemeClr>
                </a:solidFill>
                <a:effectLst/>
                <a:latin typeface="Calibri Light" panose="020F0302020204030204" pitchFamily="34" charset="0"/>
                <a:ea typeface="Calibri Light" panose="020F0302020204030204" pitchFamily="34" charset="0"/>
                <a:cs typeface="Calibri Light" panose="020F0302020204030204" pitchFamily="34" charset="0"/>
              </a:rPr>
              <a:t>Upload MEDITS data for the period 1994-2001</a:t>
            </a:r>
          </a:p>
          <a:p>
            <a:pPr marL="715963" indent="-457200" algn="just">
              <a:spcAft>
                <a:spcPts val="600"/>
              </a:spcAft>
              <a:buAutoNum type="arabicPeriod"/>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Upload 2023 data</a:t>
            </a:r>
            <a:endParaRPr lang="en-US" sz="2400" dirty="0">
              <a:solidFill>
                <a:schemeClr val="bg2">
                  <a:lumMod val="75000"/>
                </a:schemeClr>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just">
              <a:lnSpc>
                <a:spcPct val="115000"/>
              </a:lnSpc>
              <a:spcAft>
                <a:spcPts val="1200"/>
              </a:spcAft>
            </a:pPr>
            <a:endParaRPr lang="en-US" sz="2400" dirty="0">
              <a:solidFill>
                <a:schemeClr val="bg2">
                  <a:lumMod val="75000"/>
                </a:schemeClr>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just">
              <a:lnSpc>
                <a:spcPct val="115000"/>
              </a:lnSpc>
              <a:spcAft>
                <a:spcPts val="1200"/>
              </a:spcAft>
            </a:pPr>
            <a:r>
              <a:rPr lang="en-US" sz="24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Specificities at national level that need to be addressed by RDBFIS </a:t>
            </a:r>
          </a:p>
        </p:txBody>
      </p:sp>
    </p:spTree>
    <p:extLst>
      <p:ext uri="{BB962C8B-B14F-4D97-AF65-F5344CB8AC3E}">
        <p14:creationId xmlns:p14="http://schemas.microsoft.com/office/powerpoint/2010/main" val="3799333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00110"/>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RDBFIS extension</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sp>
        <p:nvSpPr>
          <p:cNvPr id="7" name="TextBox 6">
            <a:extLst>
              <a:ext uri="{FF2B5EF4-FFF2-40B4-BE49-F238E27FC236}">
                <a16:creationId xmlns:a16="http://schemas.microsoft.com/office/drawing/2014/main" id="{A276B3B6-4104-417D-930A-4782D6FA8ECD}"/>
              </a:ext>
            </a:extLst>
          </p:cNvPr>
          <p:cNvSpPr txBox="1"/>
          <p:nvPr/>
        </p:nvSpPr>
        <p:spPr>
          <a:xfrm>
            <a:off x="467544" y="980728"/>
            <a:ext cx="8280920" cy="5386090"/>
          </a:xfrm>
          <a:prstGeom prst="rect">
            <a:avLst/>
          </a:prstGeom>
          <a:noFill/>
        </p:spPr>
        <p:txBody>
          <a:bodyPr wrap="square">
            <a:spAutoFit/>
          </a:bodyPr>
          <a:lstStyle/>
          <a:p>
            <a:pPr algn="ctr"/>
            <a:r>
              <a:rPr lang="en-US" sz="2800" b="1" dirty="0">
                <a:solidFill>
                  <a:schemeClr val="accent1">
                    <a:lumMod val="50000"/>
                  </a:schemeClr>
                </a:solidFill>
                <a:effectLst/>
                <a:latin typeface="Calibri Light" panose="020F0302020204030204" pitchFamily="34" charset="0"/>
                <a:ea typeface="Calibri" panose="020F0502020204030204" pitchFamily="34" charset="0"/>
                <a:cs typeface="Times New Roman" panose="02020603050405020304" pitchFamily="18" charset="0"/>
              </a:rPr>
              <a:t>Establishment of the Regional Database for the Mediterranean and Black Seas</a:t>
            </a:r>
            <a:endParaRPr lang="el-GR" sz="28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800" dirty="0">
                <a:solidFill>
                  <a:schemeClr val="accent1">
                    <a:lumMod val="50000"/>
                  </a:schemeClr>
                </a:solidFill>
                <a:effectLst/>
                <a:latin typeface="Calibri Light" panose="020F0302020204030204" pitchFamily="34" charset="0"/>
                <a:ea typeface="Calibri" panose="020F0502020204030204" pitchFamily="34" charset="0"/>
                <a:cs typeface="Times New Roman" panose="02020603050405020304" pitchFamily="18" charset="0"/>
              </a:rPr>
              <a:t> </a:t>
            </a:r>
            <a:endParaRPr lang="el-GR"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800" dirty="0">
                <a:solidFill>
                  <a:schemeClr val="accent1">
                    <a:lumMod val="50000"/>
                  </a:schemeClr>
                </a:solidFill>
                <a:effectLst/>
                <a:latin typeface="Calibri Light" panose="020F0302020204030204" pitchFamily="34" charset="0"/>
                <a:ea typeface="Calibri" panose="020F0502020204030204" pitchFamily="34" charset="0"/>
                <a:cs typeface="Times New Roman" panose="02020603050405020304" pitchFamily="18" charset="0"/>
              </a:rPr>
              <a:t>Acronym: Med&amp;BS </a:t>
            </a:r>
            <a:r>
              <a:rPr lang="en-US" sz="1800" b="1" dirty="0">
                <a:solidFill>
                  <a:schemeClr val="accent1">
                    <a:lumMod val="50000"/>
                  </a:schemeClr>
                </a:solidFill>
                <a:effectLst/>
                <a:latin typeface="Calibri Light" panose="020F0302020204030204" pitchFamily="34" charset="0"/>
                <a:ea typeface="Calibri" panose="020F0502020204030204" pitchFamily="34" charset="0"/>
                <a:cs typeface="Times New Roman" panose="02020603050405020304" pitchFamily="18" charset="0"/>
              </a:rPr>
              <a:t>RDBFIS-III</a:t>
            </a:r>
            <a:endParaRPr lang="el-GR" sz="18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800" dirty="0">
                <a:solidFill>
                  <a:schemeClr val="accent1">
                    <a:lumMod val="50000"/>
                  </a:schemeClr>
                </a:solidFill>
                <a:effectLst/>
                <a:latin typeface="Calibri Light" panose="020F0302020204030204" pitchFamily="34" charset="0"/>
                <a:ea typeface="Calibri" panose="020F0502020204030204" pitchFamily="34" charset="0"/>
              </a:rPr>
              <a:t>Under FRAMEWORK CONTRACT – EASME/EMFF/2020/OP/0021</a:t>
            </a:r>
            <a:endParaRPr lang="el-GR" sz="1800" dirty="0">
              <a:solidFill>
                <a:schemeClr val="accent1">
                  <a:lumMod val="50000"/>
                </a:schemeClr>
              </a:solidFill>
              <a:effectLst/>
              <a:latin typeface="Times New Roman" panose="02020603050405020304" pitchFamily="18" charset="0"/>
              <a:ea typeface="Calibri" panose="020F0502020204030204" pitchFamily="34" charset="0"/>
            </a:endParaRPr>
          </a:p>
          <a:p>
            <a:pPr algn="ctr"/>
            <a:r>
              <a:rPr lang="en-US" sz="1800" dirty="0">
                <a:solidFill>
                  <a:schemeClr val="accent1">
                    <a:lumMod val="50000"/>
                  </a:schemeClr>
                </a:solidFill>
                <a:effectLst/>
                <a:latin typeface="Calibri Light" panose="020F0302020204030204" pitchFamily="34" charset="0"/>
                <a:ea typeface="Calibri" panose="020F0502020204030204" pitchFamily="34" charset="0"/>
              </a:rPr>
              <a:t>Framework Contract for the provision of scientific advice </a:t>
            </a:r>
          </a:p>
          <a:p>
            <a:pPr algn="ctr"/>
            <a:r>
              <a:rPr lang="en-US" sz="1800" dirty="0">
                <a:solidFill>
                  <a:schemeClr val="accent1">
                    <a:lumMod val="50000"/>
                  </a:schemeClr>
                </a:solidFill>
                <a:effectLst/>
                <a:latin typeface="Calibri Light" panose="020F0302020204030204" pitchFamily="34" charset="0"/>
                <a:ea typeface="Calibri" panose="020F0502020204030204" pitchFamily="34" charset="0"/>
              </a:rPr>
              <a:t>for the Mediterranean and the Black Seas </a:t>
            </a:r>
            <a:endParaRPr lang="el-GR" sz="1800" dirty="0">
              <a:solidFill>
                <a:schemeClr val="accent1">
                  <a:lumMod val="50000"/>
                </a:schemeClr>
              </a:solidFill>
              <a:effectLst/>
              <a:latin typeface="Times New Roman" panose="02020603050405020304" pitchFamily="18" charset="0"/>
              <a:ea typeface="Calibri" panose="020F0502020204030204" pitchFamily="34" charset="0"/>
            </a:endParaRPr>
          </a:p>
          <a:p>
            <a:pPr algn="ctr"/>
            <a:r>
              <a:rPr lang="en-US" sz="1800" dirty="0">
                <a:solidFill>
                  <a:schemeClr val="accent1">
                    <a:lumMod val="50000"/>
                  </a:schemeClr>
                </a:solidFill>
                <a:effectLst/>
                <a:latin typeface="Calibri Light" panose="020F0302020204030204" pitchFamily="34" charset="0"/>
                <a:ea typeface="Calibri" panose="020F0502020204030204" pitchFamily="34" charset="0"/>
              </a:rPr>
              <a:t> </a:t>
            </a:r>
            <a:endParaRPr lang="el-GR" sz="1800" dirty="0">
              <a:solidFill>
                <a:schemeClr val="accent1">
                  <a:lumMod val="50000"/>
                </a:schemeClr>
              </a:solidFill>
              <a:effectLst/>
              <a:latin typeface="Times New Roman" panose="02020603050405020304" pitchFamily="18" charset="0"/>
              <a:ea typeface="Calibri" panose="020F0502020204030204" pitchFamily="34" charset="0"/>
            </a:endParaRPr>
          </a:p>
          <a:p>
            <a:pPr algn="ctr"/>
            <a:r>
              <a:rPr lang="en-US" sz="1800" dirty="0">
                <a:solidFill>
                  <a:schemeClr val="accent1">
                    <a:lumMod val="50000"/>
                  </a:schemeClr>
                </a:solidFill>
                <a:effectLst/>
                <a:latin typeface="Calibri Light" panose="020F0302020204030204" pitchFamily="34" charset="0"/>
                <a:ea typeface="Calibri" panose="020F0502020204030204" pitchFamily="34" charset="0"/>
              </a:rPr>
              <a:t>Specific Contract CINEA/EMFAF/2024/3.1/01/SC08</a:t>
            </a:r>
            <a:endParaRPr lang="el-GR" sz="1800" dirty="0">
              <a:solidFill>
                <a:schemeClr val="accent1">
                  <a:lumMod val="50000"/>
                </a:schemeClr>
              </a:solidFill>
              <a:effectLst/>
              <a:latin typeface="Times New Roman" panose="02020603050405020304" pitchFamily="18" charset="0"/>
              <a:ea typeface="Calibri" panose="020F0502020204030204" pitchFamily="34" charset="0"/>
            </a:endParaRPr>
          </a:p>
          <a:p>
            <a:r>
              <a:rPr lang="en-US" sz="1800" dirty="0">
                <a:solidFill>
                  <a:schemeClr val="accent1">
                    <a:lumMod val="50000"/>
                  </a:schemeClr>
                </a:solidFill>
                <a:effectLst/>
                <a:latin typeface="Calibri Light" panose="020F0302020204030204" pitchFamily="34" charset="0"/>
                <a:ea typeface="Calibri" panose="020F0502020204030204" pitchFamily="34" charset="0"/>
                <a:cs typeface="Times New Roman" panose="02020603050405020304" pitchFamily="18" charset="0"/>
              </a:rPr>
              <a:t> </a:t>
            </a:r>
            <a:endParaRPr lang="el-GR"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800" dirty="0">
                <a:solidFill>
                  <a:schemeClr val="accent1">
                    <a:lumMod val="50000"/>
                  </a:schemeClr>
                </a:solidFill>
                <a:effectLst/>
                <a:latin typeface="Calibri Light" panose="020F0302020204030204" pitchFamily="34" charset="0"/>
                <a:ea typeface="Calibri" panose="020F0502020204030204" pitchFamily="34" charset="0"/>
                <a:cs typeface="Times New Roman" panose="02020603050405020304" pitchFamily="18" charset="0"/>
              </a:rPr>
              <a:t>Contractor: Hellenic Centre for Marine Research (HCMR)</a:t>
            </a:r>
            <a:endParaRPr lang="el-GR"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chemeClr val="accent1">
                    <a:lumMod val="50000"/>
                  </a:schemeClr>
                </a:solidFill>
                <a:effectLst/>
                <a:latin typeface="Calibri Light" panose="020F0302020204030204" pitchFamily="34" charset="0"/>
                <a:ea typeface="Calibri" panose="020F0502020204030204" pitchFamily="34" charset="0"/>
                <a:cs typeface="Times New Roman" panose="02020603050405020304" pitchFamily="18" charset="0"/>
              </a:rPr>
              <a:t> </a:t>
            </a:r>
            <a:endParaRPr lang="el-GR"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800" dirty="0">
                <a:solidFill>
                  <a:schemeClr val="accent1">
                    <a:lumMod val="50000"/>
                  </a:schemeClr>
                </a:solidFill>
                <a:effectLst/>
                <a:latin typeface="Calibri Light" panose="020F0302020204030204" pitchFamily="34" charset="0"/>
                <a:ea typeface="Calibri" panose="020F0502020204030204" pitchFamily="34" charset="0"/>
                <a:cs typeface="Times New Roman" panose="02020603050405020304" pitchFamily="18" charset="0"/>
              </a:rPr>
              <a:t>Specific Contract Project Coordinator: Dr. Irida Maina (HCMR)</a:t>
            </a:r>
            <a:endParaRPr lang="el-GR"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800" dirty="0">
                <a:solidFill>
                  <a:schemeClr val="accent1">
                    <a:lumMod val="50000"/>
                  </a:schemeClr>
                </a:solidFill>
                <a:effectLst/>
                <a:latin typeface="Calibri Light" panose="020F0302020204030204" pitchFamily="34" charset="0"/>
                <a:ea typeface="Calibri" panose="020F0502020204030204" pitchFamily="34" charset="0"/>
                <a:cs typeface="Times New Roman" panose="02020603050405020304" pitchFamily="18" charset="0"/>
              </a:rPr>
              <a:t>Scientific Information Technology Coordinator: Stefanos Kavadas</a:t>
            </a:r>
            <a:endParaRPr lang="el-GR"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l-GR"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800" dirty="0">
                <a:solidFill>
                  <a:schemeClr val="accent1">
                    <a:lumMod val="50000"/>
                  </a:schemeClr>
                </a:solidFill>
                <a:effectLst/>
                <a:latin typeface="Calibri Light" panose="020F0302020204030204" pitchFamily="34" charset="0"/>
                <a:ea typeface="Calibri" panose="020F0502020204030204" pitchFamily="34" charset="0"/>
                <a:cs typeface="Times New Roman" panose="02020603050405020304" pitchFamily="18" charset="0"/>
              </a:rPr>
              <a:t> </a:t>
            </a:r>
            <a:endParaRPr lang="el-GR"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800" dirty="0">
                <a:solidFill>
                  <a:schemeClr val="accent1">
                    <a:lumMod val="50000"/>
                  </a:schemeClr>
                </a:solidFill>
                <a:effectLst/>
                <a:latin typeface="Calibri Light" panose="020F0302020204030204" pitchFamily="34" charset="0"/>
                <a:ea typeface="Calibri" panose="020F0502020204030204" pitchFamily="34" charset="0"/>
                <a:cs typeface="Times New Roman" panose="02020603050405020304" pitchFamily="18" charset="0"/>
              </a:rPr>
              <a:t>Duration: 13 months and 21 days</a:t>
            </a:r>
            <a:endParaRPr lang="el-GR"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800" dirty="0">
                <a:solidFill>
                  <a:schemeClr val="accent1">
                    <a:lumMod val="50000"/>
                  </a:schemeClr>
                </a:solidFill>
                <a:effectLst/>
                <a:latin typeface="Calibri Light" panose="020F0302020204030204" pitchFamily="34" charset="0"/>
                <a:ea typeface="Calibri" panose="020F0502020204030204" pitchFamily="34" charset="0"/>
              </a:rPr>
              <a:t>Project Start: April 1</a:t>
            </a:r>
            <a:r>
              <a:rPr lang="en-US" sz="1800" baseline="30000" dirty="0">
                <a:solidFill>
                  <a:schemeClr val="accent1">
                    <a:lumMod val="50000"/>
                  </a:schemeClr>
                </a:solidFill>
                <a:effectLst/>
                <a:latin typeface="Calibri Light" panose="020F0302020204030204" pitchFamily="34" charset="0"/>
                <a:ea typeface="Calibri" panose="020F0502020204030204" pitchFamily="34" charset="0"/>
              </a:rPr>
              <a:t>st</a:t>
            </a:r>
            <a:r>
              <a:rPr lang="en-US" sz="1800" dirty="0">
                <a:solidFill>
                  <a:schemeClr val="accent1">
                    <a:lumMod val="50000"/>
                  </a:schemeClr>
                </a:solidFill>
                <a:effectLst/>
                <a:latin typeface="Calibri Light" panose="020F0302020204030204" pitchFamily="34" charset="0"/>
                <a:ea typeface="Calibri" panose="020F0502020204030204" pitchFamily="34" charset="0"/>
              </a:rPr>
              <a:t> 2025</a:t>
            </a:r>
            <a:endParaRPr lang="el-GR" sz="1800" dirty="0">
              <a:solidFill>
                <a:schemeClr val="accent1">
                  <a:lumMod val="50000"/>
                </a:schemeClr>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525037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9E171F7-926D-44E2-88D4-E7AAE85AD152}"/>
              </a:ext>
            </a:extLst>
          </p:cNvPr>
          <p:cNvGrpSpPr/>
          <p:nvPr/>
        </p:nvGrpSpPr>
        <p:grpSpPr>
          <a:xfrm>
            <a:off x="755576" y="214290"/>
            <a:ext cx="7560840" cy="5012008"/>
            <a:chOff x="755576" y="214290"/>
            <a:chExt cx="7560840" cy="5012008"/>
          </a:xfrm>
        </p:grpSpPr>
        <p:sp>
          <p:nvSpPr>
            <p:cNvPr id="2" name="Rectangle 1"/>
            <p:cNvSpPr/>
            <p:nvPr/>
          </p:nvSpPr>
          <p:spPr>
            <a:xfrm>
              <a:off x="755576" y="4149080"/>
              <a:ext cx="7560840" cy="1077218"/>
            </a:xfrm>
            <a:prstGeom prst="rect">
              <a:avLst/>
            </a:prstGeom>
            <a:solidFill>
              <a:schemeClr val="bg1"/>
            </a:solidFill>
          </p:spPr>
          <p:txBody>
            <a:bodyPr wrap="square" lIns="0" tIns="0" rIns="0" bIns="0">
              <a:spAutoFit/>
            </a:bodyPr>
            <a:lstStyle/>
            <a:p>
              <a:pPr marL="447675" indent="-180975" algn="ctr"/>
              <a:r>
                <a:rPr lang="en-US" dirty="0">
                  <a:solidFill>
                    <a:schemeClr val="accent1">
                      <a:lumMod val="75000"/>
                    </a:schemeClr>
                  </a:solidFill>
                  <a:latin typeface="Calibri Light" pitchFamily="34" charset="0"/>
                  <a:ea typeface="Calibri Light" pitchFamily="34" charset="0"/>
                  <a:cs typeface="Calibri Light" pitchFamily="34" charset="0"/>
                </a:rPr>
                <a:t>Significant contribution by</a:t>
              </a:r>
            </a:p>
            <a:p>
              <a:pPr marL="447675" indent="-180975" algn="ctr"/>
              <a:r>
                <a:rPr lang="en-US" dirty="0">
                  <a:solidFill>
                    <a:schemeClr val="accent1">
                      <a:lumMod val="75000"/>
                    </a:schemeClr>
                  </a:solidFill>
                  <a:latin typeface="Calibri Light" pitchFamily="34" charset="0"/>
                  <a:ea typeface="Calibri Light" pitchFamily="34" charset="0"/>
                  <a:cs typeface="Calibri Light" pitchFamily="34" charset="0"/>
                </a:rPr>
                <a:t>Executive Agency for Fisheries and Aquaculture, Bulgaria (Simona </a:t>
              </a:r>
              <a:r>
                <a:rPr lang="en-US" dirty="0" err="1">
                  <a:solidFill>
                    <a:schemeClr val="accent1">
                      <a:lumMod val="75000"/>
                    </a:schemeClr>
                  </a:solidFill>
                  <a:latin typeface="Calibri Light" pitchFamily="34" charset="0"/>
                  <a:ea typeface="Calibri Light" pitchFamily="34" charset="0"/>
                  <a:cs typeface="Calibri Light" pitchFamily="34" charset="0"/>
                </a:rPr>
                <a:t>Vasileva</a:t>
              </a:r>
              <a:r>
                <a:rPr lang="en-US" dirty="0">
                  <a:solidFill>
                    <a:schemeClr val="accent1">
                      <a:lumMod val="75000"/>
                    </a:schemeClr>
                  </a:solidFill>
                  <a:latin typeface="Calibri Light" pitchFamily="34" charset="0"/>
                  <a:ea typeface="Calibri Light" pitchFamily="34" charset="0"/>
                  <a:cs typeface="Calibri Light" pitchFamily="34" charset="0"/>
                </a:rPr>
                <a:t> NICHENA)</a:t>
              </a:r>
            </a:p>
            <a:p>
              <a:pPr marL="447675" indent="-180975" algn="ctr"/>
              <a:r>
                <a:rPr lang="en-US" dirty="0">
                  <a:solidFill>
                    <a:schemeClr val="accent1">
                      <a:lumMod val="75000"/>
                    </a:schemeClr>
                  </a:solidFill>
                  <a:latin typeface="Calibri Light" pitchFamily="34" charset="0"/>
                  <a:ea typeface="Calibri Light" pitchFamily="34" charset="0"/>
                  <a:cs typeface="Calibri Light" pitchFamily="34" charset="0"/>
                </a:rPr>
                <a:t>Ministry of Agriculture, Directorate of Fisheries, Croatia (Ivana VUCOV)</a:t>
              </a:r>
            </a:p>
            <a:p>
              <a:pPr marL="447675" indent="-180975" algn="ctr"/>
              <a:r>
                <a:rPr lang="en-US" dirty="0">
                  <a:solidFill>
                    <a:schemeClr val="accent1">
                      <a:lumMod val="75000"/>
                    </a:schemeClr>
                  </a:solidFill>
                  <a:latin typeface="Calibri Light" pitchFamily="34" charset="0"/>
                  <a:ea typeface="Calibri Light" pitchFamily="34" charset="0"/>
                  <a:cs typeface="Calibri Light" pitchFamily="34" charset="0"/>
                </a:rPr>
                <a:t>Fisheries Research Unit, Department of Fisheries and Aquaculture, Malta (Jurgen Mifsud)</a:t>
              </a:r>
            </a:p>
            <a:p>
              <a:pPr marL="447675" indent="-180975" algn="ctr"/>
              <a:r>
                <a:rPr lang="en-US" dirty="0">
                  <a:solidFill>
                    <a:schemeClr val="accent1">
                      <a:lumMod val="75000"/>
                    </a:schemeClr>
                  </a:solidFill>
                  <a:latin typeface="Calibri Light" pitchFamily="34" charset="0"/>
                  <a:ea typeface="Calibri Light" pitchFamily="34" charset="0"/>
                  <a:cs typeface="Calibri Light" pitchFamily="34" charset="0"/>
                </a:rPr>
                <a:t>Maurizio GIBIN, Maciej ADAMOWICZ, Maksims KOVSARS</a:t>
              </a:r>
            </a:p>
          </p:txBody>
        </p:sp>
        <p:pic>
          <p:nvPicPr>
            <p:cNvPr id="7" name="Picture 2"/>
            <p:cNvPicPr>
              <a:picLocks noChangeAspect="1" noChangeArrowheads="1"/>
            </p:cNvPicPr>
            <p:nvPr/>
          </p:nvPicPr>
          <p:blipFill>
            <a:blip r:embed="rId2"/>
            <a:srcRect l="9376" t="24723" r="10142"/>
            <a:stretch>
              <a:fillRect/>
            </a:stretch>
          </p:blipFill>
          <p:spPr bwMode="auto">
            <a:xfrm>
              <a:off x="1859368" y="3068960"/>
              <a:ext cx="5498392" cy="975246"/>
            </a:xfrm>
            <a:prstGeom prst="rect">
              <a:avLst/>
            </a:prstGeom>
            <a:noFill/>
            <a:ln w="9525">
              <a:noFill/>
              <a:miter lim="800000"/>
              <a:headEnd/>
              <a:tailEnd/>
            </a:ln>
            <a:effectLst/>
          </p:spPr>
        </p:pic>
        <p:pic>
          <p:nvPicPr>
            <p:cNvPr id="9" name="Imagen 1" descr="logo_ec_17_colors_300dpi"/>
            <p:cNvPicPr/>
            <p:nvPr/>
          </p:nvPicPr>
          <p:blipFill>
            <a:blip r:embed="rId3">
              <a:extLst>
                <a:ext uri="{28A0092B-C50C-407E-A947-70E740481C1C}">
                  <a14:useLocalDpi xmlns:a14="http://schemas.microsoft.com/office/drawing/2010/main" val="0"/>
                </a:ext>
              </a:extLst>
            </a:blip>
            <a:srcRect/>
            <a:stretch>
              <a:fillRect/>
            </a:stretch>
          </p:blipFill>
          <p:spPr bwMode="auto">
            <a:xfrm>
              <a:off x="3854137" y="214290"/>
              <a:ext cx="1360805" cy="669925"/>
            </a:xfrm>
            <a:prstGeom prst="rect">
              <a:avLst/>
            </a:prstGeom>
            <a:noFill/>
            <a:ln>
              <a:noFill/>
            </a:ln>
          </p:spPr>
        </p:pic>
        <p:sp>
          <p:nvSpPr>
            <p:cNvPr id="10" name="Rectangle 9"/>
            <p:cNvSpPr/>
            <p:nvPr/>
          </p:nvSpPr>
          <p:spPr>
            <a:xfrm>
              <a:off x="2214546" y="928670"/>
              <a:ext cx="4805726" cy="2332946"/>
            </a:xfrm>
            <a:prstGeom prst="rect">
              <a:avLst/>
            </a:prstGeom>
          </p:spPr>
          <p:txBody>
            <a:bodyPr wrap="square">
              <a:spAutoFit/>
            </a:bodyPr>
            <a:lstStyle/>
            <a:p>
              <a:pPr algn="ctr">
                <a:lnSpc>
                  <a:spcPct val="105000"/>
                </a:lnSpc>
              </a:pPr>
              <a:r>
                <a:rPr lang="en-US" sz="1600" b="1" cap="small" dirty="0">
                  <a:solidFill>
                    <a:schemeClr val="accent1">
                      <a:lumMod val="75000"/>
                    </a:schemeClr>
                  </a:solidFill>
                  <a:latin typeface="Calibri Light" pitchFamily="34" charset="0"/>
                  <a:ea typeface="Calibri"/>
                  <a:cs typeface="Calibri Light" pitchFamily="34" charset="0"/>
                  <a:sym typeface="Symbol"/>
                </a:rPr>
                <a:t>CINEA/EMFAF/2021/3.1.2/03/SC04/SI2.881222</a:t>
              </a:r>
            </a:p>
            <a:p>
              <a:pPr algn="ctr">
                <a:lnSpc>
                  <a:spcPct val="105000"/>
                </a:lnSpc>
              </a:pPr>
              <a:r>
                <a:rPr lang="en-US" sz="1600" b="1" i="1" dirty="0">
                  <a:solidFill>
                    <a:schemeClr val="accent1">
                      <a:lumMod val="75000"/>
                    </a:schemeClr>
                  </a:solidFill>
                  <a:latin typeface="Calibri Light" pitchFamily="34" charset="0"/>
                  <a:ea typeface="Calibri Light" pitchFamily="34" charset="0"/>
                  <a:cs typeface="Calibri Light" pitchFamily="34" charset="0"/>
                </a:rPr>
                <a:t>Specific Contract 2021/3.1.2/03/SC04</a:t>
              </a:r>
            </a:p>
            <a:p>
              <a:pPr algn="ctr"/>
              <a:r>
                <a:rPr lang="en-US" sz="1600" b="1" dirty="0">
                  <a:solidFill>
                    <a:schemeClr val="accent1">
                      <a:lumMod val="75000"/>
                    </a:schemeClr>
                  </a:solidFill>
                  <a:latin typeface="Calibri Light" pitchFamily="34" charset="0"/>
                  <a:ea typeface="Calibri"/>
                  <a:cs typeface="Calibri Light" pitchFamily="34" charset="0"/>
                  <a:sym typeface="Symbol"/>
                </a:rPr>
                <a:t>Hosting, maintenance and further development of the Regional Database for the Mediterranean and Black Seas</a:t>
              </a:r>
            </a:p>
            <a:p>
              <a:pPr algn="ctr"/>
              <a:endParaRPr lang="en-US" sz="1600" b="1" i="1" dirty="0">
                <a:solidFill>
                  <a:schemeClr val="accent1">
                    <a:lumMod val="75000"/>
                  </a:schemeClr>
                </a:solidFill>
                <a:latin typeface="Calibri Light" pitchFamily="34" charset="0"/>
                <a:ea typeface="Calibri"/>
                <a:cs typeface="Calibri Light" pitchFamily="34" charset="0"/>
                <a:sym typeface="Symbol"/>
              </a:endParaRPr>
            </a:p>
            <a:p>
              <a:pPr algn="ctr"/>
              <a:endParaRPr lang="en-US" sz="1600" b="1" i="1" dirty="0">
                <a:solidFill>
                  <a:schemeClr val="accent1">
                    <a:lumMod val="75000"/>
                  </a:schemeClr>
                </a:solidFill>
                <a:latin typeface="Calibri Light" pitchFamily="34" charset="0"/>
                <a:ea typeface="Calibri"/>
                <a:cs typeface="Calibri Light" pitchFamily="34" charset="0"/>
                <a:sym typeface="Symbol"/>
              </a:endParaRPr>
            </a:p>
            <a:p>
              <a:pPr algn="ctr"/>
              <a:endParaRPr lang="en-US" sz="1600" b="1" i="1" dirty="0">
                <a:solidFill>
                  <a:schemeClr val="accent1">
                    <a:lumMod val="75000"/>
                  </a:schemeClr>
                </a:solidFill>
                <a:latin typeface="Calibri Light" pitchFamily="34" charset="0"/>
                <a:ea typeface="Calibri"/>
                <a:cs typeface="Calibri Light" pitchFamily="34" charset="0"/>
                <a:sym typeface="Symbol"/>
              </a:endParaRPr>
            </a:p>
            <a:p>
              <a:pPr algn="ctr"/>
              <a:r>
                <a:rPr lang="en-US" sz="1600" b="1" i="1" dirty="0">
                  <a:solidFill>
                    <a:schemeClr val="accent1">
                      <a:lumMod val="75000"/>
                    </a:schemeClr>
                  </a:solidFill>
                  <a:latin typeface="Calibri Light" pitchFamily="34" charset="0"/>
                  <a:ea typeface="Calibri"/>
                  <a:cs typeface="Calibri Light" pitchFamily="34" charset="0"/>
                  <a:sym typeface="Symbol"/>
                </a:rPr>
                <a:t>https://rdbfis.eu</a:t>
              </a:r>
            </a:p>
            <a:p>
              <a:pPr algn="ctr"/>
              <a:endParaRPr lang="en-US" sz="1600" b="1" i="1" dirty="0">
                <a:solidFill>
                  <a:schemeClr val="accent1">
                    <a:lumMod val="75000"/>
                  </a:schemeClr>
                </a:solidFill>
                <a:latin typeface="Calibri Light" pitchFamily="34" charset="0"/>
                <a:ea typeface="Calibri"/>
                <a:cs typeface="Calibri Light" pitchFamily="34" charset="0"/>
                <a:sym typeface="Symbol"/>
              </a:endParaRPr>
            </a:p>
          </p:txBody>
        </p:sp>
      </p:grpSp>
      <p:pic>
        <p:nvPicPr>
          <p:cNvPr id="8" name="Picture 7">
            <a:extLst>
              <a:ext uri="{FF2B5EF4-FFF2-40B4-BE49-F238E27FC236}">
                <a16:creationId xmlns:a16="http://schemas.microsoft.com/office/drawing/2014/main" id="{3C2D0B3B-C9EF-4278-8B3A-55766E1F38CA}"/>
              </a:ext>
            </a:extLst>
          </p:cNvPr>
          <p:cNvPicPr>
            <a:picLocks noChangeAspect="1"/>
          </p:cNvPicPr>
          <p:nvPr/>
        </p:nvPicPr>
        <p:blipFill>
          <a:blip r:embed="rId4"/>
          <a:stretch>
            <a:fillRect/>
          </a:stretch>
        </p:blipFill>
        <p:spPr>
          <a:xfrm>
            <a:off x="3871189" y="2132856"/>
            <a:ext cx="1474750" cy="46992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00110"/>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RDBFIS in the future (DCF NC meeting 26/09/2024) </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sp>
        <p:nvSpPr>
          <p:cNvPr id="22" name="TextBox 21">
            <a:extLst>
              <a:ext uri="{FF2B5EF4-FFF2-40B4-BE49-F238E27FC236}">
                <a16:creationId xmlns:a16="http://schemas.microsoft.com/office/drawing/2014/main" id="{52297840-13E7-45D0-A85F-F14DB9E8EA12}"/>
              </a:ext>
            </a:extLst>
          </p:cNvPr>
          <p:cNvSpPr txBox="1"/>
          <p:nvPr/>
        </p:nvSpPr>
        <p:spPr>
          <a:xfrm>
            <a:off x="503548" y="692696"/>
            <a:ext cx="8136904" cy="5509200"/>
          </a:xfrm>
          <a:prstGeom prst="rect">
            <a:avLst/>
          </a:prstGeom>
          <a:noFill/>
        </p:spPr>
        <p:txBody>
          <a:bodyPr wrap="square">
            <a:spAutoFit/>
          </a:bodyPr>
          <a:lstStyle/>
          <a:p>
            <a:pPr marL="342900" indent="-342900" algn="just">
              <a:buFont typeface="Arial" panose="020B0604020202020204" pitchFamily="34" charset="0"/>
              <a:buChar char="•"/>
            </a:pPr>
            <a:r>
              <a:rPr lang="en-US" sz="22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With the support of National Correspondents and DCF experts, </a:t>
            </a:r>
            <a:r>
              <a:rPr lang="en-US" sz="2200" u="sng"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the system is evolving into a highly effective tool </a:t>
            </a:r>
            <a:r>
              <a:rPr lang="en-US" sz="22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for the Med&amp;BS RCG, Member States, users authorized by the National Correspondents and other potential end users (e.g. STECF).</a:t>
            </a:r>
          </a:p>
          <a:p>
            <a:pPr marL="342900" indent="-342900" algn="just">
              <a:buFont typeface="Arial" panose="020B0604020202020204" pitchFamily="34" charset="0"/>
              <a:buChar char="•"/>
            </a:pPr>
            <a:endParaRPr lang="en-US" sz="22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lgn="just">
              <a:buFont typeface="Arial" panose="020B0604020202020204" pitchFamily="34" charset="0"/>
              <a:buChar char="•"/>
            </a:pPr>
            <a:r>
              <a:rPr lang="en-US" sz="22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Furthermore, </a:t>
            </a:r>
            <a:r>
              <a:rPr lang="en-US" sz="2200" u="sng"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new features are set to be integrated</a:t>
            </a:r>
            <a:r>
              <a:rPr lang="en-US" sz="22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highlighting it as a state-of-the-art fisheries information system for the Med&amp;BS. As the system will continue to operate in the future, is a major achievement for Member States to encourage its use and support the further development. </a:t>
            </a:r>
          </a:p>
          <a:p>
            <a:pPr marL="342900" indent="-342900" algn="just">
              <a:buFont typeface="Arial" panose="020B0604020202020204" pitchFamily="34" charset="0"/>
              <a:buChar char="•"/>
            </a:pPr>
            <a:endParaRPr lang="en-US" sz="22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lgn="just">
              <a:buFont typeface="Arial" panose="020B0604020202020204" pitchFamily="34" charset="0"/>
              <a:buChar char="•"/>
            </a:pPr>
            <a:r>
              <a:rPr lang="en-US" sz="22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In the period leading up to the end of this year, we need to strengthen our collaboration (MS and RDBFIS) to ensure </a:t>
            </a:r>
            <a:r>
              <a:rPr lang="en-US" sz="2200" u="sng"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the completion of detailed biological data uploads.</a:t>
            </a:r>
            <a:r>
              <a:rPr lang="en-US" sz="22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Furthermore, the Med&amp;BS MS are invited to </a:t>
            </a:r>
            <a:r>
              <a:rPr lang="en-US" sz="2200" u="sng"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indicate their availability at the statistical bilateral meetings</a:t>
            </a:r>
            <a:r>
              <a:rPr lang="en-US" sz="22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3593970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00110"/>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RDBFIS</a:t>
            </a:r>
            <a:r>
              <a:rPr lang="en-US" sz="2000" b="1" dirty="0">
                <a:solidFill>
                  <a:srgbClr val="FFFFFF"/>
                </a:solidFill>
                <a:latin typeface="Calibri Light" pitchFamily="34" charset="0"/>
                <a:cs typeface="Calibri Light" pitchFamily="34" charset="0"/>
              </a:rPr>
              <a:t> progress work -&gt; populate the system with data</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 </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sp>
        <p:nvSpPr>
          <p:cNvPr id="13" name="TextBox 12">
            <a:extLst>
              <a:ext uri="{FF2B5EF4-FFF2-40B4-BE49-F238E27FC236}">
                <a16:creationId xmlns:a16="http://schemas.microsoft.com/office/drawing/2014/main" id="{4E0D9EAD-F0F4-4899-8B52-FFE7C4CC4B14}"/>
              </a:ext>
            </a:extLst>
          </p:cNvPr>
          <p:cNvSpPr txBox="1"/>
          <p:nvPr/>
        </p:nvSpPr>
        <p:spPr>
          <a:xfrm>
            <a:off x="2483768" y="692696"/>
            <a:ext cx="4446240" cy="3108543"/>
          </a:xfrm>
          <a:prstGeom prst="rect">
            <a:avLst/>
          </a:prstGeom>
          <a:noFill/>
        </p:spPr>
        <p:txBody>
          <a:bodyPr wrap="square">
            <a:spAutoFit/>
          </a:bodyPr>
          <a:lstStyle/>
          <a:p>
            <a:r>
              <a:rPr lang="en-US" sz="24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Aggregated data</a:t>
            </a:r>
          </a:p>
          <a:p>
            <a:pPr marL="180975" indent="-180975">
              <a:buFont typeface="Arial" panose="020B0604020202020204" pitchFamily="34" charset="0"/>
              <a:buChar char="•"/>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Med&amp;BS</a:t>
            </a:r>
          </a:p>
          <a:p>
            <a:pPr marL="180975" indent="-180975">
              <a:buFont typeface="Arial" panose="020B0604020202020204" pitchFamily="34" charset="0"/>
              <a:buChar char="•"/>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FDI </a:t>
            </a:r>
            <a:r>
              <a:rPr lang="en-US" sz="2400" dirty="0">
                <a:solidFill>
                  <a:schemeClr val="bg1">
                    <a:lumMod val="50000"/>
                  </a:schemeClr>
                </a:solidFill>
                <a:latin typeface="Calibri Light" panose="020F0302020204030204" pitchFamily="34" charset="0"/>
                <a:ea typeface="Calibri Light" panose="020F0302020204030204" pitchFamily="34" charset="0"/>
                <a:cs typeface="Calibri Light" panose="020F0302020204030204" pitchFamily="34" charset="0"/>
              </a:rPr>
              <a:t>(Tables A, B, G, H, I, J)</a:t>
            </a:r>
          </a:p>
          <a:p>
            <a:pPr marL="180975" indent="-180975">
              <a:buFont typeface="Arial" panose="020B0604020202020204" pitchFamily="34" charset="0"/>
              <a:buChar char="•"/>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AER</a:t>
            </a:r>
          </a:p>
          <a:p>
            <a:pPr marL="180975" indent="-180975">
              <a:buFont typeface="Arial" panose="020B0604020202020204" pitchFamily="34" charset="0"/>
              <a:buChar char="•"/>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GFCM/DCRF</a:t>
            </a:r>
          </a:p>
          <a:p>
            <a:pPr marL="180975" indent="-180975">
              <a:buFont typeface="Arial" panose="020B0604020202020204" pitchFamily="34" charset="0"/>
              <a:buChar char="•"/>
            </a:pPr>
            <a:endParaRPr lang="en-US"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4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MEDITS (</a:t>
            </a: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TA, TB, TC)</a:t>
            </a:r>
          </a:p>
          <a:p>
            <a:endParaRPr lang="en-US"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4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Detailed biological &amp; landings data</a:t>
            </a:r>
          </a:p>
        </p:txBody>
      </p:sp>
      <p:grpSp>
        <p:nvGrpSpPr>
          <p:cNvPr id="17" name="Group 16">
            <a:extLst>
              <a:ext uri="{FF2B5EF4-FFF2-40B4-BE49-F238E27FC236}">
                <a16:creationId xmlns:a16="http://schemas.microsoft.com/office/drawing/2014/main" id="{4E10AF5A-C5C4-413C-BDE1-4F6918112BCC}"/>
              </a:ext>
            </a:extLst>
          </p:cNvPr>
          <p:cNvGrpSpPr/>
          <p:nvPr/>
        </p:nvGrpSpPr>
        <p:grpSpPr>
          <a:xfrm>
            <a:off x="755576" y="4509120"/>
            <a:ext cx="7560840" cy="1715091"/>
            <a:chOff x="755576" y="5013176"/>
            <a:chExt cx="7560840" cy="1715091"/>
          </a:xfrm>
        </p:grpSpPr>
        <p:sp>
          <p:nvSpPr>
            <p:cNvPr id="5" name="TextBox 4">
              <a:extLst>
                <a:ext uri="{FF2B5EF4-FFF2-40B4-BE49-F238E27FC236}">
                  <a16:creationId xmlns:a16="http://schemas.microsoft.com/office/drawing/2014/main" id="{DEBDDDA1-3ABD-4292-A7C4-D5912815DBF5}"/>
                </a:ext>
              </a:extLst>
            </p:cNvPr>
            <p:cNvSpPr txBox="1"/>
            <p:nvPr/>
          </p:nvSpPr>
          <p:spPr>
            <a:xfrm>
              <a:off x="2627784" y="5469797"/>
              <a:ext cx="5688632" cy="400110"/>
            </a:xfrm>
            <a:prstGeom prst="rect">
              <a:avLst/>
            </a:prstGeom>
            <a:noFill/>
          </p:spPr>
          <p:txBody>
            <a:bodyPr wrap="square">
              <a:spAutoFit/>
            </a:bodyPr>
            <a:lstStyle/>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Step 1. Syntax check (validation scheme)</a:t>
              </a:r>
            </a:p>
          </p:txBody>
        </p:sp>
        <p:sp>
          <p:nvSpPr>
            <p:cNvPr id="6" name="TextBox 5">
              <a:extLst>
                <a:ext uri="{FF2B5EF4-FFF2-40B4-BE49-F238E27FC236}">
                  <a16:creationId xmlns:a16="http://schemas.microsoft.com/office/drawing/2014/main" id="{1F26FEA7-B4F9-460A-AE8E-FE964E6E574B}"/>
                </a:ext>
              </a:extLst>
            </p:cNvPr>
            <p:cNvSpPr txBox="1"/>
            <p:nvPr/>
          </p:nvSpPr>
          <p:spPr>
            <a:xfrm>
              <a:off x="2627784" y="6224211"/>
              <a:ext cx="5688632" cy="400110"/>
            </a:xfrm>
            <a:prstGeom prst="rect">
              <a:avLst/>
            </a:prstGeom>
            <a:noFill/>
          </p:spPr>
          <p:txBody>
            <a:bodyPr wrap="square">
              <a:spAutoFit/>
            </a:bodyPr>
            <a:lstStyle/>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Step 3. Upload (update RDBFIS)</a:t>
              </a:r>
            </a:p>
          </p:txBody>
        </p:sp>
        <p:grpSp>
          <p:nvGrpSpPr>
            <p:cNvPr id="7" name="Group 6">
              <a:extLst>
                <a:ext uri="{FF2B5EF4-FFF2-40B4-BE49-F238E27FC236}">
                  <a16:creationId xmlns:a16="http://schemas.microsoft.com/office/drawing/2014/main" id="{C194CC4F-FCD2-4965-8860-A837EDEC11CB}"/>
                </a:ext>
              </a:extLst>
            </p:cNvPr>
            <p:cNvGrpSpPr/>
            <p:nvPr/>
          </p:nvGrpSpPr>
          <p:grpSpPr>
            <a:xfrm>
              <a:off x="755576" y="5792163"/>
              <a:ext cx="1008112" cy="580781"/>
              <a:chOff x="755576" y="1984123"/>
              <a:chExt cx="1008112" cy="580781"/>
            </a:xfrm>
          </p:grpSpPr>
          <p:sp>
            <p:nvSpPr>
              <p:cNvPr id="8" name="TextBox 7">
                <a:extLst>
                  <a:ext uri="{FF2B5EF4-FFF2-40B4-BE49-F238E27FC236}">
                    <a16:creationId xmlns:a16="http://schemas.microsoft.com/office/drawing/2014/main" id="{D57EF3FB-8053-4A3E-924E-6C7D463495E0}"/>
                  </a:ext>
                </a:extLst>
              </p:cNvPr>
              <p:cNvSpPr txBox="1"/>
              <p:nvPr/>
            </p:nvSpPr>
            <p:spPr>
              <a:xfrm>
                <a:off x="755576" y="2044518"/>
                <a:ext cx="1008112" cy="400110"/>
              </a:xfrm>
              <a:prstGeom prst="rect">
                <a:avLst/>
              </a:prstGeom>
              <a:noFill/>
            </p:spPr>
            <p:txBody>
              <a:bodyPr wrap="square">
                <a:spAutoFit/>
              </a:bodyPr>
              <a:lstStyle/>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csv/xlsx</a:t>
                </a:r>
              </a:p>
            </p:txBody>
          </p:sp>
          <p:sp>
            <p:nvSpPr>
              <p:cNvPr id="9" name="Rectangle: Folded Corner 8">
                <a:extLst>
                  <a:ext uri="{FF2B5EF4-FFF2-40B4-BE49-F238E27FC236}">
                    <a16:creationId xmlns:a16="http://schemas.microsoft.com/office/drawing/2014/main" id="{9715C114-AEF3-4ADE-BE5B-187FCE480295}"/>
                  </a:ext>
                </a:extLst>
              </p:cNvPr>
              <p:cNvSpPr/>
              <p:nvPr/>
            </p:nvSpPr>
            <p:spPr>
              <a:xfrm>
                <a:off x="755576" y="1984123"/>
                <a:ext cx="1008112" cy="580781"/>
              </a:xfrm>
              <a:prstGeom prst="foldedCorner">
                <a:avLst/>
              </a:prstGeom>
              <a:noFill/>
              <a:ln w="63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l-GR"/>
              </a:p>
            </p:txBody>
          </p:sp>
        </p:grpSp>
        <p:sp>
          <p:nvSpPr>
            <p:cNvPr id="10" name="Arrow: Right 9">
              <a:extLst>
                <a:ext uri="{FF2B5EF4-FFF2-40B4-BE49-F238E27FC236}">
                  <a16:creationId xmlns:a16="http://schemas.microsoft.com/office/drawing/2014/main" id="{E036EB88-D8DA-4359-9B42-3298F9758F68}"/>
                </a:ext>
              </a:extLst>
            </p:cNvPr>
            <p:cNvSpPr/>
            <p:nvPr/>
          </p:nvSpPr>
          <p:spPr>
            <a:xfrm>
              <a:off x="1907704" y="5977390"/>
              <a:ext cx="432048" cy="175992"/>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11" name="Rectangle: Rounded Corners 10">
              <a:extLst>
                <a:ext uri="{FF2B5EF4-FFF2-40B4-BE49-F238E27FC236}">
                  <a16:creationId xmlns:a16="http://schemas.microsoft.com/office/drawing/2014/main" id="{EA9B7DCA-EE04-4F7C-95BD-B36575407884}"/>
                </a:ext>
              </a:extLst>
            </p:cNvPr>
            <p:cNvSpPr/>
            <p:nvPr/>
          </p:nvSpPr>
          <p:spPr>
            <a:xfrm>
              <a:off x="2483768" y="5432123"/>
              <a:ext cx="5544616" cy="129614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TextBox 11">
              <a:extLst>
                <a:ext uri="{FF2B5EF4-FFF2-40B4-BE49-F238E27FC236}">
                  <a16:creationId xmlns:a16="http://schemas.microsoft.com/office/drawing/2014/main" id="{07101E8C-E5F3-43F1-A884-CC2C8D2BC092}"/>
                </a:ext>
              </a:extLst>
            </p:cNvPr>
            <p:cNvSpPr txBox="1"/>
            <p:nvPr/>
          </p:nvSpPr>
          <p:spPr>
            <a:xfrm>
              <a:off x="2843808" y="5013176"/>
              <a:ext cx="4752528" cy="400110"/>
            </a:xfrm>
            <a:prstGeom prst="rect">
              <a:avLst/>
            </a:prstGeom>
            <a:noFill/>
          </p:spPr>
          <p:txBody>
            <a:bodyPr wrap="square">
              <a:spAutoFit/>
            </a:bodyPr>
            <a:lstStyle/>
            <a:p>
              <a:r>
                <a:rPr lang="en-US" sz="2000" b="1"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A straight-forward process to upload data</a:t>
              </a:r>
              <a:endParaRPr lang="el-GR" sz="2000"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112170A6-72E8-4BD7-92F6-2FEB9DB81D3A}"/>
                </a:ext>
              </a:extLst>
            </p:cNvPr>
            <p:cNvSpPr txBox="1"/>
            <p:nvPr/>
          </p:nvSpPr>
          <p:spPr>
            <a:xfrm>
              <a:off x="2627784" y="5837202"/>
              <a:ext cx="5328592" cy="400110"/>
            </a:xfrm>
            <a:prstGeom prst="rect">
              <a:avLst/>
            </a:prstGeom>
            <a:noFill/>
          </p:spPr>
          <p:txBody>
            <a:bodyPr wrap="square">
              <a:spAutoFit/>
            </a:bodyPr>
            <a:lstStyle/>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Step 2. Consistency check (quality control routines)</a:t>
              </a:r>
            </a:p>
          </p:txBody>
        </p:sp>
      </p:grpSp>
    </p:spTree>
    <p:extLst>
      <p:ext uri="{BB962C8B-B14F-4D97-AF65-F5344CB8AC3E}">
        <p14:creationId xmlns:p14="http://schemas.microsoft.com/office/powerpoint/2010/main" val="1361776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00110"/>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RDBFIS </a:t>
            </a:r>
            <a:r>
              <a:rPr lang="en-US" sz="2000" b="1" dirty="0">
                <a:solidFill>
                  <a:srgbClr val="FFFFFF"/>
                </a:solidFill>
                <a:latin typeface="Calibri Light" pitchFamily="34" charset="0"/>
                <a:cs typeface="Calibri Light" pitchFamily="34" charset="0"/>
              </a:rPr>
              <a:t>progress work -&gt;</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 surveys</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pic>
        <p:nvPicPr>
          <p:cNvPr id="3" name="Picture 2">
            <a:extLst>
              <a:ext uri="{FF2B5EF4-FFF2-40B4-BE49-F238E27FC236}">
                <a16:creationId xmlns:a16="http://schemas.microsoft.com/office/drawing/2014/main" id="{66378C3B-4F7F-4FE4-921A-216721825E9D}"/>
              </a:ext>
            </a:extLst>
          </p:cNvPr>
          <p:cNvPicPr>
            <a:picLocks noChangeAspect="1"/>
          </p:cNvPicPr>
          <p:nvPr/>
        </p:nvPicPr>
        <p:blipFill>
          <a:blip r:embed="rId3"/>
          <a:stretch>
            <a:fillRect/>
          </a:stretch>
        </p:blipFill>
        <p:spPr>
          <a:xfrm>
            <a:off x="467544" y="1271657"/>
            <a:ext cx="1302565" cy="570648"/>
          </a:xfrm>
          <a:prstGeom prst="rect">
            <a:avLst/>
          </a:prstGeom>
        </p:spPr>
      </p:pic>
      <p:sp>
        <p:nvSpPr>
          <p:cNvPr id="19" name="TextBox 18">
            <a:extLst>
              <a:ext uri="{FF2B5EF4-FFF2-40B4-BE49-F238E27FC236}">
                <a16:creationId xmlns:a16="http://schemas.microsoft.com/office/drawing/2014/main" id="{B5854E4A-A463-4A81-9EB8-24ACAD3D5054}"/>
              </a:ext>
            </a:extLst>
          </p:cNvPr>
          <p:cNvSpPr txBox="1"/>
          <p:nvPr/>
        </p:nvSpPr>
        <p:spPr>
          <a:xfrm>
            <a:off x="378136" y="1847721"/>
            <a:ext cx="4896543" cy="4524315"/>
          </a:xfrm>
          <a:prstGeom prst="rect">
            <a:avLst/>
          </a:prstGeom>
          <a:noFill/>
        </p:spPr>
        <p:txBody>
          <a:bodyPr wrap="square">
            <a:spAutoFit/>
          </a:bodyPr>
          <a:lstStyle/>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1. MEDIAS database</a:t>
            </a:r>
            <a:r>
              <a:rPr lang="el-GR"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a:t>
            </a: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structure</a:t>
            </a:r>
          </a:p>
          <a:p>
            <a:r>
              <a:rPr lang="en-US" sz="2000" i="1" dirty="0">
                <a:solidFill>
                  <a:srgbClr val="0070C0"/>
                </a:solidFill>
                <a:latin typeface="Calibri Light" panose="020F0302020204030204" pitchFamily="34" charset="0"/>
                <a:ea typeface="Calibri Light" panose="020F0302020204030204" pitchFamily="34" charset="0"/>
                <a:cs typeface="Calibri Light" panose="020F0302020204030204" pitchFamily="34" charset="0"/>
              </a:rPr>
              <a:t>Acoustics, Pelagic trawl, CTDs</a:t>
            </a:r>
          </a:p>
          <a:p>
            <a:endParaRPr lang="en-US" sz="12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2. Integration with RDBFIS</a:t>
            </a:r>
          </a:p>
          <a:p>
            <a:endParaRPr lang="en-US" sz="12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3. Validation scheme (</a:t>
            </a:r>
            <a:r>
              <a:rPr lang="en-US" sz="2000" i="1" dirty="0">
                <a:solidFill>
                  <a:srgbClr val="0070C0"/>
                </a:solidFill>
                <a:latin typeface="Calibri Light" panose="020F0302020204030204" pitchFamily="34" charset="0"/>
                <a:ea typeface="Calibri Light" panose="020F0302020204030204" pitchFamily="34" charset="0"/>
                <a:cs typeface="Calibri Light" panose="020F0302020204030204" pitchFamily="34" charset="0"/>
              </a:rPr>
              <a:t>acoustics, pelagic trawl</a:t>
            </a: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a:t>
            </a:r>
          </a:p>
          <a:p>
            <a:endParaRPr lang="en-US" sz="12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4. Consistency check (</a:t>
            </a:r>
            <a:r>
              <a:rPr lang="en-US" sz="2000" b="1" i="1" dirty="0">
                <a:solidFill>
                  <a:srgbClr val="0070C0"/>
                </a:solidFill>
                <a:latin typeface="Calibri Light" panose="020F0302020204030204" pitchFamily="34" charset="0"/>
                <a:ea typeface="Calibri Light" panose="020F0302020204030204" pitchFamily="34" charset="0"/>
                <a:cs typeface="Calibri Light" panose="020F0302020204030204" pitchFamily="34" charset="0"/>
              </a:rPr>
              <a:t>R</a:t>
            </a: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a:t>
            </a:r>
          </a:p>
          <a:p>
            <a:endParaRPr lang="en-US" sz="12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5. Processing (SQL)</a:t>
            </a:r>
          </a:p>
          <a:p>
            <a:r>
              <a:rPr lang="en-US" sz="2000" i="1" dirty="0">
                <a:solidFill>
                  <a:srgbClr val="0070C0"/>
                </a:solidFill>
                <a:latin typeface="Calibri Light" panose="020F0302020204030204" pitchFamily="34" charset="0"/>
                <a:ea typeface="Calibri Light" panose="020F0302020204030204" pitchFamily="34" charset="0"/>
                <a:cs typeface="Calibri Light" panose="020F0302020204030204" pitchFamily="34" charset="0"/>
              </a:rPr>
              <a:t>Abundance, Biomass, Abundance-Biomass</a:t>
            </a:r>
          </a:p>
          <a:p>
            <a:endParaRPr lang="en-US" sz="12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0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6. </a:t>
            </a: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Eggs &amp; Larvae database structure</a:t>
            </a:r>
          </a:p>
          <a:p>
            <a:endParaRPr lang="en-US" sz="12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18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7. The MEDIAS data call is in progress, </a:t>
            </a:r>
          </a:p>
          <a:p>
            <a:r>
              <a:rPr lang="en-US" sz="18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Four workshops have been conducted</a:t>
            </a:r>
            <a:b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br>
            <a:endPar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6" name="Picture 5">
            <a:extLst>
              <a:ext uri="{FF2B5EF4-FFF2-40B4-BE49-F238E27FC236}">
                <a16:creationId xmlns:a16="http://schemas.microsoft.com/office/drawing/2014/main" id="{05A3C3E1-6659-41D7-97AF-FF92E596F973}"/>
              </a:ext>
            </a:extLst>
          </p:cNvPr>
          <p:cNvPicPr>
            <a:picLocks noChangeAspect="1"/>
          </p:cNvPicPr>
          <p:nvPr/>
        </p:nvPicPr>
        <p:blipFill>
          <a:blip r:embed="rId4">
            <a:duotone>
              <a:schemeClr val="bg2">
                <a:shade val="45000"/>
                <a:satMod val="135000"/>
              </a:schemeClr>
              <a:prstClr val="white"/>
            </a:duotone>
          </a:blip>
          <a:stretch>
            <a:fillRect/>
          </a:stretch>
        </p:blipFill>
        <p:spPr>
          <a:xfrm>
            <a:off x="5508104" y="1229271"/>
            <a:ext cx="796695" cy="587461"/>
          </a:xfrm>
          <a:prstGeom prst="rect">
            <a:avLst/>
          </a:prstGeom>
        </p:spPr>
      </p:pic>
      <p:sp>
        <p:nvSpPr>
          <p:cNvPr id="8" name="TextBox 7">
            <a:extLst>
              <a:ext uri="{FF2B5EF4-FFF2-40B4-BE49-F238E27FC236}">
                <a16:creationId xmlns:a16="http://schemas.microsoft.com/office/drawing/2014/main" id="{4B581F83-CA4F-49AD-8113-CA0EE39CAE3D}"/>
              </a:ext>
            </a:extLst>
          </p:cNvPr>
          <p:cNvSpPr txBox="1"/>
          <p:nvPr/>
        </p:nvSpPr>
        <p:spPr>
          <a:xfrm>
            <a:off x="5436095" y="2055619"/>
            <a:ext cx="2704068" cy="1877437"/>
          </a:xfrm>
          <a:prstGeom prst="rect">
            <a:avLst/>
          </a:prstGeom>
          <a:noFill/>
        </p:spPr>
        <p:txBody>
          <a:bodyPr wrap="square">
            <a:spAutoFit/>
          </a:bodyPr>
          <a:lstStyle/>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Integration &amp; updated versions</a:t>
            </a:r>
          </a:p>
          <a:p>
            <a:endParaRPr lang="en-US" sz="1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2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RoME</a:t>
            </a:r>
          </a:p>
          <a:p>
            <a:r>
              <a:rPr lang="en-US" sz="2200" b="1" dirty="0" err="1">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RoMEBS</a:t>
            </a:r>
            <a:endParaRPr lang="en-US" sz="22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200" b="1" dirty="0" err="1">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BioIndex</a:t>
            </a:r>
            <a:r>
              <a:rPr lang="en-US" sz="22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a:t>
            </a:r>
            <a:r>
              <a:rPr lang="en-US" sz="22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integration</a:t>
            </a:r>
          </a:p>
        </p:txBody>
      </p:sp>
      <p:sp>
        <p:nvSpPr>
          <p:cNvPr id="10" name="TextBox 9">
            <a:extLst>
              <a:ext uri="{FF2B5EF4-FFF2-40B4-BE49-F238E27FC236}">
                <a16:creationId xmlns:a16="http://schemas.microsoft.com/office/drawing/2014/main" id="{7704AA21-9B92-466D-B9D0-D18840087A47}"/>
              </a:ext>
            </a:extLst>
          </p:cNvPr>
          <p:cNvSpPr txBox="1"/>
          <p:nvPr/>
        </p:nvSpPr>
        <p:spPr>
          <a:xfrm>
            <a:off x="2051720" y="638401"/>
            <a:ext cx="5544617" cy="461665"/>
          </a:xfrm>
          <a:prstGeom prst="rect">
            <a:avLst/>
          </a:prstGeom>
          <a:noFill/>
        </p:spPr>
        <p:txBody>
          <a:bodyPr wrap="square">
            <a:spAutoFit/>
          </a:bodyPr>
          <a:lstStyle/>
          <a:p>
            <a:r>
              <a:rPr lang="en-US" sz="2400" b="1" dirty="0">
                <a:solidFill>
                  <a:srgbClr val="1E497C"/>
                </a:solidFill>
                <a:latin typeface="Calibri Light" panose="020F0302020204030204" pitchFamily="34" charset="0"/>
                <a:ea typeface="Calibri Light" panose="020F0302020204030204" pitchFamily="34" charset="0"/>
                <a:cs typeface="Calibri Light" panose="020F0302020204030204" pitchFamily="34" charset="0"/>
              </a:rPr>
              <a:t>MEDITS &amp; MEDIAS integration within RDBFIS </a:t>
            </a:r>
            <a:endParaRPr lang="el-GR" sz="2400" b="1" dirty="0">
              <a:solidFill>
                <a:srgbClr val="1E497C"/>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5" name="Straight Connector 4">
            <a:extLst>
              <a:ext uri="{FF2B5EF4-FFF2-40B4-BE49-F238E27FC236}">
                <a16:creationId xmlns:a16="http://schemas.microsoft.com/office/drawing/2014/main" id="{94488A70-2BA7-4063-ADE0-73D499664580}"/>
              </a:ext>
            </a:extLst>
          </p:cNvPr>
          <p:cNvCxnSpPr/>
          <p:nvPr/>
        </p:nvCxnSpPr>
        <p:spPr>
          <a:xfrm>
            <a:off x="5274679" y="1271657"/>
            <a:ext cx="0" cy="4965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DC16385-DAC7-4846-8B1A-44EA8B730C32}"/>
              </a:ext>
            </a:extLst>
          </p:cNvPr>
          <p:cNvSpPr txBox="1"/>
          <p:nvPr/>
        </p:nvSpPr>
        <p:spPr>
          <a:xfrm>
            <a:off x="5456775" y="4175209"/>
            <a:ext cx="3291683" cy="2062103"/>
          </a:xfrm>
          <a:prstGeom prst="rect">
            <a:avLst/>
          </a:prstGeom>
          <a:noFill/>
        </p:spPr>
        <p:txBody>
          <a:bodyPr wrap="square">
            <a:spAutoFit/>
          </a:bodyPr>
          <a:lstStyle/>
          <a:p>
            <a:pPr algn="just"/>
            <a:r>
              <a:rPr lang="en-US" sz="16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In the framework of the projects </a:t>
            </a:r>
            <a:r>
              <a:rPr lang="en-US" sz="1600" b="1" dirty="0" err="1">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Qualitrain</a:t>
            </a:r>
            <a:r>
              <a:rPr lang="en-US" sz="16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and RDBFIS, improvements were made on the R packages supporting the </a:t>
            </a:r>
            <a:r>
              <a:rPr lang="en-US" sz="1600" u="sng"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data quality and processing</a:t>
            </a:r>
            <a:r>
              <a:rPr lang="en-US" sz="16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a:t>
            </a:r>
          </a:p>
          <a:p>
            <a:pPr algn="just"/>
            <a:r>
              <a:rPr lang="en-US" sz="16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Within RDBFIS, the packages have been updated, replacing the older versions.</a:t>
            </a:r>
          </a:p>
        </p:txBody>
      </p:sp>
    </p:spTree>
    <p:extLst>
      <p:ext uri="{BB962C8B-B14F-4D97-AF65-F5344CB8AC3E}">
        <p14:creationId xmlns:p14="http://schemas.microsoft.com/office/powerpoint/2010/main" val="2040570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00110"/>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RDBFIS</a:t>
            </a:r>
            <a:r>
              <a:rPr lang="en-US" sz="2000" b="1" dirty="0">
                <a:solidFill>
                  <a:srgbClr val="FFFFFF"/>
                </a:solidFill>
                <a:latin typeface="Calibri Light" pitchFamily="34" charset="0"/>
                <a:cs typeface="Calibri Light" pitchFamily="34" charset="0"/>
              </a:rPr>
              <a:t> progress work -&gt; AER integration</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 </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sp>
        <p:nvSpPr>
          <p:cNvPr id="26" name="TextBox 25">
            <a:extLst>
              <a:ext uri="{FF2B5EF4-FFF2-40B4-BE49-F238E27FC236}">
                <a16:creationId xmlns:a16="http://schemas.microsoft.com/office/drawing/2014/main" id="{3CA6D30F-9696-4BEB-9F9C-B4386907A2EA}"/>
              </a:ext>
            </a:extLst>
          </p:cNvPr>
          <p:cNvSpPr txBox="1"/>
          <p:nvPr/>
        </p:nvSpPr>
        <p:spPr>
          <a:xfrm>
            <a:off x="611560" y="1057960"/>
            <a:ext cx="7704856" cy="3046988"/>
          </a:xfrm>
          <a:prstGeom prst="rect">
            <a:avLst/>
          </a:prstGeom>
          <a:noFill/>
        </p:spPr>
        <p:txBody>
          <a:bodyPr wrap="square">
            <a:spAutoFit/>
          </a:bodyPr>
          <a:lstStyle/>
          <a:p>
            <a:pPr marL="285750" indent="-104775">
              <a:buFont typeface="Arial" panose="020B0604020202020204" pitchFamily="34" charset="0"/>
              <a:buChar char="•"/>
            </a:pPr>
            <a:r>
              <a:rPr kumimoji="0" lang="en-US" sz="2400" b="0" u="none" strike="noStrike" kern="0" cap="none" spc="0" normalizeH="0" baseline="0" noProof="0" dirty="0">
                <a:ln>
                  <a:noFill/>
                </a:ln>
                <a:solidFill>
                  <a:srgbClr val="002060"/>
                </a:solidFill>
                <a:effectLst/>
                <a:uLnTx/>
                <a:uFillTx/>
                <a:latin typeface="Calibri Light" pitchFamily="34" charset="0"/>
                <a:ea typeface="Calibri Light" pitchFamily="34" charset="0"/>
                <a:cs typeface="Calibri Light" pitchFamily="34" charset="0"/>
                <a:sym typeface="Arial"/>
              </a:rPr>
              <a:t> The aim is to support the MS to perform syntax and consistency checks before submitting data to the JRC. This results in a </a:t>
            </a:r>
            <a:r>
              <a:rPr lang="en-US" sz="2400" dirty="0">
                <a:solidFill>
                  <a:schemeClr val="accent1">
                    <a:lumMod val="50000"/>
                  </a:schemeClr>
                </a:solidFill>
                <a:latin typeface="Calibri Light" pitchFamily="34" charset="0"/>
                <a:ea typeface="Calibri Light" pitchFamily="34" charset="0"/>
                <a:cs typeface="Calibri Light" pitchFamily="34" charset="0"/>
                <a:sym typeface="Symbol"/>
              </a:rPr>
              <a:t>reduction of discrepancies between the AER and FDI datacalls (c</a:t>
            </a:r>
            <a:r>
              <a:rPr lang="en-US" sz="2400" dirty="0">
                <a:solidFill>
                  <a:srgbClr val="002060"/>
                </a:solidFill>
                <a:latin typeface="Calibri Light" pitchFamily="34" charset="0"/>
                <a:ea typeface="Calibri Light" pitchFamily="34" charset="0"/>
                <a:cs typeface="Calibri Light" pitchFamily="34" charset="0"/>
              </a:rPr>
              <a:t>ross checking between AER &amp; FDI is a goal for the project)</a:t>
            </a:r>
          </a:p>
          <a:p>
            <a:pPr marL="180975"/>
            <a:endParaRPr lang="en-US" sz="2400" dirty="0">
              <a:solidFill>
                <a:srgbClr val="002060"/>
              </a:solidFill>
              <a:latin typeface="Calibri Light" pitchFamily="34" charset="0"/>
              <a:ea typeface="Calibri Light" pitchFamily="34" charset="0"/>
              <a:cs typeface="Calibri Light" pitchFamily="34" charset="0"/>
            </a:endParaRPr>
          </a:p>
          <a:p>
            <a:pPr marL="285750" indent="-104775">
              <a:buFont typeface="Arial" panose="020B0604020202020204" pitchFamily="34" charset="0"/>
              <a:buChar char="•"/>
            </a:pPr>
            <a:r>
              <a:rPr kumimoji="0" lang="en-US" sz="2400" b="0" u="none" strike="noStrike" kern="0" cap="none" spc="0" normalizeH="0" baseline="0" noProof="0" dirty="0">
                <a:ln>
                  <a:noFill/>
                </a:ln>
                <a:solidFill>
                  <a:srgbClr val="002060"/>
                </a:solidFill>
                <a:effectLst/>
                <a:uLnTx/>
                <a:uFillTx/>
                <a:latin typeface="Calibri Light" pitchFamily="34" charset="0"/>
                <a:ea typeface="Calibri Light" pitchFamily="34" charset="0"/>
                <a:cs typeface="Calibri Light" pitchFamily="34" charset="0"/>
                <a:sym typeface="Arial"/>
              </a:rPr>
              <a:t> </a:t>
            </a:r>
            <a:r>
              <a:rPr lang="en-US" sz="2400" dirty="0">
                <a:solidFill>
                  <a:srgbClr val="002060"/>
                </a:solidFill>
                <a:latin typeface="Calibri Light" pitchFamily="34" charset="0"/>
                <a:ea typeface="Calibri Light" pitchFamily="34" charset="0"/>
                <a:cs typeface="Calibri Light" pitchFamily="34" charset="0"/>
              </a:rPr>
              <a:t>S</a:t>
            </a:r>
            <a:r>
              <a:rPr kumimoji="0" lang="en-US" sz="2400" b="0" u="none" strike="noStrike" kern="0" cap="none" spc="0" normalizeH="0" baseline="0" noProof="0" dirty="0" err="1">
                <a:ln>
                  <a:noFill/>
                </a:ln>
                <a:solidFill>
                  <a:srgbClr val="002060"/>
                </a:solidFill>
                <a:effectLst/>
                <a:uLnTx/>
                <a:uFillTx/>
                <a:latin typeface="Calibri Light" pitchFamily="34" charset="0"/>
                <a:ea typeface="Calibri Light" pitchFamily="34" charset="0"/>
                <a:cs typeface="Calibri Light" pitchFamily="34" charset="0"/>
                <a:sym typeface="Arial"/>
              </a:rPr>
              <a:t>pecific</a:t>
            </a:r>
            <a:r>
              <a:rPr kumimoji="0" lang="en-US" sz="2400" b="0" u="none" strike="noStrike" kern="0" cap="none" spc="0" normalizeH="0" baseline="0" noProof="0" dirty="0">
                <a:ln>
                  <a:noFill/>
                </a:ln>
                <a:solidFill>
                  <a:srgbClr val="002060"/>
                </a:solidFill>
                <a:effectLst/>
                <a:uLnTx/>
                <a:uFillTx/>
                <a:latin typeface="Calibri Light" pitchFamily="34" charset="0"/>
                <a:ea typeface="Calibri Light" pitchFamily="34" charset="0"/>
                <a:cs typeface="Calibri Light" pitchFamily="34" charset="0"/>
                <a:sym typeface="Arial"/>
              </a:rPr>
              <a:t> economic performance indicators for STECF EWG purposes </a:t>
            </a:r>
            <a:r>
              <a:rPr lang="en-US" sz="2400" dirty="0">
                <a:solidFill>
                  <a:srgbClr val="002060"/>
                </a:solidFill>
                <a:latin typeface="Calibri Light" pitchFamily="34" charset="0"/>
                <a:ea typeface="Calibri Light" pitchFamily="34" charset="0"/>
                <a:cs typeface="Calibri Light" pitchFamily="34" charset="0"/>
              </a:rPr>
              <a:t>are currently</a:t>
            </a:r>
            <a:r>
              <a:rPr kumimoji="0" lang="en-US" sz="2400" b="0" u="none" strike="noStrike" kern="0" cap="none" spc="0" normalizeH="0" baseline="0" noProof="0" dirty="0">
                <a:ln>
                  <a:noFill/>
                </a:ln>
                <a:solidFill>
                  <a:srgbClr val="002060"/>
                </a:solidFill>
                <a:effectLst/>
                <a:uLnTx/>
                <a:uFillTx/>
                <a:latin typeface="Calibri Light" pitchFamily="34" charset="0"/>
                <a:ea typeface="Calibri Light" pitchFamily="34" charset="0"/>
                <a:cs typeface="Calibri Light" pitchFamily="34" charset="0"/>
                <a:sym typeface="Arial"/>
              </a:rPr>
              <a:t> under construction (NISEA&amp;HCMR)</a:t>
            </a:r>
          </a:p>
        </p:txBody>
      </p:sp>
      <p:grpSp>
        <p:nvGrpSpPr>
          <p:cNvPr id="3" name="Group 2">
            <a:extLst>
              <a:ext uri="{FF2B5EF4-FFF2-40B4-BE49-F238E27FC236}">
                <a16:creationId xmlns:a16="http://schemas.microsoft.com/office/drawing/2014/main" id="{54362798-2C6F-4FC3-A260-B3BF1427F409}"/>
              </a:ext>
            </a:extLst>
          </p:cNvPr>
          <p:cNvGrpSpPr/>
          <p:nvPr/>
        </p:nvGrpSpPr>
        <p:grpSpPr>
          <a:xfrm>
            <a:off x="3938281" y="4509120"/>
            <a:ext cx="1368152" cy="1224136"/>
            <a:chOff x="2699792" y="4869160"/>
            <a:chExt cx="1368152" cy="1224136"/>
          </a:xfrm>
        </p:grpSpPr>
        <p:sp>
          <p:nvSpPr>
            <p:cNvPr id="2" name="Cylinder 1">
              <a:extLst>
                <a:ext uri="{FF2B5EF4-FFF2-40B4-BE49-F238E27FC236}">
                  <a16:creationId xmlns:a16="http://schemas.microsoft.com/office/drawing/2014/main" id="{FC3FFB0C-38D4-4625-B674-CD7B64ACDFAD}"/>
                </a:ext>
              </a:extLst>
            </p:cNvPr>
            <p:cNvSpPr/>
            <p:nvPr/>
          </p:nvSpPr>
          <p:spPr>
            <a:xfrm>
              <a:off x="2699792" y="4869160"/>
              <a:ext cx="1368152" cy="1224136"/>
            </a:xfrm>
            <a:prstGeom prst="can">
              <a:avLst/>
            </a:prstGeom>
            <a:solidFill>
              <a:schemeClr val="bg1">
                <a:lumMod val="75000"/>
                <a:alpha val="7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6" name="Picture 5" descr="v1.2.png">
              <a:extLst>
                <a:ext uri="{FF2B5EF4-FFF2-40B4-BE49-F238E27FC236}">
                  <a16:creationId xmlns:a16="http://schemas.microsoft.com/office/drawing/2014/main" id="{BB1CEE43-A589-4CB3-9A55-0D70206E860E}"/>
                </a:ext>
              </a:extLst>
            </p:cNvPr>
            <p:cNvPicPr>
              <a:picLocks noChangeAspect="1"/>
            </p:cNvPicPr>
            <p:nvPr/>
          </p:nvPicPr>
          <p:blipFill>
            <a:blip r:embed="rId3"/>
            <a:stretch>
              <a:fillRect/>
            </a:stretch>
          </p:blipFill>
          <p:spPr>
            <a:xfrm>
              <a:off x="2843808" y="5373216"/>
              <a:ext cx="1067753" cy="338423"/>
            </a:xfrm>
            <a:prstGeom prst="rect">
              <a:avLst/>
            </a:prstGeom>
          </p:spPr>
        </p:pic>
      </p:grpSp>
      <p:sp>
        <p:nvSpPr>
          <p:cNvPr id="9" name="TextBox 8">
            <a:extLst>
              <a:ext uri="{FF2B5EF4-FFF2-40B4-BE49-F238E27FC236}">
                <a16:creationId xmlns:a16="http://schemas.microsoft.com/office/drawing/2014/main" id="{502154BC-B39F-4115-94E6-7CAF633763A7}"/>
              </a:ext>
            </a:extLst>
          </p:cNvPr>
          <p:cNvSpPr txBox="1"/>
          <p:nvPr/>
        </p:nvSpPr>
        <p:spPr>
          <a:xfrm>
            <a:off x="1043608" y="4686235"/>
            <a:ext cx="1598529" cy="830997"/>
          </a:xfrm>
          <a:prstGeom prst="rect">
            <a:avLst/>
          </a:prstGeom>
          <a:solidFill>
            <a:schemeClr val="bg1">
              <a:lumMod val="95000"/>
            </a:schemeClr>
          </a:solidFill>
          <a:ln w="3175">
            <a:noFill/>
          </a:ln>
        </p:spPr>
        <p:txBody>
          <a:bodyPr wrap="square">
            <a:spAutoFit/>
          </a:bodyPr>
          <a:lstStyle/>
          <a:p>
            <a:pPr algn="ctr"/>
            <a:r>
              <a:rPr lang="en-US" sz="2400" b="1" i="0" dirty="0">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Member States</a:t>
            </a:r>
          </a:p>
        </p:txBody>
      </p:sp>
      <p:sp>
        <p:nvSpPr>
          <p:cNvPr id="10" name="TextBox 9">
            <a:extLst>
              <a:ext uri="{FF2B5EF4-FFF2-40B4-BE49-F238E27FC236}">
                <a16:creationId xmlns:a16="http://schemas.microsoft.com/office/drawing/2014/main" id="{B9CBCC3A-BCB8-4C80-B764-B73AF32CAA49}"/>
              </a:ext>
            </a:extLst>
          </p:cNvPr>
          <p:cNvSpPr txBox="1"/>
          <p:nvPr/>
        </p:nvSpPr>
        <p:spPr>
          <a:xfrm>
            <a:off x="6890609" y="4800368"/>
            <a:ext cx="1274058" cy="461665"/>
          </a:xfrm>
          <a:prstGeom prst="rect">
            <a:avLst/>
          </a:prstGeom>
          <a:solidFill>
            <a:schemeClr val="bg1">
              <a:lumMod val="95000"/>
            </a:schemeClr>
          </a:solidFill>
          <a:ln w="3175">
            <a:noFill/>
          </a:ln>
        </p:spPr>
        <p:txBody>
          <a:bodyPr wrap="square">
            <a:spAutoFit/>
          </a:bodyPr>
          <a:lstStyle/>
          <a:p>
            <a:pPr algn="ctr"/>
            <a:r>
              <a:rPr lang="en-US" sz="2400" b="1"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JRC</a:t>
            </a:r>
            <a:endParaRPr lang="en-US" sz="2400" b="1" i="0" dirty="0">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endParaRPr>
          </a:p>
        </p:txBody>
      </p:sp>
      <p:cxnSp>
        <p:nvCxnSpPr>
          <p:cNvPr id="7" name="Straight Arrow Connector 6">
            <a:extLst>
              <a:ext uri="{FF2B5EF4-FFF2-40B4-BE49-F238E27FC236}">
                <a16:creationId xmlns:a16="http://schemas.microsoft.com/office/drawing/2014/main" id="{5A6280CA-BE67-4EEF-AB30-D57C1BD21A55}"/>
              </a:ext>
            </a:extLst>
          </p:cNvPr>
          <p:cNvCxnSpPr>
            <a:cxnSpLocks/>
          </p:cNvCxnSpPr>
          <p:nvPr/>
        </p:nvCxnSpPr>
        <p:spPr>
          <a:xfrm>
            <a:off x="2816982" y="5204492"/>
            <a:ext cx="785144"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CE0EAFC-1FB6-4C65-B755-0ADBB2A287ED}"/>
              </a:ext>
            </a:extLst>
          </p:cNvPr>
          <p:cNvCxnSpPr>
            <a:cxnSpLocks/>
          </p:cNvCxnSpPr>
          <p:nvPr/>
        </p:nvCxnSpPr>
        <p:spPr>
          <a:xfrm>
            <a:off x="5499152" y="5157192"/>
            <a:ext cx="1126732" cy="0"/>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6428690-2D77-4356-A371-B35C7750881C}"/>
              </a:ext>
            </a:extLst>
          </p:cNvPr>
          <p:cNvSpPr txBox="1"/>
          <p:nvPr/>
        </p:nvSpPr>
        <p:spPr>
          <a:xfrm>
            <a:off x="2702534" y="4687302"/>
            <a:ext cx="1044447" cy="523220"/>
          </a:xfrm>
          <a:prstGeom prst="rect">
            <a:avLst/>
          </a:prstGeom>
          <a:noFill/>
        </p:spPr>
        <p:txBody>
          <a:bodyPr wrap="square">
            <a:spAutoFit/>
          </a:bodyPr>
          <a:lstStyle/>
          <a:p>
            <a:r>
              <a:rPr lang="en-US" i="1" dirty="0">
                <a:solidFill>
                  <a:schemeClr val="accent1">
                    <a:lumMod val="50000"/>
                  </a:schemeClr>
                </a:solidFill>
                <a:latin typeface="Calibri Light" pitchFamily="34" charset="0"/>
                <a:ea typeface="Calibri Light" pitchFamily="34" charset="0"/>
                <a:cs typeface="Calibri Light" pitchFamily="34" charset="0"/>
                <a:sym typeface="Symbol"/>
              </a:rPr>
              <a:t>Syntax &amp; Consistency</a:t>
            </a:r>
            <a:endParaRPr lang="el-GR" dirty="0"/>
          </a:p>
        </p:txBody>
      </p:sp>
      <p:sp>
        <p:nvSpPr>
          <p:cNvPr id="29" name="TextBox 28">
            <a:extLst>
              <a:ext uri="{FF2B5EF4-FFF2-40B4-BE49-F238E27FC236}">
                <a16:creationId xmlns:a16="http://schemas.microsoft.com/office/drawing/2014/main" id="{A565FFEC-D69F-4C5A-A30C-7D086530C25C}"/>
              </a:ext>
            </a:extLst>
          </p:cNvPr>
          <p:cNvSpPr txBox="1"/>
          <p:nvPr/>
        </p:nvSpPr>
        <p:spPr>
          <a:xfrm>
            <a:off x="2714145" y="5209455"/>
            <a:ext cx="1080120" cy="307777"/>
          </a:xfrm>
          <a:prstGeom prst="rect">
            <a:avLst/>
          </a:prstGeom>
          <a:noFill/>
        </p:spPr>
        <p:txBody>
          <a:bodyPr wrap="square">
            <a:spAutoFit/>
          </a:bodyPr>
          <a:lstStyle/>
          <a:p>
            <a:r>
              <a:rPr lang="en-US" i="1" dirty="0">
                <a:solidFill>
                  <a:schemeClr val="accent1">
                    <a:lumMod val="50000"/>
                  </a:schemeClr>
                </a:solidFill>
                <a:latin typeface="Calibri Light" pitchFamily="34" charset="0"/>
                <a:ea typeface="Calibri Light" pitchFamily="34" charset="0"/>
                <a:cs typeface="Calibri Light" pitchFamily="34" charset="0"/>
                <a:sym typeface="Symbol"/>
              </a:rPr>
              <a:t>Upload</a:t>
            </a:r>
            <a:endParaRPr lang="el-GR" dirty="0"/>
          </a:p>
        </p:txBody>
      </p:sp>
      <p:sp>
        <p:nvSpPr>
          <p:cNvPr id="30" name="TextBox 29">
            <a:extLst>
              <a:ext uri="{FF2B5EF4-FFF2-40B4-BE49-F238E27FC236}">
                <a16:creationId xmlns:a16="http://schemas.microsoft.com/office/drawing/2014/main" id="{0C4310F1-AD2B-4453-9894-98ED572DC140}"/>
              </a:ext>
            </a:extLst>
          </p:cNvPr>
          <p:cNvSpPr txBox="1"/>
          <p:nvPr/>
        </p:nvSpPr>
        <p:spPr>
          <a:xfrm>
            <a:off x="5499152" y="4437112"/>
            <a:ext cx="1259809" cy="738664"/>
          </a:xfrm>
          <a:prstGeom prst="rect">
            <a:avLst/>
          </a:prstGeom>
          <a:noFill/>
        </p:spPr>
        <p:txBody>
          <a:bodyPr wrap="square">
            <a:spAutoFit/>
          </a:bodyPr>
          <a:lstStyle/>
          <a:p>
            <a:r>
              <a:rPr lang="en-US" i="1" dirty="0">
                <a:solidFill>
                  <a:schemeClr val="accent1">
                    <a:lumMod val="50000"/>
                  </a:schemeClr>
                </a:solidFill>
                <a:latin typeface="Calibri Light" pitchFamily="34" charset="0"/>
                <a:ea typeface="Calibri Light" pitchFamily="34" charset="0"/>
                <a:cs typeface="Calibri Light" pitchFamily="34" charset="0"/>
                <a:sym typeface="Symbol"/>
              </a:rPr>
              <a:t>Clean data ready for submission</a:t>
            </a:r>
            <a:endParaRPr lang="el-GR" dirty="0"/>
          </a:p>
        </p:txBody>
      </p:sp>
    </p:spTree>
    <p:extLst>
      <p:ext uri="{BB962C8B-B14F-4D97-AF65-F5344CB8AC3E}">
        <p14:creationId xmlns:p14="http://schemas.microsoft.com/office/powerpoint/2010/main" val="1769137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80728"/>
            <a:ext cx="8064896" cy="4464496"/>
          </a:xfrm>
        </p:spPr>
        <p:txBody>
          <a:bodyPr anchor="t" anchorCtr="0">
            <a:noAutofit/>
          </a:bodyPr>
          <a:lstStyle/>
          <a:p>
            <a:pPr algn="just"/>
            <a:r>
              <a:rPr lang="en-US" sz="2400" dirty="0">
                <a:latin typeface="Calibri Light" panose="020F0302020204030204" pitchFamily="34" charset="0"/>
                <a:ea typeface="Calibri Light" panose="020F0302020204030204" pitchFamily="34" charset="0"/>
                <a:cs typeface="Calibri Light" panose="020F0302020204030204" pitchFamily="34" charset="0"/>
              </a:rPr>
              <a:t>This innovative R package is designed to estimate the spatial effort, weight, and value of landings in small-scale fisheries (SSF) for data-limited scenarios, specifically for vessels under 12 meters in length. </a:t>
            </a:r>
            <a:r>
              <a:rPr lang="en-US" sz="2400" u="sng" dirty="0">
                <a:latin typeface="Calibri Light" panose="020F0302020204030204" pitchFamily="34" charset="0"/>
                <a:ea typeface="Calibri Light" panose="020F0302020204030204" pitchFamily="34" charset="0"/>
                <a:cs typeface="Calibri Light" panose="020F0302020204030204" pitchFamily="34" charset="0"/>
              </a:rPr>
              <a:t>The R package has been integrated into RDBFIS</a:t>
            </a:r>
            <a:r>
              <a:rPr lang="en-US" sz="2400" dirty="0">
                <a:latin typeface="Calibri Light" panose="020F0302020204030204" pitchFamily="34" charset="0"/>
                <a:ea typeface="Calibri Light" panose="020F0302020204030204" pitchFamily="34" charset="0"/>
                <a:cs typeface="Calibri Light" panose="020F0302020204030204" pitchFamily="34" charset="0"/>
              </a:rPr>
              <a:t>, facilitating the estimation of fishing effort and landings in the format of Tables H and I. The package enables users to apply the MCDA-derived proxy for fishing effort, combine it with Tables A and G (as submitted in the data call), integrate results from species distribution models, and estimate spatial effort, landings, and value by fishing rectangle or at finer resolutions. The tool also generates maps to visualize these estimations.</a:t>
            </a:r>
            <a:br>
              <a:rPr lang="en-US" sz="2400" dirty="0">
                <a:latin typeface="Calibri Light" panose="020F0302020204030204" pitchFamily="34" charset="0"/>
                <a:ea typeface="Calibri Light" panose="020F0302020204030204" pitchFamily="34" charset="0"/>
                <a:cs typeface="Calibri Light" panose="020F0302020204030204" pitchFamily="34" charset="0"/>
              </a:rPr>
            </a:br>
            <a:endParaRPr lang="el-GR" sz="2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Rectangle 2">
            <a:extLst>
              <a:ext uri="{FF2B5EF4-FFF2-40B4-BE49-F238E27FC236}">
                <a16:creationId xmlns:a16="http://schemas.microsoft.com/office/drawing/2014/main" id="{5BBC810D-D253-4DE1-B4D0-A41054111AB1}"/>
              </a:ext>
            </a:extLst>
          </p:cNvPr>
          <p:cNvSpPr/>
          <p:nvPr/>
        </p:nvSpPr>
        <p:spPr>
          <a:xfrm>
            <a:off x="0" y="0"/>
            <a:ext cx="9144000" cy="707886"/>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RDBFIS</a:t>
            </a:r>
            <a:r>
              <a:rPr lang="en-US" sz="2000" b="1" dirty="0">
                <a:solidFill>
                  <a:srgbClr val="FFFFFF"/>
                </a:solidFill>
                <a:latin typeface="Calibri Light" pitchFamily="34" charset="0"/>
                <a:cs typeface="Calibri Light" pitchFamily="34" charset="0"/>
              </a:rPr>
              <a:t> </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progress work -&gt; </a:t>
            </a:r>
            <a:r>
              <a:rPr lang="en-US" sz="2000" b="1" dirty="0">
                <a:solidFill>
                  <a:srgbClr val="FFFFFF"/>
                </a:solidFill>
                <a:latin typeface="Calibri Light" pitchFamily="34" charset="0"/>
                <a:cs typeface="Calibri Light" pitchFamily="34" charset="0"/>
              </a:rPr>
              <a:t>Estimating the spatial FE &amp; landings for SSF </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(FDI Tables H, I)</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dirty="0">
                <a:solidFill>
                  <a:srgbClr val="FFFFFF"/>
                </a:solidFill>
                <a:latin typeface="Calibri Light" pitchFamily="34" charset="0"/>
                <a:cs typeface="Calibri Light" pitchFamily="34" charset="0"/>
              </a:rPr>
              <a:t>-&gt; integration within RDBFIS</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spTree>
    <p:extLst>
      <p:ext uri="{BB962C8B-B14F-4D97-AF65-F5344CB8AC3E}">
        <p14:creationId xmlns:p14="http://schemas.microsoft.com/office/powerpoint/2010/main" val="1060420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004048" y="1604993"/>
            <a:ext cx="3816424" cy="4878259"/>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600"/>
              </a:spcAft>
              <a:buClr>
                <a:srgbClr val="000000"/>
              </a:buClr>
              <a:buSzTx/>
              <a:buFont typeface="Arial"/>
              <a:buNone/>
              <a:tabLst/>
              <a:defRPr/>
            </a:pPr>
            <a:r>
              <a:rPr kumimoji="0" lang="en-US" sz="1800" b="0" i="1"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Data from the professional fishing fleet, spanning the period from 1991 to 2023, was downloaded from the </a:t>
            </a:r>
            <a:r>
              <a:rPr kumimoji="0" lang="en-US" sz="1800" b="1" i="1"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official EU Fleet Register portal</a:t>
            </a:r>
            <a:r>
              <a:rPr kumimoji="0" lang="en-US" sz="1800" b="0" i="1"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 GIS techniques were employed to spatially join the fishing ports with various geographical entities, including NUTS2 and NUTS3, FDI subregions, Geographical areas (GFCM, ICES). The fishing ports were match to </a:t>
            </a:r>
            <a:r>
              <a:rPr kumimoji="0" lang="en-US" sz="1800" b="1" i="1"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LOCODE from the CIRCAMB Master Data Register</a:t>
            </a:r>
            <a:r>
              <a:rPr kumimoji="0" lang="en-US" sz="1800" b="0" i="1"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 The accuracy of the fishing port locations was validated using information available from the </a:t>
            </a:r>
            <a:r>
              <a:rPr kumimoji="0" lang="en-US" sz="1800" b="1" i="1"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IFREMER Sextant portal</a:t>
            </a:r>
            <a:r>
              <a:rPr kumimoji="0" lang="en-US" sz="1800" b="0" i="1"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 </a:t>
            </a:r>
          </a:p>
          <a:p>
            <a:pPr marL="0" marR="0" lvl="0" indent="0" algn="just" defTabSz="914400" rtl="0" eaLnBrk="1" fontAlgn="auto" latinLnBrk="0" hangingPunct="1">
              <a:lnSpc>
                <a:spcPct val="100000"/>
              </a:lnSpc>
              <a:spcBef>
                <a:spcPts val="0"/>
              </a:spcBef>
              <a:spcAft>
                <a:spcPts val="600"/>
              </a:spcAft>
              <a:buClr>
                <a:srgbClr val="000000"/>
              </a:buClr>
              <a:buSzTx/>
              <a:buFont typeface="Arial"/>
              <a:buNone/>
              <a:tabLst/>
              <a:defRPr/>
            </a:pPr>
            <a:r>
              <a:rPr lang="en-US" sz="1800" i="1" dirty="0">
                <a:solidFill>
                  <a:schemeClr val="accent1">
                    <a:lumMod val="50000"/>
                  </a:schemeClr>
                </a:solidFill>
                <a:latin typeface="Calibri Light" pitchFamily="34" charset="0"/>
                <a:ea typeface="Calibri Light" pitchFamily="34" charset="0"/>
                <a:cs typeface="Calibri Light" pitchFamily="34" charset="0"/>
                <a:sym typeface="Symbol"/>
              </a:rPr>
              <a:t>Reports </a:t>
            </a:r>
            <a:r>
              <a:rPr kumimoji="0" lang="en-US" sz="1800" b="0" i="1"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can be generated based on user-defined queries about active or decommissioned fishing vessels</a:t>
            </a:r>
          </a:p>
        </p:txBody>
      </p:sp>
      <p:sp>
        <p:nvSpPr>
          <p:cNvPr id="4" name="Rectangle 3"/>
          <p:cNvSpPr/>
          <p:nvPr/>
        </p:nvSpPr>
        <p:spPr>
          <a:xfrm>
            <a:off x="0" y="0"/>
            <a:ext cx="9144000" cy="400110"/>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RDBFIS</a:t>
            </a:r>
            <a:r>
              <a:rPr lang="en-US" sz="2000" b="1" dirty="0">
                <a:solidFill>
                  <a:srgbClr val="FFFFFF"/>
                </a:solidFill>
                <a:latin typeface="Calibri Light" pitchFamily="34" charset="0"/>
                <a:cs typeface="Calibri Light" pitchFamily="34" charset="0"/>
              </a:rPr>
              <a:t> </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progress work -&gt; EU fleet analysis</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pic>
        <p:nvPicPr>
          <p:cNvPr id="12" name="Picture 11">
            <a:extLst>
              <a:ext uri="{FF2B5EF4-FFF2-40B4-BE49-F238E27FC236}">
                <a16:creationId xmlns:a16="http://schemas.microsoft.com/office/drawing/2014/main" id="{FA9CAC3D-387C-46EF-9D53-60C59A467C1E}"/>
              </a:ext>
            </a:extLst>
          </p:cNvPr>
          <p:cNvPicPr>
            <a:picLocks noChangeAspect="1"/>
          </p:cNvPicPr>
          <p:nvPr/>
        </p:nvPicPr>
        <p:blipFill>
          <a:blip r:embed="rId3"/>
          <a:stretch>
            <a:fillRect/>
          </a:stretch>
        </p:blipFill>
        <p:spPr>
          <a:xfrm>
            <a:off x="539552" y="2433912"/>
            <a:ext cx="4427708" cy="2507256"/>
          </a:xfrm>
          <a:prstGeom prst="rect">
            <a:avLst/>
          </a:prstGeom>
        </p:spPr>
      </p:pic>
      <p:sp>
        <p:nvSpPr>
          <p:cNvPr id="7" name="TextBox 6">
            <a:extLst>
              <a:ext uri="{FF2B5EF4-FFF2-40B4-BE49-F238E27FC236}">
                <a16:creationId xmlns:a16="http://schemas.microsoft.com/office/drawing/2014/main" id="{48F3C02E-7D66-445D-A0D0-8320E107B3F9}"/>
              </a:ext>
            </a:extLst>
          </p:cNvPr>
          <p:cNvSpPr txBox="1"/>
          <p:nvPr/>
        </p:nvSpPr>
        <p:spPr>
          <a:xfrm>
            <a:off x="467544" y="404664"/>
            <a:ext cx="8280920" cy="1200329"/>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600"/>
              </a:spcAft>
              <a:buClr>
                <a:srgbClr val="000000"/>
              </a:buClr>
              <a:buSzTx/>
              <a:buFont typeface="Arial"/>
              <a:buNone/>
              <a:tabLst/>
              <a:defRPr/>
            </a:pPr>
            <a:r>
              <a:rPr kumimoji="0" lang="en-US" sz="2400" b="1"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Fleet analysis: </a:t>
            </a:r>
            <a:r>
              <a:rPr kumimoji="0" lang="en-US" sz="2400" b="0"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an open access dynamic tool </a:t>
            </a:r>
            <a:r>
              <a:rPr lang="en-US" sz="2400" dirty="0">
                <a:solidFill>
                  <a:schemeClr val="accent1">
                    <a:lumMod val="50000"/>
                  </a:schemeClr>
                </a:solidFill>
                <a:latin typeface="Calibri Light" pitchFamily="34" charset="0"/>
                <a:ea typeface="Calibri Light" pitchFamily="34" charset="0"/>
                <a:cs typeface="Calibri Light" pitchFamily="34" charset="0"/>
                <a:sym typeface="Symbol"/>
              </a:rPr>
              <a:t>has </a:t>
            </a:r>
            <a:r>
              <a:rPr kumimoji="0" lang="en-US" sz="2400" b="0"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developed to </a:t>
            </a:r>
            <a:r>
              <a:rPr lang="en-US" sz="2400" dirty="0">
                <a:solidFill>
                  <a:schemeClr val="accent1">
                    <a:lumMod val="50000"/>
                  </a:schemeClr>
                </a:solidFill>
                <a:latin typeface="Calibri Light" pitchFamily="34" charset="0"/>
                <a:ea typeface="Calibri Light" pitchFamily="34" charset="0"/>
                <a:cs typeface="Calibri Light" pitchFamily="34" charset="0"/>
                <a:sym typeface="Symbol"/>
              </a:rPr>
              <a:t>illustrate </a:t>
            </a:r>
            <a:r>
              <a:rPr kumimoji="0" lang="en-US" sz="2400" b="0"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the evolution of the fleet dynamics in Europe; potential links with the landings, discards and value (FDI Table A)</a:t>
            </a:r>
            <a:r>
              <a:rPr lang="en-US" sz="2400" dirty="0">
                <a:solidFill>
                  <a:schemeClr val="accent1">
                    <a:lumMod val="50000"/>
                  </a:schemeClr>
                </a:solidFill>
                <a:latin typeface="Calibri Light" pitchFamily="34" charset="0"/>
                <a:ea typeface="Calibri Light" pitchFamily="34" charset="0"/>
                <a:cs typeface="Calibri Light" pitchFamily="34" charset="0"/>
                <a:sym typeface="Symbol"/>
              </a:rPr>
              <a:t>;</a:t>
            </a:r>
            <a:endParaRPr lang="el-GR" sz="2400" dirty="0">
              <a:solidFill>
                <a:schemeClr val="accent1">
                  <a:lumMod val="50000"/>
                </a:schemeClr>
              </a:solidFill>
              <a:latin typeface="Calibri Light" pitchFamily="34" charset="0"/>
              <a:ea typeface="Calibri Light" pitchFamily="34" charset="0"/>
              <a:cs typeface="Calibri Light" pitchFamily="34" charset="0"/>
              <a:sym typeface="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75000"/>
            </a:schemeClr>
          </a:solidFill>
          <a:ln w="6350">
            <a:noFill/>
          </a:ln>
        </p:spPr>
        <p:txBody>
          <a:bodyPr wrap="square">
            <a:spAutoFit/>
          </a:bodyPr>
          <a:lstStyle/>
          <a:p>
            <a:pPr algn="ctr">
              <a:defRPr/>
            </a:pPr>
            <a:r>
              <a:rPr kumimoji="0" lang="en-US" sz="2000" b="1" i="0" u="none" strike="noStrike" kern="0" cap="none" spc="0" normalizeH="0" baseline="0" noProof="0" dirty="0">
                <a:ln>
                  <a:noFill/>
                </a:ln>
                <a:solidFill>
                  <a:schemeClr val="bg1"/>
                </a:solidFill>
                <a:effectLst/>
                <a:uLnTx/>
                <a:uFillTx/>
                <a:latin typeface="Calibri Light" pitchFamily="34" charset="0"/>
                <a:cs typeface="Calibri Light" pitchFamily="34" charset="0"/>
                <a:sym typeface="Arial"/>
              </a:rPr>
              <a:t>RDBFIS</a:t>
            </a:r>
            <a:r>
              <a:rPr lang="en-US" sz="2000" b="1" dirty="0">
                <a:solidFill>
                  <a:schemeClr val="bg1"/>
                </a:solidFill>
                <a:latin typeface="Calibri Light" pitchFamily="34" charset="0"/>
                <a:cs typeface="Calibri Light" pitchFamily="34" charset="0"/>
              </a:rPr>
              <a:t> progress work -&gt; </a:t>
            </a:r>
            <a:r>
              <a:rPr lang="en-US" sz="2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quality checks on FDI spatial data, Table H &amp; I</a:t>
            </a:r>
          </a:p>
          <a:p>
            <a:pPr algn="ctr">
              <a:defRPr/>
            </a:pPr>
            <a:r>
              <a:rPr lang="en-US" sz="20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-&gt; </a:t>
            </a:r>
            <a:r>
              <a:rPr lang="en-US" sz="2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Stomach contents data entry form, how RDBFIS can contribute to MSFD, common estimation system</a:t>
            </a:r>
            <a:r>
              <a:rPr lang="en-US" sz="2000" dirty="0">
                <a:solidFill>
                  <a:schemeClr val="bg1"/>
                </a:solidFill>
                <a:latin typeface="Calibri Light" pitchFamily="34" charset="0"/>
                <a:cs typeface="Calibri Light" pitchFamily="34" charset="0"/>
              </a:rPr>
              <a:t> </a:t>
            </a:r>
            <a:r>
              <a:rPr kumimoji="0" lang="en-US" sz="2000" i="0" u="none" strike="noStrike" kern="0" cap="none" spc="0" normalizeH="0" baseline="0" noProof="0" dirty="0">
                <a:ln>
                  <a:noFill/>
                </a:ln>
                <a:solidFill>
                  <a:schemeClr val="bg1"/>
                </a:solidFill>
                <a:effectLst/>
                <a:uLnTx/>
                <a:uFillTx/>
                <a:latin typeface="Calibri Light" pitchFamily="34" charset="0"/>
                <a:cs typeface="Calibri Light" pitchFamily="34" charset="0"/>
                <a:sym typeface="Arial"/>
              </a:rPr>
              <a:t> </a:t>
            </a:r>
            <a:endParaRPr kumimoji="0" lang="en-GB" sz="2000" i="0" u="none" strike="noStrike" kern="0" cap="none" spc="0" normalizeH="0" baseline="0" noProof="0" dirty="0">
              <a:ln>
                <a:noFill/>
              </a:ln>
              <a:solidFill>
                <a:schemeClr val="bg1"/>
              </a:solidFill>
              <a:effectLst/>
              <a:uLnTx/>
              <a:uFillTx/>
              <a:latin typeface="Calibri Light" pitchFamily="34" charset="0"/>
              <a:cs typeface="Calibri Light" pitchFamily="34" charset="0"/>
              <a:sym typeface="Arial"/>
            </a:endParaRPr>
          </a:p>
        </p:txBody>
      </p:sp>
      <p:sp>
        <p:nvSpPr>
          <p:cNvPr id="22" name="TextBox 21">
            <a:extLst>
              <a:ext uri="{FF2B5EF4-FFF2-40B4-BE49-F238E27FC236}">
                <a16:creationId xmlns:a16="http://schemas.microsoft.com/office/drawing/2014/main" id="{52297840-13E7-45D0-A85F-F14DB9E8EA12}"/>
              </a:ext>
            </a:extLst>
          </p:cNvPr>
          <p:cNvSpPr txBox="1"/>
          <p:nvPr/>
        </p:nvSpPr>
        <p:spPr>
          <a:xfrm>
            <a:off x="323527" y="1340768"/>
            <a:ext cx="2934929" cy="2769989"/>
          </a:xfrm>
          <a:prstGeom prst="rect">
            <a:avLst/>
          </a:prstGeom>
          <a:noFill/>
        </p:spPr>
        <p:txBody>
          <a:bodyPr wrap="square">
            <a:spAutoFit/>
          </a:bodyPr>
          <a:lstStyle/>
          <a:p>
            <a:pPr algn="just"/>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Quality checks on FDI spatial data</a:t>
            </a:r>
            <a:r>
              <a:rPr lang="en-US" sz="2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(Table H &amp; I): </a:t>
            </a:r>
          </a:p>
          <a:p>
            <a:pPr algn="just"/>
            <a:r>
              <a:rPr lang="en-US" sz="2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Has been integrated, run on MS level (optional)</a:t>
            </a:r>
          </a:p>
          <a:p>
            <a:pPr algn="just"/>
            <a:endParaRPr lang="en-US" sz="2000" b="1" i="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sz="2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Maps &amp; error reports are produced </a:t>
            </a:r>
          </a:p>
          <a:p>
            <a:r>
              <a:rPr lang="en-US" sz="2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a:t>
            </a:r>
            <a:r>
              <a:rPr lang="en-US" i="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Maurizio GIBIN, Maciej ADAMOWICZ, Maksims KOVSARS </a:t>
            </a:r>
          </a:p>
        </p:txBody>
      </p:sp>
      <p:sp>
        <p:nvSpPr>
          <p:cNvPr id="25" name="TextBox 24">
            <a:extLst>
              <a:ext uri="{FF2B5EF4-FFF2-40B4-BE49-F238E27FC236}">
                <a16:creationId xmlns:a16="http://schemas.microsoft.com/office/drawing/2014/main" id="{9B957B2D-1AFF-452D-8E53-06A26FDF0FE8}"/>
              </a:ext>
            </a:extLst>
          </p:cNvPr>
          <p:cNvSpPr txBox="1"/>
          <p:nvPr/>
        </p:nvSpPr>
        <p:spPr>
          <a:xfrm>
            <a:off x="3419871" y="1340768"/>
            <a:ext cx="2520280" cy="2862322"/>
          </a:xfrm>
          <a:prstGeom prst="rect">
            <a:avLst/>
          </a:prstGeom>
          <a:noFill/>
        </p:spPr>
        <p:txBody>
          <a:bodyPr wrap="square">
            <a:spAutoFit/>
          </a:bodyPr>
          <a:lstStyle/>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Stomach contents</a:t>
            </a:r>
          </a:p>
          <a:p>
            <a:r>
              <a:rPr lang="en-US" sz="2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Med&amp;BS and ICES structures were adopted; User friendly data entry form</a:t>
            </a:r>
          </a:p>
          <a:p>
            <a:endParaRPr lang="en-US" sz="2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Eggs&amp;Larvae</a:t>
            </a:r>
          </a:p>
          <a:p>
            <a:r>
              <a:rPr lang="en-US" sz="2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Database and data entry form</a:t>
            </a:r>
          </a:p>
        </p:txBody>
      </p:sp>
      <p:sp>
        <p:nvSpPr>
          <p:cNvPr id="26" name="TextBox 25">
            <a:extLst>
              <a:ext uri="{FF2B5EF4-FFF2-40B4-BE49-F238E27FC236}">
                <a16:creationId xmlns:a16="http://schemas.microsoft.com/office/drawing/2014/main" id="{7D871AB2-D6AA-48FF-BF5C-9D4A01715DAA}"/>
              </a:ext>
            </a:extLst>
          </p:cNvPr>
          <p:cNvSpPr txBox="1"/>
          <p:nvPr/>
        </p:nvSpPr>
        <p:spPr>
          <a:xfrm>
            <a:off x="6012159" y="1340768"/>
            <a:ext cx="2808312" cy="2369880"/>
          </a:xfrm>
          <a:prstGeom prst="rect">
            <a:avLst/>
          </a:prstGeom>
          <a:noFill/>
        </p:spPr>
        <p:txBody>
          <a:bodyPr wrap="square">
            <a:spAutoFit/>
          </a:bodyPr>
          <a:lstStyle/>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RDBFIS → MSFD</a:t>
            </a:r>
          </a:p>
          <a:p>
            <a:r>
              <a:rPr lang="en-US" sz="2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Predefined queries to mine data from RDBFIS and deliver to MSFD experts </a:t>
            </a:r>
          </a:p>
          <a:p>
            <a:r>
              <a:rPr lang="en-US" sz="1600" i="1" dirty="0">
                <a:solidFill>
                  <a:schemeClr val="tx1">
                    <a:lumMod val="50000"/>
                    <a:lumOff val="50000"/>
                  </a:schemeClr>
                </a:solidFill>
                <a:latin typeface="Calibri Light" panose="020F0302020204030204" pitchFamily="34" charset="0"/>
                <a:ea typeface="Calibri Light" panose="020F0302020204030204" pitchFamily="34" charset="0"/>
                <a:cs typeface="Calibri Light" panose="020F0302020204030204" pitchFamily="34" charset="0"/>
              </a:rPr>
              <a:t>The activity has been completed in terms of gathering information</a:t>
            </a:r>
            <a:r>
              <a:rPr lang="el-GR" sz="1600" i="1" dirty="0">
                <a:solidFill>
                  <a:schemeClr val="tx1">
                    <a:lumMod val="50000"/>
                    <a:lumOff val="50000"/>
                  </a:schemeClr>
                </a:solidFill>
                <a:latin typeface="Calibri Light" panose="020F0302020204030204" pitchFamily="34" charset="0"/>
                <a:ea typeface="Calibri Light" panose="020F0302020204030204" pitchFamily="34" charset="0"/>
                <a:cs typeface="Calibri Light" panose="020F0302020204030204" pitchFamily="34" charset="0"/>
              </a:rPr>
              <a:t> </a:t>
            </a:r>
            <a:r>
              <a:rPr lang="en-US" sz="1600" i="1" dirty="0">
                <a:solidFill>
                  <a:schemeClr val="tx1">
                    <a:lumMod val="50000"/>
                    <a:lumOff val="50000"/>
                  </a:schemeClr>
                </a:solidFill>
                <a:latin typeface="Calibri Light" panose="020F0302020204030204" pitchFamily="34" charset="0"/>
                <a:ea typeface="Calibri Light" panose="020F0302020204030204" pitchFamily="34" charset="0"/>
                <a:cs typeface="Calibri Light" panose="020F0302020204030204" pitchFamily="34" charset="0"/>
              </a:rPr>
              <a:t>from MSFD experts</a:t>
            </a:r>
          </a:p>
        </p:txBody>
      </p:sp>
      <p:sp>
        <p:nvSpPr>
          <p:cNvPr id="10" name="TextBox 9">
            <a:extLst>
              <a:ext uri="{FF2B5EF4-FFF2-40B4-BE49-F238E27FC236}">
                <a16:creationId xmlns:a16="http://schemas.microsoft.com/office/drawing/2014/main" id="{D1FA45A5-6489-476A-9F4E-7B9499765D2F}"/>
              </a:ext>
            </a:extLst>
          </p:cNvPr>
          <p:cNvSpPr txBox="1"/>
          <p:nvPr/>
        </p:nvSpPr>
        <p:spPr>
          <a:xfrm>
            <a:off x="395543" y="4581128"/>
            <a:ext cx="8280914" cy="1323439"/>
          </a:xfrm>
          <a:prstGeom prst="rect">
            <a:avLst/>
          </a:prstGeom>
          <a:noFill/>
        </p:spPr>
        <p:txBody>
          <a:bodyPr wrap="square">
            <a:spAutoFit/>
          </a:bodyPr>
          <a:lstStyle/>
          <a:p>
            <a:pPr algn="just"/>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Common raising procedures for the Med&amp;BS biological data - </a:t>
            </a:r>
            <a:r>
              <a:rPr lang="en-US" sz="2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The aim was to review the existing statistical systems and the raising procedures currently implemented by the Med&amp;BS MS for biological data. Bilateral meetings intended to gather relevant information, have been completed. </a:t>
            </a:r>
            <a:endParaRPr lang="el-GR" sz="2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12" name="Straight Connector 11">
            <a:extLst>
              <a:ext uri="{FF2B5EF4-FFF2-40B4-BE49-F238E27FC236}">
                <a16:creationId xmlns:a16="http://schemas.microsoft.com/office/drawing/2014/main" id="{ADC87003-5380-40CD-B213-BA9BF4AD96EB}"/>
              </a:ext>
            </a:extLst>
          </p:cNvPr>
          <p:cNvCxnSpPr/>
          <p:nvPr/>
        </p:nvCxnSpPr>
        <p:spPr>
          <a:xfrm>
            <a:off x="3347864" y="1377072"/>
            <a:ext cx="0" cy="2700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08CE4E-7762-42FC-AE84-BE2D6EF2A421}"/>
              </a:ext>
            </a:extLst>
          </p:cNvPr>
          <p:cNvCxnSpPr/>
          <p:nvPr/>
        </p:nvCxnSpPr>
        <p:spPr>
          <a:xfrm>
            <a:off x="5940152" y="1412776"/>
            <a:ext cx="0" cy="2700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20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00110"/>
          </a:xfrm>
          <a:prstGeom prst="rect">
            <a:avLst/>
          </a:prstGeom>
          <a:solidFill>
            <a:schemeClr val="bg2">
              <a:lumMod val="75000"/>
            </a:schemeClr>
          </a:solidFill>
          <a:ln w="6350">
            <a:noFill/>
          </a:ln>
        </p:spPr>
        <p:txBody>
          <a:bodyPr wrap="square">
            <a:spAutoFit/>
          </a:bodyPr>
          <a:lstStyle/>
          <a:p>
            <a:pPr algn="ctr">
              <a:defRPr/>
            </a:pPr>
            <a:r>
              <a:rPr kumimoji="0" lang="en-US" sz="2000" b="1" i="0" u="none" strike="noStrike" kern="0" cap="none" spc="0" normalizeH="0" baseline="0" noProof="0" dirty="0">
                <a:ln>
                  <a:noFill/>
                </a:ln>
                <a:solidFill>
                  <a:schemeClr val="bg1"/>
                </a:solidFill>
                <a:effectLst/>
                <a:uLnTx/>
                <a:uFillTx/>
                <a:latin typeface="Calibri Light" pitchFamily="34" charset="0"/>
                <a:cs typeface="Calibri Light" pitchFamily="34" charset="0"/>
                <a:sym typeface="Arial"/>
              </a:rPr>
              <a:t>RDBFIS</a:t>
            </a:r>
            <a:r>
              <a:rPr lang="en-US" sz="2000" b="1" dirty="0">
                <a:solidFill>
                  <a:schemeClr val="bg1"/>
                </a:solidFill>
                <a:latin typeface="Calibri Light" pitchFamily="34" charset="0"/>
                <a:cs typeface="Calibri Light" pitchFamily="34" charset="0"/>
              </a:rPr>
              <a:t> overview</a:t>
            </a:r>
            <a:endParaRPr kumimoji="0" lang="en-GB" sz="2000" i="0" u="none" strike="noStrike" kern="0" cap="none" spc="0" normalizeH="0" baseline="0" noProof="0" dirty="0">
              <a:ln>
                <a:noFill/>
              </a:ln>
              <a:solidFill>
                <a:schemeClr val="bg1"/>
              </a:solidFill>
              <a:effectLst/>
              <a:uLnTx/>
              <a:uFillTx/>
              <a:latin typeface="Calibri Light" pitchFamily="34" charset="0"/>
              <a:cs typeface="Calibri Light" pitchFamily="34" charset="0"/>
              <a:sym typeface="Arial"/>
            </a:endParaRPr>
          </a:p>
        </p:txBody>
      </p:sp>
      <p:sp>
        <p:nvSpPr>
          <p:cNvPr id="9" name="Cylinder 8">
            <a:extLst>
              <a:ext uri="{FF2B5EF4-FFF2-40B4-BE49-F238E27FC236}">
                <a16:creationId xmlns:a16="http://schemas.microsoft.com/office/drawing/2014/main" id="{D1512444-598A-429B-8F2B-3562F4269895}"/>
              </a:ext>
            </a:extLst>
          </p:cNvPr>
          <p:cNvSpPr/>
          <p:nvPr/>
        </p:nvSpPr>
        <p:spPr>
          <a:xfrm>
            <a:off x="865087" y="1124744"/>
            <a:ext cx="3130849" cy="5184576"/>
          </a:xfrm>
          <a:prstGeom prst="can">
            <a:avLst/>
          </a:prstGeom>
          <a:solidFill>
            <a:schemeClr val="bg1">
              <a:lumMod val="75000"/>
              <a:alpha val="7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l-GR"/>
          </a:p>
        </p:txBody>
      </p:sp>
      <p:sp>
        <p:nvSpPr>
          <p:cNvPr id="14" name="TextBox 9">
            <a:extLst>
              <a:ext uri="{FF2B5EF4-FFF2-40B4-BE49-F238E27FC236}">
                <a16:creationId xmlns:a16="http://schemas.microsoft.com/office/drawing/2014/main" id="{76F8BFE1-A548-4887-A565-574F961ACA93}"/>
              </a:ext>
            </a:extLst>
          </p:cNvPr>
          <p:cNvSpPr txBox="1">
            <a:spLocks noChangeArrowheads="1"/>
          </p:cNvSpPr>
          <p:nvPr/>
        </p:nvSpPr>
        <p:spPr bwMode="auto">
          <a:xfrm>
            <a:off x="1331640" y="1222530"/>
            <a:ext cx="2233801"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sz="2400"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Med&amp;BS </a:t>
            </a:r>
            <a:r>
              <a:rPr kumimoji="0" lang="en-US" altLang="el-GR" sz="2400" b="1"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RDB</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l-GR" sz="2000" b="1"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endParaRPr>
          </a:p>
          <a:p>
            <a:pPr marL="180975" marR="0" lvl="0" indent="-180975"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l-GR" sz="2000"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Med&amp;BS dc</a:t>
            </a:r>
          </a:p>
          <a:p>
            <a:pPr marL="180975" marR="0" lvl="0" indent="-180975"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l-GR" sz="2000"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FDI dc</a:t>
            </a:r>
          </a:p>
          <a:p>
            <a:pPr marL="180975" marR="0" lvl="0" indent="-180975"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l-GR" sz="2000"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GFCM/DCRF dc</a:t>
            </a:r>
          </a:p>
          <a:p>
            <a:pPr marL="180975" marR="0" lvl="0" indent="-180975"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l-GR" sz="2000"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Detailed bio data</a:t>
            </a:r>
            <a:endParaRPr kumimoji="0" lang="en-US" altLang="el-GR" sz="2000"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p>
            <a:pPr marL="180975" marR="0" lvl="0" indent="-180975"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l-GR" sz="2000"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MEDITS, </a:t>
            </a:r>
            <a:r>
              <a:rPr kumimoji="0" lang="en-US" altLang="el-GR" sz="2000"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MEDIAS, </a:t>
            </a:r>
            <a:r>
              <a:rPr lang="en-US" altLang="el-GR" sz="2000"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Eggs&amp;Larvae</a:t>
            </a:r>
          </a:p>
          <a:p>
            <a:pPr marL="180975" marR="0" lvl="0" indent="-180975"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l-GR" sz="2000"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EU Fleet</a:t>
            </a:r>
          </a:p>
          <a:p>
            <a:pPr marL="180975" marR="0" lvl="0" indent="-180975"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l-GR" sz="2000"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Stomach content</a:t>
            </a:r>
          </a:p>
          <a:p>
            <a:pPr marL="180975" marR="0" lvl="0" indent="-180975"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l-GR" sz="2000"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PETS</a:t>
            </a:r>
          </a:p>
          <a:p>
            <a:pPr marL="180975" marR="0" lvl="0" indent="-180975"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l-GR" sz="2000"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Alien species</a:t>
            </a:r>
          </a:p>
          <a:p>
            <a:pPr marL="180975" marR="0" lvl="0" indent="-180975"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l-GR" sz="2000"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Recreational</a:t>
            </a:r>
          </a:p>
          <a:p>
            <a:pPr marL="180975" marR="0" lvl="0" indent="-180975"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l-GR" sz="2000"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Coding</a:t>
            </a:r>
          </a:p>
          <a:p>
            <a:pPr marL="180975" marR="0" lvl="0" indent="-180975"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l-GR" sz="2000"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Environmental</a:t>
            </a:r>
          </a:p>
          <a:p>
            <a:pPr marL="180975" marR="0" lvl="0" indent="-180975"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l-GR" sz="2000"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Spatial data</a:t>
            </a:r>
            <a:endParaRPr kumimoji="0" lang="en-US" altLang="el-GR" sz="2000"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399967EF-F798-4B26-B57F-A2BA83182A05}"/>
              </a:ext>
            </a:extLst>
          </p:cNvPr>
          <p:cNvSpPr/>
          <p:nvPr/>
        </p:nvSpPr>
        <p:spPr>
          <a:xfrm>
            <a:off x="683568" y="986953"/>
            <a:ext cx="7848872" cy="5538391"/>
          </a:xfrm>
          <a:prstGeom prst="rect">
            <a:avLst/>
          </a:prstGeom>
          <a:noFill/>
          <a:ln w="635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7" name="Picture 16">
            <a:extLst>
              <a:ext uri="{FF2B5EF4-FFF2-40B4-BE49-F238E27FC236}">
                <a16:creationId xmlns:a16="http://schemas.microsoft.com/office/drawing/2014/main" id="{7C28F84C-F814-42B8-A5C6-43E398CAB62F}"/>
              </a:ext>
            </a:extLst>
          </p:cNvPr>
          <p:cNvPicPr>
            <a:picLocks noChangeAspect="1"/>
          </p:cNvPicPr>
          <p:nvPr/>
        </p:nvPicPr>
        <p:blipFill>
          <a:blip r:embed="rId3"/>
          <a:stretch>
            <a:fillRect/>
          </a:stretch>
        </p:blipFill>
        <p:spPr>
          <a:xfrm>
            <a:off x="3886425" y="759118"/>
            <a:ext cx="1333647" cy="419146"/>
          </a:xfrm>
          <a:prstGeom prst="rect">
            <a:avLst/>
          </a:prstGeom>
        </p:spPr>
      </p:pic>
      <p:sp>
        <p:nvSpPr>
          <p:cNvPr id="21" name="TextBox 20">
            <a:extLst>
              <a:ext uri="{FF2B5EF4-FFF2-40B4-BE49-F238E27FC236}">
                <a16:creationId xmlns:a16="http://schemas.microsoft.com/office/drawing/2014/main" id="{3EE56E1C-97FD-491C-AABC-902D6A7CDBC9}"/>
              </a:ext>
            </a:extLst>
          </p:cNvPr>
          <p:cNvSpPr txBox="1"/>
          <p:nvPr/>
        </p:nvSpPr>
        <p:spPr>
          <a:xfrm>
            <a:off x="4788024" y="1268760"/>
            <a:ext cx="3168352" cy="4585871"/>
          </a:xfrm>
          <a:prstGeom prst="rect">
            <a:avLst/>
          </a:prstGeom>
          <a:noFill/>
        </p:spPr>
        <p:txBody>
          <a:bodyPr wrap="square">
            <a:spAutoFit/>
          </a:bodyPr>
          <a:lstStyle/>
          <a:p>
            <a:r>
              <a:rPr lang="en-US" sz="2400" b="1"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Components</a:t>
            </a:r>
          </a:p>
          <a:p>
            <a:endParaRPr lang="en-US" sz="8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buFont typeface="Wingdings" panose="05000000000000000000" pitchFamily="2" charset="2"/>
              <a:buChar char="ü"/>
            </a:pP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UI</a:t>
            </a:r>
          </a:p>
          <a:p>
            <a:pPr marL="342900" indent="-342900">
              <a:buFont typeface="Wingdings" panose="05000000000000000000" pitchFamily="2" charset="2"/>
              <a:buChar char="ü"/>
            </a:pP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Validation schemes</a:t>
            </a:r>
          </a:p>
          <a:p>
            <a:pPr marL="342900" indent="-342900">
              <a:buFont typeface="Wingdings" panose="05000000000000000000" pitchFamily="2" charset="2"/>
              <a:buChar char="ü"/>
            </a:pP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RDBqc</a:t>
            </a:r>
          </a:p>
          <a:p>
            <a:pPr marL="342900" indent="-342900">
              <a:buFont typeface="Wingdings" panose="05000000000000000000" pitchFamily="2" charset="2"/>
              <a:buChar char="ü"/>
            </a:pPr>
            <a:r>
              <a:rPr lang="en-US" sz="2000" b="1" dirty="0" err="1">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RDBprocessing</a:t>
            </a:r>
            <a:endPar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buFont typeface="Wingdings" panose="05000000000000000000" pitchFamily="2" charset="2"/>
              <a:buChar char="ü"/>
            </a:pP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RoME, </a:t>
            </a:r>
            <a:r>
              <a:rPr lang="en-US" sz="2000" b="1" dirty="0" err="1">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RoMEBS</a:t>
            </a:r>
            <a:endPar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buFont typeface="Wingdings" panose="05000000000000000000" pitchFamily="2" charset="2"/>
              <a:buChar char="ü"/>
            </a:pPr>
            <a:r>
              <a:rPr lang="en-US" sz="2000" b="1" dirty="0" err="1">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BioIndex</a:t>
            </a:r>
            <a:endPar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buFont typeface="Wingdings" panose="05000000000000000000" pitchFamily="2" charset="2"/>
              <a:buChar char="ü"/>
            </a:pP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EU fleet analysis</a:t>
            </a:r>
          </a:p>
          <a:p>
            <a:pPr marL="342900" indent="-342900">
              <a:buFont typeface="Wingdings" panose="05000000000000000000" pitchFamily="2" charset="2"/>
              <a:buChar char="ü"/>
            </a:pP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MCDA for SSF</a:t>
            </a:r>
          </a:p>
          <a:p>
            <a:pPr marL="342900" indent="-342900">
              <a:buFont typeface="Wingdings" panose="05000000000000000000" pitchFamily="2" charset="2"/>
              <a:buChar char="ü"/>
            </a:pP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FDI spatial checks</a:t>
            </a:r>
          </a:p>
          <a:p>
            <a:pPr marL="342900" indent="-342900">
              <a:buFont typeface="Wingdings" panose="05000000000000000000" pitchFamily="2" charset="2"/>
              <a:buChar char="ü"/>
            </a:pP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Mapping</a:t>
            </a:r>
          </a:p>
          <a:p>
            <a:pPr marL="342900" indent="-342900">
              <a:buFont typeface="Wingdings" panose="05000000000000000000" pitchFamily="2" charset="2"/>
              <a:buChar char="ü"/>
            </a:pP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Stomach content &amp; Eggs&amp;Larvae data entry forms</a:t>
            </a:r>
          </a:p>
        </p:txBody>
      </p:sp>
    </p:spTree>
    <p:extLst>
      <p:ext uri="{BB962C8B-B14F-4D97-AF65-F5344CB8AC3E}">
        <p14:creationId xmlns:p14="http://schemas.microsoft.com/office/powerpoint/2010/main" val="518322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00110"/>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RDBFIS 1</a:t>
            </a:r>
            <a:r>
              <a:rPr kumimoji="0" lang="en-US" sz="2000" b="1" i="0" u="none" strike="noStrike" kern="0" cap="none" spc="0" normalizeH="0" baseline="30000" noProof="0" dirty="0">
                <a:ln>
                  <a:noFill/>
                </a:ln>
                <a:solidFill>
                  <a:srgbClr val="FFFFFF"/>
                </a:solidFill>
                <a:effectLst/>
                <a:uLnTx/>
                <a:uFillTx/>
                <a:latin typeface="Calibri Light" pitchFamily="34" charset="0"/>
                <a:cs typeface="Calibri Light" pitchFamily="34" charset="0"/>
                <a:sym typeface="Arial"/>
              </a:rPr>
              <a:t>st</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 and 2</a:t>
            </a:r>
            <a:r>
              <a:rPr kumimoji="0" lang="en-US" sz="2000" b="1" i="0" u="none" strike="noStrike" kern="0" cap="none" spc="0" normalizeH="0" baseline="30000" noProof="0" dirty="0">
                <a:ln>
                  <a:noFill/>
                </a:ln>
                <a:solidFill>
                  <a:srgbClr val="FFFFFF"/>
                </a:solidFill>
                <a:effectLst/>
                <a:uLnTx/>
                <a:uFillTx/>
                <a:latin typeface="Calibri Light" pitchFamily="34" charset="0"/>
                <a:cs typeface="Calibri Light" pitchFamily="34" charset="0"/>
                <a:sym typeface="Arial"/>
              </a:rPr>
              <a:t>nd</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 training </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sp>
        <p:nvSpPr>
          <p:cNvPr id="22" name="TextBox 21">
            <a:extLst>
              <a:ext uri="{FF2B5EF4-FFF2-40B4-BE49-F238E27FC236}">
                <a16:creationId xmlns:a16="http://schemas.microsoft.com/office/drawing/2014/main" id="{52297840-13E7-45D0-A85F-F14DB9E8EA12}"/>
              </a:ext>
            </a:extLst>
          </p:cNvPr>
          <p:cNvSpPr txBox="1"/>
          <p:nvPr/>
        </p:nvSpPr>
        <p:spPr>
          <a:xfrm>
            <a:off x="611560" y="1108828"/>
            <a:ext cx="8136904" cy="3256276"/>
          </a:xfrm>
          <a:prstGeom prst="rect">
            <a:avLst/>
          </a:prstGeom>
          <a:noFill/>
        </p:spPr>
        <p:txBody>
          <a:bodyPr wrap="square">
            <a:spAutoFit/>
          </a:bodyPr>
          <a:lstStyle/>
          <a:p>
            <a:pPr algn="just">
              <a:lnSpc>
                <a:spcPct val="115000"/>
              </a:lnSpc>
              <a:spcAft>
                <a:spcPts val="1200"/>
              </a:spcAft>
            </a:pPr>
            <a:r>
              <a:rPr lang="en-US" sz="2400" b="1" dirty="0">
                <a:solidFill>
                  <a:schemeClr val="bg2">
                    <a:lumMod val="75000"/>
                  </a:schemeClr>
                </a:solidFill>
                <a:effectLst/>
                <a:latin typeface="Calibri Light" panose="020F0302020204030204" pitchFamily="34" charset="0"/>
                <a:ea typeface="Calibri Light" panose="020F0302020204030204" pitchFamily="34" charset="0"/>
                <a:cs typeface="Calibri Light" panose="020F0302020204030204" pitchFamily="34" charset="0"/>
              </a:rPr>
              <a:t>RDBFIS 1</a:t>
            </a:r>
            <a:r>
              <a:rPr lang="en-US" sz="2400" b="1" baseline="30000" dirty="0">
                <a:solidFill>
                  <a:schemeClr val="bg2">
                    <a:lumMod val="75000"/>
                  </a:schemeClr>
                </a:solidFill>
                <a:effectLst/>
                <a:latin typeface="Calibri Light" panose="020F0302020204030204" pitchFamily="34" charset="0"/>
                <a:ea typeface="Calibri Light" panose="020F0302020204030204" pitchFamily="34" charset="0"/>
                <a:cs typeface="Calibri Light" panose="020F0302020204030204" pitchFamily="34" charset="0"/>
              </a:rPr>
              <a:t>st</a:t>
            </a:r>
            <a:r>
              <a:rPr lang="en-US" sz="2400" b="1" dirty="0">
                <a:solidFill>
                  <a:schemeClr val="bg2">
                    <a:lumMod val="75000"/>
                  </a:schemeClr>
                </a:solidFill>
                <a:effectLst/>
                <a:latin typeface="Calibri Light" panose="020F0302020204030204" pitchFamily="34" charset="0"/>
                <a:ea typeface="Calibri Light" panose="020F0302020204030204" pitchFamily="34" charset="0"/>
                <a:cs typeface="Calibri Light" panose="020F0302020204030204" pitchFamily="34" charset="0"/>
              </a:rPr>
              <a:t> training 17-19 September 2024 (online)</a:t>
            </a:r>
            <a:r>
              <a:rPr lang="en-US" sz="2400" dirty="0">
                <a:solidFill>
                  <a:schemeClr val="bg2">
                    <a:lumMod val="75000"/>
                  </a:schemeClr>
                </a:solidFill>
                <a:effectLst/>
                <a:latin typeface="Calibri Light" panose="020F0302020204030204" pitchFamily="34" charset="0"/>
                <a:ea typeface="Calibri Light" panose="020F0302020204030204" pitchFamily="34" charset="0"/>
                <a:cs typeface="Calibri Light" panose="020F0302020204030204" pitchFamily="34" charset="0"/>
              </a:rPr>
              <a:t>: </a:t>
            </a:r>
            <a:endParaRPr lang="el-GR" sz="2400" dirty="0">
              <a:solidFill>
                <a:schemeClr val="bg2">
                  <a:lumMod val="75000"/>
                </a:schemeClr>
              </a:solidFill>
              <a:effectLst/>
              <a:latin typeface="Calibri Light" panose="020F0302020204030204" pitchFamily="34" charset="0"/>
              <a:ea typeface="Calibri Light" panose="020F0302020204030204" pitchFamily="34" charset="0"/>
              <a:cs typeface="Calibri Light" panose="020F0302020204030204" pitchFamily="34" charset="0"/>
            </a:endParaRPr>
          </a:p>
          <a:p>
            <a:r>
              <a:rPr lang="en-US" sz="2400" dirty="0">
                <a:solidFill>
                  <a:schemeClr val="bg2">
                    <a:lumMod val="75000"/>
                  </a:schemeClr>
                </a:solidFill>
                <a:effectLst/>
                <a:latin typeface="Calibri Light" panose="020F0302020204030204" pitchFamily="34" charset="0"/>
                <a:ea typeface="Calibri Light" panose="020F0302020204030204" pitchFamily="34" charset="0"/>
                <a:cs typeface="Calibri Light" panose="020F0302020204030204" pitchFamily="34" charset="0"/>
              </a:rPr>
              <a:t>The training was highly successful, with many participants expressing strong interest in learning on the system, including new </a:t>
            </a: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scientists</a:t>
            </a:r>
            <a:r>
              <a:rPr lang="en-US" sz="2400" dirty="0">
                <a:solidFill>
                  <a:schemeClr val="bg2">
                    <a:lumMod val="75000"/>
                  </a:schemeClr>
                </a:solidFill>
                <a:effectLst/>
                <a:latin typeface="Calibri Light" panose="020F0302020204030204" pitchFamily="34" charset="0"/>
                <a:ea typeface="Calibri Light" panose="020F0302020204030204" pitchFamily="34" charset="0"/>
                <a:cs typeface="Calibri Light" panose="020F0302020204030204" pitchFamily="34" charset="0"/>
              </a:rPr>
              <a:t> who did not participated in the bilateral meetings that started in December 2023.</a:t>
            </a:r>
          </a:p>
          <a:p>
            <a:endPar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400" dirty="0">
                <a:solidFill>
                  <a:schemeClr val="bg2">
                    <a:lumMod val="75000"/>
                  </a:schemeClr>
                </a:solidFill>
                <a:effectLst/>
                <a:latin typeface="Calibri Light" panose="020F0302020204030204" pitchFamily="34" charset="0"/>
                <a:ea typeface="Calibri Light" panose="020F0302020204030204" pitchFamily="34" charset="0"/>
                <a:cs typeface="Calibri Light" panose="020F0302020204030204" pitchFamily="34" charset="0"/>
              </a:rPr>
              <a:t>A second hybrid five-day meeting will be held from January 20 to 24, 2025.</a:t>
            </a:r>
            <a:endPar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8682156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d5313c0-c1e6-4122-afa9-da1ccdba405d"/>
    <TaxCatchAllLabel xmlns="4d5313c0-c1e6-4122-afa9-da1ccdba405d"/>
    <TaxKeywordTaxHTField xmlns="4d5313c0-c1e6-4122-afa9-da1ccdba405d">
      <Terms xmlns="http://schemas.microsoft.com/office/infopath/2007/PartnerControls"/>
    </TaxKeywordTaxHTFiel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52BCB1A3EAD7648835B4D52C97948FF" ma:contentTypeVersion="0" ma:contentTypeDescription="Create a new document." ma:contentTypeScope="" ma:versionID="efd01072a2aaace5b0cd61f8b4350a02">
  <xsd:schema xmlns:xsd="http://www.w3.org/2001/XMLSchema" xmlns:xs="http://www.w3.org/2001/XMLSchema" xmlns:p="http://schemas.microsoft.com/office/2006/metadata/properties" xmlns:ns2="4d5313c0-c1e6-4122-afa9-da1ccdba405d" xmlns:ns3="362c980f-4e38-4cca-bd06-5104ee5993c5" targetNamespace="http://schemas.microsoft.com/office/2006/metadata/properties" ma:root="true" ma:fieldsID="5816a5875ebd85047b71fa20beee95af" ns2:_="" ns3:_="">
    <xsd:import namespace="4d5313c0-c1e6-4122-afa9-da1ccdba405d"/>
    <xsd:import namespace="362c980f-4e38-4cca-bd06-5104ee5993c5"/>
    <xsd:element name="properties">
      <xsd:complexType>
        <xsd:sequence>
          <xsd:element name="documentManagement">
            <xsd:complexType>
              <xsd:all>
                <xsd:element ref="ns2:TaxKeywordTaxHTField" minOccurs="0"/>
                <xsd:element ref="ns2:TaxCatchAll" minOccurs="0"/>
                <xsd:element ref="ns2:TaxCatchAllLabel" minOccurs="0"/>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5313c0-c1e6-4122-afa9-da1ccdba405d" elementFormDefault="qualified">
    <xsd:import namespace="http://schemas.microsoft.com/office/2006/documentManagement/types"/>
    <xsd:import namespace="http://schemas.microsoft.com/office/infopath/2007/PartnerControls"/>
    <xsd:element name="TaxKeywordTaxHTField" ma:index="8" nillable="true" ma:taxonomy="true" ma:internalName="TaxKeywordTaxHTField" ma:taxonomyFieldName="TaxKeyword" ma:displayName="Enterprise Keywords" ma:readOnly="false" ma:fieldId="{23f27201-bee3-471e-b2e7-b64fd8b7ca38}" ma:taxonomyMulti="true" ma:sspId="d535ea34-4ec8-4f57-b85b-d8a79460f026"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b2cc2698-5fc4-4ff6-b1d3-64e75efa1efc}" ma:internalName="TaxCatchAll" ma:readOnly="false" ma:showField="CatchAllData" ma:web="4d5313c0-c1e6-4122-afa9-da1ccdba405d">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b2cc2698-5fc4-4ff6-b1d3-64e75efa1efc}" ma:internalName="TaxCatchAllLabel" ma:readOnly="false" ma:showField="CatchAllDataLabel" ma:web="4d5313c0-c1e6-4122-afa9-da1ccdba405d">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362c980f-4e38-4cca-bd06-5104ee5993c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687C5C-8DA6-4ECA-8269-B40E12132E63}">
  <ds:schemaRefs>
    <ds:schemaRef ds:uri="http://schemas.microsoft.com/sharepoint/v3/contenttype/forms"/>
  </ds:schemaRefs>
</ds:datastoreItem>
</file>

<file path=customXml/itemProps2.xml><?xml version="1.0" encoding="utf-8"?>
<ds:datastoreItem xmlns:ds="http://schemas.openxmlformats.org/officeDocument/2006/customXml" ds:itemID="{F4E03F0A-D01B-46E1-B341-2517BAA330B3}">
  <ds:schemaRefs>
    <ds:schemaRef ds:uri="http://schemas.microsoft.com/office/2006/metadata/properties"/>
    <ds:schemaRef ds:uri="http://schemas.microsoft.com/office/infopath/2007/PartnerControls"/>
    <ds:schemaRef ds:uri="4d5313c0-c1e6-4122-afa9-da1ccdba405d"/>
  </ds:schemaRefs>
</ds:datastoreItem>
</file>

<file path=customXml/itemProps3.xml><?xml version="1.0" encoding="utf-8"?>
<ds:datastoreItem xmlns:ds="http://schemas.openxmlformats.org/officeDocument/2006/customXml" ds:itemID="{450FA133-74A2-4352-BE37-7BDADE8B00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5313c0-c1e6-4122-afa9-da1ccdba405d"/>
    <ds:schemaRef ds:uri="362c980f-4e38-4cca-bd06-5104ee5993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20848</TotalTime>
  <Words>2507</Words>
  <Application>Microsoft Office PowerPoint</Application>
  <PresentationFormat>On-screen Show (4:3)</PresentationFormat>
  <Paragraphs>244</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Wingdings</vt:lpstr>
      <vt:lpstr>Arial</vt:lpstr>
      <vt:lpstr>Calibri</vt:lpstr>
      <vt:lpstr>Times New Roman</vt:lpstr>
      <vt:lpstr>Calibri Light</vt:lpstr>
      <vt:lpstr>Office Theme</vt:lpstr>
      <vt:lpstr>PowerPoint Presentation</vt:lpstr>
      <vt:lpstr>PowerPoint Presentation</vt:lpstr>
      <vt:lpstr>PowerPoint Presentation</vt:lpstr>
      <vt:lpstr>PowerPoint Presentation</vt:lpstr>
      <vt:lpstr>This innovative R package is designed to estimate the spatial effort, weight, and value of landings in small-scale fisheries (SSF) for data-limited scenarios, specifically for vessels under 12 meters in length. The R package has been integrated into RDBFIS, facilitating the estimation of fishing effort and landings in the format of Tables H and I. The package enables users to apply the MCDA-derived proxy for fishing effort, combine it with Tables A and G (as submitted in the data call), integrate results from species distribution models, and estimate spatial effort, landings, and value by fishing rectangle or at finer resolutions. The tool also generates maps to visualize these estimations.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stefanos</dc:creator>
  <cp:lastModifiedBy>Stefanos Kavadas</cp:lastModifiedBy>
  <cp:revision>2628</cp:revision>
  <dcterms:modified xsi:type="dcterms:W3CDTF">2025-01-16T08:18:44Z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0x010100852BCB1A3EAD7648835B4D52C97948FF</vt:lpwstr>
  </property>
</Properties>
</file>