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7"/>
  </p:notesMasterIdLst>
  <p:sldIdLst>
    <p:sldId id="287" r:id="rId2"/>
    <p:sldId id="288" r:id="rId3"/>
    <p:sldId id="289" r:id="rId4"/>
    <p:sldId id="290" r:id="rId5"/>
    <p:sldId id="291" r:id="rId6"/>
    <p:sldId id="292" r:id="rId7"/>
    <p:sldId id="294" r:id="rId8"/>
    <p:sldId id="295" r:id="rId9"/>
    <p:sldId id="296" r:id="rId10"/>
    <p:sldId id="297" r:id="rId11"/>
    <p:sldId id="299" r:id="rId12"/>
    <p:sldId id="300" r:id="rId13"/>
    <p:sldId id="298" r:id="rId14"/>
    <p:sldId id="302" r:id="rId15"/>
    <p:sldId id="303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Stile medio 3 - 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Stile chiaro 1 - Color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ter Zupa" userId="2ded8696-c876-4c5d-bde1-30f5acccf71d" providerId="ADAL" clId="{DCC2AFBE-7D75-4862-8FF3-79AB4FB1AD78}"/>
    <pc:docChg chg="undo custSel addSld delSld modSld sldOrd">
      <pc:chgData name="Walter Zupa" userId="2ded8696-c876-4c5d-bde1-30f5acccf71d" providerId="ADAL" clId="{DCC2AFBE-7D75-4862-8FF3-79AB4FB1AD78}" dt="2025-01-17T14:13:08.090" v="85"/>
      <pc:docMkLst>
        <pc:docMk/>
      </pc:docMkLst>
      <pc:sldChg chg="addSp delSp modSp mod">
        <pc:chgData name="Walter Zupa" userId="2ded8696-c876-4c5d-bde1-30f5acccf71d" providerId="ADAL" clId="{DCC2AFBE-7D75-4862-8FF3-79AB4FB1AD78}" dt="2025-01-17T13:09:13.516" v="1"/>
        <pc:sldMkLst>
          <pc:docMk/>
          <pc:sldMk cId="2995218569" sldId="287"/>
        </pc:sldMkLst>
        <pc:spChg chg="del">
          <ac:chgData name="Walter Zupa" userId="2ded8696-c876-4c5d-bde1-30f5acccf71d" providerId="ADAL" clId="{DCC2AFBE-7D75-4862-8FF3-79AB4FB1AD78}" dt="2025-01-17T13:09:13.240" v="0" actId="478"/>
          <ac:spMkLst>
            <pc:docMk/>
            <pc:sldMk cId="2995218569" sldId="287"/>
            <ac:spMk id="2" creationId="{A8ECCCD1-77A5-54B9-FA26-CF25F0D5C39C}"/>
          </ac:spMkLst>
        </pc:spChg>
        <pc:spChg chg="add mod">
          <ac:chgData name="Walter Zupa" userId="2ded8696-c876-4c5d-bde1-30f5acccf71d" providerId="ADAL" clId="{DCC2AFBE-7D75-4862-8FF3-79AB4FB1AD78}" dt="2025-01-17T13:09:13.516" v="1"/>
          <ac:spMkLst>
            <pc:docMk/>
            <pc:sldMk cId="2995218569" sldId="287"/>
            <ac:spMk id="3" creationId="{9F3726CD-E917-3EFA-143A-D0D720EF9976}"/>
          </ac:spMkLst>
        </pc:spChg>
      </pc:sldChg>
      <pc:sldChg chg="ord">
        <pc:chgData name="Walter Zupa" userId="2ded8696-c876-4c5d-bde1-30f5acccf71d" providerId="ADAL" clId="{DCC2AFBE-7D75-4862-8FF3-79AB4FB1AD78}" dt="2025-01-17T14:12:50.795" v="83"/>
        <pc:sldMkLst>
          <pc:docMk/>
          <pc:sldMk cId="2833667653" sldId="297"/>
        </pc:sldMkLst>
      </pc:sldChg>
      <pc:sldChg chg="ord">
        <pc:chgData name="Walter Zupa" userId="2ded8696-c876-4c5d-bde1-30f5acccf71d" providerId="ADAL" clId="{DCC2AFBE-7D75-4862-8FF3-79AB4FB1AD78}" dt="2025-01-17T14:13:08.090" v="85"/>
        <pc:sldMkLst>
          <pc:docMk/>
          <pc:sldMk cId="1376793335" sldId="299"/>
        </pc:sldMkLst>
      </pc:sldChg>
      <pc:sldChg chg="ord">
        <pc:chgData name="Walter Zupa" userId="2ded8696-c876-4c5d-bde1-30f5acccf71d" providerId="ADAL" clId="{DCC2AFBE-7D75-4862-8FF3-79AB4FB1AD78}" dt="2025-01-17T14:12:37.554" v="81"/>
        <pc:sldMkLst>
          <pc:docMk/>
          <pc:sldMk cId="3772193288" sldId="300"/>
        </pc:sldMkLst>
      </pc:sldChg>
      <pc:sldChg chg="add del">
        <pc:chgData name="Walter Zupa" userId="2ded8696-c876-4c5d-bde1-30f5acccf71d" providerId="ADAL" clId="{DCC2AFBE-7D75-4862-8FF3-79AB4FB1AD78}" dt="2025-01-17T14:12:09.286" v="77" actId="47"/>
        <pc:sldMkLst>
          <pc:docMk/>
          <pc:sldMk cId="3655065796" sldId="301"/>
        </pc:sldMkLst>
      </pc:sldChg>
      <pc:sldChg chg="addSp delSp modSp new mod ord">
        <pc:chgData name="Walter Zupa" userId="2ded8696-c876-4c5d-bde1-30f5acccf71d" providerId="ADAL" clId="{DCC2AFBE-7D75-4862-8FF3-79AB4FB1AD78}" dt="2025-01-17T14:12:25.851" v="79"/>
        <pc:sldMkLst>
          <pc:docMk/>
          <pc:sldMk cId="109968872" sldId="302"/>
        </pc:sldMkLst>
        <pc:spChg chg="del">
          <ac:chgData name="Walter Zupa" userId="2ded8696-c876-4c5d-bde1-30f5acccf71d" providerId="ADAL" clId="{DCC2AFBE-7D75-4862-8FF3-79AB4FB1AD78}" dt="2025-01-17T14:02:17.544" v="4" actId="478"/>
          <ac:spMkLst>
            <pc:docMk/>
            <pc:sldMk cId="109968872" sldId="302"/>
            <ac:spMk id="2" creationId="{2DC6F1BB-BC6A-55F6-2643-0ABEF1FCA7E9}"/>
          </ac:spMkLst>
        </pc:spChg>
        <pc:spChg chg="del">
          <ac:chgData name="Walter Zupa" userId="2ded8696-c876-4c5d-bde1-30f5acccf71d" providerId="ADAL" clId="{DCC2AFBE-7D75-4862-8FF3-79AB4FB1AD78}" dt="2025-01-17T14:02:17.544" v="4" actId="478"/>
          <ac:spMkLst>
            <pc:docMk/>
            <pc:sldMk cId="109968872" sldId="302"/>
            <ac:spMk id="3" creationId="{4CA36193-2DAD-9769-BAD8-ADF6FB666D32}"/>
          </ac:spMkLst>
        </pc:spChg>
        <pc:spChg chg="add mod">
          <ac:chgData name="Walter Zupa" userId="2ded8696-c876-4c5d-bde1-30f5acccf71d" providerId="ADAL" clId="{DCC2AFBE-7D75-4862-8FF3-79AB4FB1AD78}" dt="2025-01-17T14:02:44.601" v="6" actId="1076"/>
          <ac:spMkLst>
            <pc:docMk/>
            <pc:sldMk cId="109968872" sldId="302"/>
            <ac:spMk id="4" creationId="{02F2B49A-084A-C4B8-F445-1CA3D311AFC5}"/>
          </ac:spMkLst>
        </pc:spChg>
        <pc:spChg chg="add mod">
          <ac:chgData name="Walter Zupa" userId="2ded8696-c876-4c5d-bde1-30f5acccf71d" providerId="ADAL" clId="{DCC2AFBE-7D75-4862-8FF3-79AB4FB1AD78}" dt="2025-01-17T14:02:44.601" v="6" actId="1076"/>
          <ac:spMkLst>
            <pc:docMk/>
            <pc:sldMk cId="109968872" sldId="302"/>
            <ac:spMk id="6" creationId="{3CFF27B5-1546-972B-4304-A6F55270659D}"/>
          </ac:spMkLst>
        </pc:spChg>
        <pc:graphicFrameChg chg="add mod">
          <ac:chgData name="Walter Zupa" userId="2ded8696-c876-4c5d-bde1-30f5acccf71d" providerId="ADAL" clId="{DCC2AFBE-7D75-4862-8FF3-79AB4FB1AD78}" dt="2025-01-17T14:02:44.601" v="6" actId="1076"/>
          <ac:graphicFrameMkLst>
            <pc:docMk/>
            <pc:sldMk cId="109968872" sldId="302"/>
            <ac:graphicFrameMk id="5" creationId="{A685466D-C4A1-24AF-F1FB-12BAB1C9BAD3}"/>
          </ac:graphicFrameMkLst>
        </pc:graphicFrameChg>
      </pc:sldChg>
      <pc:sldChg chg="addSp delSp modSp new mod ord">
        <pc:chgData name="Walter Zupa" userId="2ded8696-c876-4c5d-bde1-30f5acccf71d" providerId="ADAL" clId="{DCC2AFBE-7D75-4862-8FF3-79AB4FB1AD78}" dt="2025-01-17T14:12:25.851" v="79"/>
        <pc:sldMkLst>
          <pc:docMk/>
          <pc:sldMk cId="3644194645" sldId="303"/>
        </pc:sldMkLst>
        <pc:spChg chg="del">
          <ac:chgData name="Walter Zupa" userId="2ded8696-c876-4c5d-bde1-30f5acccf71d" providerId="ADAL" clId="{DCC2AFBE-7D75-4862-8FF3-79AB4FB1AD78}" dt="2025-01-17T14:03:17.722" v="8" actId="478"/>
          <ac:spMkLst>
            <pc:docMk/>
            <pc:sldMk cId="3644194645" sldId="303"/>
            <ac:spMk id="2" creationId="{50434A74-244A-DC55-9608-DE83FD07F222}"/>
          </ac:spMkLst>
        </pc:spChg>
        <pc:spChg chg="del">
          <ac:chgData name="Walter Zupa" userId="2ded8696-c876-4c5d-bde1-30f5acccf71d" providerId="ADAL" clId="{DCC2AFBE-7D75-4862-8FF3-79AB4FB1AD78}" dt="2025-01-17T14:03:17.722" v="8" actId="478"/>
          <ac:spMkLst>
            <pc:docMk/>
            <pc:sldMk cId="3644194645" sldId="303"/>
            <ac:spMk id="3" creationId="{E4DD4D99-7A34-AFB4-07B0-7CD758C92A4B}"/>
          </ac:spMkLst>
        </pc:spChg>
        <pc:spChg chg="add mod">
          <ac:chgData name="Walter Zupa" userId="2ded8696-c876-4c5d-bde1-30f5acccf71d" providerId="ADAL" clId="{DCC2AFBE-7D75-4862-8FF3-79AB4FB1AD78}" dt="2025-01-17T14:11:03.368" v="76" actId="1036"/>
          <ac:spMkLst>
            <pc:docMk/>
            <pc:sldMk cId="3644194645" sldId="303"/>
            <ac:spMk id="4" creationId="{66E191B9-64CB-FAF3-2153-A4A9323FA738}"/>
          </ac:spMkLst>
        </pc:spChg>
        <pc:spChg chg="add mod">
          <ac:chgData name="Walter Zupa" userId="2ded8696-c876-4c5d-bde1-30f5acccf71d" providerId="ADAL" clId="{DCC2AFBE-7D75-4862-8FF3-79AB4FB1AD78}" dt="2025-01-17T14:11:03.368" v="76" actId="1036"/>
          <ac:spMkLst>
            <pc:docMk/>
            <pc:sldMk cId="3644194645" sldId="303"/>
            <ac:spMk id="7" creationId="{E67E3403-A1B0-9391-5972-56CFFFDF00A6}"/>
          </ac:spMkLst>
        </pc:spChg>
        <pc:graphicFrameChg chg="add mod">
          <ac:chgData name="Walter Zupa" userId="2ded8696-c876-4c5d-bde1-30f5acccf71d" providerId="ADAL" clId="{DCC2AFBE-7D75-4862-8FF3-79AB4FB1AD78}" dt="2025-01-17T14:11:03.368" v="76" actId="1036"/>
          <ac:graphicFrameMkLst>
            <pc:docMk/>
            <pc:sldMk cId="3644194645" sldId="303"/>
            <ac:graphicFrameMk id="6" creationId="{A08243CD-903E-72AB-5FC8-A8B6DE6C8E72}"/>
          </ac:graphicFrameMkLst>
        </pc:graphicFrameChg>
        <pc:picChg chg="add del mod">
          <ac:chgData name="Walter Zupa" userId="2ded8696-c876-4c5d-bde1-30f5acccf71d" providerId="ADAL" clId="{DCC2AFBE-7D75-4862-8FF3-79AB4FB1AD78}" dt="2025-01-17T14:10:57.338" v="63" actId="478"/>
          <ac:picMkLst>
            <pc:docMk/>
            <pc:sldMk cId="3644194645" sldId="303"/>
            <ac:picMk id="5" creationId="{57E865A8-8E11-20B0-8DCC-E86BEC59F8A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8E36A-7D9B-41B8-8DF6-A066BB3B024E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DAC12-DA90-456B-AF13-408B3BCF21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611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161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84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105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706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243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23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977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702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87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423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AA0F3-21AB-4AAF-9639-372C393FB165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010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AA0F3-21AB-4AAF-9639-372C393FB165}" type="datetimeFigureOut">
              <a:rPr lang="it-IT" smtClean="0"/>
              <a:t>17/01/2025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12541-668A-464D-8FE2-28E11BC4A88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415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COISPA/RDBq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ollection.jrc.ec.europa.eu/dc/fdi" TargetMode="External"/><Relationship Id="rId2" Type="http://schemas.openxmlformats.org/officeDocument/2006/relationships/hyperlink" Target="https://datacollection.jrc.ec.europa.eu/dc/medb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collection.jrc.ec.europa.eu/bg_BG/docs/rcg" TargetMode="External"/><Relationship Id="rId4" Type="http://schemas.openxmlformats.org/officeDocument/2006/relationships/hyperlink" Target="http://www.fao.org/gfcm/data/dcrf/platform/e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1075831" y="5530283"/>
            <a:ext cx="2973655" cy="513057"/>
          </a:xfrm>
        </p:spPr>
        <p:txBody>
          <a:bodyPr>
            <a:noAutofit/>
          </a:bodyPr>
          <a:lstStyle/>
          <a:p>
            <a:pPr algn="l"/>
            <a:r>
              <a:rPr lang="it-IT" sz="2800" dirty="0">
                <a:solidFill>
                  <a:schemeClr val="accent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W. Zupa, I. Bitetto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39" y="5530283"/>
            <a:ext cx="2246382" cy="997236"/>
          </a:xfrm>
          <a:prstGeom prst="rect">
            <a:avLst/>
          </a:prstGeom>
        </p:spPr>
      </p:pic>
      <p:sp>
        <p:nvSpPr>
          <p:cNvPr id="10" name="Rettangolo 9"/>
          <p:cNvSpPr/>
          <p:nvPr/>
        </p:nvSpPr>
        <p:spPr>
          <a:xfrm>
            <a:off x="2460242" y="1906336"/>
            <a:ext cx="72715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50000"/>
                  </a:schemeClr>
                </a:solidFill>
                <a:latin typeface="Segoe UI Semilight" panose="020B0402040204020203" pitchFamily="34" charset="0"/>
                <a:ea typeface="MS Mincho"/>
                <a:cs typeface="Segoe UI Semilight" panose="020B0402040204020203" pitchFamily="34" charset="0"/>
              </a:rPr>
              <a:t>Upload of MED&amp;BS and FDI data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Segoe UI Semilight" panose="020B0402040204020203" pitchFamily="34" charset="0"/>
              <a:ea typeface="MS Mincho"/>
              <a:cs typeface="Segoe UI Semilight" panose="020B0402040204020203" pitchFamily="34" charset="0"/>
            </a:endParaRPr>
          </a:p>
        </p:txBody>
      </p:sp>
      <p:sp>
        <p:nvSpPr>
          <p:cNvPr id="3" name="Google Shape;142;p15">
            <a:extLst>
              <a:ext uri="{FF2B5EF4-FFF2-40B4-BE49-F238E27FC236}">
                <a16:creationId xmlns:a16="http://schemas.microsoft.com/office/drawing/2014/main" id="{9F3726CD-E917-3EFA-143A-D0D720EF9976}"/>
              </a:ext>
            </a:extLst>
          </p:cNvPr>
          <p:cNvSpPr/>
          <p:nvPr/>
        </p:nvSpPr>
        <p:spPr>
          <a:xfrm>
            <a:off x="3930555" y="3254084"/>
            <a:ext cx="4599296" cy="211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endParaRPr lang="en-US" sz="2800" b="1" dirty="0">
              <a:solidFill>
                <a:srgbClr val="002060"/>
              </a:solidFill>
              <a:latin typeface="Calibri Light" pitchFamily="34" charset="0"/>
              <a:ea typeface="Calibri"/>
              <a:cs typeface="Calibri Light" pitchFamily="34" charset="0"/>
              <a:sym typeface="Calibri"/>
            </a:endParaRPr>
          </a:p>
          <a:p>
            <a:pPr algn="ctr"/>
            <a:r>
              <a:rPr lang="en-US" sz="3600" b="1" dirty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2</a:t>
            </a:r>
            <a:r>
              <a:rPr lang="en-US" sz="3600" b="1" baseline="30000" dirty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nd</a:t>
            </a:r>
            <a:r>
              <a:rPr lang="en-US" sz="3600" b="1" dirty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 Training</a:t>
            </a:r>
          </a:p>
          <a:p>
            <a:pPr algn="ctr"/>
            <a:r>
              <a:rPr lang="en-GB" sz="2800" b="1" dirty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Excelsior Hotel, Bari (Italy), 20</a:t>
            </a:r>
            <a:r>
              <a:rPr lang="en-GB" sz="2800" b="1" baseline="30000" dirty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th</a:t>
            </a:r>
            <a:r>
              <a:rPr lang="en-GB" sz="2800" b="1" dirty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-24</a:t>
            </a:r>
            <a:r>
              <a:rPr lang="en-GB" sz="2800" b="1" baseline="30000" dirty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th</a:t>
            </a:r>
            <a:r>
              <a:rPr lang="en-GB" sz="2800" b="1" dirty="0">
                <a:solidFill>
                  <a:srgbClr val="002060"/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rPr>
              <a:t> January 2025</a:t>
            </a:r>
            <a:endParaRPr lang="en-US" sz="2800" b="1" cap="small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5218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3C9F684-1734-D852-5CD6-5CD50D48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55" y="5471204"/>
            <a:ext cx="3458058" cy="6001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2473406-FE6A-50B9-ADF9-E09A80BBD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64" y="1486975"/>
            <a:ext cx="4898973" cy="374103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BA7C567C-BF51-1F64-5FDA-F57A30AEC9F8}"/>
              </a:ext>
            </a:extLst>
          </p:cNvPr>
          <p:cNvSpPr/>
          <p:nvPr/>
        </p:nvSpPr>
        <p:spPr>
          <a:xfrm>
            <a:off x="493962" y="4854489"/>
            <a:ext cx="2693504" cy="19878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59AB35A-AFEA-87BC-4861-D20F0AF17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935" y="1492721"/>
            <a:ext cx="6531516" cy="48354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Freccia in su 10">
            <a:extLst>
              <a:ext uri="{FF2B5EF4-FFF2-40B4-BE49-F238E27FC236}">
                <a16:creationId xmlns:a16="http://schemas.microsoft.com/office/drawing/2014/main" id="{B273668D-CF97-E3B5-DB96-AAFEF12749E3}"/>
              </a:ext>
            </a:extLst>
          </p:cNvPr>
          <p:cNvSpPr/>
          <p:nvPr/>
        </p:nvSpPr>
        <p:spPr>
          <a:xfrm rot="19321923">
            <a:off x="785023" y="3833662"/>
            <a:ext cx="369622" cy="4452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60756" y="1189730"/>
            <a:ext cx="4464496" cy="461665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it-IT" sz="2400" b="1" dirty="0" err="1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Structure</a:t>
            </a:r>
            <a:r>
              <a:rPr lang="it-IT" sz="2400" b="1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of the </a:t>
            </a:r>
            <a:r>
              <a:rPr lang="it-IT" sz="2400" b="1" dirty="0" err="1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RDBqc</a:t>
            </a:r>
            <a:r>
              <a:rPr lang="it-IT" sz="2400" b="1" dirty="0">
                <a:solidFill>
                  <a:schemeClr val="bg1"/>
                </a:solidFill>
                <a:latin typeface="Calibri Light" pitchFamily="34" charset="0"/>
                <a:cs typeface="Calibri Light" pitchFamily="34" charset="0"/>
              </a:rPr>
              <a:t> package</a:t>
            </a:r>
            <a:endParaRPr lang="en-US" sz="2400" b="1" dirty="0">
              <a:solidFill>
                <a:schemeClr val="bg1"/>
              </a:solidFill>
              <a:latin typeface="Calibri Light" pitchFamily="34" charset="0"/>
              <a:cs typeface="Calibri Light" pitchFamily="34" charset="0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1943276" y="5255194"/>
            <a:ext cx="3513590" cy="1224136"/>
            <a:chOff x="5292080" y="5157192"/>
            <a:chExt cx="3138747" cy="1224136"/>
          </a:xfrm>
          <a:solidFill>
            <a:schemeClr val="bg2">
              <a:lumMod val="20000"/>
              <a:lumOff val="80000"/>
            </a:schemeClr>
          </a:solidFill>
        </p:grpSpPr>
        <p:sp>
          <p:nvSpPr>
            <p:cNvPr id="6" name="Rettangolo 5"/>
            <p:cNvSpPr/>
            <p:nvPr/>
          </p:nvSpPr>
          <p:spPr>
            <a:xfrm>
              <a:off x="5292080" y="5157192"/>
              <a:ext cx="3138747" cy="122413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/>
            <p:cNvSpPr/>
            <p:nvPr/>
          </p:nvSpPr>
          <p:spPr>
            <a:xfrm>
              <a:off x="5364086" y="5988947"/>
              <a:ext cx="2994731" cy="307777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linkClick r:id="rId2"/>
                </a:rPr>
                <a:t>https://github.com/COISPA/RDBqc</a:t>
              </a:r>
              <a:r>
                <a:rPr lang="en-US" dirty="0">
                  <a:solidFill>
                    <a:schemeClr val="bg1"/>
                  </a:solidFill>
                </a:rPr>
                <a:t> </a:t>
              </a:r>
              <a:endParaRPr lang="it-IT" dirty="0">
                <a:solidFill>
                  <a:schemeClr val="bg1"/>
                </a:solidFill>
              </a:endParaRPr>
            </a:p>
          </p:txBody>
        </p:sp>
        <p:pic>
          <p:nvPicPr>
            <p:cNvPr id="8" name="Immagin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5527" y="5229200"/>
              <a:ext cx="760590" cy="760590"/>
            </a:xfrm>
            <a:prstGeom prst="rect">
              <a:avLst/>
            </a:prstGeom>
            <a:grpFill/>
          </p:spPr>
        </p:pic>
        <p:pic>
          <p:nvPicPr>
            <p:cNvPr id="9" name="Immagin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3854" y="5247831"/>
              <a:ext cx="1761932" cy="722392"/>
            </a:xfrm>
            <a:prstGeom prst="rect">
              <a:avLst/>
            </a:prstGeom>
            <a:grpFill/>
          </p:spPr>
        </p:pic>
      </p:grpSp>
      <p:pic>
        <p:nvPicPr>
          <p:cNvPr id="10" name="Immagin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9700" y="1341614"/>
            <a:ext cx="4361411" cy="3351275"/>
          </a:xfrm>
          <a:prstGeom prst="rect">
            <a:avLst/>
          </a:prstGeom>
        </p:spPr>
      </p:pic>
      <p:pic>
        <p:nvPicPr>
          <p:cNvPr id="11" name="Picture 2" descr="altTex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339" y="5311932"/>
            <a:ext cx="1110660" cy="111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/>
          <p:cNvSpPr txBox="1"/>
          <p:nvPr/>
        </p:nvSpPr>
        <p:spPr>
          <a:xfrm>
            <a:off x="1419373" y="2031269"/>
            <a:ext cx="5112567" cy="31393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~ 109 functions included in the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Dummy datasets included to run executable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Readme file and vignettes to support users in the use of functions included in the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Functions’ documentation is embedded in the package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Updated version of the software is publically available can be downloaded from a GitHub repository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679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E90EA7A9-8C65-94BA-E80E-B60ED7BF3A0E}"/>
              </a:ext>
            </a:extLst>
          </p:cNvPr>
          <p:cNvGrpSpPr/>
          <p:nvPr/>
        </p:nvGrpSpPr>
        <p:grpSpPr>
          <a:xfrm>
            <a:off x="1618445" y="1835690"/>
            <a:ext cx="4464855" cy="4694543"/>
            <a:chOff x="4433211" y="1388060"/>
            <a:chExt cx="4649431" cy="4956153"/>
          </a:xfrm>
        </p:grpSpPr>
        <p:pic>
          <p:nvPicPr>
            <p:cNvPr id="5" name="Immagin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3211" y="1388060"/>
              <a:ext cx="4401464" cy="381642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Immagin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68144" y="2780928"/>
              <a:ext cx="3214498" cy="356328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98A2A3FD-8A4C-3F34-373A-6593DDCD1CE8}"/>
              </a:ext>
            </a:extLst>
          </p:cNvPr>
          <p:cNvGrpSpPr/>
          <p:nvPr/>
        </p:nvGrpSpPr>
        <p:grpSpPr>
          <a:xfrm>
            <a:off x="6192276" y="1756826"/>
            <a:ext cx="4298835" cy="4816703"/>
            <a:chOff x="107504" y="1340768"/>
            <a:chExt cx="4298835" cy="4816703"/>
          </a:xfrm>
        </p:grpSpPr>
        <p:sp>
          <p:nvSpPr>
            <p:cNvPr id="8" name="CasellaDiTesto 7"/>
            <p:cNvSpPr txBox="1"/>
            <p:nvPr/>
          </p:nvSpPr>
          <p:spPr>
            <a:xfrm>
              <a:off x="107504" y="1340768"/>
              <a:ext cx="4298835" cy="4816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solidFill>
                    <a:srgbClr val="0070C0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 Markdown files characteristics:</a:t>
              </a:r>
              <a:endParaRPr lang="en-GB" sz="18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GB" sz="1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Are able to work:</a:t>
              </a:r>
            </a:p>
            <a:p>
              <a:pPr marL="439738" indent="-258763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on a single table </a:t>
              </a:r>
            </a:p>
            <a:p>
              <a:pPr marL="439738" indent="-258763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on a group of tables</a:t>
              </a:r>
            </a:p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GB" sz="1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creation of a table of contents with direct hyperlinks to reach the selected section of the report</a:t>
              </a:r>
            </a:p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GB" sz="1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automatic detection / user definition of the reference Member State, areas and species on which to perform the analysis</a:t>
              </a:r>
            </a:p>
            <a:p>
              <a:pPr marL="342900" indent="-342900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GB" sz="1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Use all QC functions included in the </a:t>
              </a:r>
              <a:r>
                <a:rPr lang="en-GB" sz="1800" dirty="0" err="1">
                  <a:latin typeface="Calibri Light" panose="020F0302020204030204" pitchFamily="34" charset="0"/>
                  <a:cs typeface="Calibri Light" panose="020F0302020204030204" pitchFamily="34" charset="0"/>
                </a:rPr>
                <a:t>RDBqc</a:t>
              </a:r>
              <a:r>
                <a:rPr lang="en-GB" sz="18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 R package, generating summary tables and plots useful to check data quality</a:t>
              </a:r>
            </a:p>
          </p:txBody>
        </p:sp>
        <p:grpSp>
          <p:nvGrpSpPr>
            <p:cNvPr id="9" name="Gruppo 8"/>
            <p:cNvGrpSpPr/>
            <p:nvPr/>
          </p:nvGrpSpPr>
          <p:grpSpPr>
            <a:xfrm>
              <a:off x="2790726" y="1602378"/>
              <a:ext cx="1387824" cy="1387824"/>
              <a:chOff x="2771800" y="2060848"/>
              <a:chExt cx="1387824" cy="1387824"/>
            </a:xfrm>
          </p:grpSpPr>
          <p:pic>
            <p:nvPicPr>
              <p:cNvPr id="10" name="Picture 3" descr="C:\Users\Utente\Downloads\223579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1800" y="2060848"/>
                <a:ext cx="930624" cy="93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Users\Utente\Downloads\223579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4200" y="2213248"/>
                <a:ext cx="930624" cy="93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3" descr="C:\Users\Utente\Downloads\223579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6600" y="2365648"/>
                <a:ext cx="930624" cy="93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Users\Utente\Downloads\2235790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9000" y="2518048"/>
                <a:ext cx="930624" cy="930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57C1D5-D114-6B6C-419D-0AF522A464DA}"/>
              </a:ext>
            </a:extLst>
          </p:cNvPr>
          <p:cNvSpPr txBox="1"/>
          <p:nvPr/>
        </p:nvSpPr>
        <p:spPr>
          <a:xfrm>
            <a:off x="3382028" y="1080677"/>
            <a:ext cx="540254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800" dirty="0" err="1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RDBqc</a:t>
            </a:r>
            <a:r>
              <a:rPr lang="en-GB" sz="18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functions were organized in a structured way in R Markdown documents to generate automatic reports</a:t>
            </a:r>
          </a:p>
        </p:txBody>
      </p:sp>
    </p:spTree>
    <p:extLst>
      <p:ext uri="{BB962C8B-B14F-4D97-AF65-F5344CB8AC3E}">
        <p14:creationId xmlns:p14="http://schemas.microsoft.com/office/powerpoint/2010/main" val="377219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556620" y="1164498"/>
            <a:ext cx="8712968" cy="5309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validation and quality checking tools implemented in </a:t>
            </a:r>
            <a:r>
              <a:rPr lang="en-GB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RDBqc</a:t>
            </a:r>
            <a:endParaRPr lang="en-GB" sz="2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Supported data call formats: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Med&amp;BS</a:t>
            </a:r>
            <a:r>
              <a:rPr lang="en-GB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datacall</a:t>
            </a:r>
            <a:r>
              <a:rPr lang="en-GB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GB" sz="2200" u="sng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https://datacollection.jrc.ec.europa.eu/dc/medbs</a:t>
            </a:r>
            <a:r>
              <a:rPr lang="en-GB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FDI </a:t>
            </a:r>
            <a:r>
              <a:rPr lang="en-GB" sz="2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datacall</a:t>
            </a:r>
            <a:r>
              <a:rPr lang="en-GB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en-GB" sz="2200" u="sng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https://datacollection.jrc.ec.europa.eu/dc/fdi</a:t>
            </a:r>
            <a:r>
              <a:rPr lang="en-GB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);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GFCM DCRF data call (</a:t>
            </a:r>
            <a:r>
              <a:rPr lang="en-GB" sz="2200" u="sng" dirty="0"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http://www.fao.org/gfcm/data/dcrf/platform/en/</a:t>
            </a:r>
            <a:r>
              <a:rPr lang="en-GB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);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RCG (</a:t>
            </a:r>
            <a:r>
              <a:rPr lang="en-GB" sz="2200" u="sng" dirty="0">
                <a:latin typeface="Calibri Light" panose="020F0302020204030204" pitchFamily="34" charset="0"/>
                <a:cs typeface="Calibri Light" panose="020F0302020204030204" pitchFamily="34" charset="0"/>
                <a:hlinkClick r:id="rId5"/>
              </a:rPr>
              <a:t>https://datacollection.jrc.ec.europa.eu/bg_BG/docs/rcg</a:t>
            </a:r>
            <a:r>
              <a:rPr lang="en-GB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Cross-checks among data calls (developed in </a:t>
            </a:r>
            <a:r>
              <a:rPr lang="en-GB" sz="2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QualiTrain</a:t>
            </a:r>
            <a:r>
              <a:rPr lang="en-GB" sz="22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project)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200" u="sng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200" u="sng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 each table and data call</a:t>
            </a:r>
            <a:r>
              <a:rPr lang="en-GB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Syntactic and conformity checks;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 consistency quality checks.</a:t>
            </a:r>
            <a:endParaRPr lang="en-GB" sz="28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5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2B49A-084A-C4B8-F445-1CA3D311AFC5}"/>
              </a:ext>
            </a:extLst>
          </p:cNvPr>
          <p:cNvSpPr/>
          <p:nvPr/>
        </p:nvSpPr>
        <p:spPr>
          <a:xfrm>
            <a:off x="1399328" y="1338447"/>
            <a:ext cx="9018594" cy="461665"/>
          </a:xfrm>
          <a:prstGeom prst="rect">
            <a:avLst/>
          </a:prstGeom>
          <a:solidFill>
            <a:srgbClr val="1F497D">
              <a:lumMod val="75000"/>
            </a:srgbClr>
          </a:solidFill>
          <a:ln w="6350"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RDBqc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: data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quality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checks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  for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Med&amp;BS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 data call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itchFamily="34" charset="0"/>
              <a:cs typeface="Calibri Light" pitchFamily="34" charset="0"/>
              <a:sym typeface="Arial"/>
            </a:endParaRP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A685466D-C4A1-24AF-F1FB-12BAB1C9B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81866"/>
              </p:ext>
            </p:extLst>
          </p:nvPr>
        </p:nvGraphicFramePr>
        <p:xfrm>
          <a:off x="2021048" y="2160152"/>
          <a:ext cx="7920880" cy="3810000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b="1" u="none" strike="noStrike" dirty="0" err="1">
                          <a:effectLst/>
                        </a:rPr>
                        <a:t>Table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b="1" u="none" strike="noStrike" dirty="0" err="1">
                          <a:effectLst/>
                        </a:rPr>
                        <a:t>Check</a:t>
                      </a:r>
                      <a:r>
                        <a:rPr lang="it-IT" sz="1200" b="1" u="none" strike="noStrike" dirty="0">
                          <a:effectLst/>
                        </a:rPr>
                        <a:t> </a:t>
                      </a:r>
                      <a:r>
                        <a:rPr lang="it-IT" sz="1200" b="1" u="none" strike="noStrike" dirty="0" err="1">
                          <a:effectLst/>
                        </a:rPr>
                        <a:t>function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b="1" u="none" strike="noStrike" dirty="0" err="1">
                          <a:effectLst/>
                        </a:rPr>
                        <a:t>Table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b="1" u="none" strike="noStrike" dirty="0" err="1">
                          <a:effectLst/>
                        </a:rPr>
                        <a:t>Check</a:t>
                      </a:r>
                      <a:r>
                        <a:rPr lang="it-IT" sz="1200" b="1" u="none" strike="noStrike" dirty="0">
                          <a:effectLst/>
                        </a:rPr>
                        <a:t> </a:t>
                      </a:r>
                      <a:r>
                        <a:rPr lang="it-IT" sz="1200" b="1" u="none" strike="noStrike" dirty="0" err="1">
                          <a:effectLst/>
                        </a:rPr>
                        <a:t>function</a:t>
                      </a:r>
                      <a:endParaRPr lang="it-IT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Catch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MEDBS_check_duplicates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Discard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MEDBS_check_duplicates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Catch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MEDBS_Catch_coverage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Discard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MEDBS_comp_disc_YQ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Catch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MEDBS_SOP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Discard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MEDBS_comp_disc_YQ_fishery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Landing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MEDBS_check_duplicates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Discard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MEDBS_disc_mean_weight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Landing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MEDBS_Landing_coverage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Discard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MEDBS_ks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Landing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MEDBS_comp_land_Q_VL_fishery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Discard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MEDBS_length_ind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Landing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MEDBS_comp_land_YQ_fishery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Discard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MEDBS_lengthclass_0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Landing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MEDBS_ks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Discard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MEDBS_plot_disc_vol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Landing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MEDBS_lengthclass_0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Discard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MEDBS_plot_discard_ts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Landing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MEDBS_length_ind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Discard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MEDBS_weight_0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Landing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MEDBS_yr_missing_length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Discard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MEDBS_weight_minus1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Landing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MEDBS_weight_0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Discard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MEDBS_yr_missing_length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Landing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MEDBS_weight_minus1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GP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MEDBS_GP_check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Landing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MEDBS_land_mean_weight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GP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MEDBS_LW_check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Landing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MEDBS_plot_land_vol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MA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MEDBS_MA_check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Landing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MEDBS_plot_landing_ts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ML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MEDBS_ML_check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Landing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MEDBS_comp_land_Q_VL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SRA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MEDBS_SA_check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Landing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MEDBS_comp_land_YQ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SRL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MEDBS_SL_check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72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Discard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 err="1">
                          <a:effectLst/>
                        </a:rPr>
                        <a:t>MEDBS_Discard_coverage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ALK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200" u="none" strike="noStrike" dirty="0">
                          <a:effectLst/>
                        </a:rPr>
                        <a:t>MEDBS_ALK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FF27B5-1546-972B-4304-A6F55270659D}"/>
              </a:ext>
            </a:extLst>
          </p:cNvPr>
          <p:cNvSpPr txBox="1"/>
          <p:nvPr/>
        </p:nvSpPr>
        <p:spPr>
          <a:xfrm>
            <a:off x="1877032" y="6264608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it-IT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STREAM and STECF EWG 21-02 and 22-03 </a:t>
            </a:r>
            <a:r>
              <a:rPr lang="it-IT" kern="0" dirty="0" err="1">
                <a:solidFill>
                  <a:srgbClr val="FF0000"/>
                </a:solidFill>
                <a:latin typeface="Arial"/>
                <a:cs typeface="Arial"/>
                <a:sym typeface="Arial"/>
              </a:rPr>
              <a:t>included</a:t>
            </a:r>
            <a:endParaRPr lang="it-IT" kern="0" dirty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96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6E191B9-64CB-FAF3-2153-A4A9323FA738}"/>
              </a:ext>
            </a:extLst>
          </p:cNvPr>
          <p:cNvSpPr txBox="1">
            <a:spLocks/>
          </p:cNvSpPr>
          <p:nvPr/>
        </p:nvSpPr>
        <p:spPr>
          <a:xfrm>
            <a:off x="1590384" y="1949492"/>
            <a:ext cx="3456384" cy="4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Functions for FDI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(Fishery Dependent Information)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data call tables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relevant for Mediterranean and Black Sea (specifically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A, G, H, I and J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tables) aim at verifying :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the consistency of transversal variables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(effort and landing);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the spatial coverage;</a:t>
            </a:r>
          </a:p>
          <a:p>
            <a:pPr marL="4572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temporal coverage.</a:t>
            </a:r>
          </a:p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Cross-checks among the tables have been also implemented in the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RDBqc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R package, following the checks described in the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STECF EWG 21-12 report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.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08243CD-903E-72AB-5FC8-A8B6DE6C8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169822"/>
              </p:ext>
            </p:extLst>
          </p:nvPr>
        </p:nvGraphicFramePr>
        <p:xfrm>
          <a:off x="5007291" y="2268372"/>
          <a:ext cx="5580112" cy="3875748"/>
        </p:xfrm>
        <a:graphic>
          <a:graphicData uri="http://schemas.openxmlformats.org/drawingml/2006/table">
            <a:tbl>
              <a:tblPr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7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7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b="1" u="none" strike="noStrike" dirty="0" err="1">
                          <a:effectLst/>
                        </a:rPr>
                        <a:t>Table</a:t>
                      </a:r>
                      <a:endParaRPr lang="it-IT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b="1" u="none" strike="noStrike" dirty="0" err="1">
                          <a:effectLst/>
                        </a:rPr>
                        <a:t>Check</a:t>
                      </a:r>
                      <a:r>
                        <a:rPr lang="it-IT" sz="1050" b="1" u="none" strike="noStrike" dirty="0">
                          <a:effectLst/>
                        </a:rPr>
                        <a:t> </a:t>
                      </a:r>
                      <a:r>
                        <a:rPr lang="it-IT" sz="1050" b="1" u="none" strike="noStrike" dirty="0" err="1">
                          <a:effectLst/>
                        </a:rPr>
                        <a:t>functions</a:t>
                      </a:r>
                      <a:endParaRPr lang="it-IT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b="1" u="none" strike="noStrike" dirty="0" err="1">
                          <a:effectLst/>
                        </a:rPr>
                        <a:t>Table</a:t>
                      </a:r>
                      <a:endParaRPr lang="it-IT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b="1" u="none" strike="noStrike" dirty="0" err="1">
                          <a:effectLst/>
                        </a:rPr>
                        <a:t>Check</a:t>
                      </a:r>
                      <a:r>
                        <a:rPr lang="it-IT" sz="1050" b="1" u="none" strike="noStrike" dirty="0">
                          <a:effectLst/>
                        </a:rPr>
                        <a:t> </a:t>
                      </a:r>
                      <a:r>
                        <a:rPr lang="it-IT" sz="1050" b="1" u="none" strike="noStrike" dirty="0" err="1">
                          <a:effectLst/>
                        </a:rPr>
                        <a:t>functions</a:t>
                      </a:r>
                      <a:endParaRPr lang="it-IT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7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Table</a:t>
                      </a:r>
                      <a:r>
                        <a:rPr lang="it-IT" sz="1050" u="none" strike="noStrike" dirty="0">
                          <a:effectLst/>
                        </a:rPr>
                        <a:t> A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FDI_Check_empty_field_A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I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FDI_Check_empty_field_I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8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A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FDI_Check_record_duplicated_A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I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FDI_Check_record_duplicated_I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7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A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FDI_coverage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I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FDI_coverage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7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A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FDI_cov_tableA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I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FDI_checks_spatial_HI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7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A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FDI_disc_coverage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I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FDI_check_coord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7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A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FDI_prices_not_null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J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FDI_Check_empty_field_J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86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A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FDI_price_cov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J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FDI_Check_record_duplicated_J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77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Table</a:t>
                      </a:r>
                      <a:r>
                        <a:rPr lang="it-IT" sz="1050" u="none" strike="noStrike" dirty="0">
                          <a:effectLst/>
                        </a:rPr>
                        <a:t> G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FDI_Check_empty_field_G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J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FDI_coverage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8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G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FDI_Check_record_duplicated_G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J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FDI_cov_tableJ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777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G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FDI_coverage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Table</a:t>
                      </a:r>
                      <a:r>
                        <a:rPr lang="it-IT" sz="1050" u="none" strike="noStrike" dirty="0">
                          <a:effectLst/>
                        </a:rPr>
                        <a:t> J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FDI_vessel_lenth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86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G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FDI_cov_tableG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>
                          <a:effectLst/>
                        </a:rPr>
                        <a:t>Cross </a:t>
                      </a:r>
                      <a:r>
                        <a:rPr lang="it-IT" sz="1050" u="none" strike="noStrike" dirty="0" err="1">
                          <a:effectLst/>
                        </a:rPr>
                        <a:t>checks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FDI_fishdays_cov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86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H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FDI_Check_empty_field_H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>
                          <a:effectLst/>
                        </a:rPr>
                        <a:t>Cross </a:t>
                      </a:r>
                      <a:r>
                        <a:rPr lang="it-IT" sz="1050" u="none" strike="noStrike" dirty="0" err="1">
                          <a:effectLst/>
                        </a:rPr>
                        <a:t>checks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FDI_landweight_cov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8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H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FDI_Check_record_duplicated_H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>
                          <a:effectLst/>
                        </a:rPr>
                        <a:t>Cross </a:t>
                      </a:r>
                      <a:r>
                        <a:rPr lang="it-IT" sz="1050" u="none" strike="noStrike" dirty="0" err="1">
                          <a:effectLst/>
                        </a:rPr>
                        <a:t>checks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FDI_vessel_numbers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86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H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FDI_coverage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>
                          <a:effectLst/>
                        </a:rPr>
                        <a:t>Cross </a:t>
                      </a:r>
                      <a:r>
                        <a:rPr lang="it-IT" sz="1050" u="none" strike="noStrike" dirty="0" err="1">
                          <a:effectLst/>
                        </a:rPr>
                        <a:t>checks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FDI_Cross_checks_AG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86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H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FDI_checks_spatial_HI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Cross checks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FDI_Cross_Checks_AH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860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Table H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FDI_check_coord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>
                          <a:effectLst/>
                        </a:rPr>
                        <a:t>Cross checks</a:t>
                      </a:r>
                      <a:endParaRPr lang="it-IT" sz="105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b"/>
                      <a:r>
                        <a:rPr lang="it-IT" sz="1050" u="none" strike="noStrike" dirty="0" err="1">
                          <a:effectLst/>
                        </a:rPr>
                        <a:t>FDI_Cross_Checks_IG</a:t>
                      </a:r>
                      <a:endParaRPr lang="it-IT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R>
                    <a:lnT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8064A2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E67E3403-A1B0-9391-5972-56CFFFDF00A6}"/>
              </a:ext>
            </a:extLst>
          </p:cNvPr>
          <p:cNvSpPr/>
          <p:nvPr/>
        </p:nvSpPr>
        <p:spPr>
          <a:xfrm>
            <a:off x="1586703" y="1433983"/>
            <a:ext cx="9018594" cy="461665"/>
          </a:xfrm>
          <a:prstGeom prst="rect">
            <a:avLst/>
          </a:prstGeom>
          <a:solidFill>
            <a:srgbClr val="1F497D">
              <a:lumMod val="75000"/>
            </a:srgbClr>
          </a:solidFill>
          <a:ln w="6350"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RDBqc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: data </a:t>
            </a:r>
            <a:r>
              <a:rPr kumimoji="0" lang="it-IT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quality</a:t>
            </a:r>
            <a:r>
              <a:rPr kumimoji="0" lang="it-IT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 checks  for FDI format data call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itchFamily="34" charset="0"/>
              <a:cs typeface="Calibri Light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419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48555800-0CFB-357D-5BC4-840BD472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6" y="1013911"/>
            <a:ext cx="8889855" cy="4077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F29DC52-118C-1C39-DB85-1ACC70C81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587" y="1898374"/>
            <a:ext cx="5036196" cy="4850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046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00E511F0-2600-A334-5E6C-07FA3703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121" y="1016571"/>
            <a:ext cx="7415457" cy="403756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1AFF251-FE7C-722E-84FD-5AFE3AB5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594" y="4842794"/>
            <a:ext cx="4660811" cy="2015206"/>
          </a:xfrm>
          <a:prstGeom prst="rect">
            <a:avLst/>
          </a:prstGeom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B5640644-8D62-378F-A89C-3FEE90F40925}"/>
              </a:ext>
            </a:extLst>
          </p:cNvPr>
          <p:cNvSpPr/>
          <p:nvPr/>
        </p:nvSpPr>
        <p:spPr>
          <a:xfrm>
            <a:off x="8716617" y="5605670"/>
            <a:ext cx="815009" cy="4075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7FFF69-205B-9957-799D-8410FF23008C}"/>
              </a:ext>
            </a:extLst>
          </p:cNvPr>
          <p:cNvSpPr txBox="1"/>
          <p:nvPr/>
        </p:nvSpPr>
        <p:spPr>
          <a:xfrm>
            <a:off x="9681578" y="5347757"/>
            <a:ext cx="2414343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To download data with the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structure</a:t>
            </a:r>
            <a:r>
              <a:rPr lang="it-IT" dirty="0"/>
              <a:t> for data import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9CBF4B04-6BD1-DEB2-F322-0A6727660F91}"/>
              </a:ext>
            </a:extLst>
          </p:cNvPr>
          <p:cNvSpPr/>
          <p:nvPr/>
        </p:nvSpPr>
        <p:spPr>
          <a:xfrm>
            <a:off x="2344203" y="1325138"/>
            <a:ext cx="597301" cy="3604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07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9006416-83C1-80EB-62CD-6E20BA66B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1973"/>
            <a:ext cx="12192000" cy="4374053"/>
          </a:xfrm>
          <a:prstGeom prst="rect">
            <a:avLst/>
          </a:prstGeo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B8B2DFC7-F6A3-2710-C569-B7AF9DD012AD}"/>
              </a:ext>
            </a:extLst>
          </p:cNvPr>
          <p:cNvSpPr/>
          <p:nvPr/>
        </p:nvSpPr>
        <p:spPr>
          <a:xfrm>
            <a:off x="1901252" y="2554356"/>
            <a:ext cx="1776225" cy="62616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32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18FC87A-5FCB-9FAA-4386-DABD29541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33" y="1161163"/>
            <a:ext cx="10421957" cy="5145100"/>
          </a:xfrm>
          <a:prstGeom prst="rect">
            <a:avLst/>
          </a:prstGeo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F95665F1-FDD3-5A84-9056-1B9885127CF0}"/>
              </a:ext>
            </a:extLst>
          </p:cNvPr>
          <p:cNvSpPr/>
          <p:nvPr/>
        </p:nvSpPr>
        <p:spPr>
          <a:xfrm>
            <a:off x="3771254" y="2263774"/>
            <a:ext cx="1549893" cy="5234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18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852B3CD-8B08-B9DB-2EED-526E2FE6B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86" y="1050126"/>
            <a:ext cx="10113484" cy="5517027"/>
          </a:xfrm>
          <a:prstGeom prst="rect">
            <a:avLst/>
          </a:prstGeom>
        </p:spPr>
      </p:pic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26A2D207-48C9-F28A-E223-4345DAA5D49A}"/>
              </a:ext>
            </a:extLst>
          </p:cNvPr>
          <p:cNvSpPr/>
          <p:nvPr/>
        </p:nvSpPr>
        <p:spPr>
          <a:xfrm>
            <a:off x="5137591" y="2159306"/>
            <a:ext cx="1472529" cy="4235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764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6F42084-38E9-6F20-4F48-86ABBABF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64" y="1388125"/>
            <a:ext cx="4992177" cy="53817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B8A740E-EE7B-9DFF-81E3-D786C4DE2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642" y="843151"/>
            <a:ext cx="4004741" cy="3219999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00BF3CDF-9E98-1548-4994-AFF76BC2E6D5}"/>
              </a:ext>
            </a:extLst>
          </p:cNvPr>
          <p:cNvSpPr/>
          <p:nvPr/>
        </p:nvSpPr>
        <p:spPr>
          <a:xfrm>
            <a:off x="3569110" y="2143416"/>
            <a:ext cx="1652885" cy="5006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16C66E0-9811-177F-8845-FA3E57630A3D}"/>
              </a:ext>
            </a:extLst>
          </p:cNvPr>
          <p:cNvSpPr txBox="1"/>
          <p:nvPr/>
        </p:nvSpPr>
        <p:spPr>
          <a:xfrm>
            <a:off x="342764" y="974725"/>
            <a:ext cx="2203349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Data import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039B94E9-9921-0E59-82E5-ED14654C8465}"/>
              </a:ext>
            </a:extLst>
          </p:cNvPr>
          <p:cNvSpPr/>
          <p:nvPr/>
        </p:nvSpPr>
        <p:spPr>
          <a:xfrm>
            <a:off x="6868019" y="2292670"/>
            <a:ext cx="1580322" cy="198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181475C-5280-CDB7-5276-6D454098A187}"/>
              </a:ext>
            </a:extLst>
          </p:cNvPr>
          <p:cNvSpPr txBox="1"/>
          <p:nvPr/>
        </p:nvSpPr>
        <p:spPr>
          <a:xfrm>
            <a:off x="5993295" y="5654786"/>
            <a:ext cx="607280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/>
              <a:t>Error</a:t>
            </a:r>
            <a:r>
              <a:rPr lang="it-IT" sz="1600" dirty="0"/>
              <a:t>: Metadata </a:t>
            </a:r>
            <a:r>
              <a:rPr lang="it-IT" sz="1600" dirty="0" err="1"/>
              <a:t>header</a:t>
            </a:r>
            <a:r>
              <a:rPr lang="it-IT" sz="1600" dirty="0"/>
              <a:t>, </a:t>
            </a:r>
            <a:r>
              <a:rPr lang="it-IT" sz="1600" dirty="0" err="1"/>
              <a:t>cannot</a:t>
            </a:r>
            <a:r>
              <a:rPr lang="it-IT" sz="1600" dirty="0"/>
              <a:t> </a:t>
            </a:r>
            <a:r>
              <a:rPr lang="it-IT" sz="1600" dirty="0" err="1"/>
              <a:t>find</a:t>
            </a:r>
            <a:r>
              <a:rPr lang="it-IT" sz="1600" dirty="0"/>
              <a:t> the </a:t>
            </a:r>
            <a:r>
              <a:rPr lang="it-IT" sz="1600" dirty="0" err="1"/>
              <a:t>column</a:t>
            </a:r>
            <a:r>
              <a:rPr lang="it-IT" sz="1600" dirty="0"/>
              <a:t> </a:t>
            </a:r>
            <a:r>
              <a:rPr lang="it-IT" sz="1600" dirty="0" err="1"/>
              <a:t>headers</a:t>
            </a:r>
            <a:r>
              <a:rPr lang="it-IT" sz="1600" dirty="0"/>
              <a:t> - </a:t>
            </a:r>
            <a:r>
              <a:rPr lang="it-IT" sz="1600" dirty="0" err="1"/>
              <a:t>year</a:t>
            </a:r>
            <a:r>
              <a:rPr lang="it-IT" sz="1600" dirty="0"/>
              <a:t>, sex, cv, </a:t>
            </a:r>
            <a:r>
              <a:rPr lang="it-IT" sz="1600" dirty="0" err="1"/>
              <a:t>fishery</a:t>
            </a:r>
            <a:r>
              <a:rPr lang="it-IT" sz="1600" dirty="0"/>
              <a:t>, </a:t>
            </a:r>
            <a:r>
              <a:rPr lang="it-IT" sz="1600" dirty="0" err="1"/>
              <a:t>total_number_of_hard_structure_read_by_age</a:t>
            </a:r>
            <a:r>
              <a:rPr lang="it-IT" sz="1600" dirty="0"/>
              <a:t>, </a:t>
            </a:r>
            <a:r>
              <a:rPr lang="it-IT" sz="1600" dirty="0" err="1"/>
              <a:t>end_year</a:t>
            </a:r>
            <a:r>
              <a:rPr lang="it-IT" sz="1600" dirty="0"/>
              <a:t>, </a:t>
            </a:r>
            <a:r>
              <a:rPr lang="it-IT" sz="1600" dirty="0" err="1"/>
              <a:t>apply_to_catches_file</a:t>
            </a:r>
            <a:r>
              <a:rPr lang="it-IT" sz="1600" dirty="0"/>
              <a:t>, </a:t>
            </a:r>
            <a:r>
              <a:rPr lang="it-IT" sz="1600" dirty="0" err="1"/>
              <a:t>comments</a:t>
            </a:r>
            <a:r>
              <a:rPr lang="it-IT" sz="1600" dirty="0"/>
              <a:t>, </a:t>
            </a:r>
            <a:r>
              <a:rPr lang="it-IT" sz="1600" dirty="0" err="1"/>
              <a:t>mesh_size_range</a:t>
            </a:r>
            <a:r>
              <a:rPr lang="it-IT" sz="1600" dirty="0"/>
              <a:t>, </a:t>
            </a:r>
            <a:r>
              <a:rPr lang="it-IT" sz="1600" dirty="0" err="1"/>
              <a:t>vessel_length</a:t>
            </a:r>
            <a:r>
              <a:rPr lang="it-IT" sz="1600" dirty="0"/>
              <a:t>, quarter, age, </a:t>
            </a:r>
            <a:r>
              <a:rPr lang="it-IT" sz="1600" dirty="0" err="1"/>
              <a:t>gear</a:t>
            </a:r>
            <a:r>
              <a:rPr lang="it-IT" sz="1600" dirty="0"/>
              <a:t>, id, </a:t>
            </a:r>
            <a:r>
              <a:rPr lang="it-IT" sz="1600" dirty="0" err="1"/>
              <a:t>start_year</a:t>
            </a:r>
            <a:r>
              <a:rPr lang="it-IT" sz="1600" dirty="0"/>
              <a:t>, </a:t>
            </a:r>
            <a:r>
              <a:rPr lang="it-IT" sz="1600" dirty="0" err="1"/>
              <a:t>landings</a:t>
            </a:r>
            <a:r>
              <a:rPr lang="it-IT" sz="1600" dirty="0"/>
              <a:t> - .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5F14C36A-8A08-8D7E-430B-A0901CF0D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746" y="4600935"/>
            <a:ext cx="3486637" cy="495369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20" name="Freccia in giù 19">
            <a:extLst>
              <a:ext uri="{FF2B5EF4-FFF2-40B4-BE49-F238E27FC236}">
                <a16:creationId xmlns:a16="http://schemas.microsoft.com/office/drawing/2014/main" id="{443B5D26-9709-306E-53CC-83859A85E82E}"/>
              </a:ext>
            </a:extLst>
          </p:cNvPr>
          <p:cNvSpPr/>
          <p:nvPr/>
        </p:nvSpPr>
        <p:spPr>
          <a:xfrm>
            <a:off x="8835887" y="5206071"/>
            <a:ext cx="318052" cy="4953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3D3A670A-0C80-AF44-98C9-FB63E8C48590}"/>
              </a:ext>
            </a:extLst>
          </p:cNvPr>
          <p:cNvSpPr/>
          <p:nvPr/>
        </p:nvSpPr>
        <p:spPr>
          <a:xfrm>
            <a:off x="7336986" y="2655065"/>
            <a:ext cx="1224301" cy="1987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E6F53A8-29B7-EDB6-65A6-CAE3954560DC}"/>
              </a:ext>
            </a:extLst>
          </p:cNvPr>
          <p:cNvSpPr txBox="1"/>
          <p:nvPr/>
        </p:nvSpPr>
        <p:spPr>
          <a:xfrm>
            <a:off x="9029699" y="3281897"/>
            <a:ext cx="2315375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400" dirty="0"/>
              <a:t>Data </a:t>
            </a:r>
            <a:r>
              <a:rPr lang="it-IT" sz="1400" dirty="0" err="1"/>
              <a:t>table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consistent</a:t>
            </a:r>
            <a:r>
              <a:rPr lang="it-IT" sz="1400" dirty="0"/>
              <a:t> with </a:t>
            </a:r>
            <a:r>
              <a:rPr lang="it-IT" sz="1400" dirty="0" err="1"/>
              <a:t>expected</a:t>
            </a:r>
            <a:r>
              <a:rPr lang="it-IT" sz="14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3058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2F40EF82-2B05-593A-B11E-B46A830B8C59}"/>
              </a:ext>
            </a:extLst>
          </p:cNvPr>
          <p:cNvSpPr txBox="1"/>
          <p:nvPr/>
        </p:nvSpPr>
        <p:spPr>
          <a:xfrm>
            <a:off x="6539948" y="2551188"/>
            <a:ext cx="54764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Arial" panose="020B0604020202020204" pitchFamily="34" charset="0"/>
              </a:rPr>
              <a:t>Error: any("F", "M", "C") fails for line: 40, column: sex, value: "R“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cs typeface="Arial" panose="020B0604020202020204" pitchFamily="34" charset="0"/>
              </a:rPr>
              <a:t>Error: unique( $country, $area, $</a:t>
            </a:r>
            <a:r>
              <a:rPr lang="en-GB" dirty="0" err="1">
                <a:cs typeface="Arial" panose="020B0604020202020204" pitchFamily="34" charset="0"/>
              </a:rPr>
              <a:t>start_year</a:t>
            </a:r>
            <a:r>
              <a:rPr lang="en-GB" dirty="0">
                <a:cs typeface="Arial" panose="020B0604020202020204" pitchFamily="34" charset="0"/>
              </a:rPr>
              <a:t>, $</a:t>
            </a:r>
            <a:r>
              <a:rPr lang="en-GB" dirty="0" err="1">
                <a:cs typeface="Arial" panose="020B0604020202020204" pitchFamily="34" charset="0"/>
              </a:rPr>
              <a:t>end_year</a:t>
            </a:r>
            <a:r>
              <a:rPr lang="en-GB" dirty="0">
                <a:cs typeface="Arial" panose="020B0604020202020204" pitchFamily="34" charset="0"/>
              </a:rPr>
              <a:t>, $</a:t>
            </a:r>
            <a:r>
              <a:rPr lang="en-GB" dirty="0" err="1">
                <a:cs typeface="Arial" panose="020B0604020202020204" pitchFamily="34" charset="0"/>
              </a:rPr>
              <a:t>specon</a:t>
            </a:r>
            <a:r>
              <a:rPr lang="en-GB" dirty="0">
                <a:cs typeface="Arial" panose="020B0604020202020204" pitchFamily="34" charset="0"/>
              </a:rPr>
              <a:t>, $species, $sex, $age ) fails for line: 46, column: age, value: "0" (original at line: 45)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1DBDD87-F21A-F54D-3FBE-6698E2888EE9}"/>
              </a:ext>
            </a:extLst>
          </p:cNvPr>
          <p:cNvSpPr txBox="1"/>
          <p:nvPr/>
        </p:nvSpPr>
        <p:spPr>
          <a:xfrm>
            <a:off x="6539948" y="3520684"/>
            <a:ext cx="1854803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Duplicated</a:t>
            </a:r>
            <a:r>
              <a:rPr lang="it-IT" dirty="0"/>
              <a:t> record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F5D375-9795-C2B4-F140-6190AB72BE2B}"/>
              </a:ext>
            </a:extLst>
          </p:cNvPr>
          <p:cNvSpPr txBox="1"/>
          <p:nvPr/>
        </p:nvSpPr>
        <p:spPr>
          <a:xfrm>
            <a:off x="6539948" y="2181856"/>
            <a:ext cx="132042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it-IT" dirty="0" err="1"/>
              <a:t>Syntax</a:t>
            </a:r>
            <a:r>
              <a:rPr lang="it-IT" dirty="0"/>
              <a:t> </a:t>
            </a:r>
            <a:r>
              <a:rPr lang="it-IT" dirty="0" err="1"/>
              <a:t>error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8A8B51-42B5-1293-430D-25DCB38EB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6" y="986998"/>
            <a:ext cx="6073259" cy="54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34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8652A89-43E5-6D10-3A0F-F7186E528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104" y="972367"/>
            <a:ext cx="5840896" cy="439160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1A70431-CCA6-5C64-49F9-D9E9AD49A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6" y="972367"/>
            <a:ext cx="5571150" cy="4755715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823A5E1D-DECA-3175-CAC7-9E5E02CBE05A}"/>
              </a:ext>
            </a:extLst>
          </p:cNvPr>
          <p:cNvSpPr/>
          <p:nvPr/>
        </p:nvSpPr>
        <p:spPr>
          <a:xfrm>
            <a:off x="27092" y="4736325"/>
            <a:ext cx="5287617" cy="10137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FD961B8-A94F-EBAE-390A-CAF16C48CA3E}"/>
              </a:ext>
            </a:extLst>
          </p:cNvPr>
          <p:cNvSpPr/>
          <p:nvPr/>
        </p:nvSpPr>
        <p:spPr>
          <a:xfrm>
            <a:off x="5917094" y="4355149"/>
            <a:ext cx="5287617" cy="101379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B87EB18-FE22-005F-F4FB-8832D47A06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000" t="6982" r="8875" b="82825"/>
          <a:stretch/>
        </p:blipFill>
        <p:spPr>
          <a:xfrm>
            <a:off x="2375451" y="6017842"/>
            <a:ext cx="3316357" cy="6990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Freccia in su 9">
            <a:extLst>
              <a:ext uri="{FF2B5EF4-FFF2-40B4-BE49-F238E27FC236}">
                <a16:creationId xmlns:a16="http://schemas.microsoft.com/office/drawing/2014/main" id="{5B0CBD3C-C9BE-4989-965E-40A76C051B93}"/>
              </a:ext>
            </a:extLst>
          </p:cNvPr>
          <p:cNvSpPr/>
          <p:nvPr/>
        </p:nvSpPr>
        <p:spPr>
          <a:xfrm rot="19321923">
            <a:off x="7168940" y="3756728"/>
            <a:ext cx="369622" cy="44524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8D4EB40C-D51C-DDB4-8B8C-C313E91E6F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1708"/>
          <a:stretch/>
        </p:blipFill>
        <p:spPr>
          <a:xfrm>
            <a:off x="7124701" y="5409155"/>
            <a:ext cx="4293701" cy="1409615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D0BC12D-D0F5-0A6B-A2BE-423A090BDA67}"/>
              </a:ext>
            </a:extLst>
          </p:cNvPr>
          <p:cNvSpPr/>
          <p:nvPr/>
        </p:nvSpPr>
        <p:spPr>
          <a:xfrm>
            <a:off x="7124701" y="6221654"/>
            <a:ext cx="4080010" cy="347870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488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4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A2E44B0CEB7E47B8540D1C44E7D149" ma:contentTypeVersion="11" ma:contentTypeDescription="Creare un nuovo documento." ma:contentTypeScope="" ma:versionID="665c651f9bd412448c28db1e1cdcba9e">
  <xsd:schema xmlns:xsd="http://www.w3.org/2001/XMLSchema" xmlns:xs="http://www.w3.org/2001/XMLSchema" xmlns:p="http://schemas.microsoft.com/office/2006/metadata/properties" xmlns:ns2="8e93a919-8b90-4eee-a128-e4c4ed2c8f0f" xmlns:ns3="82e3c047-f150-4590-ba06-f742885720c6" targetNamespace="http://schemas.microsoft.com/office/2006/metadata/properties" ma:root="true" ma:fieldsID="5d2f7cd4b9a091a78ff9cacc422cfa6b" ns2:_="" ns3:_="">
    <xsd:import namespace="8e93a919-8b90-4eee-a128-e4c4ed2c8f0f"/>
    <xsd:import namespace="82e3c047-f150-4590-ba06-f742885720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93a919-8b90-4eee-a128-e4c4ed2c8f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1e68faa5-9218-4cce-9282-5710a97a2d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e3c047-f150-4590-ba06-f742885720c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652f7ed-dd19-46b3-b48b-992a46fb2015}" ma:internalName="TaxCatchAll" ma:showField="CatchAllData" ma:web="82e3c047-f150-4590-ba06-f742885720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e93a919-8b90-4eee-a128-e4c4ed2c8f0f">
      <Terms xmlns="http://schemas.microsoft.com/office/infopath/2007/PartnerControls"/>
    </lcf76f155ced4ddcb4097134ff3c332f>
    <TaxCatchAll xmlns="82e3c047-f150-4590-ba06-f742885720c6" xsi:nil="true"/>
  </documentManagement>
</p:properties>
</file>

<file path=customXml/itemProps1.xml><?xml version="1.0" encoding="utf-8"?>
<ds:datastoreItem xmlns:ds="http://schemas.openxmlformats.org/officeDocument/2006/customXml" ds:itemID="{FE44EB44-8166-4E92-BA6C-CA587CB24C3D}"/>
</file>

<file path=customXml/itemProps2.xml><?xml version="1.0" encoding="utf-8"?>
<ds:datastoreItem xmlns:ds="http://schemas.openxmlformats.org/officeDocument/2006/customXml" ds:itemID="{C092490D-4B62-4A94-AB90-25D4596E2E22}"/>
</file>

<file path=customXml/itemProps3.xml><?xml version="1.0" encoding="utf-8"?>
<ds:datastoreItem xmlns:ds="http://schemas.openxmlformats.org/officeDocument/2006/customXml" ds:itemID="{068EF129-D12E-4972-8648-30483F5AD73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5973</TotalTime>
  <Words>1132</Words>
  <Application>Microsoft Office PowerPoint</Application>
  <PresentationFormat>Widescreen</PresentationFormat>
  <Paragraphs>198</Paragraphs>
  <Slides>15</Slides>
  <Notes>0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Segoe UI Semilight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Walter Zupa</dc:creator>
  <cp:lastModifiedBy>WZ</cp:lastModifiedBy>
  <cp:revision>260</cp:revision>
  <dcterms:created xsi:type="dcterms:W3CDTF">2021-02-25T15:55:42Z</dcterms:created>
  <dcterms:modified xsi:type="dcterms:W3CDTF">2025-01-17T14:15:41Z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0x010100E8A2E44B0CEB7E47B8540D1C44E7D149</vt:lpwstr>
  </property>
</Properties>
</file>