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87" r:id="rId2"/>
    <p:sldId id="289" r:id="rId3"/>
    <p:sldId id="288" r:id="rId4"/>
    <p:sldId id="290" r:id="rId5"/>
    <p:sldId id="291" r:id="rId6"/>
    <p:sldId id="298" r:id="rId7"/>
    <p:sldId id="292" r:id="rId8"/>
    <p:sldId id="293" r:id="rId9"/>
    <p:sldId id="294" r:id="rId10"/>
    <p:sldId id="295" r:id="rId11"/>
    <p:sldId id="296" r:id="rId12"/>
    <p:sldId id="309" r:id="rId13"/>
    <p:sldId id="310" r:id="rId14"/>
    <p:sldId id="311" r:id="rId15"/>
    <p:sldId id="312" r:id="rId16"/>
    <p:sldId id="313" r:id="rId17"/>
    <p:sldId id="314" r:id="rId18"/>
    <p:sldId id="316" r:id="rId19"/>
    <p:sldId id="297"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82" d="100"/>
          <a:sy n="82" d="100"/>
        </p:scale>
        <p:origin x="509"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ter Zupa" userId="2ded8696-c876-4c5d-bde1-30f5acccf71d" providerId="ADAL" clId="{16F8BBF8-176A-40C6-8C83-4D27F2F98F6E}"/>
    <pc:docChg chg="modSld">
      <pc:chgData name="Walter Zupa" userId="2ded8696-c876-4c5d-bde1-30f5acccf71d" providerId="ADAL" clId="{16F8BBF8-176A-40C6-8C83-4D27F2F98F6E}" dt="2025-01-20T15:54:07.087" v="22" actId="13822"/>
      <pc:docMkLst>
        <pc:docMk/>
      </pc:docMkLst>
      <pc:sldChg chg="addSp modSp mod">
        <pc:chgData name="Walter Zupa" userId="2ded8696-c876-4c5d-bde1-30f5acccf71d" providerId="ADAL" clId="{16F8BBF8-176A-40C6-8C83-4D27F2F98F6E}" dt="2025-01-20T15:54:07.087" v="22" actId="13822"/>
        <pc:sldMkLst>
          <pc:docMk/>
          <pc:sldMk cId="2325628936" sldId="309"/>
        </pc:sldMkLst>
        <pc:spChg chg="add mod">
          <ac:chgData name="Walter Zupa" userId="2ded8696-c876-4c5d-bde1-30f5acccf71d" providerId="ADAL" clId="{16F8BBF8-176A-40C6-8C83-4D27F2F98F6E}" dt="2025-01-20T15:53:25.561" v="3" actId="1076"/>
          <ac:spMkLst>
            <pc:docMk/>
            <pc:sldMk cId="2325628936" sldId="309"/>
            <ac:spMk id="2" creationId="{F7D2A770-1A5C-7671-80A0-487021D0B7E7}"/>
          </ac:spMkLst>
        </pc:spChg>
        <pc:spChg chg="mod">
          <ac:chgData name="Walter Zupa" userId="2ded8696-c876-4c5d-bde1-30f5acccf71d" providerId="ADAL" clId="{16F8BBF8-176A-40C6-8C83-4D27F2F98F6E}" dt="2025-01-20T15:54:07.087" v="22" actId="13822"/>
          <ac:spMkLst>
            <pc:docMk/>
            <pc:sldMk cId="2325628936" sldId="309"/>
            <ac:spMk id="14" creationId="{00000000-0000-0000-0000-000000000000}"/>
          </ac:spMkLst>
        </pc:spChg>
      </pc:sldChg>
    </pc:docChg>
  </pc:docChgLst>
  <pc:docChgLst>
    <pc:chgData name="Walter Zupa" userId="2ded8696-c876-4c5d-bde1-30f5acccf71d" providerId="ADAL" clId="{8E1AFF43-F6A5-4165-9687-752429FC6BDA}"/>
    <pc:docChg chg="custSel addSld modSld">
      <pc:chgData name="Walter Zupa" userId="2ded8696-c876-4c5d-bde1-30f5acccf71d" providerId="ADAL" clId="{8E1AFF43-F6A5-4165-9687-752429FC6BDA}" dt="2025-01-20T15:50:51.034" v="41" actId="1076"/>
      <pc:docMkLst>
        <pc:docMk/>
      </pc:docMkLst>
      <pc:sldChg chg="addSp delSp modSp new mod">
        <pc:chgData name="Walter Zupa" userId="2ded8696-c876-4c5d-bde1-30f5acccf71d" providerId="ADAL" clId="{8E1AFF43-F6A5-4165-9687-752429FC6BDA}" dt="2025-01-17T12:02:58.065" v="12" actId="1076"/>
        <pc:sldMkLst>
          <pc:docMk/>
          <pc:sldMk cId="2760173553" sldId="298"/>
        </pc:sldMkLst>
        <pc:spChg chg="add mod">
          <ac:chgData name="Walter Zupa" userId="2ded8696-c876-4c5d-bde1-30f5acccf71d" providerId="ADAL" clId="{8E1AFF43-F6A5-4165-9687-752429FC6BDA}" dt="2025-01-17T12:02:54.569" v="11" actId="14100"/>
          <ac:spMkLst>
            <pc:docMk/>
            <pc:sldMk cId="2760173553" sldId="298"/>
            <ac:spMk id="10" creationId="{F84964DD-4320-EE2D-1330-7CDE380DE0F2}"/>
          </ac:spMkLst>
        </pc:spChg>
        <pc:picChg chg="add mod">
          <ac:chgData name="Walter Zupa" userId="2ded8696-c876-4c5d-bde1-30f5acccf71d" providerId="ADAL" clId="{8E1AFF43-F6A5-4165-9687-752429FC6BDA}" dt="2025-01-17T12:02:15.904" v="5" actId="1076"/>
          <ac:picMkLst>
            <pc:docMk/>
            <pc:sldMk cId="2760173553" sldId="298"/>
            <ac:picMk id="7" creationId="{EC47B9FC-CE7D-5C72-9CE9-358358E6199D}"/>
          </ac:picMkLst>
        </pc:picChg>
        <pc:picChg chg="add mod">
          <ac:chgData name="Walter Zupa" userId="2ded8696-c876-4c5d-bde1-30f5acccf71d" providerId="ADAL" clId="{8E1AFF43-F6A5-4165-9687-752429FC6BDA}" dt="2025-01-17T12:02:58.065" v="12" actId="1076"/>
          <ac:picMkLst>
            <pc:docMk/>
            <pc:sldMk cId="2760173553" sldId="298"/>
            <ac:picMk id="9" creationId="{E5229599-078B-1F32-80DC-487B70DB9B45}"/>
          </ac:picMkLst>
        </pc:picChg>
      </pc:sldChg>
      <pc:sldChg chg="addSp delSp modSp add mod">
        <pc:chgData name="Walter Zupa" userId="2ded8696-c876-4c5d-bde1-30f5acccf71d" providerId="ADAL" clId="{8E1AFF43-F6A5-4165-9687-752429FC6BDA}" dt="2025-01-20T15:50:51.034" v="41" actId="1076"/>
        <pc:sldMkLst>
          <pc:docMk/>
          <pc:sldMk cId="2325628936" sldId="309"/>
        </pc:sldMkLst>
        <pc:spChg chg="add mod">
          <ac:chgData name="Walter Zupa" userId="2ded8696-c876-4c5d-bde1-30f5acccf71d" providerId="ADAL" clId="{8E1AFF43-F6A5-4165-9687-752429FC6BDA}" dt="2025-01-20T15:50:09.303" v="20" actId="20577"/>
          <ac:spMkLst>
            <pc:docMk/>
            <pc:sldMk cId="2325628936" sldId="309"/>
            <ac:spMk id="2" creationId="{A59D0264-2075-5D31-ECC8-9B2B6AF7B096}"/>
          </ac:spMkLst>
        </pc:spChg>
        <pc:spChg chg="add mod">
          <ac:chgData name="Walter Zupa" userId="2ded8696-c876-4c5d-bde1-30f5acccf71d" providerId="ADAL" clId="{8E1AFF43-F6A5-4165-9687-752429FC6BDA}" dt="2025-01-20T15:50:51.034" v="41" actId="1076"/>
          <ac:spMkLst>
            <pc:docMk/>
            <pc:sldMk cId="2325628936" sldId="309"/>
            <ac:spMk id="3" creationId="{ADFB8756-4E04-AFD5-4A57-4AE3DC74A5C1}"/>
          </ac:spMkLst>
        </pc:spChg>
        <pc:spChg chg="del">
          <ac:chgData name="Walter Zupa" userId="2ded8696-c876-4c5d-bde1-30f5acccf71d" providerId="ADAL" clId="{8E1AFF43-F6A5-4165-9687-752429FC6BDA}" dt="2025-01-20T15:49:17.814" v="14" actId="478"/>
          <ac:spMkLst>
            <pc:docMk/>
            <pc:sldMk cId="2325628936" sldId="309"/>
            <ac:spMk id="14" creationId="{00000000-0000-0000-0000-000000000000}"/>
          </ac:spMkLst>
        </pc:spChg>
      </pc:sldChg>
      <pc:sldChg chg="add">
        <pc:chgData name="Walter Zupa" userId="2ded8696-c876-4c5d-bde1-30f5acccf71d" providerId="ADAL" clId="{8E1AFF43-F6A5-4165-9687-752429FC6BDA}" dt="2025-01-17T13:13:10.444" v="13"/>
        <pc:sldMkLst>
          <pc:docMk/>
          <pc:sldMk cId="2529922379" sldId="310"/>
        </pc:sldMkLst>
      </pc:sldChg>
      <pc:sldChg chg="add">
        <pc:chgData name="Walter Zupa" userId="2ded8696-c876-4c5d-bde1-30f5acccf71d" providerId="ADAL" clId="{8E1AFF43-F6A5-4165-9687-752429FC6BDA}" dt="2025-01-17T13:13:10.444" v="13"/>
        <pc:sldMkLst>
          <pc:docMk/>
          <pc:sldMk cId="1071281489" sldId="311"/>
        </pc:sldMkLst>
      </pc:sldChg>
      <pc:sldChg chg="add">
        <pc:chgData name="Walter Zupa" userId="2ded8696-c876-4c5d-bde1-30f5acccf71d" providerId="ADAL" clId="{8E1AFF43-F6A5-4165-9687-752429FC6BDA}" dt="2025-01-17T13:13:10.444" v="13"/>
        <pc:sldMkLst>
          <pc:docMk/>
          <pc:sldMk cId="3595734686" sldId="312"/>
        </pc:sldMkLst>
      </pc:sldChg>
      <pc:sldChg chg="add">
        <pc:chgData name="Walter Zupa" userId="2ded8696-c876-4c5d-bde1-30f5acccf71d" providerId="ADAL" clId="{8E1AFF43-F6A5-4165-9687-752429FC6BDA}" dt="2025-01-17T13:13:10.444" v="13"/>
        <pc:sldMkLst>
          <pc:docMk/>
          <pc:sldMk cId="1181926115" sldId="313"/>
        </pc:sldMkLst>
      </pc:sldChg>
      <pc:sldChg chg="add">
        <pc:chgData name="Walter Zupa" userId="2ded8696-c876-4c5d-bde1-30f5acccf71d" providerId="ADAL" clId="{8E1AFF43-F6A5-4165-9687-752429FC6BDA}" dt="2025-01-17T13:13:10.444" v="13"/>
        <pc:sldMkLst>
          <pc:docMk/>
          <pc:sldMk cId="3880710103" sldId="314"/>
        </pc:sldMkLst>
      </pc:sldChg>
      <pc:sldChg chg="add">
        <pc:chgData name="Walter Zupa" userId="2ded8696-c876-4c5d-bde1-30f5acccf71d" providerId="ADAL" clId="{8E1AFF43-F6A5-4165-9687-752429FC6BDA}" dt="2025-01-17T13:13:10.444" v="13"/>
        <pc:sldMkLst>
          <pc:docMk/>
          <pc:sldMk cId="78142267"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8E36A-7D9B-41B8-8DF6-A066BB3B024E}" type="datetimeFigureOut">
              <a:rPr lang="it-IT" smtClean="0"/>
              <a:t>20/01/2025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AC12-DA90-456B-AF13-408B3BCF2173}" type="slidenum">
              <a:rPr lang="it-IT" smtClean="0"/>
              <a:t>‹N›</a:t>
            </a:fld>
            <a:endParaRPr lang="it-IT"/>
          </a:p>
        </p:txBody>
      </p:sp>
    </p:spTree>
    <p:extLst>
      <p:ext uri="{BB962C8B-B14F-4D97-AF65-F5344CB8AC3E}">
        <p14:creationId xmlns:p14="http://schemas.microsoft.com/office/powerpoint/2010/main" val="312611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D1BAA0F3-21AB-4AAF-9639-372C393FB165}" type="datetimeFigureOut">
              <a:rPr lang="it-IT" smtClean="0"/>
              <a:t>20/01/2025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67161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20/01/2025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87384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20/01/2025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60105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20/01/2025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21706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D1BAA0F3-21AB-4AAF-9639-372C393FB165}" type="datetimeFigureOut">
              <a:rPr lang="it-IT" smtClean="0"/>
              <a:t>20/01/2025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411243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D1BAA0F3-21AB-4AAF-9639-372C393FB165}" type="datetimeFigureOut">
              <a:rPr lang="it-IT" smtClean="0"/>
              <a:t>20/01/2025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24235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D1BAA0F3-21AB-4AAF-9639-372C393FB165}" type="datetimeFigureOut">
              <a:rPr lang="it-IT" smtClean="0"/>
              <a:t>20/01/2025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80977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D1BAA0F3-21AB-4AAF-9639-372C393FB165}" type="datetimeFigureOut">
              <a:rPr lang="it-IT" smtClean="0"/>
              <a:t>20/01/2025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39702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1BAA0F3-21AB-4AAF-9639-372C393FB165}" type="datetimeFigureOut">
              <a:rPr lang="it-IT" smtClean="0"/>
              <a:t>20/01/2025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394787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1BAA0F3-21AB-4AAF-9639-372C393FB165}" type="datetimeFigureOut">
              <a:rPr lang="it-IT" smtClean="0"/>
              <a:t>20/01/2025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18423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1BAA0F3-21AB-4AAF-9639-372C393FB165}" type="datetimeFigureOut">
              <a:rPr lang="it-IT" smtClean="0"/>
              <a:t>20/01/2025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201010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0" b="-17000"/>
          </a:stretch>
        </a:blip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AA0F3-21AB-4AAF-9639-372C393FB165}" type="datetimeFigureOut">
              <a:rPr lang="it-IT" smtClean="0"/>
              <a:t>20/01/2025</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12541-668A-464D-8FE2-28E11BC4A888}" type="slidenum">
              <a:rPr lang="it-IT" smtClean="0"/>
              <a:t>‹N›</a:t>
            </a:fld>
            <a:endParaRPr lang="it-IT"/>
          </a:p>
        </p:txBody>
      </p:sp>
    </p:spTree>
    <p:extLst>
      <p:ext uri="{BB962C8B-B14F-4D97-AF65-F5344CB8AC3E}">
        <p14:creationId xmlns:p14="http://schemas.microsoft.com/office/powerpoint/2010/main" val="8941557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1075831" y="5530283"/>
            <a:ext cx="2973655" cy="513057"/>
          </a:xfrm>
        </p:spPr>
        <p:txBody>
          <a:bodyPr>
            <a:noAutofit/>
          </a:bodyPr>
          <a:lstStyle/>
          <a:p>
            <a:pPr algn="l"/>
            <a:r>
              <a:rPr lang="it-IT" sz="2800" dirty="0">
                <a:solidFill>
                  <a:schemeClr val="accent1">
                    <a:lumMod val="50000"/>
                  </a:schemeClr>
                </a:solidFill>
                <a:latin typeface="Segoe UI Semilight" panose="020B0402040204020203" pitchFamily="34" charset="0"/>
                <a:cs typeface="Segoe UI Semilight" panose="020B0402040204020203" pitchFamily="34" charset="0"/>
              </a:rPr>
              <a:t>W. Zupa, I. Bitetto</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33739" y="5530283"/>
            <a:ext cx="2246382" cy="997236"/>
          </a:xfrm>
          <a:prstGeom prst="rect">
            <a:avLst/>
          </a:prstGeom>
        </p:spPr>
      </p:pic>
      <p:sp>
        <p:nvSpPr>
          <p:cNvPr id="10" name="Rettangolo 9"/>
          <p:cNvSpPr/>
          <p:nvPr/>
        </p:nvSpPr>
        <p:spPr>
          <a:xfrm>
            <a:off x="2460242" y="1990907"/>
            <a:ext cx="7271516" cy="923330"/>
          </a:xfrm>
          <a:prstGeom prst="rect">
            <a:avLst/>
          </a:prstGeom>
        </p:spPr>
        <p:txBody>
          <a:bodyPr wrap="square">
            <a:spAutoFit/>
          </a:bodyPr>
          <a:lstStyle/>
          <a:p>
            <a:pPr algn="ctr"/>
            <a:r>
              <a:rPr lang="en-US" sz="5400" dirty="0">
                <a:solidFill>
                  <a:schemeClr val="accent1">
                    <a:lumMod val="50000"/>
                  </a:schemeClr>
                </a:solidFill>
                <a:latin typeface="Segoe UI Semilight" panose="020B0402040204020203" pitchFamily="34" charset="0"/>
                <a:ea typeface="MS Mincho"/>
                <a:cs typeface="Segoe UI Semilight" panose="020B0402040204020203" pitchFamily="34" charset="0"/>
              </a:rPr>
              <a:t>Upload of MEDITS data</a:t>
            </a:r>
            <a:endParaRPr lang="en-US" sz="4000" dirty="0">
              <a:solidFill>
                <a:schemeClr val="accent1">
                  <a:lumMod val="50000"/>
                </a:schemeClr>
              </a:solidFill>
              <a:latin typeface="Segoe UI Semilight" panose="020B0402040204020203" pitchFamily="34" charset="0"/>
              <a:ea typeface="MS Mincho"/>
              <a:cs typeface="Segoe UI Semilight" panose="020B0402040204020203" pitchFamily="34" charset="0"/>
            </a:endParaRPr>
          </a:p>
        </p:txBody>
      </p:sp>
      <p:sp>
        <p:nvSpPr>
          <p:cNvPr id="3" name="Google Shape;142;p15">
            <a:extLst>
              <a:ext uri="{FF2B5EF4-FFF2-40B4-BE49-F238E27FC236}">
                <a16:creationId xmlns:a16="http://schemas.microsoft.com/office/drawing/2014/main" id="{DD31D3BC-D129-60CC-8A8B-C36263427AE3}"/>
              </a:ext>
            </a:extLst>
          </p:cNvPr>
          <p:cNvSpPr/>
          <p:nvPr/>
        </p:nvSpPr>
        <p:spPr>
          <a:xfrm>
            <a:off x="3930555" y="3254084"/>
            <a:ext cx="4599296" cy="2119515"/>
          </a:xfrm>
          <a:prstGeom prst="rect">
            <a:avLst/>
          </a:prstGeom>
          <a:noFill/>
          <a:ln>
            <a:noFill/>
          </a:ln>
        </p:spPr>
        <p:txBody>
          <a:bodyPr spcFirstLastPara="1" wrap="square" lIns="91425" tIns="45700" rIns="91425" bIns="45700" anchor="t" anchorCtr="0">
            <a:noAutofit/>
          </a:bodyPr>
          <a:lstStyle/>
          <a:p>
            <a:pPr algn="ctr"/>
            <a:endParaRPr lang="en-US" sz="2800" b="1" dirty="0">
              <a:solidFill>
                <a:srgbClr val="002060"/>
              </a:solidFill>
              <a:latin typeface="Calibri Light" pitchFamily="34" charset="0"/>
              <a:ea typeface="Calibri"/>
              <a:cs typeface="Calibri Light" pitchFamily="34" charset="0"/>
              <a:sym typeface="Calibri"/>
            </a:endParaRPr>
          </a:p>
          <a:p>
            <a:pPr algn="ctr"/>
            <a:r>
              <a:rPr lang="en-US" sz="3600" b="1" dirty="0">
                <a:solidFill>
                  <a:srgbClr val="002060"/>
                </a:solidFill>
                <a:latin typeface="Calibri Light" pitchFamily="34" charset="0"/>
                <a:ea typeface="Calibri"/>
                <a:cs typeface="Calibri Light" pitchFamily="34" charset="0"/>
                <a:sym typeface="Calibri"/>
              </a:rPr>
              <a:t>2</a:t>
            </a:r>
            <a:r>
              <a:rPr lang="en-US" sz="3600" b="1" baseline="30000" dirty="0">
                <a:solidFill>
                  <a:srgbClr val="002060"/>
                </a:solidFill>
                <a:latin typeface="Calibri Light" pitchFamily="34" charset="0"/>
                <a:ea typeface="Calibri"/>
                <a:cs typeface="Calibri Light" pitchFamily="34" charset="0"/>
                <a:sym typeface="Calibri"/>
              </a:rPr>
              <a:t>nd</a:t>
            </a:r>
            <a:r>
              <a:rPr lang="en-US" sz="3600" b="1" dirty="0">
                <a:solidFill>
                  <a:srgbClr val="002060"/>
                </a:solidFill>
                <a:latin typeface="Calibri Light" pitchFamily="34" charset="0"/>
                <a:ea typeface="Calibri"/>
                <a:cs typeface="Calibri Light" pitchFamily="34" charset="0"/>
                <a:sym typeface="Calibri"/>
              </a:rPr>
              <a:t> Training</a:t>
            </a:r>
          </a:p>
          <a:p>
            <a:pPr algn="ctr"/>
            <a:r>
              <a:rPr lang="en-GB" sz="2800" b="1" dirty="0">
                <a:solidFill>
                  <a:srgbClr val="002060"/>
                </a:solidFill>
                <a:latin typeface="Calibri Light" pitchFamily="34" charset="0"/>
                <a:ea typeface="Calibri"/>
                <a:cs typeface="Calibri Light" pitchFamily="34" charset="0"/>
                <a:sym typeface="Calibri"/>
              </a:rPr>
              <a:t>Excelsior Hotel, Bari (Italy), 20</a:t>
            </a:r>
            <a:r>
              <a:rPr lang="en-GB" sz="2800" b="1" baseline="30000" dirty="0">
                <a:solidFill>
                  <a:srgbClr val="002060"/>
                </a:solidFill>
                <a:latin typeface="Calibri Light" pitchFamily="34" charset="0"/>
                <a:ea typeface="Calibri"/>
                <a:cs typeface="Calibri Light" pitchFamily="34" charset="0"/>
                <a:sym typeface="Calibri"/>
              </a:rPr>
              <a:t>th</a:t>
            </a:r>
            <a:r>
              <a:rPr lang="en-GB" sz="2800" b="1" dirty="0">
                <a:solidFill>
                  <a:srgbClr val="002060"/>
                </a:solidFill>
                <a:latin typeface="Calibri Light" pitchFamily="34" charset="0"/>
                <a:ea typeface="Calibri"/>
                <a:cs typeface="Calibri Light" pitchFamily="34" charset="0"/>
                <a:sym typeface="Calibri"/>
              </a:rPr>
              <a:t>-24</a:t>
            </a:r>
            <a:r>
              <a:rPr lang="en-GB" sz="2800" b="1" baseline="30000" dirty="0">
                <a:solidFill>
                  <a:srgbClr val="002060"/>
                </a:solidFill>
                <a:latin typeface="Calibri Light" pitchFamily="34" charset="0"/>
                <a:ea typeface="Calibri"/>
                <a:cs typeface="Calibri Light" pitchFamily="34" charset="0"/>
                <a:sym typeface="Calibri"/>
              </a:rPr>
              <a:t>th</a:t>
            </a:r>
            <a:r>
              <a:rPr lang="en-GB" sz="2800" b="1" dirty="0">
                <a:solidFill>
                  <a:srgbClr val="002060"/>
                </a:solidFill>
                <a:latin typeface="Calibri Light" pitchFamily="34" charset="0"/>
                <a:ea typeface="Calibri"/>
                <a:cs typeface="Calibri Light" pitchFamily="34" charset="0"/>
                <a:sym typeface="Calibri"/>
              </a:rPr>
              <a:t> January 2025</a:t>
            </a:r>
            <a:endParaRPr lang="en-US" sz="2800" b="1" cap="small" dirty="0">
              <a:solidFill>
                <a:srgbClr val="002060"/>
              </a:solidFill>
              <a:latin typeface="Calibri"/>
              <a:ea typeface="Calibri"/>
              <a:cs typeface="Calibri"/>
              <a:sym typeface="Calibri"/>
            </a:endParaRPr>
          </a:p>
        </p:txBody>
      </p:sp>
    </p:spTree>
    <p:extLst>
      <p:ext uri="{BB962C8B-B14F-4D97-AF65-F5344CB8AC3E}">
        <p14:creationId xmlns:p14="http://schemas.microsoft.com/office/powerpoint/2010/main" val="299521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p:cNvGraphicFramePr>
            <a:graphicFrameLocks noGrp="1"/>
          </p:cNvGraphicFramePr>
          <p:nvPr>
            <p:extLst>
              <p:ext uri="{D42A27DB-BD31-4B8C-83A1-F6EECF244321}">
                <p14:modId xmlns:p14="http://schemas.microsoft.com/office/powerpoint/2010/main" val="2576417976"/>
              </p:ext>
            </p:extLst>
          </p:nvPr>
        </p:nvGraphicFramePr>
        <p:xfrm>
          <a:off x="1466091" y="1967241"/>
          <a:ext cx="3989978" cy="1539240"/>
        </p:xfrm>
        <a:graphic>
          <a:graphicData uri="http://schemas.openxmlformats.org/drawingml/2006/table">
            <a:tbl>
              <a:tblPr>
                <a:tableStyleId>{0505E3EF-67EA-436B-97B2-0124C06EBD24}</a:tableStyleId>
              </a:tblPr>
              <a:tblGrid>
                <a:gridCol w="719320">
                  <a:extLst>
                    <a:ext uri="{9D8B030D-6E8A-4147-A177-3AD203B41FA5}">
                      <a16:colId xmlns:a16="http://schemas.microsoft.com/office/drawing/2014/main" val="20000"/>
                    </a:ext>
                  </a:extLst>
                </a:gridCol>
                <a:gridCol w="1112698">
                  <a:extLst>
                    <a:ext uri="{9D8B030D-6E8A-4147-A177-3AD203B41FA5}">
                      <a16:colId xmlns:a16="http://schemas.microsoft.com/office/drawing/2014/main" val="20001"/>
                    </a:ext>
                  </a:extLst>
                </a:gridCol>
                <a:gridCol w="719320">
                  <a:extLst>
                    <a:ext uri="{9D8B030D-6E8A-4147-A177-3AD203B41FA5}">
                      <a16:colId xmlns:a16="http://schemas.microsoft.com/office/drawing/2014/main" val="20002"/>
                    </a:ext>
                  </a:extLst>
                </a:gridCol>
                <a:gridCol w="719320">
                  <a:extLst>
                    <a:ext uri="{9D8B030D-6E8A-4147-A177-3AD203B41FA5}">
                      <a16:colId xmlns:a16="http://schemas.microsoft.com/office/drawing/2014/main" val="20003"/>
                    </a:ext>
                  </a:extLst>
                </a:gridCol>
                <a:gridCol w="719320">
                  <a:extLst>
                    <a:ext uri="{9D8B030D-6E8A-4147-A177-3AD203B41FA5}">
                      <a16:colId xmlns:a16="http://schemas.microsoft.com/office/drawing/2014/main" val="20004"/>
                    </a:ext>
                  </a:extLst>
                </a:gridCol>
              </a:tblGrid>
              <a:tr h="190500">
                <a:tc>
                  <a:txBody>
                    <a:bodyPr/>
                    <a:lstStyle/>
                    <a:p>
                      <a:pPr algn="l" fontAlgn="b"/>
                      <a:r>
                        <a:rPr lang="it-IT" sz="1200" u="none" strike="noStrike">
                          <a:effectLst/>
                        </a:rPr>
                        <a:t>errors</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check type</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table</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variable</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year</a:t>
                      </a:r>
                      <a:endParaRPr lang="it-IT"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l" fontAlgn="b"/>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Check Headers</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TA</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l" fontAlgn="b"/>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Check Headers</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TB</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l" fontAlgn="b"/>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Check Headers</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TC</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it-IT" sz="1200" u="none" strike="noStrike">
                          <a:effectLst/>
                        </a:rPr>
                        <a:t>X</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Check CLASS</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TA</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l" fontAlgn="b"/>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Check CLASS</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TB</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l" fontAlgn="b"/>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Check CLASS</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TC</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190500">
                <a:tc>
                  <a:txBody>
                    <a:bodyPr/>
                    <a:lstStyle/>
                    <a:p>
                      <a:pPr algn="l" fontAlgn="b"/>
                      <a:r>
                        <a:rPr lang="it-IT" sz="1200" u="none" strike="noStrike">
                          <a:effectLst/>
                        </a:rPr>
                        <a:t>X</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Check YEAR</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dirty="0">
                          <a:effectLst/>
                        </a:rPr>
                        <a:t>ALL</a:t>
                      </a:r>
                      <a:endParaRPr lang="it-IT"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a:effectLst/>
                        </a:rPr>
                        <a:t>NA</a:t>
                      </a:r>
                      <a:endParaRPr lang="it-IT"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t-IT" sz="1200" u="none" strike="noStrike" dirty="0">
                          <a:effectLst/>
                        </a:rPr>
                        <a:t>NA</a:t>
                      </a:r>
                      <a:endParaRPr lang="it-IT"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bl>
          </a:graphicData>
        </a:graphic>
      </p:graphicFrame>
      <p:sp>
        <p:nvSpPr>
          <p:cNvPr id="5" name="CasellaDiTesto 4"/>
          <p:cNvSpPr txBox="1"/>
          <p:nvPr/>
        </p:nvSpPr>
        <p:spPr>
          <a:xfrm>
            <a:off x="1380511" y="938551"/>
            <a:ext cx="4501270"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Report of the </a:t>
            </a:r>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errors</a:t>
            </a:r>
            <a:endPar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aphicFrame>
        <p:nvGraphicFramePr>
          <p:cNvPr id="6" name="Tabella 5"/>
          <p:cNvGraphicFramePr>
            <a:graphicFrameLocks noGrp="1"/>
          </p:cNvGraphicFramePr>
          <p:nvPr>
            <p:extLst>
              <p:ext uri="{D42A27DB-BD31-4B8C-83A1-F6EECF244321}">
                <p14:modId xmlns:p14="http://schemas.microsoft.com/office/powerpoint/2010/main" val="725737048"/>
              </p:ext>
            </p:extLst>
          </p:nvPr>
        </p:nvGraphicFramePr>
        <p:xfrm>
          <a:off x="5704672" y="938551"/>
          <a:ext cx="4719950" cy="3927640"/>
        </p:xfrm>
        <a:graphic>
          <a:graphicData uri="http://schemas.openxmlformats.org/drawingml/2006/table">
            <a:tbl>
              <a:tblPr/>
              <a:tblGrid>
                <a:gridCol w="409446">
                  <a:extLst>
                    <a:ext uri="{9D8B030D-6E8A-4147-A177-3AD203B41FA5}">
                      <a16:colId xmlns:a16="http://schemas.microsoft.com/office/drawing/2014/main" val="20000"/>
                    </a:ext>
                  </a:extLst>
                </a:gridCol>
                <a:gridCol w="251030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251032">
                <a:tc>
                  <a:txBody>
                    <a:bodyPr/>
                    <a:lstStyle/>
                    <a:p>
                      <a:pPr algn="l" fontAlgn="b"/>
                      <a:r>
                        <a:rPr lang="it-IT" sz="1100" b="0" i="0" u="none" strike="noStrike" dirty="0" err="1">
                          <a:solidFill>
                            <a:srgbClr val="000000"/>
                          </a:solidFill>
                          <a:effectLst/>
                          <a:latin typeface="Calibri" panose="020F0502020204030204" pitchFamily="34" charset="0"/>
                        </a:rPr>
                        <a:t>errors</a:t>
                      </a:r>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type</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table</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variable</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year</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59434">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Headers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59434">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Headers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TB</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59434">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Headers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TC</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59434">
                <a:tc>
                  <a:txBody>
                    <a:bodyPr/>
                    <a:lstStyle/>
                    <a:p>
                      <a:pPr algn="l" fontAlgn="b"/>
                      <a:endParaRPr lang="it-IT"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CLASS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59434">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dirty="0" err="1">
                          <a:solidFill>
                            <a:srgbClr val="000000"/>
                          </a:solidFill>
                          <a:effectLst/>
                          <a:latin typeface="Calibri" panose="020F0502020204030204" pitchFamily="34" charset="0"/>
                        </a:rPr>
                        <a:t>Check</a:t>
                      </a:r>
                      <a:r>
                        <a:rPr lang="it-IT" sz="1100" b="0" i="0" u="none" strike="noStrike" dirty="0">
                          <a:solidFill>
                            <a:srgbClr val="000000"/>
                          </a:solidFill>
                          <a:effectLst/>
                          <a:latin typeface="Calibri" panose="020F0502020204030204" pitchFamily="34" charset="0"/>
                        </a:rPr>
                        <a:t> CLASS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TB</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59434">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CLASS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TC</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59434">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YEAR</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ALL</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59434">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dirty="0" err="1">
                          <a:solidFill>
                            <a:srgbClr val="000000"/>
                          </a:solidFill>
                          <a:effectLst/>
                          <a:latin typeface="Calibri" panose="020F0502020204030204" pitchFamily="34" charset="0"/>
                        </a:rPr>
                        <a:t>Check</a:t>
                      </a:r>
                      <a:r>
                        <a:rPr lang="it-IT" sz="1100" b="0" i="0" u="none" strike="noStrike" dirty="0">
                          <a:solidFill>
                            <a:srgbClr val="000000"/>
                          </a:solidFill>
                          <a:effectLst/>
                          <a:latin typeface="Calibri" panose="020F0502020204030204" pitchFamily="34" charset="0"/>
                        </a:rPr>
                        <a:t> TYPE_OF_FILE</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ALL</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51032">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dirty="0" err="1">
                          <a:solidFill>
                            <a:srgbClr val="000000"/>
                          </a:solidFill>
                          <a:effectLst/>
                          <a:latin typeface="Calibri" panose="020F0502020204030204" pitchFamily="34" charset="0"/>
                        </a:rPr>
                        <a:t>Check</a:t>
                      </a:r>
                      <a:r>
                        <a:rPr lang="it-IT" sz="1100" b="0" i="0" u="none" strike="noStrike" dirty="0">
                          <a:solidFill>
                            <a:srgbClr val="000000"/>
                          </a:solidFill>
                          <a:effectLst/>
                          <a:latin typeface="Calibri" panose="020F0502020204030204" pitchFamily="34" charset="0"/>
                        </a:rPr>
                        <a:t> </a:t>
                      </a:r>
                      <a:r>
                        <a:rPr lang="it-IT" sz="1100" b="0" i="0" u="none" strike="noStrike" dirty="0" err="1">
                          <a:solidFill>
                            <a:srgbClr val="000000"/>
                          </a:solidFill>
                          <a:effectLst/>
                          <a:latin typeface="Calibri" panose="020F0502020204030204" pitchFamily="34" charset="0"/>
                        </a:rPr>
                        <a:t>identical</a:t>
                      </a:r>
                      <a:r>
                        <a:rPr lang="it-IT" sz="1100" b="0" i="0" u="none" strike="noStrike" dirty="0">
                          <a:solidFill>
                            <a:srgbClr val="000000"/>
                          </a:solidFill>
                          <a:effectLst/>
                          <a:latin typeface="Calibri" panose="020F0502020204030204" pitchFamily="34" charset="0"/>
                        </a:rPr>
                        <a:t> record TA</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251032">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identical record TB</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TB</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251032">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identical record TC</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TC</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251032">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quasi-identical record in TA</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251032">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quasi-identical record in TB</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TB</a:t>
                      </a:r>
                    </a:p>
                  </a:txBody>
                  <a:tcPr marL="9525" marR="9525" marT="9525"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251032">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quasi-identical record in TC</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TC</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251032">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Check consistency of area TA, TB, TC, TE, TL</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ALL</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15"/>
                  </a:ext>
                </a:extLst>
              </a:tr>
              <a:tr h="251032">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dictionary</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COUNTRY</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16"/>
                  </a:ext>
                </a:extLst>
              </a:tr>
              <a:tr h="251032">
                <a:tc>
                  <a:txBody>
                    <a:bodyPr/>
                    <a:lstStyle/>
                    <a:p>
                      <a:pPr algn="l" fontAlgn="b"/>
                      <a:endParaRPr lang="it-IT"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Check dictionary</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AREA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17"/>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1211924128"/>
              </p:ext>
            </p:extLst>
          </p:nvPr>
        </p:nvGraphicFramePr>
        <p:xfrm>
          <a:off x="6104143" y="4927141"/>
          <a:ext cx="4320479" cy="1832610"/>
        </p:xfrm>
        <a:graphic>
          <a:graphicData uri="http://schemas.openxmlformats.org/drawingml/2006/table">
            <a:tbl>
              <a:tblPr/>
              <a:tblGrid>
                <a:gridCol w="2520279">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544560">
                  <a:extLst>
                    <a:ext uri="{9D8B030D-6E8A-4147-A177-3AD203B41FA5}">
                      <a16:colId xmlns:a16="http://schemas.microsoft.com/office/drawing/2014/main" val="20003"/>
                    </a:ext>
                  </a:extLst>
                </a:gridCol>
                <a:gridCol w="607568">
                  <a:extLst>
                    <a:ext uri="{9D8B030D-6E8A-4147-A177-3AD203B41FA5}">
                      <a16:colId xmlns:a16="http://schemas.microsoft.com/office/drawing/2014/main" val="20004"/>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Check presence of lengths for G1 and G2 </a:t>
                      </a:r>
                      <a:r>
                        <a:rPr lang="en-US" sz="1100" b="0" i="0" u="none" strike="noStrike" dirty="0" err="1">
                          <a:solidFill>
                            <a:srgbClr val="000000"/>
                          </a:solidFill>
                          <a:effectLst/>
                          <a:latin typeface="Calibri" panose="020F0502020204030204" pitchFamily="34" charset="0"/>
                        </a:rPr>
                        <a:t>Medits</a:t>
                      </a:r>
                      <a:r>
                        <a:rPr lang="en-US" sz="1100" b="0" i="0" u="none" strike="noStrike" dirty="0">
                          <a:solidFill>
                            <a:srgbClr val="000000"/>
                          </a:solidFill>
                          <a:effectLst/>
                          <a:latin typeface="Calibri" panose="020F0502020204030204" pitchFamily="34" charset="0"/>
                        </a:rPr>
                        <a:t> species in TC</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TC</a:t>
                      </a:r>
                    </a:p>
                  </a:txBody>
                  <a:tcPr marL="9525" marR="9525" marT="9525"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l" fontAlgn="b"/>
                      <a:r>
                        <a:rPr lang="en-US" sz="1100" b="0" i="0" u="none" strike="noStrike" dirty="0">
                          <a:solidFill>
                            <a:srgbClr val="000000"/>
                          </a:solidFill>
                          <a:effectLst/>
                          <a:latin typeface="Calibri" panose="020F0502020204030204" pitchFamily="34" charset="0"/>
                        </a:rPr>
                        <a:t>Check presence in TB of TA hauls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TB-TA</a:t>
                      </a:r>
                    </a:p>
                  </a:txBody>
                  <a:tcPr marL="9525" marR="9525" marT="9525"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effectLst/>
                          <a:latin typeface="Calibri" panose="020F0502020204030204" pitchFamily="34" charset="0"/>
                        </a:rPr>
                        <a:t>Check presence in TA of TB hauls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TA-TB</a:t>
                      </a:r>
                    </a:p>
                  </a:txBody>
                  <a:tcPr marL="9525" marR="9525" marT="9525"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effectLst/>
                          <a:latin typeface="Calibri" panose="020F0502020204030204" pitchFamily="34" charset="0"/>
                        </a:rPr>
                        <a:t>Check presence in TC of TB target species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TC-TB</a:t>
                      </a:r>
                    </a:p>
                  </a:txBody>
                  <a:tcPr marL="9525" marR="9525" marT="9525"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effectLst/>
                          <a:latin typeface="Calibri" panose="020F0502020204030204" pitchFamily="34" charset="0"/>
                        </a:rPr>
                        <a:t>Check presence in TB of TC species</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TB-TC</a:t>
                      </a:r>
                    </a:p>
                  </a:txBody>
                  <a:tcPr marL="9525" marR="9525" marT="9525"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l" fontAlgn="b"/>
                      <a:r>
                        <a:rPr lang="en-US" sz="1100" b="0" i="0" u="none" strike="noStrike" dirty="0">
                          <a:solidFill>
                            <a:srgbClr val="000000"/>
                          </a:solidFill>
                          <a:effectLst/>
                          <a:latin typeface="Calibri" panose="020F0502020204030204" pitchFamily="34" charset="0"/>
                        </a:rPr>
                        <a:t>Check correctness of the number per sex in TB in case of sub-sampling in TC  </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TB-TC</a:t>
                      </a:r>
                    </a:p>
                  </a:txBody>
                  <a:tcPr marL="9525" marR="9525" marT="9525"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l" fontAlgn="b"/>
                      <a:r>
                        <a:rPr lang="en-US" sz="1100" b="0" i="0" u="none" strike="noStrike">
                          <a:solidFill>
                            <a:srgbClr val="000000"/>
                          </a:solidFill>
                          <a:effectLst/>
                          <a:latin typeface="Calibri" panose="020F0502020204030204" pitchFamily="34" charset="0"/>
                        </a:rPr>
                        <a:t>Check on date by haul TB</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TA-TB</a:t>
                      </a:r>
                    </a:p>
                  </a:txBody>
                  <a:tcPr marL="9525" marR="9525" marT="9525"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l" fontAlgn="b"/>
                      <a:r>
                        <a:rPr lang="en-US" sz="1100" b="0" i="0" u="none" strike="noStrike">
                          <a:solidFill>
                            <a:srgbClr val="000000"/>
                          </a:solidFill>
                          <a:effectLst/>
                          <a:latin typeface="Calibri" panose="020F0502020204030204" pitchFamily="34" charset="0"/>
                        </a:rPr>
                        <a:t>Check on date by haul TC</a:t>
                      </a:r>
                    </a:p>
                  </a:txBody>
                  <a:tcPr marL="9525" marR="9525" marT="9525" marB="0" anchor="b">
                    <a:lnL>
                      <a:noFill/>
                    </a:lnL>
                    <a:lnR>
                      <a:noFill/>
                    </a:lnR>
                    <a:lnT>
                      <a:noFill/>
                    </a:lnT>
                    <a:lnB>
                      <a:noFill/>
                    </a:lnB>
                  </a:tcPr>
                </a:tc>
                <a:tc>
                  <a:txBody>
                    <a:bodyPr/>
                    <a:lstStyle/>
                    <a:p>
                      <a:pPr algn="l" fontAlgn="b"/>
                      <a:r>
                        <a:rPr lang="it-IT" sz="1100" b="0" i="0" u="none" strike="noStrike">
                          <a:solidFill>
                            <a:srgbClr val="000000"/>
                          </a:solidFill>
                          <a:effectLst/>
                          <a:latin typeface="Calibri" panose="020F0502020204030204" pitchFamily="34" charset="0"/>
                        </a:rPr>
                        <a:t>TA-TC</a:t>
                      </a:r>
                    </a:p>
                  </a:txBody>
                  <a:tcPr marL="9525" marR="9525" marT="9525"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a:noFill/>
                    </a:lnT>
                    <a:lnB>
                      <a:noFill/>
                    </a:lnB>
                  </a:tcPr>
                </a:tc>
                <a:tc>
                  <a:txBody>
                    <a:bodyPr/>
                    <a:lstStyle/>
                    <a:p>
                      <a:pPr algn="r" fontAlgn="b"/>
                      <a:r>
                        <a:rPr lang="it-IT" sz="1100" b="0" i="0" u="none" strike="noStrike" dirty="0">
                          <a:solidFill>
                            <a:srgbClr val="000000"/>
                          </a:solidFill>
                          <a:effectLst/>
                          <a:latin typeface="Calibri" panose="020F0502020204030204" pitchFamily="34" charset="0"/>
                        </a:rPr>
                        <a:t>2015</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bl>
          </a:graphicData>
        </a:graphic>
      </p:graphicFrame>
      <p:sp>
        <p:nvSpPr>
          <p:cNvPr id="8" name="Rettangolo 7"/>
          <p:cNvSpPr/>
          <p:nvPr/>
        </p:nvSpPr>
        <p:spPr>
          <a:xfrm>
            <a:off x="1439079" y="4774116"/>
            <a:ext cx="4521047" cy="193899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dirty="0"/>
              <a:t>…</a:t>
            </a:r>
          </a:p>
          <a:p>
            <a:r>
              <a:rPr lang="en-US" sz="1000" dirty="0"/>
              <a:t>[1] Check presence in TB of TC species in progress...</a:t>
            </a:r>
          </a:p>
          <a:p>
            <a:r>
              <a:rPr lang="en-US" sz="1000" dirty="0"/>
              <a:t>[1] Check presence in TB of TC species successfully completed!</a:t>
            </a:r>
          </a:p>
          <a:p>
            <a:r>
              <a:rPr lang="en-US" sz="1000" dirty="0"/>
              <a:t>[1] Check correctness of the number per sex in TB in case of sub-sampling in TC   in progress...</a:t>
            </a:r>
          </a:p>
          <a:p>
            <a:r>
              <a:rPr lang="en-US" sz="1000" dirty="0"/>
              <a:t>[1] Check correctness of the number per sex in TB in case of sub-sampling in TC   successfully completed!</a:t>
            </a:r>
          </a:p>
          <a:p>
            <a:r>
              <a:rPr lang="en-US" sz="1000" dirty="0"/>
              <a:t>[1] Check on date by haul TB in progress...</a:t>
            </a:r>
          </a:p>
          <a:p>
            <a:r>
              <a:rPr lang="en-US" sz="1000" dirty="0"/>
              <a:t>[1] Check on date by haul TB successfully completed!</a:t>
            </a:r>
          </a:p>
          <a:p>
            <a:r>
              <a:rPr lang="en-US" sz="1000" dirty="0"/>
              <a:t>[1] Check on date by haul TC in progress...</a:t>
            </a:r>
          </a:p>
          <a:p>
            <a:r>
              <a:rPr lang="en-US" sz="1000" dirty="0"/>
              <a:t>[1] Check on date by haul TC successfully completed!</a:t>
            </a:r>
          </a:p>
          <a:p>
            <a:r>
              <a:rPr lang="en-US" sz="1000" dirty="0"/>
              <a:t>[1] All the checks have been performed!</a:t>
            </a:r>
          </a:p>
        </p:txBody>
      </p:sp>
      <p:sp>
        <p:nvSpPr>
          <p:cNvPr id="9" name="CasellaDiTesto 8"/>
          <p:cNvSpPr txBox="1"/>
          <p:nvPr/>
        </p:nvSpPr>
        <p:spPr>
          <a:xfrm>
            <a:off x="1439079" y="4261144"/>
            <a:ext cx="2223366"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it-IT" dirty="0"/>
              <a:t>Output in the console</a:t>
            </a:r>
          </a:p>
        </p:txBody>
      </p:sp>
      <p:pic>
        <p:nvPicPr>
          <p:cNvPr id="10" name="Immagine 9"/>
          <p:cNvPicPr>
            <a:picLocks noChangeAspect="1"/>
          </p:cNvPicPr>
          <p:nvPr/>
        </p:nvPicPr>
        <p:blipFill>
          <a:blip r:embed="rId2"/>
          <a:stretch>
            <a:fillRect/>
          </a:stretch>
        </p:blipFill>
        <p:spPr>
          <a:xfrm>
            <a:off x="1440170" y="1616696"/>
            <a:ext cx="3000375" cy="257175"/>
          </a:xfrm>
          <a:prstGeom prst="rect">
            <a:avLst/>
          </a:prstGeom>
        </p:spPr>
      </p:pic>
    </p:spTree>
    <p:extLst>
      <p:ext uri="{BB962C8B-B14F-4D97-AF65-F5344CB8AC3E}">
        <p14:creationId xmlns:p14="http://schemas.microsoft.com/office/powerpoint/2010/main" val="337845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465243" y="979932"/>
            <a:ext cx="1260765" cy="584775"/>
          </a:xfrm>
          <a:prstGeom prst="rect">
            <a:avLst/>
          </a:prstGeom>
          <a:noFill/>
        </p:spPr>
        <p:txBody>
          <a:bodyPr wrap="square" rtlCol="0">
            <a:spAutoFit/>
          </a:bodyPr>
          <a:lstStyle/>
          <a:p>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logfile</a:t>
            </a:r>
            <a:endPar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5" name="Immagine 4"/>
          <p:cNvPicPr>
            <a:picLocks noChangeAspect="1"/>
          </p:cNvPicPr>
          <p:nvPr/>
        </p:nvPicPr>
        <p:blipFill>
          <a:blip r:embed="rId2"/>
          <a:stretch>
            <a:fillRect/>
          </a:stretch>
        </p:blipFill>
        <p:spPr>
          <a:xfrm>
            <a:off x="1519770" y="1646125"/>
            <a:ext cx="3562390" cy="4895834"/>
          </a:xfrm>
          <a:prstGeom prst="rect">
            <a:avLst/>
          </a:prstGeom>
          <a:ln>
            <a:solidFill>
              <a:schemeClr val="accent1">
                <a:lumMod val="75000"/>
              </a:schemeClr>
            </a:solidFill>
          </a:ln>
        </p:spPr>
      </p:pic>
      <p:pic>
        <p:nvPicPr>
          <p:cNvPr id="6" name="Immagine 5"/>
          <p:cNvPicPr>
            <a:picLocks noChangeAspect="1"/>
          </p:cNvPicPr>
          <p:nvPr/>
        </p:nvPicPr>
        <p:blipFill>
          <a:blip r:embed="rId3"/>
          <a:stretch>
            <a:fillRect/>
          </a:stretch>
        </p:blipFill>
        <p:spPr>
          <a:xfrm>
            <a:off x="5173148" y="1975595"/>
            <a:ext cx="5300592" cy="1180997"/>
          </a:xfrm>
          <a:prstGeom prst="rect">
            <a:avLst/>
          </a:prstGeom>
          <a:ln>
            <a:solidFill>
              <a:schemeClr val="accent1">
                <a:lumMod val="75000"/>
              </a:schemeClr>
            </a:solidFill>
          </a:ln>
        </p:spPr>
      </p:pic>
      <p:pic>
        <p:nvPicPr>
          <p:cNvPr id="7" name="Immagine 6"/>
          <p:cNvPicPr>
            <a:picLocks noChangeAspect="1"/>
          </p:cNvPicPr>
          <p:nvPr/>
        </p:nvPicPr>
        <p:blipFill>
          <a:blip r:embed="rId4"/>
          <a:stretch>
            <a:fillRect/>
          </a:stretch>
        </p:blipFill>
        <p:spPr>
          <a:xfrm>
            <a:off x="5173147" y="4645405"/>
            <a:ext cx="5376020" cy="449732"/>
          </a:xfrm>
          <a:prstGeom prst="rect">
            <a:avLst/>
          </a:prstGeom>
          <a:ln>
            <a:solidFill>
              <a:schemeClr val="accent1">
                <a:lumMod val="75000"/>
              </a:schemeClr>
            </a:solidFill>
          </a:ln>
        </p:spPr>
      </p:pic>
      <p:pic>
        <p:nvPicPr>
          <p:cNvPr id="8" name="Immagine 7"/>
          <p:cNvPicPr>
            <a:picLocks noChangeAspect="1"/>
          </p:cNvPicPr>
          <p:nvPr/>
        </p:nvPicPr>
        <p:blipFill>
          <a:blip r:embed="rId5"/>
          <a:stretch>
            <a:fillRect/>
          </a:stretch>
        </p:blipFill>
        <p:spPr>
          <a:xfrm>
            <a:off x="5173147" y="5947054"/>
            <a:ext cx="5376020" cy="598640"/>
          </a:xfrm>
          <a:prstGeom prst="rect">
            <a:avLst/>
          </a:prstGeom>
          <a:ln>
            <a:solidFill>
              <a:schemeClr val="accent1">
                <a:lumMod val="75000"/>
              </a:schemeClr>
            </a:solidFill>
          </a:ln>
        </p:spPr>
      </p:pic>
      <p:sp>
        <p:nvSpPr>
          <p:cNvPr id="9" name="CasellaDiTesto 8"/>
          <p:cNvSpPr txBox="1"/>
          <p:nvPr/>
        </p:nvSpPr>
        <p:spPr>
          <a:xfrm>
            <a:off x="8460935" y="5528915"/>
            <a:ext cx="2088232"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it-IT" dirty="0"/>
              <a:t>Report of the </a:t>
            </a:r>
            <a:r>
              <a:rPr lang="it-IT" dirty="0" err="1"/>
              <a:t>errors</a:t>
            </a:r>
            <a:endParaRPr lang="it-IT" dirty="0"/>
          </a:p>
        </p:txBody>
      </p:sp>
      <p:sp>
        <p:nvSpPr>
          <p:cNvPr id="10" name="CasellaDiTesto 9"/>
          <p:cNvSpPr txBox="1"/>
          <p:nvPr/>
        </p:nvSpPr>
        <p:spPr>
          <a:xfrm>
            <a:off x="9631554" y="4204756"/>
            <a:ext cx="91761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it-IT" dirty="0" err="1"/>
              <a:t>logfile</a:t>
            </a:r>
            <a:endParaRPr lang="it-IT" dirty="0"/>
          </a:p>
        </p:txBody>
      </p:sp>
      <p:sp>
        <p:nvSpPr>
          <p:cNvPr id="11" name="CasellaDiTesto 10"/>
          <p:cNvSpPr txBox="1"/>
          <p:nvPr/>
        </p:nvSpPr>
        <p:spPr>
          <a:xfrm>
            <a:off x="5270922" y="3842295"/>
            <a:ext cx="910338"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it-IT" dirty="0" err="1"/>
              <a:t>Error</a:t>
            </a:r>
            <a:endParaRPr lang="it-IT" dirty="0"/>
          </a:p>
        </p:txBody>
      </p:sp>
      <p:sp>
        <p:nvSpPr>
          <p:cNvPr id="12" name="CasellaDiTesto 11"/>
          <p:cNvSpPr txBox="1"/>
          <p:nvPr/>
        </p:nvSpPr>
        <p:spPr>
          <a:xfrm>
            <a:off x="5173148" y="1339972"/>
            <a:ext cx="1152128" cy="369332"/>
          </a:xfrm>
          <a:prstGeom prst="rect">
            <a:avLst/>
          </a:prstGeom>
          <a:solidFill>
            <a:srgbClr val="FFFF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it-IT" dirty="0" err="1">
                <a:solidFill>
                  <a:srgbClr val="002060"/>
                </a:solidFill>
              </a:rPr>
              <a:t>Warning</a:t>
            </a:r>
            <a:endParaRPr lang="it-IT" dirty="0">
              <a:solidFill>
                <a:srgbClr val="002060"/>
              </a:solidFill>
            </a:endParaRPr>
          </a:p>
        </p:txBody>
      </p:sp>
    </p:spTree>
    <p:extLst>
      <p:ext uri="{BB962C8B-B14F-4D97-AF65-F5344CB8AC3E}">
        <p14:creationId xmlns:p14="http://schemas.microsoft.com/office/powerpoint/2010/main" val="210345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525495" y="1424952"/>
            <a:ext cx="282872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a:t>Check quasi-identical record</a:t>
            </a:r>
            <a:endParaRPr lang="it-IT" dirty="0"/>
          </a:p>
        </p:txBody>
      </p:sp>
      <p:sp>
        <p:nvSpPr>
          <p:cNvPr id="5" name="Rettangolo 4"/>
          <p:cNvSpPr/>
          <p:nvPr/>
        </p:nvSpPr>
        <p:spPr>
          <a:xfrm>
            <a:off x="555951" y="1864586"/>
            <a:ext cx="10471277"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Two</a:t>
            </a:r>
            <a:r>
              <a:rPr lang="it-IT" dirty="0"/>
              <a:t> or more "</a:t>
            </a:r>
            <a:r>
              <a:rPr lang="it-IT" b="1" dirty="0"/>
              <a:t>quasi-</a:t>
            </a:r>
            <a:r>
              <a:rPr lang="it-IT" b="1" dirty="0" err="1"/>
              <a:t>identical</a:t>
            </a:r>
            <a:r>
              <a:rPr lang="it-IT" b="1" dirty="0"/>
              <a:t> </a:t>
            </a:r>
            <a:r>
              <a:rPr lang="it-IT" b="1" dirty="0" err="1"/>
              <a:t>records</a:t>
            </a:r>
            <a:r>
              <a:rPr lang="it-IT" dirty="0"/>
              <a:t>" </a:t>
            </a:r>
            <a:r>
              <a:rPr lang="it-IT" dirty="0" err="1"/>
              <a:t>occurred</a:t>
            </a:r>
            <a:r>
              <a:rPr lang="it-IT" dirty="0"/>
              <a:t> </a:t>
            </a:r>
            <a:r>
              <a:rPr lang="it-IT" dirty="0" err="1"/>
              <a:t>when</a:t>
            </a:r>
            <a:r>
              <a:rPr lang="it-IT" dirty="0"/>
              <a:t> </a:t>
            </a:r>
            <a:r>
              <a:rPr lang="it-IT" dirty="0" err="1"/>
              <a:t>all</a:t>
            </a:r>
            <a:r>
              <a:rPr lang="it-IT" dirty="0"/>
              <a:t> the </a:t>
            </a:r>
            <a:r>
              <a:rPr lang="it-IT" dirty="0" err="1"/>
              <a:t>fields</a:t>
            </a:r>
            <a:r>
              <a:rPr lang="it-IT" dirty="0"/>
              <a:t> are </a:t>
            </a:r>
            <a:r>
              <a:rPr lang="it-IT" dirty="0" err="1"/>
              <a:t>respectively</a:t>
            </a:r>
            <a:r>
              <a:rPr lang="it-IT" dirty="0"/>
              <a:t> </a:t>
            </a:r>
            <a:r>
              <a:rPr lang="it-IT" dirty="0" err="1"/>
              <a:t>equal</a:t>
            </a:r>
            <a:r>
              <a:rPr lang="it-IT" dirty="0"/>
              <a:t>, </a:t>
            </a:r>
            <a:r>
              <a:rPr lang="it-IT" dirty="0" err="1"/>
              <a:t>except</a:t>
            </a:r>
            <a:r>
              <a:rPr lang="it-IT" dirty="0"/>
              <a:t>:</a:t>
            </a:r>
          </a:p>
          <a:p>
            <a:r>
              <a:rPr lang="it-IT" dirty="0"/>
              <a:t>(</a:t>
            </a:r>
            <a:r>
              <a:rPr lang="it-IT" dirty="0" err="1"/>
              <a:t>these</a:t>
            </a:r>
            <a:r>
              <a:rPr lang="it-IT" dirty="0"/>
              <a:t> </a:t>
            </a:r>
            <a:r>
              <a:rPr lang="it-IT" dirty="0" err="1"/>
              <a:t>specifc</a:t>
            </a:r>
            <a:r>
              <a:rPr lang="it-IT" dirty="0"/>
              <a:t> </a:t>
            </a:r>
            <a:r>
              <a:rPr lang="it-IT" dirty="0" err="1"/>
              <a:t>fields</a:t>
            </a:r>
            <a:r>
              <a:rPr lang="it-IT" dirty="0"/>
              <a:t> are </a:t>
            </a:r>
            <a:r>
              <a:rPr lang="it-IT" dirty="0" err="1"/>
              <a:t>allowed</a:t>
            </a:r>
            <a:r>
              <a:rPr lang="it-IT" dirty="0"/>
              <a:t> to be </a:t>
            </a:r>
            <a:r>
              <a:rPr lang="it-IT" dirty="0" err="1"/>
              <a:t>identical</a:t>
            </a:r>
            <a:r>
              <a:rPr lang="it-IT" dirty="0"/>
              <a:t>)</a:t>
            </a:r>
          </a:p>
        </p:txBody>
      </p:sp>
      <p:sp>
        <p:nvSpPr>
          <p:cNvPr id="6" name="Rettangolo 5"/>
          <p:cNvSpPr/>
          <p:nvPr/>
        </p:nvSpPr>
        <p:spPr>
          <a:xfrm>
            <a:off x="2806760" y="2547078"/>
            <a:ext cx="939681"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it-IT" dirty="0"/>
              <a:t>TA </a:t>
            </a:r>
            <a:r>
              <a:rPr lang="it-IT" dirty="0" err="1"/>
              <a:t>table</a:t>
            </a:r>
            <a:endParaRPr lang="it-IT" dirty="0"/>
          </a:p>
        </p:txBody>
      </p:sp>
      <p:sp>
        <p:nvSpPr>
          <p:cNvPr id="7" name="Rettangolo 6"/>
          <p:cNvSpPr/>
          <p:nvPr/>
        </p:nvSpPr>
        <p:spPr>
          <a:xfrm>
            <a:off x="642258" y="2435874"/>
            <a:ext cx="1828800" cy="2031325"/>
          </a:xfrm>
          <a:prstGeom prst="rect">
            <a:avLst/>
          </a:prstGeom>
        </p:spPr>
        <p:txBody>
          <a:bodyPr wrap="square">
            <a:spAutoFit/>
          </a:bodyPr>
          <a:lstStyle/>
          <a:p>
            <a:pPr marL="285750" indent="-285750">
              <a:buFont typeface="Arial" panose="020B0604020202020204" pitchFamily="34" charset="0"/>
              <a:buChar char="•"/>
            </a:pPr>
            <a:r>
              <a:rPr lang="it-IT" dirty="0"/>
              <a:t>TYPE_OF_FILE </a:t>
            </a:r>
          </a:p>
          <a:p>
            <a:pPr marL="285750" indent="-285750">
              <a:buFont typeface="Arial" panose="020B0604020202020204" pitchFamily="34" charset="0"/>
              <a:buChar char="•"/>
            </a:pPr>
            <a:r>
              <a:rPr lang="it-IT" dirty="0"/>
              <a:t>AREA</a:t>
            </a:r>
          </a:p>
          <a:p>
            <a:pPr marL="285750" indent="-285750">
              <a:buFont typeface="Arial" panose="020B0604020202020204" pitchFamily="34" charset="0"/>
              <a:buChar char="•"/>
            </a:pPr>
            <a:r>
              <a:rPr lang="it-IT" dirty="0"/>
              <a:t>GEAR</a:t>
            </a:r>
          </a:p>
          <a:p>
            <a:pPr marL="285750" indent="-285750">
              <a:buFont typeface="Arial" panose="020B0604020202020204" pitchFamily="34" charset="0"/>
              <a:buChar char="•"/>
            </a:pPr>
            <a:r>
              <a:rPr lang="it-IT" dirty="0"/>
              <a:t>VESSEL</a:t>
            </a:r>
          </a:p>
          <a:p>
            <a:pPr marL="285750" indent="-285750">
              <a:buFont typeface="Arial" panose="020B0604020202020204" pitchFamily="34" charset="0"/>
              <a:buChar char="•"/>
            </a:pPr>
            <a:r>
              <a:rPr lang="it-IT" dirty="0"/>
              <a:t>YEAR</a:t>
            </a:r>
          </a:p>
          <a:p>
            <a:pPr marL="285750" indent="-285750">
              <a:buFont typeface="Arial" panose="020B0604020202020204" pitchFamily="34" charset="0"/>
              <a:buChar char="•"/>
            </a:pPr>
            <a:r>
              <a:rPr lang="it-IT" dirty="0"/>
              <a:t>RIGGING</a:t>
            </a:r>
          </a:p>
          <a:p>
            <a:pPr marL="285750" indent="-285750">
              <a:buFont typeface="Arial" panose="020B0604020202020204" pitchFamily="34" charset="0"/>
              <a:buChar char="•"/>
            </a:pPr>
            <a:r>
              <a:rPr lang="it-IT" dirty="0"/>
              <a:t>DOORS</a:t>
            </a:r>
          </a:p>
        </p:txBody>
      </p:sp>
      <p:sp>
        <p:nvSpPr>
          <p:cNvPr id="8" name="Rettangolo 7"/>
          <p:cNvSpPr/>
          <p:nvPr/>
        </p:nvSpPr>
        <p:spPr>
          <a:xfrm>
            <a:off x="4278087" y="2435874"/>
            <a:ext cx="1828800" cy="1200329"/>
          </a:xfrm>
          <a:prstGeom prst="rect">
            <a:avLst/>
          </a:prstGeom>
        </p:spPr>
        <p:txBody>
          <a:bodyPr wrap="square">
            <a:spAutoFit/>
          </a:bodyPr>
          <a:lstStyle/>
          <a:p>
            <a:pPr marL="285750" indent="-285750">
              <a:buFont typeface="Arial" panose="020B0604020202020204" pitchFamily="34" charset="0"/>
              <a:buChar char="•"/>
            </a:pPr>
            <a:r>
              <a:rPr lang="it-IT" dirty="0"/>
              <a:t>TYPE_OF_FILE</a:t>
            </a:r>
          </a:p>
          <a:p>
            <a:pPr marL="285750" indent="-285750">
              <a:buFont typeface="Arial" panose="020B0604020202020204" pitchFamily="34" charset="0"/>
              <a:buChar char="•"/>
            </a:pPr>
            <a:r>
              <a:rPr lang="it-IT" dirty="0"/>
              <a:t>AREA</a:t>
            </a:r>
          </a:p>
          <a:p>
            <a:pPr marL="285750" indent="-285750">
              <a:buFont typeface="Arial" panose="020B0604020202020204" pitchFamily="34" charset="0"/>
              <a:buChar char="•"/>
            </a:pPr>
            <a:r>
              <a:rPr lang="it-IT" dirty="0"/>
              <a:t>VESSEL</a:t>
            </a:r>
          </a:p>
          <a:p>
            <a:pPr marL="285750" indent="-285750">
              <a:buFont typeface="Arial" panose="020B0604020202020204" pitchFamily="34" charset="0"/>
              <a:buChar char="•"/>
            </a:pPr>
            <a:r>
              <a:rPr lang="it-IT" dirty="0"/>
              <a:t>YEAR</a:t>
            </a:r>
          </a:p>
        </p:txBody>
      </p:sp>
      <p:sp>
        <p:nvSpPr>
          <p:cNvPr id="9" name="Rettangolo 8"/>
          <p:cNvSpPr/>
          <p:nvPr/>
        </p:nvSpPr>
        <p:spPr>
          <a:xfrm>
            <a:off x="6409932" y="2547078"/>
            <a:ext cx="164064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it-IT" dirty="0"/>
              <a:t>TB and TC </a:t>
            </a:r>
            <a:r>
              <a:rPr lang="it-IT" dirty="0" err="1"/>
              <a:t>table</a:t>
            </a:r>
            <a:endParaRPr lang="it-IT" dirty="0"/>
          </a:p>
        </p:txBody>
      </p:sp>
      <p:sp>
        <p:nvSpPr>
          <p:cNvPr id="10" name="Rettangolo 9"/>
          <p:cNvSpPr/>
          <p:nvPr/>
        </p:nvSpPr>
        <p:spPr>
          <a:xfrm>
            <a:off x="641168" y="4507335"/>
            <a:ext cx="259628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a:t>Check of identical records</a:t>
            </a:r>
            <a:endParaRPr lang="it-IT" dirty="0"/>
          </a:p>
        </p:txBody>
      </p:sp>
      <p:sp>
        <p:nvSpPr>
          <p:cNvPr id="11" name="Rettangolo 10"/>
          <p:cNvSpPr/>
          <p:nvPr/>
        </p:nvSpPr>
        <p:spPr>
          <a:xfrm>
            <a:off x="641168" y="4977378"/>
            <a:ext cx="1016725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where</a:t>
            </a:r>
            <a:r>
              <a:rPr lang="it-IT" dirty="0"/>
              <a:t> </a:t>
            </a:r>
            <a:r>
              <a:rPr lang="it-IT" dirty="0" err="1"/>
              <a:t>there</a:t>
            </a:r>
            <a:r>
              <a:rPr lang="it-IT" dirty="0"/>
              <a:t> </a:t>
            </a:r>
            <a:r>
              <a:rPr lang="it-IT" dirty="0" err="1"/>
              <a:t>is</a:t>
            </a:r>
            <a:r>
              <a:rPr lang="it-IT" dirty="0"/>
              <a:t> </a:t>
            </a:r>
            <a:r>
              <a:rPr lang="it-IT" dirty="0" err="1"/>
              <a:t>one</a:t>
            </a:r>
            <a:r>
              <a:rPr lang="it-IT" dirty="0"/>
              <a:t> or more </a:t>
            </a:r>
            <a:r>
              <a:rPr lang="it-IT" dirty="0" err="1"/>
              <a:t>identical</a:t>
            </a:r>
            <a:r>
              <a:rPr lang="it-IT" dirty="0"/>
              <a:t> </a:t>
            </a:r>
            <a:r>
              <a:rPr lang="it-IT" dirty="0" err="1"/>
              <a:t>records</a:t>
            </a:r>
            <a:r>
              <a:rPr lang="it-IT" dirty="0"/>
              <a:t> in the </a:t>
            </a:r>
            <a:r>
              <a:rPr lang="it-IT" dirty="0" err="1"/>
              <a:t>selected</a:t>
            </a:r>
            <a:r>
              <a:rPr lang="it-IT" dirty="0"/>
              <a:t> </a:t>
            </a:r>
            <a:r>
              <a:rPr lang="it-IT" dirty="0" err="1"/>
              <a:t>type</a:t>
            </a:r>
            <a:r>
              <a:rPr lang="it-IT" dirty="0"/>
              <a:t> of </a:t>
            </a:r>
            <a:r>
              <a:rPr lang="it-IT" dirty="0" err="1"/>
              <a:t>table</a:t>
            </a:r>
            <a:endParaRPr lang="it-IT" dirty="0"/>
          </a:p>
        </p:txBody>
      </p:sp>
      <p:sp>
        <p:nvSpPr>
          <p:cNvPr id="12" name="Rettangolo 11"/>
          <p:cNvSpPr/>
          <p:nvPr/>
        </p:nvSpPr>
        <p:spPr>
          <a:xfrm>
            <a:off x="629837" y="5656581"/>
            <a:ext cx="259519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a:t>Check consistency of area</a:t>
            </a:r>
            <a:endParaRPr lang="it-IT" dirty="0"/>
          </a:p>
        </p:txBody>
      </p:sp>
      <p:sp>
        <p:nvSpPr>
          <p:cNvPr id="13" name="Rettangolo 12"/>
          <p:cNvSpPr/>
          <p:nvPr/>
        </p:nvSpPr>
        <p:spPr>
          <a:xfrm>
            <a:off x="629837" y="6126624"/>
            <a:ext cx="415177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it-IT" dirty="0"/>
              <a:t> </a:t>
            </a:r>
            <a:r>
              <a:rPr lang="it-IT" dirty="0" err="1"/>
              <a:t>checks</a:t>
            </a:r>
            <a:r>
              <a:rPr lang="it-IT" dirty="0"/>
              <a:t> </a:t>
            </a:r>
            <a:r>
              <a:rPr lang="it-IT" dirty="0" err="1"/>
              <a:t>if</a:t>
            </a:r>
            <a:r>
              <a:rPr lang="it-IT" dirty="0"/>
              <a:t> TX </a:t>
            </a:r>
            <a:r>
              <a:rPr lang="it-IT" dirty="0" err="1"/>
              <a:t>files</a:t>
            </a:r>
            <a:r>
              <a:rPr lang="it-IT" dirty="0"/>
              <a:t> </a:t>
            </a:r>
            <a:r>
              <a:rPr lang="it-IT" dirty="0" err="1"/>
              <a:t>have</a:t>
            </a:r>
            <a:r>
              <a:rPr lang="it-IT" dirty="0"/>
              <a:t> the </a:t>
            </a:r>
            <a:r>
              <a:rPr lang="it-IT" dirty="0" err="1"/>
              <a:t>same</a:t>
            </a:r>
            <a:r>
              <a:rPr lang="it-IT" dirty="0"/>
              <a:t> area code</a:t>
            </a:r>
          </a:p>
        </p:txBody>
      </p:sp>
      <p:sp>
        <p:nvSpPr>
          <p:cNvPr id="14" name="CasellaDiTesto 13"/>
          <p:cNvSpPr txBox="1"/>
          <p:nvPr/>
        </p:nvSpPr>
        <p:spPr>
          <a:xfrm>
            <a:off x="10308548" y="2287033"/>
            <a:ext cx="1797543"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it-IT" dirty="0" err="1"/>
              <a:t>Keep</a:t>
            </a:r>
            <a:r>
              <a:rPr lang="it-IT" dirty="0"/>
              <a:t> </a:t>
            </a:r>
            <a:r>
              <a:rPr lang="it-IT" dirty="0" err="1"/>
              <a:t>attention</a:t>
            </a:r>
            <a:r>
              <a:rPr lang="it-IT" dirty="0"/>
              <a:t>!!!</a:t>
            </a:r>
          </a:p>
        </p:txBody>
      </p:sp>
      <p:sp>
        <p:nvSpPr>
          <p:cNvPr id="15" name="CasellaDiTesto 14"/>
          <p:cNvSpPr txBox="1"/>
          <p:nvPr/>
        </p:nvSpPr>
        <p:spPr>
          <a:xfrm>
            <a:off x="11190515" y="4977378"/>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16" name="CasellaDiTesto 15"/>
          <p:cNvSpPr txBox="1"/>
          <p:nvPr/>
        </p:nvSpPr>
        <p:spPr>
          <a:xfrm>
            <a:off x="5289526" y="6126624"/>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17" name="CasellaDiTesto 16"/>
          <p:cNvSpPr txBox="1"/>
          <p:nvPr/>
        </p:nvSpPr>
        <p:spPr>
          <a:xfrm>
            <a:off x="525495" y="1004713"/>
            <a:ext cx="1733680"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a:solidFill>
                  <a:srgbClr val="002060"/>
                </a:solidFill>
              </a:rPr>
              <a:t>GENERAL CHECK</a:t>
            </a:r>
          </a:p>
        </p:txBody>
      </p:sp>
      <p:sp>
        <p:nvSpPr>
          <p:cNvPr id="2" name="CasellaDiTesto 1">
            <a:extLst>
              <a:ext uri="{FF2B5EF4-FFF2-40B4-BE49-F238E27FC236}">
                <a16:creationId xmlns:a16="http://schemas.microsoft.com/office/drawing/2014/main" id="{A59D0264-2075-5D31-ECC8-9B2B6AF7B096}"/>
              </a:ext>
            </a:extLst>
          </p:cNvPr>
          <p:cNvSpPr txBox="1"/>
          <p:nvPr/>
        </p:nvSpPr>
        <p:spPr>
          <a:xfrm>
            <a:off x="11146972" y="1862053"/>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a:solidFill>
                  <a:srgbClr val="002060"/>
                </a:solidFill>
              </a:rPr>
              <a:t>Warning</a:t>
            </a:r>
          </a:p>
        </p:txBody>
      </p:sp>
      <p:sp>
        <p:nvSpPr>
          <p:cNvPr id="3" name="CasellaDiTesto 2">
            <a:extLst>
              <a:ext uri="{FF2B5EF4-FFF2-40B4-BE49-F238E27FC236}">
                <a16:creationId xmlns:a16="http://schemas.microsoft.com/office/drawing/2014/main" id="{ADFB8756-4E04-AFD5-4A57-4AE3DC74A5C1}"/>
              </a:ext>
            </a:extLst>
          </p:cNvPr>
          <p:cNvSpPr txBox="1"/>
          <p:nvPr/>
        </p:nvSpPr>
        <p:spPr>
          <a:xfrm>
            <a:off x="10327241" y="2332096"/>
            <a:ext cx="1797543"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Keep </a:t>
            </a:r>
            <a:r>
              <a:rPr lang="it-IT" dirty="0" err="1"/>
              <a:t>attention</a:t>
            </a:r>
            <a:r>
              <a:rPr lang="it-IT" dirty="0"/>
              <a:t>!!!</a:t>
            </a:r>
            <a:endParaRPr lang="en-GB" dirty="0"/>
          </a:p>
        </p:txBody>
      </p:sp>
      <p:sp>
        <p:nvSpPr>
          <p:cNvPr id="18" name="CasellaDiTesto 17">
            <a:extLst>
              <a:ext uri="{FF2B5EF4-FFF2-40B4-BE49-F238E27FC236}">
                <a16:creationId xmlns:a16="http://schemas.microsoft.com/office/drawing/2014/main" id="{F7D2A770-1A5C-7671-80A0-487021D0B7E7}"/>
              </a:ext>
            </a:extLst>
          </p:cNvPr>
          <p:cNvSpPr txBox="1"/>
          <p:nvPr/>
        </p:nvSpPr>
        <p:spPr>
          <a:xfrm>
            <a:off x="11146972" y="1864586"/>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a:solidFill>
                  <a:srgbClr val="002060"/>
                </a:solidFill>
              </a:rPr>
              <a:t>Warning</a:t>
            </a:r>
            <a:endParaRPr lang="it-IT" dirty="0">
              <a:solidFill>
                <a:srgbClr val="002060"/>
              </a:solidFill>
            </a:endParaRPr>
          </a:p>
        </p:txBody>
      </p:sp>
    </p:spTree>
    <p:extLst>
      <p:ext uri="{BB962C8B-B14F-4D97-AF65-F5344CB8AC3E}">
        <p14:creationId xmlns:p14="http://schemas.microsoft.com/office/powerpoint/2010/main" val="232562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517852" y="1461818"/>
            <a:ext cx="390799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of the dictionary of specific fields</a:t>
            </a:r>
            <a:endParaRPr lang="it-IT" dirty="0"/>
          </a:p>
        </p:txBody>
      </p:sp>
      <p:sp>
        <p:nvSpPr>
          <p:cNvPr id="5" name="Rettangolo 4"/>
          <p:cNvSpPr/>
          <p:nvPr/>
        </p:nvSpPr>
        <p:spPr>
          <a:xfrm>
            <a:off x="517852" y="1874121"/>
            <a:ext cx="10471277"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checks whether the values contained in specific fields are consistent with the </a:t>
            </a:r>
            <a:r>
              <a:rPr lang="en-US" b="1" dirty="0"/>
              <a:t>allowed values </a:t>
            </a:r>
            <a:r>
              <a:rPr lang="en-US" dirty="0"/>
              <a:t>of the dictionaries.</a:t>
            </a:r>
            <a:endParaRPr lang="it-IT" dirty="0"/>
          </a:p>
        </p:txBody>
      </p:sp>
      <p:sp>
        <p:nvSpPr>
          <p:cNvPr id="2" name="Rettangolo 1"/>
          <p:cNvSpPr/>
          <p:nvPr/>
        </p:nvSpPr>
        <p:spPr>
          <a:xfrm>
            <a:off x="517852" y="2573994"/>
            <a:ext cx="225472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no </a:t>
            </a:r>
            <a:r>
              <a:rPr lang="it-IT" dirty="0" err="1"/>
              <a:t>empty</a:t>
            </a:r>
            <a:r>
              <a:rPr lang="it-IT" dirty="0"/>
              <a:t> </a:t>
            </a:r>
            <a:r>
              <a:rPr lang="it-IT" dirty="0" err="1"/>
              <a:t>fields</a:t>
            </a:r>
            <a:endParaRPr lang="it-IT" dirty="0"/>
          </a:p>
        </p:txBody>
      </p:sp>
      <p:sp>
        <p:nvSpPr>
          <p:cNvPr id="14" name="Rettangolo 13"/>
          <p:cNvSpPr/>
          <p:nvPr/>
        </p:nvSpPr>
        <p:spPr>
          <a:xfrm>
            <a:off x="517851" y="2977996"/>
            <a:ext cx="7423277"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checks whether the values contained in specific fields are </a:t>
            </a:r>
            <a:r>
              <a:rPr lang="en-US" b="1" dirty="0"/>
              <a:t>empty</a:t>
            </a:r>
            <a:endParaRPr lang="it-IT" b="1" dirty="0"/>
          </a:p>
        </p:txBody>
      </p:sp>
      <p:sp>
        <p:nvSpPr>
          <p:cNvPr id="3" name="CasellaDiTesto 2"/>
          <p:cNvSpPr txBox="1"/>
          <p:nvPr/>
        </p:nvSpPr>
        <p:spPr>
          <a:xfrm>
            <a:off x="8214632" y="2982826"/>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15" name="CasellaDiTesto 14"/>
          <p:cNvSpPr txBox="1"/>
          <p:nvPr/>
        </p:nvSpPr>
        <p:spPr>
          <a:xfrm>
            <a:off x="11206843" y="1874121"/>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17" name="Rettangolo 16"/>
          <p:cNvSpPr/>
          <p:nvPr/>
        </p:nvSpPr>
        <p:spPr>
          <a:xfrm>
            <a:off x="517852" y="4768352"/>
            <a:ext cx="450847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consistency</a:t>
            </a:r>
            <a:r>
              <a:rPr lang="it-IT" dirty="0"/>
              <a:t> </a:t>
            </a:r>
            <a:r>
              <a:rPr lang="it-IT" dirty="0" err="1"/>
              <a:t>between</a:t>
            </a:r>
            <a:r>
              <a:rPr lang="it-IT" dirty="0"/>
              <a:t> </a:t>
            </a:r>
            <a:r>
              <a:rPr lang="it-IT" dirty="0" err="1"/>
              <a:t>duration</a:t>
            </a:r>
            <a:r>
              <a:rPr lang="it-IT" dirty="0"/>
              <a:t> and time</a:t>
            </a:r>
          </a:p>
        </p:txBody>
      </p:sp>
      <p:sp>
        <p:nvSpPr>
          <p:cNvPr id="18" name="Rettangolo 17"/>
          <p:cNvSpPr/>
          <p:nvPr/>
        </p:nvSpPr>
        <p:spPr>
          <a:xfrm>
            <a:off x="517851" y="5177136"/>
            <a:ext cx="10471277"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whether</a:t>
            </a:r>
            <a:r>
              <a:rPr lang="it-IT" dirty="0"/>
              <a:t> the </a:t>
            </a:r>
            <a:r>
              <a:rPr lang="it-IT" dirty="0" err="1"/>
              <a:t>durations</a:t>
            </a:r>
            <a:r>
              <a:rPr lang="it-IT" dirty="0"/>
              <a:t> </a:t>
            </a:r>
            <a:r>
              <a:rPr lang="it-IT" dirty="0" err="1"/>
              <a:t>reported</a:t>
            </a:r>
            <a:r>
              <a:rPr lang="it-IT" dirty="0"/>
              <a:t> in the </a:t>
            </a:r>
            <a:r>
              <a:rPr lang="it-IT" dirty="0" err="1"/>
              <a:t>haul</a:t>
            </a:r>
            <a:r>
              <a:rPr lang="it-IT" dirty="0"/>
              <a:t> data (TA) are </a:t>
            </a:r>
            <a:r>
              <a:rPr lang="it-IT" dirty="0" err="1"/>
              <a:t>consistent</a:t>
            </a:r>
            <a:r>
              <a:rPr lang="it-IT" dirty="0"/>
              <a:t> with the </a:t>
            </a:r>
            <a:r>
              <a:rPr lang="it-IT" dirty="0" err="1"/>
              <a:t>differences</a:t>
            </a:r>
            <a:r>
              <a:rPr lang="it-IT" dirty="0"/>
              <a:t> </a:t>
            </a:r>
            <a:r>
              <a:rPr lang="it-IT" dirty="0" err="1"/>
              <a:t>between</a:t>
            </a:r>
            <a:r>
              <a:rPr lang="it-IT" dirty="0"/>
              <a:t> HAULING_TIME and SHOOTING_TIME.</a:t>
            </a:r>
          </a:p>
        </p:txBody>
      </p:sp>
      <p:sp>
        <p:nvSpPr>
          <p:cNvPr id="19" name="Rettangolo 18"/>
          <p:cNvSpPr/>
          <p:nvPr/>
        </p:nvSpPr>
        <p:spPr>
          <a:xfrm>
            <a:off x="517851" y="5950804"/>
            <a:ext cx="4886906"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it-IT" dirty="0" err="1"/>
              <a:t>Check</a:t>
            </a:r>
            <a:r>
              <a:rPr lang="it-IT" dirty="0"/>
              <a:t> </a:t>
            </a:r>
            <a:r>
              <a:rPr lang="it-IT" dirty="0" err="1"/>
              <a:t>consistency</a:t>
            </a:r>
            <a:r>
              <a:rPr lang="it-IT" dirty="0"/>
              <a:t> </a:t>
            </a:r>
            <a:r>
              <a:rPr lang="it-IT" dirty="0" err="1"/>
              <a:t>between</a:t>
            </a:r>
            <a:r>
              <a:rPr lang="it-IT" dirty="0"/>
              <a:t> </a:t>
            </a:r>
            <a:r>
              <a:rPr lang="it-IT" dirty="0" err="1"/>
              <a:t>distance</a:t>
            </a:r>
            <a:r>
              <a:rPr lang="it-IT" dirty="0"/>
              <a:t> and </a:t>
            </a:r>
            <a:r>
              <a:rPr lang="it-IT" dirty="0" err="1"/>
              <a:t>duration</a:t>
            </a:r>
            <a:endParaRPr lang="it-IT" dirty="0"/>
          </a:p>
        </p:txBody>
      </p:sp>
      <p:sp>
        <p:nvSpPr>
          <p:cNvPr id="20" name="CasellaDiTesto 19"/>
          <p:cNvSpPr txBox="1"/>
          <p:nvPr/>
        </p:nvSpPr>
        <p:spPr>
          <a:xfrm>
            <a:off x="6090557" y="5950804"/>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23" name="Rettangolo 22"/>
          <p:cNvSpPr/>
          <p:nvPr/>
        </p:nvSpPr>
        <p:spPr>
          <a:xfrm>
            <a:off x="517851" y="6412468"/>
            <a:ext cx="1068899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whether</a:t>
            </a:r>
            <a:r>
              <a:rPr lang="it-IT" dirty="0"/>
              <a:t> the </a:t>
            </a:r>
            <a:r>
              <a:rPr lang="it-IT" dirty="0" err="1"/>
              <a:t>distances</a:t>
            </a:r>
            <a:r>
              <a:rPr lang="it-IT" dirty="0"/>
              <a:t> </a:t>
            </a:r>
            <a:r>
              <a:rPr lang="it-IT" dirty="0" err="1"/>
              <a:t>reported</a:t>
            </a:r>
            <a:r>
              <a:rPr lang="it-IT" dirty="0"/>
              <a:t> in the </a:t>
            </a:r>
            <a:r>
              <a:rPr lang="it-IT" dirty="0" err="1"/>
              <a:t>haul</a:t>
            </a:r>
            <a:r>
              <a:rPr lang="it-IT" dirty="0"/>
              <a:t> data (TA) are </a:t>
            </a:r>
            <a:r>
              <a:rPr lang="it-IT" dirty="0" err="1"/>
              <a:t>consistent</a:t>
            </a:r>
            <a:r>
              <a:rPr lang="it-IT" dirty="0"/>
              <a:t> with the </a:t>
            </a:r>
            <a:r>
              <a:rPr lang="it-IT" dirty="0" err="1"/>
              <a:t>hauls</a:t>
            </a:r>
            <a:r>
              <a:rPr lang="it-IT" dirty="0"/>
              <a:t> </a:t>
            </a:r>
            <a:r>
              <a:rPr lang="it-IT" dirty="0" err="1"/>
              <a:t>duration</a:t>
            </a:r>
            <a:r>
              <a:rPr lang="it-IT" dirty="0"/>
              <a:t>.</a:t>
            </a:r>
          </a:p>
        </p:txBody>
      </p:sp>
      <p:sp>
        <p:nvSpPr>
          <p:cNvPr id="26" name="CasellaDiTesto 25"/>
          <p:cNvSpPr txBox="1"/>
          <p:nvPr/>
        </p:nvSpPr>
        <p:spPr>
          <a:xfrm>
            <a:off x="517851" y="4278797"/>
            <a:ext cx="1406219"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a:solidFill>
                  <a:srgbClr val="002060"/>
                </a:solidFill>
              </a:rPr>
              <a:t>CHECK for TA</a:t>
            </a:r>
          </a:p>
        </p:txBody>
      </p:sp>
      <p:sp>
        <p:nvSpPr>
          <p:cNvPr id="27" name="CasellaDiTesto 26"/>
          <p:cNvSpPr txBox="1"/>
          <p:nvPr/>
        </p:nvSpPr>
        <p:spPr>
          <a:xfrm>
            <a:off x="517851" y="1001702"/>
            <a:ext cx="1733680"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a:solidFill>
                  <a:srgbClr val="002060"/>
                </a:solidFill>
              </a:rPr>
              <a:t>GENERAL CHECK</a:t>
            </a:r>
          </a:p>
        </p:txBody>
      </p:sp>
      <p:sp>
        <p:nvSpPr>
          <p:cNvPr id="16" name="Rettangolo 15"/>
          <p:cNvSpPr/>
          <p:nvPr/>
        </p:nvSpPr>
        <p:spPr>
          <a:xfrm>
            <a:off x="517852" y="3386780"/>
            <a:ext cx="2157707"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numeric</a:t>
            </a:r>
            <a:r>
              <a:rPr lang="it-IT" dirty="0"/>
              <a:t> </a:t>
            </a:r>
            <a:r>
              <a:rPr lang="it-IT" dirty="0" err="1"/>
              <a:t>range</a:t>
            </a:r>
            <a:endParaRPr lang="it-IT" dirty="0"/>
          </a:p>
        </p:txBody>
      </p:sp>
      <p:sp>
        <p:nvSpPr>
          <p:cNvPr id="22" name="Rettangolo 21"/>
          <p:cNvSpPr/>
          <p:nvPr/>
        </p:nvSpPr>
        <p:spPr>
          <a:xfrm>
            <a:off x="517851" y="3790782"/>
            <a:ext cx="1015967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checks whether values in a specific fields are consistent within the allowed range of values</a:t>
            </a:r>
            <a:endParaRPr lang="it-IT" b="1" dirty="0"/>
          </a:p>
        </p:txBody>
      </p:sp>
      <p:sp>
        <p:nvSpPr>
          <p:cNvPr id="24" name="CasellaDiTesto 23"/>
          <p:cNvSpPr txBox="1"/>
          <p:nvPr/>
        </p:nvSpPr>
        <p:spPr>
          <a:xfrm>
            <a:off x="10879125" y="3790782"/>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25" name="CasellaDiTesto 24"/>
          <p:cNvSpPr txBox="1"/>
          <p:nvPr/>
        </p:nvSpPr>
        <p:spPr>
          <a:xfrm>
            <a:off x="5400675" y="4768352"/>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Tree>
    <p:extLst>
      <p:ext uri="{BB962C8B-B14F-4D97-AF65-F5344CB8AC3E}">
        <p14:creationId xmlns:p14="http://schemas.microsoft.com/office/powerpoint/2010/main" val="252992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555949" y="1734352"/>
            <a:ext cx="7336752"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difference between start depth and end depth (not greater than 20%)</a:t>
            </a:r>
            <a:endParaRPr lang="it-IT" dirty="0"/>
          </a:p>
        </p:txBody>
      </p:sp>
      <p:sp>
        <p:nvSpPr>
          <p:cNvPr id="5" name="Rettangolo 4"/>
          <p:cNvSpPr/>
          <p:nvPr/>
        </p:nvSpPr>
        <p:spPr>
          <a:xfrm>
            <a:off x="555950" y="2164346"/>
            <a:ext cx="820704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Check if that difference between start depth and end depth is not greater than 20%</a:t>
            </a:r>
            <a:endParaRPr lang="it-IT" dirty="0"/>
          </a:p>
        </p:txBody>
      </p:sp>
      <p:sp>
        <p:nvSpPr>
          <p:cNvPr id="26" name="CasellaDiTesto 25"/>
          <p:cNvSpPr txBox="1"/>
          <p:nvPr/>
        </p:nvSpPr>
        <p:spPr>
          <a:xfrm>
            <a:off x="9243895" y="2164346"/>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solidFill>
                  <a:srgbClr val="002060"/>
                </a:solidFill>
              </a:rPr>
              <a:t>Warning</a:t>
            </a:r>
            <a:endParaRPr lang="it-IT" dirty="0">
              <a:solidFill>
                <a:srgbClr val="002060"/>
              </a:solidFill>
            </a:endParaRPr>
          </a:p>
        </p:txBody>
      </p:sp>
      <p:sp>
        <p:nvSpPr>
          <p:cNvPr id="7" name="Rettangolo 6"/>
          <p:cNvSpPr/>
          <p:nvPr/>
        </p:nvSpPr>
        <p:spPr>
          <a:xfrm>
            <a:off x="555952" y="2671992"/>
            <a:ext cx="3420424"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consistency</a:t>
            </a:r>
            <a:r>
              <a:rPr lang="it-IT" dirty="0"/>
              <a:t> of </a:t>
            </a:r>
            <a:r>
              <a:rPr lang="it-IT" dirty="0" err="1"/>
              <a:t>stratum</a:t>
            </a:r>
            <a:r>
              <a:rPr lang="it-IT" dirty="0"/>
              <a:t> code</a:t>
            </a:r>
          </a:p>
        </p:txBody>
      </p:sp>
      <p:sp>
        <p:nvSpPr>
          <p:cNvPr id="8" name="Rettangolo 7"/>
          <p:cNvSpPr/>
          <p:nvPr/>
        </p:nvSpPr>
        <p:spPr>
          <a:xfrm>
            <a:off x="555951" y="3116954"/>
            <a:ext cx="800021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Checks</a:t>
            </a:r>
            <a:r>
              <a:rPr lang="it-IT" dirty="0"/>
              <a:t> </a:t>
            </a:r>
            <a:r>
              <a:rPr lang="it-IT" dirty="0" err="1"/>
              <a:t>whether</a:t>
            </a:r>
            <a:r>
              <a:rPr lang="it-IT" dirty="0"/>
              <a:t> start </a:t>
            </a:r>
            <a:r>
              <a:rPr lang="it-IT" dirty="0" err="1"/>
              <a:t>depth</a:t>
            </a:r>
            <a:r>
              <a:rPr lang="it-IT" dirty="0"/>
              <a:t> and end </a:t>
            </a:r>
            <a:r>
              <a:rPr lang="it-IT" dirty="0" err="1"/>
              <a:t>depth</a:t>
            </a:r>
            <a:r>
              <a:rPr lang="it-IT" dirty="0"/>
              <a:t> of </a:t>
            </a:r>
            <a:r>
              <a:rPr lang="it-IT" dirty="0" err="1"/>
              <a:t>each</a:t>
            </a:r>
            <a:r>
              <a:rPr lang="it-IT" dirty="0"/>
              <a:t> </a:t>
            </a:r>
            <a:r>
              <a:rPr lang="it-IT" dirty="0" err="1"/>
              <a:t>haul</a:t>
            </a:r>
            <a:r>
              <a:rPr lang="it-IT" dirty="0"/>
              <a:t> are in the </a:t>
            </a:r>
            <a:r>
              <a:rPr lang="it-IT" dirty="0" err="1"/>
              <a:t>same</a:t>
            </a:r>
            <a:r>
              <a:rPr lang="it-IT" dirty="0"/>
              <a:t> </a:t>
            </a:r>
            <a:r>
              <a:rPr lang="it-IT" dirty="0" err="1"/>
              <a:t>stratum</a:t>
            </a:r>
            <a:r>
              <a:rPr lang="it-IT" dirty="0"/>
              <a:t>.</a:t>
            </a:r>
          </a:p>
        </p:txBody>
      </p:sp>
      <p:sp>
        <p:nvSpPr>
          <p:cNvPr id="27" name="CasellaDiTesto 26"/>
          <p:cNvSpPr txBox="1"/>
          <p:nvPr/>
        </p:nvSpPr>
        <p:spPr>
          <a:xfrm>
            <a:off x="9243897" y="3116954"/>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solidFill>
                  <a:srgbClr val="002060"/>
                </a:solidFill>
              </a:rPr>
              <a:t>Warning</a:t>
            </a:r>
            <a:endParaRPr lang="it-IT" dirty="0">
              <a:solidFill>
                <a:srgbClr val="002060"/>
              </a:solidFill>
            </a:endParaRPr>
          </a:p>
        </p:txBody>
      </p:sp>
      <p:sp>
        <p:nvSpPr>
          <p:cNvPr id="9" name="Rettangolo 8"/>
          <p:cNvSpPr/>
          <p:nvPr/>
        </p:nvSpPr>
        <p:spPr>
          <a:xfrm>
            <a:off x="555950" y="3527898"/>
            <a:ext cx="95786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verifies</a:t>
            </a:r>
            <a:r>
              <a:rPr lang="it-IT" dirty="0"/>
              <a:t> the </a:t>
            </a:r>
            <a:r>
              <a:rPr lang="it-IT" dirty="0" err="1"/>
              <a:t>correctness</a:t>
            </a:r>
            <a:r>
              <a:rPr lang="it-IT" dirty="0"/>
              <a:t> of the </a:t>
            </a:r>
            <a:r>
              <a:rPr lang="it-IT" dirty="0" err="1"/>
              <a:t>stratum</a:t>
            </a:r>
            <a:r>
              <a:rPr lang="it-IT" dirty="0"/>
              <a:t> code, </a:t>
            </a:r>
            <a:r>
              <a:rPr lang="it-IT" dirty="0" err="1"/>
              <a:t>following</a:t>
            </a:r>
            <a:r>
              <a:rPr lang="it-IT" dirty="0"/>
              <a:t> the </a:t>
            </a:r>
            <a:r>
              <a:rPr lang="it-IT" dirty="0" err="1"/>
              <a:t>stratification</a:t>
            </a:r>
            <a:r>
              <a:rPr lang="it-IT" dirty="0"/>
              <a:t> </a:t>
            </a:r>
            <a:r>
              <a:rPr lang="it-IT" dirty="0" err="1"/>
              <a:t>scheme</a:t>
            </a:r>
            <a:r>
              <a:rPr lang="it-IT" dirty="0"/>
              <a:t> </a:t>
            </a:r>
            <a:r>
              <a:rPr lang="it-IT" dirty="0" err="1"/>
              <a:t>table</a:t>
            </a:r>
            <a:r>
              <a:rPr lang="it-IT" dirty="0"/>
              <a:t> in the MEDITS </a:t>
            </a:r>
            <a:r>
              <a:rPr lang="it-IT" dirty="0" err="1"/>
              <a:t>protocol</a:t>
            </a:r>
            <a:r>
              <a:rPr lang="it-IT" dirty="0"/>
              <a:t>.</a:t>
            </a:r>
          </a:p>
        </p:txBody>
      </p:sp>
      <p:sp>
        <p:nvSpPr>
          <p:cNvPr id="28" name="CasellaDiTesto 27"/>
          <p:cNvSpPr txBox="1"/>
          <p:nvPr/>
        </p:nvSpPr>
        <p:spPr>
          <a:xfrm>
            <a:off x="10440179" y="3527898"/>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solidFill>
                  <a:srgbClr val="002060"/>
                </a:solidFill>
              </a:rPr>
              <a:t>Warning</a:t>
            </a:r>
            <a:endParaRPr lang="it-IT" dirty="0">
              <a:solidFill>
                <a:srgbClr val="002060"/>
              </a:solidFill>
            </a:endParaRPr>
          </a:p>
        </p:txBody>
      </p:sp>
      <p:sp>
        <p:nvSpPr>
          <p:cNvPr id="29" name="Rettangolo 28"/>
          <p:cNvSpPr/>
          <p:nvPr/>
        </p:nvSpPr>
        <p:spPr>
          <a:xfrm>
            <a:off x="555950" y="4260173"/>
            <a:ext cx="1560042"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position</a:t>
            </a:r>
          </a:p>
        </p:txBody>
      </p:sp>
      <p:sp>
        <p:nvSpPr>
          <p:cNvPr id="10" name="Rettangolo 9"/>
          <p:cNvSpPr/>
          <p:nvPr/>
        </p:nvSpPr>
        <p:spPr>
          <a:xfrm>
            <a:off x="555950" y="4701105"/>
            <a:ext cx="330891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it-IT" dirty="0"/>
              <a:t>Visual </a:t>
            </a:r>
            <a:r>
              <a:rPr lang="it-IT" dirty="0" err="1"/>
              <a:t>check</a:t>
            </a:r>
            <a:r>
              <a:rPr lang="it-IT" dirty="0"/>
              <a:t> of the </a:t>
            </a:r>
            <a:r>
              <a:rPr lang="it-IT" dirty="0" err="1"/>
              <a:t>haul</a:t>
            </a:r>
            <a:r>
              <a:rPr lang="it-IT" dirty="0"/>
              <a:t> positions</a:t>
            </a:r>
          </a:p>
        </p:txBody>
      </p:sp>
      <p:sp>
        <p:nvSpPr>
          <p:cNvPr id="11" name="Rettangolo 10"/>
          <p:cNvSpPr/>
          <p:nvPr/>
        </p:nvSpPr>
        <p:spPr>
          <a:xfrm>
            <a:off x="555950" y="5142376"/>
            <a:ext cx="384925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it-IT" dirty="0" err="1"/>
              <a:t>Check</a:t>
            </a:r>
            <a:r>
              <a:rPr lang="it-IT" dirty="0"/>
              <a:t> </a:t>
            </a:r>
            <a:r>
              <a:rPr lang="it-IT" dirty="0" err="1"/>
              <a:t>if</a:t>
            </a:r>
            <a:r>
              <a:rPr lang="it-IT" dirty="0"/>
              <a:t> the </a:t>
            </a:r>
            <a:r>
              <a:rPr lang="it-IT" dirty="0" err="1"/>
              <a:t>coordinates</a:t>
            </a:r>
            <a:r>
              <a:rPr lang="it-IT" dirty="0"/>
              <a:t> are on the Sea</a:t>
            </a:r>
          </a:p>
        </p:txBody>
      </p:sp>
      <p:sp>
        <p:nvSpPr>
          <p:cNvPr id="30" name="CasellaDiTesto 29"/>
          <p:cNvSpPr txBox="1"/>
          <p:nvPr/>
        </p:nvSpPr>
        <p:spPr>
          <a:xfrm>
            <a:off x="4556060" y="4701105"/>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solidFill>
                  <a:srgbClr val="002060"/>
                </a:solidFill>
              </a:rPr>
              <a:t>Warning</a:t>
            </a:r>
            <a:endParaRPr lang="it-IT" dirty="0">
              <a:solidFill>
                <a:srgbClr val="002060"/>
              </a:solidFill>
            </a:endParaRPr>
          </a:p>
        </p:txBody>
      </p:sp>
      <p:sp>
        <p:nvSpPr>
          <p:cNvPr id="31" name="Rettangolo 30"/>
          <p:cNvSpPr/>
          <p:nvPr/>
        </p:nvSpPr>
        <p:spPr>
          <a:xfrm>
            <a:off x="555950" y="5649352"/>
            <a:ext cx="587090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a:t>Check consistency of the hauls coordinates with the distance</a:t>
            </a:r>
            <a:endParaRPr lang="it-IT" dirty="0"/>
          </a:p>
        </p:txBody>
      </p:sp>
      <p:sp>
        <p:nvSpPr>
          <p:cNvPr id="32" name="Rettangolo 31"/>
          <p:cNvSpPr/>
          <p:nvPr/>
        </p:nvSpPr>
        <p:spPr>
          <a:xfrm>
            <a:off x="555950" y="6080489"/>
            <a:ext cx="10373306"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wherther</a:t>
            </a:r>
            <a:r>
              <a:rPr lang="it-IT" dirty="0"/>
              <a:t> </a:t>
            </a:r>
            <a:r>
              <a:rPr lang="it-IT" dirty="0" err="1"/>
              <a:t>there</a:t>
            </a:r>
            <a:r>
              <a:rPr lang="it-IT" dirty="0"/>
              <a:t> are </a:t>
            </a:r>
            <a:r>
              <a:rPr lang="it-IT" dirty="0" err="1"/>
              <a:t>inconsistencies</a:t>
            </a:r>
            <a:r>
              <a:rPr lang="it-IT" dirty="0"/>
              <a:t> </a:t>
            </a:r>
            <a:r>
              <a:rPr lang="it-IT" dirty="0" err="1"/>
              <a:t>between</a:t>
            </a:r>
            <a:r>
              <a:rPr lang="it-IT" dirty="0"/>
              <a:t> the DISTANCE </a:t>
            </a:r>
            <a:r>
              <a:rPr lang="it-IT" dirty="0" err="1"/>
              <a:t>field</a:t>
            </a:r>
            <a:r>
              <a:rPr lang="it-IT" dirty="0"/>
              <a:t> </a:t>
            </a:r>
            <a:r>
              <a:rPr lang="it-IT" dirty="0" err="1"/>
              <a:t>values</a:t>
            </a:r>
            <a:r>
              <a:rPr lang="it-IT" dirty="0"/>
              <a:t> and the </a:t>
            </a:r>
            <a:r>
              <a:rPr lang="it-IT" dirty="0" err="1"/>
              <a:t>computed</a:t>
            </a:r>
            <a:r>
              <a:rPr lang="it-IT" dirty="0"/>
              <a:t> </a:t>
            </a:r>
            <a:r>
              <a:rPr lang="it-IT" dirty="0" err="1"/>
              <a:t>distance</a:t>
            </a:r>
            <a:r>
              <a:rPr lang="it-IT" dirty="0"/>
              <a:t>.</a:t>
            </a:r>
          </a:p>
        </p:txBody>
      </p:sp>
      <p:sp>
        <p:nvSpPr>
          <p:cNvPr id="33" name="CasellaDiTesto 32"/>
          <p:cNvSpPr txBox="1"/>
          <p:nvPr/>
        </p:nvSpPr>
        <p:spPr>
          <a:xfrm>
            <a:off x="11083583" y="6080489"/>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solidFill>
                  <a:srgbClr val="002060"/>
                </a:solidFill>
              </a:rPr>
              <a:t>Warning</a:t>
            </a:r>
            <a:endParaRPr lang="it-IT" dirty="0">
              <a:solidFill>
                <a:srgbClr val="002060"/>
              </a:solidFill>
            </a:endParaRPr>
          </a:p>
        </p:txBody>
      </p:sp>
      <p:sp>
        <p:nvSpPr>
          <p:cNvPr id="34" name="CasellaDiTesto 33"/>
          <p:cNvSpPr txBox="1"/>
          <p:nvPr/>
        </p:nvSpPr>
        <p:spPr>
          <a:xfrm>
            <a:off x="5045136" y="5142376"/>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solidFill>
                  <a:srgbClr val="002060"/>
                </a:solidFill>
              </a:rPr>
              <a:t>Warning</a:t>
            </a:r>
            <a:endParaRPr lang="it-IT" dirty="0">
              <a:solidFill>
                <a:srgbClr val="002060"/>
              </a:solidFill>
            </a:endParaRPr>
          </a:p>
        </p:txBody>
      </p:sp>
      <p:sp>
        <p:nvSpPr>
          <p:cNvPr id="18" name="CasellaDiTesto 17"/>
          <p:cNvSpPr txBox="1"/>
          <p:nvPr/>
        </p:nvSpPr>
        <p:spPr>
          <a:xfrm>
            <a:off x="555947" y="1024749"/>
            <a:ext cx="1406219"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a:solidFill>
                  <a:srgbClr val="002060"/>
                </a:solidFill>
              </a:rPr>
              <a:t>CHECK for TA</a:t>
            </a:r>
          </a:p>
        </p:txBody>
      </p:sp>
    </p:spTree>
    <p:extLst>
      <p:ext uri="{BB962C8B-B14F-4D97-AF65-F5344CB8AC3E}">
        <p14:creationId xmlns:p14="http://schemas.microsoft.com/office/powerpoint/2010/main" val="1071281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710744" y="1559770"/>
            <a:ext cx="346075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correctness</a:t>
            </a:r>
            <a:r>
              <a:rPr lang="it-IT" dirty="0"/>
              <a:t> of </a:t>
            </a:r>
            <a:r>
              <a:rPr lang="it-IT" dirty="0" err="1"/>
              <a:t>species</a:t>
            </a:r>
            <a:r>
              <a:rPr lang="it-IT" dirty="0"/>
              <a:t> </a:t>
            </a:r>
            <a:r>
              <a:rPr lang="it-IT" dirty="0" err="1"/>
              <a:t>codes</a:t>
            </a:r>
            <a:endParaRPr lang="it-IT" dirty="0"/>
          </a:p>
        </p:txBody>
      </p:sp>
      <p:sp>
        <p:nvSpPr>
          <p:cNvPr id="5" name="Rettangolo 4"/>
          <p:cNvSpPr/>
          <p:nvPr/>
        </p:nvSpPr>
        <p:spPr>
          <a:xfrm>
            <a:off x="710743" y="2052643"/>
            <a:ext cx="92197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Function</a:t>
            </a:r>
            <a:r>
              <a:rPr lang="it-IT" dirty="0"/>
              <a:t> </a:t>
            </a:r>
            <a:r>
              <a:rPr lang="it-IT" dirty="0" err="1"/>
              <a:t>checking</a:t>
            </a:r>
            <a:r>
              <a:rPr lang="it-IT" dirty="0"/>
              <a:t> the </a:t>
            </a:r>
            <a:r>
              <a:rPr lang="it-IT" dirty="0" err="1"/>
              <a:t>correctness</a:t>
            </a:r>
            <a:r>
              <a:rPr lang="it-IT" dirty="0"/>
              <a:t> of </a:t>
            </a:r>
            <a:r>
              <a:rPr lang="it-IT" dirty="0" err="1"/>
              <a:t>species</a:t>
            </a:r>
            <a:r>
              <a:rPr lang="it-IT" dirty="0"/>
              <a:t> code and </a:t>
            </a:r>
            <a:r>
              <a:rPr lang="it-IT" dirty="0" err="1"/>
              <a:t>faunistic</a:t>
            </a:r>
            <a:r>
              <a:rPr lang="it-IT" dirty="0"/>
              <a:t> </a:t>
            </a:r>
            <a:r>
              <a:rPr lang="it-IT" dirty="0" err="1"/>
              <a:t>category</a:t>
            </a:r>
            <a:r>
              <a:rPr lang="it-IT" dirty="0"/>
              <a:t> </a:t>
            </a:r>
            <a:r>
              <a:rPr lang="it-IT" dirty="0" err="1"/>
              <a:t>according</a:t>
            </a:r>
            <a:r>
              <a:rPr lang="it-IT" dirty="0"/>
              <a:t> to TM </a:t>
            </a:r>
            <a:r>
              <a:rPr lang="it-IT" dirty="0" err="1"/>
              <a:t>reference</a:t>
            </a:r>
            <a:r>
              <a:rPr lang="it-IT" dirty="0"/>
              <a:t> list</a:t>
            </a:r>
          </a:p>
        </p:txBody>
      </p:sp>
      <p:sp>
        <p:nvSpPr>
          <p:cNvPr id="7" name="Rettangolo 6"/>
          <p:cNvSpPr/>
          <p:nvPr/>
        </p:nvSpPr>
        <p:spPr>
          <a:xfrm>
            <a:off x="710743" y="2822515"/>
            <a:ext cx="5946371"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consistency</a:t>
            </a:r>
            <a:r>
              <a:rPr lang="it-IT" dirty="0"/>
              <a:t> of TOTAL </a:t>
            </a:r>
            <a:r>
              <a:rPr lang="it-IT" dirty="0" err="1"/>
              <a:t>number</a:t>
            </a:r>
            <a:r>
              <a:rPr lang="it-IT" dirty="0"/>
              <a:t> and </a:t>
            </a:r>
            <a:r>
              <a:rPr lang="it-IT" dirty="0" err="1"/>
              <a:t>number</a:t>
            </a:r>
            <a:r>
              <a:rPr lang="it-IT" dirty="0"/>
              <a:t> per sex in TB</a:t>
            </a:r>
          </a:p>
        </p:txBody>
      </p:sp>
      <p:sp>
        <p:nvSpPr>
          <p:cNvPr id="8" name="Rettangolo 7"/>
          <p:cNvSpPr/>
          <p:nvPr/>
        </p:nvSpPr>
        <p:spPr>
          <a:xfrm>
            <a:off x="710742" y="3263294"/>
            <a:ext cx="92197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that</a:t>
            </a:r>
            <a:r>
              <a:rPr lang="it-IT" dirty="0"/>
              <a:t> the </a:t>
            </a:r>
            <a:r>
              <a:rPr lang="it-IT" dirty="0" err="1"/>
              <a:t>total</a:t>
            </a:r>
            <a:r>
              <a:rPr lang="it-IT" dirty="0"/>
              <a:t> </a:t>
            </a:r>
            <a:r>
              <a:rPr lang="it-IT" dirty="0" err="1"/>
              <a:t>number</a:t>
            </a:r>
            <a:r>
              <a:rPr lang="it-IT" dirty="0"/>
              <a:t> of </a:t>
            </a:r>
            <a:r>
              <a:rPr lang="it-IT" dirty="0" err="1"/>
              <a:t>individuals</a:t>
            </a:r>
            <a:r>
              <a:rPr lang="it-IT" dirty="0"/>
              <a:t> </a:t>
            </a:r>
            <a:r>
              <a:rPr lang="it-IT" dirty="0" err="1"/>
              <a:t>is</a:t>
            </a:r>
            <a:r>
              <a:rPr lang="it-IT" dirty="0"/>
              <a:t> </a:t>
            </a:r>
            <a:r>
              <a:rPr lang="it-IT" dirty="0" err="1"/>
              <a:t>consistent</a:t>
            </a:r>
            <a:r>
              <a:rPr lang="it-IT" dirty="0"/>
              <a:t> with the sum of the </a:t>
            </a:r>
            <a:r>
              <a:rPr lang="it-IT" dirty="0" err="1"/>
              <a:t>individuals</a:t>
            </a:r>
            <a:r>
              <a:rPr lang="it-IT" dirty="0"/>
              <a:t> per sex</a:t>
            </a:r>
          </a:p>
        </p:txBody>
      </p:sp>
      <p:sp>
        <p:nvSpPr>
          <p:cNvPr id="9" name="CasellaDiTesto 8"/>
          <p:cNvSpPr txBox="1"/>
          <p:nvPr/>
        </p:nvSpPr>
        <p:spPr>
          <a:xfrm>
            <a:off x="10335190" y="3277487"/>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a:t>Error</a:t>
            </a:r>
            <a:endParaRPr lang="it-IT" dirty="0"/>
          </a:p>
        </p:txBody>
      </p:sp>
      <p:sp>
        <p:nvSpPr>
          <p:cNvPr id="10" name="Rettangolo 9"/>
          <p:cNvSpPr/>
          <p:nvPr/>
        </p:nvSpPr>
        <p:spPr>
          <a:xfrm>
            <a:off x="710741" y="3986608"/>
            <a:ext cx="431406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consistency of weight and number TB</a:t>
            </a:r>
            <a:endParaRPr lang="it-IT" dirty="0"/>
          </a:p>
        </p:txBody>
      </p:sp>
      <p:sp>
        <p:nvSpPr>
          <p:cNvPr id="11" name="Rettangolo 10"/>
          <p:cNvSpPr/>
          <p:nvPr/>
        </p:nvSpPr>
        <p:spPr>
          <a:xfrm>
            <a:off x="710742" y="4458595"/>
            <a:ext cx="9219749"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that checks if number of individuals and total weight collected in the haul are consistent. The check is quantitative if there is information related to average individual weight. Alternatively the check is qualitative (through a plot).</a:t>
            </a:r>
            <a:endParaRPr lang="it-IT" dirty="0"/>
          </a:p>
        </p:txBody>
      </p:sp>
      <p:sp>
        <p:nvSpPr>
          <p:cNvPr id="12" name="CasellaDiTesto 11"/>
          <p:cNvSpPr txBox="1"/>
          <p:nvPr/>
        </p:nvSpPr>
        <p:spPr>
          <a:xfrm>
            <a:off x="10173833" y="4458595"/>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solidFill>
                  <a:srgbClr val="002060"/>
                </a:solidFill>
              </a:rPr>
              <a:t>Warning</a:t>
            </a:r>
            <a:endParaRPr lang="it-IT" dirty="0">
              <a:solidFill>
                <a:srgbClr val="002060"/>
              </a:solidFill>
            </a:endParaRPr>
          </a:p>
        </p:txBody>
      </p:sp>
      <p:sp>
        <p:nvSpPr>
          <p:cNvPr id="13" name="CasellaDiTesto 12"/>
          <p:cNvSpPr txBox="1"/>
          <p:nvPr/>
        </p:nvSpPr>
        <p:spPr>
          <a:xfrm>
            <a:off x="710741" y="976021"/>
            <a:ext cx="1416222"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a:solidFill>
                  <a:srgbClr val="002060"/>
                </a:solidFill>
              </a:rPr>
              <a:t>CHECK for TB</a:t>
            </a:r>
          </a:p>
        </p:txBody>
      </p:sp>
      <p:sp>
        <p:nvSpPr>
          <p:cNvPr id="14" name="CasellaDiTesto 13"/>
          <p:cNvSpPr txBox="1"/>
          <p:nvPr/>
        </p:nvSpPr>
        <p:spPr>
          <a:xfrm>
            <a:off x="10173832" y="2052643"/>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solidFill>
                  <a:srgbClr val="002060"/>
                </a:solidFill>
              </a:rPr>
              <a:t>Warning</a:t>
            </a:r>
            <a:endParaRPr lang="it-IT" dirty="0">
              <a:solidFill>
                <a:srgbClr val="002060"/>
              </a:solidFill>
            </a:endParaRPr>
          </a:p>
        </p:txBody>
      </p:sp>
      <p:sp>
        <p:nvSpPr>
          <p:cNvPr id="15" name="Rettangolo 14"/>
          <p:cNvSpPr/>
          <p:nvPr/>
        </p:nvSpPr>
        <p:spPr>
          <a:xfrm>
            <a:off x="710743" y="5526352"/>
            <a:ext cx="515795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of consistency in number per sex in G1 species</a:t>
            </a:r>
            <a:endParaRPr lang="it-IT" dirty="0"/>
          </a:p>
        </p:txBody>
      </p:sp>
      <p:sp>
        <p:nvSpPr>
          <p:cNvPr id="16" name="Rettangolo 15"/>
          <p:cNvSpPr/>
          <p:nvPr/>
        </p:nvSpPr>
        <p:spPr>
          <a:xfrm>
            <a:off x="710742" y="5967131"/>
            <a:ext cx="92197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en-US" dirty="0"/>
              <a:t>if total number, number of females, males and undetermined for G1 species are simultaneously null</a:t>
            </a:r>
            <a:endParaRPr lang="it-IT" dirty="0"/>
          </a:p>
        </p:txBody>
      </p:sp>
      <p:sp>
        <p:nvSpPr>
          <p:cNvPr id="17" name="CasellaDiTesto 16"/>
          <p:cNvSpPr txBox="1"/>
          <p:nvPr/>
        </p:nvSpPr>
        <p:spPr>
          <a:xfrm>
            <a:off x="10339057" y="5920964"/>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a:t>Error</a:t>
            </a:r>
            <a:endParaRPr lang="it-IT" dirty="0"/>
          </a:p>
        </p:txBody>
      </p:sp>
    </p:spTree>
    <p:extLst>
      <p:ext uri="{BB962C8B-B14F-4D97-AF65-F5344CB8AC3E}">
        <p14:creationId xmlns:p14="http://schemas.microsoft.com/office/powerpoint/2010/main" val="359573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2"/>
          <p:cNvSpPr txBox="1"/>
          <p:nvPr/>
        </p:nvSpPr>
        <p:spPr>
          <a:xfrm>
            <a:off x="653588" y="1010539"/>
            <a:ext cx="1409873"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a:solidFill>
                  <a:srgbClr val="002060"/>
                </a:solidFill>
              </a:rPr>
              <a:t>CHECK for TC</a:t>
            </a:r>
          </a:p>
        </p:txBody>
      </p:sp>
      <p:sp>
        <p:nvSpPr>
          <p:cNvPr id="2" name="Rettangolo 1"/>
          <p:cNvSpPr/>
          <p:nvPr/>
        </p:nvSpPr>
        <p:spPr>
          <a:xfrm>
            <a:off x="653589" y="2710145"/>
            <a:ext cx="448154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a:t>Check correctness of LENGTH_CLASSES_CODE</a:t>
            </a:r>
            <a:endParaRPr lang="it-IT" dirty="0"/>
          </a:p>
        </p:txBody>
      </p:sp>
      <p:sp>
        <p:nvSpPr>
          <p:cNvPr id="3" name="Rettangolo 2"/>
          <p:cNvSpPr/>
          <p:nvPr/>
        </p:nvSpPr>
        <p:spPr>
          <a:xfrm>
            <a:off x="653588" y="3165644"/>
            <a:ext cx="92197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whether</a:t>
            </a:r>
            <a:r>
              <a:rPr lang="it-IT" dirty="0"/>
              <a:t> the LENGTH_CLASS_CODE by </a:t>
            </a:r>
            <a:r>
              <a:rPr lang="it-IT" dirty="0" err="1"/>
              <a:t>species</a:t>
            </a:r>
            <a:r>
              <a:rPr lang="it-IT" dirty="0"/>
              <a:t> are </a:t>
            </a:r>
            <a:r>
              <a:rPr lang="it-IT" dirty="0" err="1"/>
              <a:t>consistent</a:t>
            </a:r>
            <a:r>
              <a:rPr lang="it-IT" dirty="0"/>
              <a:t> with </a:t>
            </a:r>
            <a:r>
              <a:rPr lang="it-IT" dirty="0" err="1"/>
              <a:t>those</a:t>
            </a:r>
            <a:r>
              <a:rPr lang="it-IT" dirty="0"/>
              <a:t> </a:t>
            </a:r>
            <a:r>
              <a:rPr lang="it-IT" dirty="0" err="1"/>
              <a:t>reported</a:t>
            </a:r>
            <a:r>
              <a:rPr lang="it-IT" dirty="0"/>
              <a:t> in the TM list.</a:t>
            </a:r>
          </a:p>
        </p:txBody>
      </p:sp>
      <p:sp>
        <p:nvSpPr>
          <p:cNvPr id="14" name="CasellaDiTesto 13"/>
          <p:cNvSpPr txBox="1"/>
          <p:nvPr/>
        </p:nvSpPr>
        <p:spPr>
          <a:xfrm>
            <a:off x="10439397" y="3169189"/>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15" name="Rettangolo 14"/>
          <p:cNvSpPr/>
          <p:nvPr/>
        </p:nvSpPr>
        <p:spPr>
          <a:xfrm>
            <a:off x="653592" y="3866176"/>
            <a:ext cx="375859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a:t>Check consistency of length classes TC</a:t>
            </a:r>
            <a:endParaRPr lang="it-IT" dirty="0"/>
          </a:p>
        </p:txBody>
      </p:sp>
      <p:sp>
        <p:nvSpPr>
          <p:cNvPr id="16" name="Rettangolo 15"/>
          <p:cNvSpPr/>
          <p:nvPr/>
        </p:nvSpPr>
        <p:spPr>
          <a:xfrm>
            <a:off x="653592" y="4323519"/>
            <a:ext cx="92197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whether</a:t>
            </a:r>
            <a:r>
              <a:rPr lang="it-IT" dirty="0"/>
              <a:t> the </a:t>
            </a:r>
            <a:r>
              <a:rPr lang="it-IT" dirty="0" err="1"/>
              <a:t>length</a:t>
            </a:r>
            <a:r>
              <a:rPr lang="it-IT" dirty="0"/>
              <a:t> </a:t>
            </a:r>
            <a:r>
              <a:rPr lang="it-IT" dirty="0" err="1"/>
              <a:t>classes</a:t>
            </a:r>
            <a:r>
              <a:rPr lang="it-IT" dirty="0"/>
              <a:t> by </a:t>
            </a:r>
            <a:r>
              <a:rPr lang="it-IT" dirty="0" err="1"/>
              <a:t>species</a:t>
            </a:r>
            <a:r>
              <a:rPr lang="it-IT" dirty="0"/>
              <a:t> are </a:t>
            </a:r>
            <a:r>
              <a:rPr lang="it-IT" dirty="0" err="1"/>
              <a:t>included</a:t>
            </a:r>
            <a:r>
              <a:rPr lang="it-IT" dirty="0"/>
              <a:t> in the </a:t>
            </a:r>
            <a:r>
              <a:rPr lang="it-IT" dirty="0" err="1"/>
              <a:t>range</a:t>
            </a:r>
            <a:r>
              <a:rPr lang="it-IT" dirty="0"/>
              <a:t> </a:t>
            </a:r>
            <a:r>
              <a:rPr lang="it-IT" dirty="0" err="1"/>
              <a:t>reported</a:t>
            </a:r>
            <a:r>
              <a:rPr lang="it-IT" dirty="0"/>
              <a:t> in the </a:t>
            </a:r>
            <a:r>
              <a:rPr lang="it-IT" dirty="0" err="1"/>
              <a:t>DataTargetSpecies</a:t>
            </a:r>
            <a:r>
              <a:rPr lang="it-IT" dirty="0"/>
              <a:t> </a:t>
            </a:r>
            <a:r>
              <a:rPr lang="it-IT" dirty="0" err="1"/>
              <a:t>table</a:t>
            </a:r>
            <a:r>
              <a:rPr lang="it-IT" dirty="0"/>
              <a:t>.</a:t>
            </a:r>
          </a:p>
        </p:txBody>
      </p:sp>
      <p:sp>
        <p:nvSpPr>
          <p:cNvPr id="17" name="Rettangolo 16"/>
          <p:cNvSpPr/>
          <p:nvPr/>
        </p:nvSpPr>
        <p:spPr>
          <a:xfrm>
            <a:off x="653591" y="5034687"/>
            <a:ext cx="416139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a:t>Check correctness of number per sex in TC</a:t>
            </a:r>
            <a:endParaRPr lang="it-IT" dirty="0"/>
          </a:p>
        </p:txBody>
      </p:sp>
      <p:sp>
        <p:nvSpPr>
          <p:cNvPr id="18" name="Rettangolo 17"/>
          <p:cNvSpPr/>
          <p:nvPr/>
        </p:nvSpPr>
        <p:spPr>
          <a:xfrm>
            <a:off x="653591" y="5527560"/>
            <a:ext cx="949234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the </a:t>
            </a:r>
            <a:r>
              <a:rPr lang="it-IT" dirty="0" err="1"/>
              <a:t>consistency</a:t>
            </a:r>
            <a:r>
              <a:rPr lang="it-IT" dirty="0"/>
              <a:t> of the </a:t>
            </a:r>
            <a:r>
              <a:rPr lang="it-IT" dirty="0" err="1"/>
              <a:t>number</a:t>
            </a:r>
            <a:r>
              <a:rPr lang="it-IT" dirty="0"/>
              <a:t> of </a:t>
            </a:r>
            <a:r>
              <a:rPr lang="it-IT" dirty="0" err="1"/>
              <a:t>individuals</a:t>
            </a:r>
            <a:r>
              <a:rPr lang="it-IT" dirty="0"/>
              <a:t> by sex </a:t>
            </a:r>
            <a:r>
              <a:rPr lang="it-IT" dirty="0" err="1"/>
              <a:t>measured</a:t>
            </a:r>
            <a:r>
              <a:rPr lang="it-IT" dirty="0"/>
              <a:t> (NO_OF_INDIVIDUAL_OF_THE_ABOVE_SEX_MEASURED </a:t>
            </a:r>
            <a:r>
              <a:rPr lang="it-IT" dirty="0" err="1"/>
              <a:t>field</a:t>
            </a:r>
            <a:r>
              <a:rPr lang="it-IT" dirty="0"/>
              <a:t> in TC) with the sum of the </a:t>
            </a:r>
            <a:r>
              <a:rPr lang="it-IT" dirty="0" err="1"/>
              <a:t>individuals</a:t>
            </a:r>
            <a:r>
              <a:rPr lang="it-IT" dirty="0"/>
              <a:t> by sex, </a:t>
            </a:r>
            <a:r>
              <a:rPr lang="it-IT" dirty="0" err="1"/>
              <a:t>length</a:t>
            </a:r>
            <a:r>
              <a:rPr lang="it-IT" dirty="0"/>
              <a:t> </a:t>
            </a:r>
            <a:r>
              <a:rPr lang="it-IT" dirty="0" err="1"/>
              <a:t>class</a:t>
            </a:r>
            <a:r>
              <a:rPr lang="it-IT" dirty="0"/>
              <a:t> and </a:t>
            </a:r>
            <a:r>
              <a:rPr lang="it-IT" dirty="0" err="1"/>
              <a:t>maturity</a:t>
            </a:r>
            <a:r>
              <a:rPr lang="it-IT" dirty="0"/>
              <a:t> stage (NUMBER_OF_INDIVIDUALS_IN_THE_LENGTH_CLASS_AND_MATURITY_STAGE)</a:t>
            </a:r>
          </a:p>
        </p:txBody>
      </p:sp>
      <p:sp>
        <p:nvSpPr>
          <p:cNvPr id="19" name="CasellaDiTesto 18"/>
          <p:cNvSpPr txBox="1"/>
          <p:nvPr/>
        </p:nvSpPr>
        <p:spPr>
          <a:xfrm>
            <a:off x="10439401" y="5527560"/>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a:t>Error</a:t>
            </a:r>
            <a:endParaRPr lang="it-IT" dirty="0"/>
          </a:p>
        </p:txBody>
      </p:sp>
      <p:sp>
        <p:nvSpPr>
          <p:cNvPr id="20" name="CasellaDiTesto 19"/>
          <p:cNvSpPr txBox="1"/>
          <p:nvPr/>
        </p:nvSpPr>
        <p:spPr>
          <a:xfrm>
            <a:off x="10278042" y="4323519"/>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solidFill>
                  <a:srgbClr val="002060"/>
                </a:solidFill>
              </a:rPr>
              <a:t>Warning</a:t>
            </a:r>
            <a:endParaRPr lang="it-IT" dirty="0">
              <a:solidFill>
                <a:srgbClr val="002060"/>
              </a:solidFill>
            </a:endParaRPr>
          </a:p>
        </p:txBody>
      </p:sp>
      <p:sp>
        <p:nvSpPr>
          <p:cNvPr id="12" name="Rettangolo 11"/>
          <p:cNvSpPr/>
          <p:nvPr/>
        </p:nvSpPr>
        <p:spPr>
          <a:xfrm>
            <a:off x="653588" y="1566624"/>
            <a:ext cx="346075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correctness</a:t>
            </a:r>
            <a:r>
              <a:rPr lang="it-IT" dirty="0"/>
              <a:t> of </a:t>
            </a:r>
            <a:r>
              <a:rPr lang="it-IT" dirty="0" err="1"/>
              <a:t>species</a:t>
            </a:r>
            <a:r>
              <a:rPr lang="it-IT" dirty="0"/>
              <a:t> </a:t>
            </a:r>
            <a:r>
              <a:rPr lang="it-IT" dirty="0" err="1"/>
              <a:t>codes</a:t>
            </a:r>
            <a:endParaRPr lang="it-IT" dirty="0"/>
          </a:p>
        </p:txBody>
      </p:sp>
      <p:sp>
        <p:nvSpPr>
          <p:cNvPr id="21" name="Rettangolo 20"/>
          <p:cNvSpPr/>
          <p:nvPr/>
        </p:nvSpPr>
        <p:spPr>
          <a:xfrm>
            <a:off x="653588" y="2000793"/>
            <a:ext cx="92197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Function</a:t>
            </a:r>
            <a:r>
              <a:rPr lang="it-IT" dirty="0"/>
              <a:t> </a:t>
            </a:r>
            <a:r>
              <a:rPr lang="it-IT" dirty="0" err="1"/>
              <a:t>checking</a:t>
            </a:r>
            <a:r>
              <a:rPr lang="it-IT" dirty="0"/>
              <a:t> the </a:t>
            </a:r>
            <a:r>
              <a:rPr lang="it-IT" dirty="0" err="1"/>
              <a:t>correctness</a:t>
            </a:r>
            <a:r>
              <a:rPr lang="it-IT" dirty="0"/>
              <a:t> of </a:t>
            </a:r>
            <a:r>
              <a:rPr lang="it-IT" dirty="0" err="1"/>
              <a:t>species</a:t>
            </a:r>
            <a:r>
              <a:rPr lang="it-IT" dirty="0"/>
              <a:t> code and </a:t>
            </a:r>
            <a:r>
              <a:rPr lang="it-IT" dirty="0" err="1"/>
              <a:t>faunistic</a:t>
            </a:r>
            <a:r>
              <a:rPr lang="it-IT" dirty="0"/>
              <a:t> </a:t>
            </a:r>
            <a:r>
              <a:rPr lang="it-IT" dirty="0" err="1"/>
              <a:t>category</a:t>
            </a:r>
            <a:r>
              <a:rPr lang="it-IT" dirty="0"/>
              <a:t> </a:t>
            </a:r>
            <a:r>
              <a:rPr lang="it-IT" dirty="0" err="1"/>
              <a:t>according</a:t>
            </a:r>
            <a:r>
              <a:rPr lang="it-IT" dirty="0"/>
              <a:t> to TM </a:t>
            </a:r>
            <a:r>
              <a:rPr lang="it-IT" dirty="0" err="1"/>
              <a:t>reference</a:t>
            </a:r>
            <a:r>
              <a:rPr lang="it-IT" dirty="0"/>
              <a:t> list</a:t>
            </a:r>
          </a:p>
        </p:txBody>
      </p:sp>
      <p:sp>
        <p:nvSpPr>
          <p:cNvPr id="23" name="CasellaDiTesto 22"/>
          <p:cNvSpPr txBox="1"/>
          <p:nvPr/>
        </p:nvSpPr>
        <p:spPr>
          <a:xfrm>
            <a:off x="10439394" y="2000793"/>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Tree>
    <p:extLst>
      <p:ext uri="{BB962C8B-B14F-4D97-AF65-F5344CB8AC3E}">
        <p14:creationId xmlns:p14="http://schemas.microsoft.com/office/powerpoint/2010/main" val="118192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653592" y="1653916"/>
            <a:ext cx="2047355"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sub-</a:t>
            </a:r>
            <a:r>
              <a:rPr lang="it-IT" dirty="0" err="1"/>
              <a:t>sampling</a:t>
            </a:r>
            <a:endParaRPr lang="it-IT" dirty="0"/>
          </a:p>
        </p:txBody>
      </p:sp>
      <p:sp>
        <p:nvSpPr>
          <p:cNvPr id="5" name="Rettangolo 4"/>
          <p:cNvSpPr/>
          <p:nvPr/>
        </p:nvSpPr>
        <p:spPr>
          <a:xfrm>
            <a:off x="653591" y="2146789"/>
            <a:ext cx="921974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to warn the user about the presence of subsamples’ ratio &lt; 0.1 of the total catch</a:t>
            </a:r>
            <a:endParaRPr lang="it-IT" dirty="0"/>
          </a:p>
        </p:txBody>
      </p:sp>
      <p:sp>
        <p:nvSpPr>
          <p:cNvPr id="6" name="CasellaDiTesto 5"/>
          <p:cNvSpPr txBox="1"/>
          <p:nvPr/>
        </p:nvSpPr>
        <p:spPr>
          <a:xfrm>
            <a:off x="10517525" y="4687669"/>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a:t>Error</a:t>
            </a:r>
            <a:endParaRPr lang="it-IT" dirty="0"/>
          </a:p>
        </p:txBody>
      </p:sp>
      <p:sp>
        <p:nvSpPr>
          <p:cNvPr id="13" name="CasellaDiTesto 12"/>
          <p:cNvSpPr txBox="1"/>
          <p:nvPr/>
        </p:nvSpPr>
        <p:spPr>
          <a:xfrm>
            <a:off x="653589" y="1111336"/>
            <a:ext cx="1409873"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a:solidFill>
                  <a:srgbClr val="002060"/>
                </a:solidFill>
              </a:rPr>
              <a:t>CHECK for TC</a:t>
            </a:r>
          </a:p>
        </p:txBody>
      </p:sp>
      <p:sp>
        <p:nvSpPr>
          <p:cNvPr id="21" name="CasellaDiTesto 20"/>
          <p:cNvSpPr txBox="1"/>
          <p:nvPr/>
        </p:nvSpPr>
        <p:spPr>
          <a:xfrm>
            <a:off x="10517524" y="2146789"/>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a:solidFill>
                  <a:srgbClr val="002060"/>
                </a:solidFill>
              </a:rPr>
              <a:t>Warning</a:t>
            </a:r>
            <a:endParaRPr lang="it-IT" dirty="0">
              <a:solidFill>
                <a:srgbClr val="002060"/>
              </a:solidFill>
            </a:endParaRPr>
          </a:p>
        </p:txBody>
      </p:sp>
      <p:sp>
        <p:nvSpPr>
          <p:cNvPr id="7" name="Rettangolo 6"/>
          <p:cNvSpPr/>
          <p:nvPr/>
        </p:nvSpPr>
        <p:spPr>
          <a:xfrm>
            <a:off x="653589" y="2709820"/>
            <a:ext cx="5543441"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of observed and estimated total weight in the haul</a:t>
            </a:r>
            <a:endParaRPr lang="it-IT" dirty="0"/>
          </a:p>
        </p:txBody>
      </p:sp>
      <p:sp>
        <p:nvSpPr>
          <p:cNvPr id="8" name="Rettangolo 7"/>
          <p:cNvSpPr/>
          <p:nvPr/>
        </p:nvSpPr>
        <p:spPr>
          <a:xfrm>
            <a:off x="653591" y="3146601"/>
            <a:ext cx="936462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warning</a:t>
            </a:r>
            <a:r>
              <a:rPr lang="it-IT" dirty="0"/>
              <a:t> </a:t>
            </a:r>
            <a:r>
              <a:rPr lang="it-IT" dirty="0" err="1"/>
              <a:t>is</a:t>
            </a:r>
            <a:r>
              <a:rPr lang="it-IT" dirty="0"/>
              <a:t> </a:t>
            </a:r>
            <a:r>
              <a:rPr lang="it-IT" dirty="0" err="1"/>
              <a:t>given</a:t>
            </a:r>
            <a:r>
              <a:rPr lang="it-IT" dirty="0"/>
              <a:t> </a:t>
            </a:r>
            <a:r>
              <a:rPr lang="it-IT" dirty="0" err="1"/>
              <a:t>when</a:t>
            </a:r>
            <a:r>
              <a:rPr lang="it-IT" dirty="0"/>
              <a:t> </a:t>
            </a:r>
            <a:r>
              <a:rPr lang="it-IT" dirty="0" err="1"/>
              <a:t>difference</a:t>
            </a:r>
            <a:r>
              <a:rPr lang="it-IT" dirty="0"/>
              <a:t> </a:t>
            </a:r>
            <a:r>
              <a:rPr lang="it-IT" dirty="0" err="1"/>
              <a:t>between</a:t>
            </a:r>
            <a:r>
              <a:rPr lang="it-IT" dirty="0"/>
              <a:t> the sum of </a:t>
            </a:r>
            <a:r>
              <a:rPr lang="it-IT" b="1" dirty="0" err="1"/>
              <a:t>estimated</a:t>
            </a:r>
            <a:r>
              <a:rPr lang="it-IT" b="1" dirty="0"/>
              <a:t> </a:t>
            </a:r>
            <a:r>
              <a:rPr lang="it-IT" b="1" dirty="0" err="1"/>
              <a:t>individual</a:t>
            </a:r>
            <a:r>
              <a:rPr lang="it-IT" b="1" dirty="0"/>
              <a:t> </a:t>
            </a:r>
            <a:r>
              <a:rPr lang="it-IT" b="1" dirty="0" err="1"/>
              <a:t>weights</a:t>
            </a:r>
            <a:r>
              <a:rPr lang="it-IT" b="1" dirty="0"/>
              <a:t> </a:t>
            </a:r>
            <a:r>
              <a:rPr lang="it-IT" dirty="0"/>
              <a:t>(by </a:t>
            </a:r>
            <a:r>
              <a:rPr lang="it-IT" dirty="0" err="1"/>
              <a:t>haul</a:t>
            </a:r>
            <a:r>
              <a:rPr lang="it-IT" dirty="0"/>
              <a:t>, </a:t>
            </a:r>
            <a:r>
              <a:rPr lang="it-IT" dirty="0" err="1"/>
              <a:t>species</a:t>
            </a:r>
            <a:r>
              <a:rPr lang="it-IT" dirty="0"/>
              <a:t> and sub-</a:t>
            </a:r>
            <a:r>
              <a:rPr lang="it-IT" dirty="0" err="1"/>
              <a:t>samples</a:t>
            </a:r>
            <a:r>
              <a:rPr lang="it-IT" dirty="0"/>
              <a:t>) and the </a:t>
            </a:r>
            <a:r>
              <a:rPr lang="it-IT" b="1" dirty="0"/>
              <a:t>WEIGHT_OF_THE_SAMPLE_MEASURED</a:t>
            </a:r>
            <a:r>
              <a:rPr lang="it-IT" dirty="0"/>
              <a:t> </a:t>
            </a:r>
            <a:r>
              <a:rPr lang="it-IT" dirty="0" err="1"/>
              <a:t>is</a:t>
            </a:r>
            <a:r>
              <a:rPr lang="it-IT" dirty="0"/>
              <a:t> </a:t>
            </a:r>
            <a:r>
              <a:rPr lang="it-IT" dirty="0" err="1"/>
              <a:t>greater</a:t>
            </a:r>
            <a:r>
              <a:rPr lang="it-IT" dirty="0"/>
              <a:t> </a:t>
            </a:r>
            <a:r>
              <a:rPr lang="it-IT" dirty="0" err="1"/>
              <a:t>than</a:t>
            </a:r>
            <a:r>
              <a:rPr lang="it-IT" dirty="0"/>
              <a:t> 50% for </a:t>
            </a:r>
            <a:r>
              <a:rPr lang="it-IT" dirty="0" err="1"/>
              <a:t>at</a:t>
            </a:r>
            <a:r>
              <a:rPr lang="it-IT" dirty="0"/>
              <a:t> </a:t>
            </a:r>
            <a:r>
              <a:rPr lang="it-IT" dirty="0" err="1"/>
              <a:t>least</a:t>
            </a:r>
            <a:r>
              <a:rPr lang="it-IT" dirty="0"/>
              <a:t> </a:t>
            </a:r>
            <a:r>
              <a:rPr lang="it-IT" dirty="0" err="1"/>
              <a:t>one</a:t>
            </a:r>
            <a:r>
              <a:rPr lang="it-IT" dirty="0"/>
              <a:t> record. </a:t>
            </a:r>
            <a:r>
              <a:rPr lang="it-IT" dirty="0" err="1"/>
              <a:t>This</a:t>
            </a:r>
            <a:r>
              <a:rPr lang="it-IT" dirty="0"/>
              <a:t> </a:t>
            </a:r>
            <a:r>
              <a:rPr lang="it-IT" dirty="0" err="1"/>
              <a:t>check</a:t>
            </a:r>
            <a:r>
              <a:rPr lang="it-IT" dirty="0"/>
              <a:t> </a:t>
            </a:r>
            <a:r>
              <a:rPr lang="it-IT" dirty="0" err="1"/>
              <a:t>is</a:t>
            </a:r>
            <a:r>
              <a:rPr lang="it-IT" dirty="0"/>
              <a:t> </a:t>
            </a:r>
            <a:r>
              <a:rPr lang="it-IT" dirty="0" err="1"/>
              <a:t>based</a:t>
            </a:r>
            <a:r>
              <a:rPr lang="it-IT" dirty="0"/>
              <a:t> on the LW </a:t>
            </a:r>
            <a:r>
              <a:rPr lang="it-IT" dirty="0" err="1"/>
              <a:t>table</a:t>
            </a:r>
            <a:r>
              <a:rPr lang="it-IT" dirty="0"/>
              <a:t> </a:t>
            </a:r>
            <a:r>
              <a:rPr lang="it-IT" dirty="0" err="1"/>
              <a:t>contained</a:t>
            </a:r>
            <a:r>
              <a:rPr lang="it-IT" dirty="0"/>
              <a:t> in the package.</a:t>
            </a:r>
          </a:p>
        </p:txBody>
      </p:sp>
      <p:sp>
        <p:nvSpPr>
          <p:cNvPr id="22" name="CasellaDiTesto 21"/>
          <p:cNvSpPr txBox="1"/>
          <p:nvPr/>
        </p:nvSpPr>
        <p:spPr>
          <a:xfrm>
            <a:off x="10517525" y="3142722"/>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a:solidFill>
                  <a:srgbClr val="002060"/>
                </a:solidFill>
              </a:rPr>
              <a:t>Warning</a:t>
            </a:r>
            <a:endParaRPr lang="it-IT" dirty="0">
              <a:solidFill>
                <a:srgbClr val="002060"/>
              </a:solidFill>
            </a:endParaRPr>
          </a:p>
        </p:txBody>
      </p:sp>
      <p:sp>
        <p:nvSpPr>
          <p:cNvPr id="9" name="Rettangolo 8"/>
          <p:cNvSpPr/>
          <p:nvPr/>
        </p:nvSpPr>
        <p:spPr>
          <a:xfrm>
            <a:off x="653589" y="4232522"/>
            <a:ext cx="420166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consistency of length distribution TC</a:t>
            </a:r>
            <a:endParaRPr lang="it-IT" dirty="0"/>
          </a:p>
        </p:txBody>
      </p:sp>
      <p:sp>
        <p:nvSpPr>
          <p:cNvPr id="10" name="Rettangolo 9"/>
          <p:cNvSpPr/>
          <p:nvPr/>
        </p:nvSpPr>
        <p:spPr>
          <a:xfrm>
            <a:off x="653591" y="4695149"/>
            <a:ext cx="933949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verifies that in TC the length measures are reported with the correct precision</a:t>
            </a:r>
            <a:endParaRPr lang="it-IT" dirty="0"/>
          </a:p>
        </p:txBody>
      </p:sp>
      <p:sp>
        <p:nvSpPr>
          <p:cNvPr id="26" name="Rettangolo 25"/>
          <p:cNvSpPr/>
          <p:nvPr/>
        </p:nvSpPr>
        <p:spPr>
          <a:xfrm>
            <a:off x="653589" y="5317022"/>
            <a:ext cx="346075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correctness</a:t>
            </a:r>
            <a:r>
              <a:rPr lang="it-IT" dirty="0"/>
              <a:t> of </a:t>
            </a:r>
            <a:r>
              <a:rPr lang="it-IT" dirty="0" err="1"/>
              <a:t>species</a:t>
            </a:r>
            <a:r>
              <a:rPr lang="it-IT" dirty="0"/>
              <a:t> </a:t>
            </a:r>
            <a:r>
              <a:rPr lang="it-IT" dirty="0" err="1"/>
              <a:t>codes</a:t>
            </a:r>
            <a:endParaRPr lang="it-IT" dirty="0"/>
          </a:p>
        </p:txBody>
      </p:sp>
      <p:sp>
        <p:nvSpPr>
          <p:cNvPr id="27" name="Rettangolo 26"/>
          <p:cNvSpPr/>
          <p:nvPr/>
        </p:nvSpPr>
        <p:spPr>
          <a:xfrm>
            <a:off x="653593" y="5758996"/>
            <a:ext cx="92197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Function</a:t>
            </a:r>
            <a:r>
              <a:rPr lang="it-IT" dirty="0"/>
              <a:t> </a:t>
            </a:r>
            <a:r>
              <a:rPr lang="it-IT" dirty="0" err="1"/>
              <a:t>checking</a:t>
            </a:r>
            <a:r>
              <a:rPr lang="it-IT" dirty="0"/>
              <a:t> the </a:t>
            </a:r>
            <a:r>
              <a:rPr lang="it-IT" dirty="0" err="1"/>
              <a:t>correctness</a:t>
            </a:r>
            <a:r>
              <a:rPr lang="it-IT" dirty="0"/>
              <a:t> of </a:t>
            </a:r>
            <a:r>
              <a:rPr lang="it-IT" dirty="0" err="1"/>
              <a:t>species</a:t>
            </a:r>
            <a:r>
              <a:rPr lang="it-IT" dirty="0"/>
              <a:t> code and </a:t>
            </a:r>
            <a:r>
              <a:rPr lang="it-IT" dirty="0" err="1"/>
              <a:t>taxonomic</a:t>
            </a:r>
            <a:r>
              <a:rPr lang="it-IT" dirty="0"/>
              <a:t> </a:t>
            </a:r>
            <a:r>
              <a:rPr lang="it-IT" dirty="0" err="1"/>
              <a:t>category</a:t>
            </a:r>
            <a:r>
              <a:rPr lang="it-IT" dirty="0"/>
              <a:t> </a:t>
            </a:r>
            <a:r>
              <a:rPr lang="it-IT" dirty="0" err="1"/>
              <a:t>according</a:t>
            </a:r>
            <a:r>
              <a:rPr lang="it-IT" dirty="0"/>
              <a:t> to TM </a:t>
            </a:r>
            <a:r>
              <a:rPr lang="it-IT" dirty="0" err="1"/>
              <a:t>reference</a:t>
            </a:r>
            <a:r>
              <a:rPr lang="it-IT" dirty="0"/>
              <a:t> list</a:t>
            </a:r>
          </a:p>
        </p:txBody>
      </p:sp>
      <p:sp>
        <p:nvSpPr>
          <p:cNvPr id="28" name="CasellaDiTesto 27"/>
          <p:cNvSpPr txBox="1"/>
          <p:nvPr/>
        </p:nvSpPr>
        <p:spPr>
          <a:xfrm>
            <a:off x="10439399" y="5758996"/>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a:t>Error</a:t>
            </a:r>
            <a:endParaRPr lang="it-IT" dirty="0"/>
          </a:p>
        </p:txBody>
      </p:sp>
    </p:spTree>
    <p:extLst>
      <p:ext uri="{BB962C8B-B14F-4D97-AF65-F5344CB8AC3E}">
        <p14:creationId xmlns:p14="http://schemas.microsoft.com/office/powerpoint/2010/main" val="388071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653589" y="1616858"/>
            <a:ext cx="701628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presence in TB of TA hauls      -      Check presence in TA of TB hauls</a:t>
            </a:r>
            <a:endParaRPr lang="it-IT" dirty="0"/>
          </a:p>
        </p:txBody>
      </p:sp>
      <p:sp>
        <p:nvSpPr>
          <p:cNvPr id="5" name="Rettangolo 4"/>
          <p:cNvSpPr/>
          <p:nvPr/>
        </p:nvSpPr>
        <p:spPr>
          <a:xfrm>
            <a:off x="653593" y="2055784"/>
            <a:ext cx="9219749"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checks:</a:t>
            </a:r>
          </a:p>
          <a:p>
            <a:pPr marL="285750" indent="-285750">
              <a:buFont typeface="Arial" panose="020B0604020202020204" pitchFamily="34" charset="0"/>
              <a:buChar char="•"/>
            </a:pPr>
            <a:r>
              <a:rPr lang="en-US" dirty="0"/>
              <a:t>presence of the TA hauls in the TB </a:t>
            </a:r>
          </a:p>
          <a:p>
            <a:pPr marL="285750" indent="-285750">
              <a:buFont typeface="Arial" panose="020B0604020202020204" pitchFamily="34" charset="0"/>
              <a:buChar char="•"/>
            </a:pPr>
            <a:r>
              <a:rPr lang="en-US" dirty="0"/>
              <a:t>presence of the TB hauls in the TA</a:t>
            </a:r>
          </a:p>
        </p:txBody>
      </p:sp>
      <p:sp>
        <p:nvSpPr>
          <p:cNvPr id="13" name="CasellaDiTesto 12"/>
          <p:cNvSpPr txBox="1"/>
          <p:nvPr/>
        </p:nvSpPr>
        <p:spPr>
          <a:xfrm>
            <a:off x="653589" y="1040907"/>
            <a:ext cx="1337802"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a:solidFill>
                  <a:srgbClr val="002060"/>
                </a:solidFill>
              </a:rPr>
              <a:t>cross </a:t>
            </a:r>
            <a:r>
              <a:rPr lang="it-IT" dirty="0" err="1">
                <a:solidFill>
                  <a:srgbClr val="002060"/>
                </a:solidFill>
              </a:rPr>
              <a:t>checks</a:t>
            </a:r>
            <a:endParaRPr lang="it-IT" dirty="0">
              <a:solidFill>
                <a:srgbClr val="002060"/>
              </a:solidFill>
            </a:endParaRPr>
          </a:p>
        </p:txBody>
      </p:sp>
      <p:sp>
        <p:nvSpPr>
          <p:cNvPr id="28" name="CasellaDiTesto 27"/>
          <p:cNvSpPr txBox="1"/>
          <p:nvPr/>
        </p:nvSpPr>
        <p:spPr>
          <a:xfrm>
            <a:off x="10517526" y="2055784"/>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7" name="Rettangolo 6"/>
          <p:cNvSpPr/>
          <p:nvPr/>
        </p:nvSpPr>
        <p:spPr>
          <a:xfrm>
            <a:off x="653589" y="3054369"/>
            <a:ext cx="790254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a:t>Check presence in TC of TB target species     -     </a:t>
            </a:r>
            <a:r>
              <a:rPr lang="en-US"/>
              <a:t>Check presence in TB of TC species</a:t>
            </a:r>
            <a:endParaRPr lang="it-IT" dirty="0"/>
          </a:p>
        </p:txBody>
      </p:sp>
      <p:sp>
        <p:nvSpPr>
          <p:cNvPr id="8" name="Rettangolo 7"/>
          <p:cNvSpPr/>
          <p:nvPr/>
        </p:nvSpPr>
        <p:spPr>
          <a:xfrm>
            <a:off x="653590" y="3485471"/>
            <a:ext cx="9219751"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whether</a:t>
            </a:r>
            <a:r>
              <a:rPr lang="it-IT" dirty="0"/>
              <a:t> </a:t>
            </a:r>
          </a:p>
          <a:p>
            <a:pPr marL="285750" indent="-285750">
              <a:buFont typeface="Arial" panose="020B0604020202020204" pitchFamily="34" charset="0"/>
              <a:buChar char="•"/>
            </a:pPr>
            <a:r>
              <a:rPr lang="it-IT" dirty="0" err="1"/>
              <a:t>all</a:t>
            </a:r>
            <a:r>
              <a:rPr lang="it-IT" dirty="0"/>
              <a:t> the </a:t>
            </a:r>
            <a:r>
              <a:rPr lang="it-IT" dirty="0" err="1"/>
              <a:t>species</a:t>
            </a:r>
            <a:r>
              <a:rPr lang="it-IT" dirty="0"/>
              <a:t> </a:t>
            </a:r>
            <a:r>
              <a:rPr lang="it-IT" dirty="0" err="1"/>
              <a:t>present</a:t>
            </a:r>
            <a:r>
              <a:rPr lang="it-IT" dirty="0"/>
              <a:t> in TC are </a:t>
            </a:r>
            <a:r>
              <a:rPr lang="it-IT" dirty="0" err="1"/>
              <a:t>listed</a:t>
            </a:r>
            <a:r>
              <a:rPr lang="it-IT" dirty="0"/>
              <a:t> in TB</a:t>
            </a:r>
          </a:p>
          <a:p>
            <a:pPr marL="285750" indent="-285750">
              <a:buFont typeface="Arial" panose="020B0604020202020204" pitchFamily="34" charset="0"/>
              <a:buChar char="•"/>
            </a:pPr>
            <a:r>
              <a:rPr lang="en-US" dirty="0"/>
              <a:t>all the species in the TB are in the TC</a:t>
            </a:r>
            <a:endParaRPr lang="it-IT" dirty="0"/>
          </a:p>
        </p:txBody>
      </p:sp>
      <p:sp>
        <p:nvSpPr>
          <p:cNvPr id="14" name="CasellaDiTesto 13"/>
          <p:cNvSpPr txBox="1"/>
          <p:nvPr/>
        </p:nvSpPr>
        <p:spPr>
          <a:xfrm>
            <a:off x="10517526" y="3691909"/>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15" name="CasellaDiTesto 14"/>
          <p:cNvSpPr txBox="1"/>
          <p:nvPr/>
        </p:nvSpPr>
        <p:spPr>
          <a:xfrm>
            <a:off x="10517526" y="4061241"/>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a:solidFill>
                  <a:srgbClr val="002060"/>
                </a:solidFill>
              </a:rPr>
              <a:t>Warning</a:t>
            </a:r>
            <a:endParaRPr lang="it-IT" dirty="0">
              <a:solidFill>
                <a:srgbClr val="002060"/>
              </a:solidFill>
            </a:endParaRPr>
          </a:p>
        </p:txBody>
      </p:sp>
      <p:sp>
        <p:nvSpPr>
          <p:cNvPr id="9" name="Rettangolo 8"/>
          <p:cNvSpPr/>
          <p:nvPr/>
        </p:nvSpPr>
        <p:spPr>
          <a:xfrm>
            <a:off x="653589" y="4573766"/>
            <a:ext cx="7358296"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it-IT" dirty="0" err="1"/>
              <a:t>Check</a:t>
            </a:r>
            <a:r>
              <a:rPr lang="it-IT" dirty="0"/>
              <a:t> </a:t>
            </a:r>
            <a:r>
              <a:rPr lang="it-IT" dirty="0" err="1"/>
              <a:t>correctness</a:t>
            </a:r>
            <a:r>
              <a:rPr lang="it-IT" dirty="0"/>
              <a:t> of the </a:t>
            </a:r>
            <a:r>
              <a:rPr lang="it-IT" dirty="0" err="1"/>
              <a:t>number</a:t>
            </a:r>
            <a:r>
              <a:rPr lang="it-IT" dirty="0"/>
              <a:t> per sex in TB in case of sub-</a:t>
            </a:r>
            <a:r>
              <a:rPr lang="it-IT" dirty="0" err="1"/>
              <a:t>sampling</a:t>
            </a:r>
            <a:r>
              <a:rPr lang="it-IT" dirty="0"/>
              <a:t> in TC</a:t>
            </a:r>
          </a:p>
        </p:txBody>
      </p:sp>
      <p:sp>
        <p:nvSpPr>
          <p:cNvPr id="10" name="Rettangolo 9"/>
          <p:cNvSpPr/>
          <p:nvPr/>
        </p:nvSpPr>
        <p:spPr>
          <a:xfrm>
            <a:off x="653589" y="5004868"/>
            <a:ext cx="92197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checking if, in case of sub-sampling in TC, the Total number and the number per sex in TB is raised correctly</a:t>
            </a:r>
            <a:endParaRPr lang="it-IT" dirty="0"/>
          </a:p>
        </p:txBody>
      </p:sp>
      <p:sp>
        <p:nvSpPr>
          <p:cNvPr id="20" name="CasellaDiTesto 19"/>
          <p:cNvSpPr txBox="1"/>
          <p:nvPr/>
        </p:nvSpPr>
        <p:spPr>
          <a:xfrm>
            <a:off x="10517526" y="5004868"/>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
        <p:nvSpPr>
          <p:cNvPr id="17" name="Rettangolo 16"/>
          <p:cNvSpPr/>
          <p:nvPr/>
        </p:nvSpPr>
        <p:spPr>
          <a:xfrm>
            <a:off x="653589" y="5748730"/>
            <a:ext cx="2254784"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on date by haul</a:t>
            </a:r>
            <a:endParaRPr lang="it-IT" dirty="0"/>
          </a:p>
        </p:txBody>
      </p:sp>
      <p:sp>
        <p:nvSpPr>
          <p:cNvPr id="18" name="Rettangolo 17"/>
          <p:cNvSpPr/>
          <p:nvPr/>
        </p:nvSpPr>
        <p:spPr>
          <a:xfrm>
            <a:off x="653589" y="6175874"/>
            <a:ext cx="845775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Check if in TB, TC and TE the date by haul is the same of the one reported in TA</a:t>
            </a:r>
            <a:endParaRPr lang="it-IT" dirty="0"/>
          </a:p>
        </p:txBody>
      </p:sp>
      <p:sp>
        <p:nvSpPr>
          <p:cNvPr id="22" name="CasellaDiTesto 21"/>
          <p:cNvSpPr txBox="1"/>
          <p:nvPr/>
        </p:nvSpPr>
        <p:spPr>
          <a:xfrm>
            <a:off x="10517526" y="6175874"/>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a:t>Error</a:t>
            </a:r>
            <a:endParaRPr lang="it-IT" dirty="0"/>
          </a:p>
        </p:txBody>
      </p:sp>
    </p:spTree>
    <p:extLst>
      <p:ext uri="{BB962C8B-B14F-4D97-AF65-F5344CB8AC3E}">
        <p14:creationId xmlns:p14="http://schemas.microsoft.com/office/powerpoint/2010/main" val="78142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5BEAC9D-DD65-9085-7724-0F9BCF2A090A}"/>
              </a:ext>
            </a:extLst>
          </p:cNvPr>
          <p:cNvSpPr txBox="1"/>
          <p:nvPr/>
        </p:nvSpPr>
        <p:spPr>
          <a:xfrm>
            <a:off x="1454229" y="2088786"/>
            <a:ext cx="9144000" cy="42355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15000"/>
              </a:lnSpc>
              <a:spcBef>
                <a:spcPts val="500"/>
              </a:spcBef>
              <a:buSzPct val="50000"/>
              <a:buFont typeface="Wingdings" panose="05000000000000000000" pitchFamily="2" charset="2"/>
              <a:buChar char="q"/>
            </a:pPr>
            <a:r>
              <a:rPr lang="en-GB" sz="2400" b="1" dirty="0">
                <a:latin typeface="Calibri Light" pitchFamily="34" charset="0"/>
                <a:cs typeface="Calibri Light" pitchFamily="34" charset="0"/>
              </a:rPr>
              <a:t>Open source </a:t>
            </a:r>
            <a:r>
              <a:rPr lang="en-GB" sz="2400" dirty="0">
                <a:latin typeface="Calibri Light" pitchFamily="34" charset="0"/>
                <a:cs typeface="Calibri Light" pitchFamily="34" charset="0"/>
              </a:rPr>
              <a:t>code, publicly available on a </a:t>
            </a:r>
            <a:r>
              <a:rPr lang="en-GB" sz="2400" b="1" dirty="0" err="1">
                <a:latin typeface="Calibri Light" pitchFamily="34" charset="0"/>
                <a:cs typeface="Calibri Light" pitchFamily="34" charset="0"/>
              </a:rPr>
              <a:t>GithHub</a:t>
            </a:r>
            <a:r>
              <a:rPr lang="en-GB" sz="2400" b="1" dirty="0">
                <a:latin typeface="Calibri Light" pitchFamily="34" charset="0"/>
                <a:cs typeface="Calibri Light" pitchFamily="34" charset="0"/>
              </a:rPr>
              <a:t> repository</a:t>
            </a:r>
          </a:p>
          <a:p>
            <a:pPr marL="285750" indent="-285750">
              <a:lnSpc>
                <a:spcPct val="115000"/>
              </a:lnSpc>
              <a:spcBef>
                <a:spcPts val="500"/>
              </a:spcBef>
              <a:buSzPct val="50000"/>
              <a:buFont typeface="Wingdings" panose="05000000000000000000" pitchFamily="2" charset="2"/>
              <a:buChar char="q"/>
            </a:pPr>
            <a:r>
              <a:rPr lang="en-GB" sz="2400" dirty="0">
                <a:latin typeface="Calibri Light" pitchFamily="34" charset="0"/>
                <a:cs typeface="Calibri Light" pitchFamily="34" charset="0"/>
              </a:rPr>
              <a:t>Can be used with 2 different functions: </a:t>
            </a:r>
            <a:r>
              <a:rPr lang="en-GB" sz="2400" b="1" dirty="0" err="1">
                <a:latin typeface="Calibri Light" pitchFamily="34" charset="0"/>
                <a:cs typeface="Calibri Light" pitchFamily="34" charset="0"/>
              </a:rPr>
              <a:t>RoMEcc</a:t>
            </a:r>
            <a:r>
              <a:rPr lang="en-GB" sz="2400" b="1" dirty="0">
                <a:latin typeface="Calibri Light" pitchFamily="34" charset="0"/>
                <a:cs typeface="Calibri Light" pitchFamily="34" charset="0"/>
              </a:rPr>
              <a:t> and </a:t>
            </a:r>
            <a:r>
              <a:rPr lang="en-GB" sz="2400" b="1" dirty="0" err="1">
                <a:latin typeface="Calibri Light" pitchFamily="34" charset="0"/>
                <a:cs typeface="Calibri Light" pitchFamily="34" charset="0"/>
              </a:rPr>
              <a:t>RoMEBScc</a:t>
            </a:r>
            <a:endParaRPr lang="en-GB" sz="2400" dirty="0">
              <a:latin typeface="Calibri Light" pitchFamily="34" charset="0"/>
              <a:cs typeface="Calibri Light" pitchFamily="34" charset="0"/>
            </a:endParaRPr>
          </a:p>
          <a:p>
            <a:pPr marL="285750" indent="-285750">
              <a:lnSpc>
                <a:spcPct val="115000"/>
              </a:lnSpc>
              <a:spcBef>
                <a:spcPts val="500"/>
              </a:spcBef>
              <a:buSzPct val="50000"/>
              <a:buFont typeface="Wingdings" panose="05000000000000000000" pitchFamily="2" charset="2"/>
              <a:buChar char="q"/>
            </a:pPr>
            <a:r>
              <a:rPr lang="en-GB" sz="2400" dirty="0">
                <a:latin typeface="Calibri Light" pitchFamily="34" charset="0"/>
                <a:cs typeface="Calibri Light" pitchFamily="34" charset="0"/>
              </a:rPr>
              <a:t>Supports the </a:t>
            </a:r>
            <a:r>
              <a:rPr lang="en-GB" sz="2400" b="1" dirty="0">
                <a:latin typeface="Calibri Light" pitchFamily="34" charset="0"/>
                <a:cs typeface="Calibri Light" pitchFamily="34" charset="0"/>
              </a:rPr>
              <a:t>fast identification of errors </a:t>
            </a:r>
            <a:r>
              <a:rPr lang="en-GB" sz="2400" dirty="0">
                <a:latin typeface="Calibri Light" pitchFamily="34" charset="0"/>
                <a:cs typeface="Calibri Light" pitchFamily="34" charset="0"/>
              </a:rPr>
              <a:t>and inconsistencies in survey data</a:t>
            </a:r>
          </a:p>
          <a:p>
            <a:pPr marL="285750" indent="-285750">
              <a:lnSpc>
                <a:spcPct val="115000"/>
              </a:lnSpc>
              <a:spcBef>
                <a:spcPts val="500"/>
              </a:spcBef>
              <a:buSzPct val="50000"/>
              <a:buFont typeface="Wingdings" panose="05000000000000000000" pitchFamily="2" charset="2"/>
              <a:buChar char="q"/>
            </a:pPr>
            <a:r>
              <a:rPr lang="en-GB" sz="2400" dirty="0">
                <a:latin typeface="Calibri Light" pitchFamily="34" charset="0"/>
                <a:cs typeface="Calibri Light" pitchFamily="34" charset="0"/>
              </a:rPr>
              <a:t>Allow to </a:t>
            </a:r>
            <a:r>
              <a:rPr lang="en-GB" sz="2400" b="1" dirty="0">
                <a:latin typeface="Calibri Light" panose="020F0302020204030204" pitchFamily="34" charset="0"/>
                <a:cs typeface="Calibri Light" panose="020F0302020204030204" pitchFamily="34" charset="0"/>
              </a:rPr>
              <a:t>harmonize</a:t>
            </a:r>
            <a:r>
              <a:rPr lang="en-GB" sz="2400" dirty="0">
                <a:latin typeface="Calibri Light" pitchFamily="34" charset="0"/>
                <a:cs typeface="Calibri Light" pitchFamily="34" charset="0"/>
              </a:rPr>
              <a:t> the MEDITS survey data quality checks </a:t>
            </a:r>
            <a:r>
              <a:rPr lang="en-GB" sz="2400" b="1" dirty="0">
                <a:latin typeface="Calibri Light" panose="020F0302020204030204" pitchFamily="34" charset="0"/>
                <a:cs typeface="Calibri Light" panose="020F0302020204030204" pitchFamily="34" charset="0"/>
              </a:rPr>
              <a:t>among the Countries</a:t>
            </a:r>
            <a:endParaRPr lang="en-GB" sz="2400" dirty="0">
              <a:latin typeface="Calibri Light" pitchFamily="34" charset="0"/>
              <a:cs typeface="Calibri Light" pitchFamily="34" charset="0"/>
            </a:endParaRPr>
          </a:p>
          <a:p>
            <a:pPr marL="285750" indent="-285750">
              <a:lnSpc>
                <a:spcPct val="115000"/>
              </a:lnSpc>
              <a:spcBef>
                <a:spcPts val="500"/>
              </a:spcBef>
              <a:buSzPct val="50000"/>
              <a:buFont typeface="Wingdings" panose="05000000000000000000" pitchFamily="2" charset="2"/>
              <a:buChar char="q"/>
            </a:pPr>
            <a:r>
              <a:rPr lang="en-GB" sz="2400" dirty="0">
                <a:latin typeface="Calibri Light" pitchFamily="34" charset="0"/>
                <a:cs typeface="Calibri Light" pitchFamily="34" charset="0"/>
              </a:rPr>
              <a:t>Designed to facilitate a more </a:t>
            </a:r>
            <a:r>
              <a:rPr lang="en-GB" sz="2400" b="1" dirty="0">
                <a:latin typeface="Calibri Light" pitchFamily="34" charset="0"/>
                <a:cs typeface="Calibri Light" pitchFamily="34" charset="0"/>
              </a:rPr>
              <a:t>systematic</a:t>
            </a:r>
            <a:r>
              <a:rPr lang="en-GB" sz="2400" dirty="0">
                <a:latin typeface="Calibri Light" pitchFamily="34" charset="0"/>
                <a:cs typeface="Calibri Light" pitchFamily="34" charset="0"/>
              </a:rPr>
              <a:t> and </a:t>
            </a:r>
            <a:r>
              <a:rPr lang="en-GB" sz="2400" b="1" dirty="0">
                <a:latin typeface="Calibri Light" panose="020F0302020204030204" pitchFamily="34" charset="0"/>
                <a:cs typeface="Calibri Light" panose="020F0302020204030204" pitchFamily="34" charset="0"/>
              </a:rPr>
              <a:t>well-defined schedule </a:t>
            </a:r>
            <a:r>
              <a:rPr lang="en-GB" sz="2400" dirty="0">
                <a:latin typeface="Calibri Light" pitchFamily="34" charset="0"/>
                <a:cs typeface="Calibri Light" pitchFamily="34" charset="0"/>
              </a:rPr>
              <a:t>for quality checks prior the relevant data calls</a:t>
            </a:r>
          </a:p>
          <a:p>
            <a:pPr marL="285750" indent="-285750">
              <a:lnSpc>
                <a:spcPct val="115000"/>
              </a:lnSpc>
              <a:spcBef>
                <a:spcPts val="500"/>
              </a:spcBef>
              <a:buSzPct val="50000"/>
              <a:buFont typeface="Wingdings" panose="05000000000000000000" pitchFamily="2" charset="2"/>
              <a:buChar char="q"/>
            </a:pPr>
            <a:r>
              <a:rPr lang="en-US" sz="2400" dirty="0">
                <a:latin typeface="Calibri Light" pitchFamily="34" charset="0"/>
                <a:cs typeface="Calibri Light" pitchFamily="34" charset="0"/>
              </a:rPr>
              <a:t>Globally</a:t>
            </a:r>
            <a:r>
              <a:rPr lang="en-US" sz="2400" b="1" dirty="0">
                <a:latin typeface="Calibri Light" pitchFamily="34" charset="0"/>
                <a:cs typeface="Calibri Light" pitchFamily="34" charset="0"/>
              </a:rPr>
              <a:t> increases the data quality</a:t>
            </a:r>
            <a:r>
              <a:rPr lang="en-US" sz="2400" dirty="0">
                <a:latin typeface="Calibri Light" pitchFamily="34" charset="0"/>
                <a:cs typeface="Calibri Light" pitchFamily="34" charset="0"/>
              </a:rPr>
              <a:t> </a:t>
            </a:r>
          </a:p>
        </p:txBody>
      </p:sp>
      <p:sp>
        <p:nvSpPr>
          <p:cNvPr id="5" name="CasellaDiTesto 4">
            <a:extLst>
              <a:ext uri="{FF2B5EF4-FFF2-40B4-BE49-F238E27FC236}">
                <a16:creationId xmlns:a16="http://schemas.microsoft.com/office/drawing/2014/main" id="{F12200CF-866E-6511-4420-43FA7ADC9244}"/>
              </a:ext>
            </a:extLst>
          </p:cNvPr>
          <p:cNvSpPr txBox="1"/>
          <p:nvPr/>
        </p:nvSpPr>
        <p:spPr>
          <a:xfrm>
            <a:off x="1454229" y="1362783"/>
            <a:ext cx="4453035" cy="558743"/>
          </a:xfrm>
          <a:prstGeom prst="rect">
            <a:avLst/>
          </a:prstGeom>
          <a:noFill/>
        </p:spPr>
        <p:txBody>
          <a:bodyPr wrap="square">
            <a:spAutoFit/>
          </a:bodyPr>
          <a:lstStyle/>
          <a:p>
            <a:pPr marL="0" lvl="0" indent="0">
              <a:lnSpc>
                <a:spcPct val="115000"/>
              </a:lnSpc>
              <a:spcBef>
                <a:spcPts val="500"/>
              </a:spcBef>
              <a:buSzPct val="50000"/>
              <a:buNone/>
            </a:pPr>
            <a:r>
              <a:rPr lang="en-GB" sz="2800" b="1" u="sng" dirty="0">
                <a:latin typeface="Calibri Light" pitchFamily="34" charset="0"/>
                <a:cs typeface="Calibri Light" pitchFamily="34" charset="0"/>
              </a:rPr>
              <a:t>The </a:t>
            </a:r>
            <a:r>
              <a:rPr lang="en-GB" sz="2800" b="1" u="sng" dirty="0" err="1">
                <a:latin typeface="Calibri Light" pitchFamily="34" charset="0"/>
                <a:cs typeface="Calibri Light" pitchFamily="34" charset="0"/>
              </a:rPr>
              <a:t>RoME</a:t>
            </a:r>
            <a:r>
              <a:rPr lang="en-GB" sz="2800" b="1" u="sng" dirty="0">
                <a:latin typeface="Calibri Light" pitchFamily="34" charset="0"/>
                <a:cs typeface="Calibri Light" pitchFamily="34" charset="0"/>
              </a:rPr>
              <a:t> v.0.1.39 package:</a:t>
            </a:r>
          </a:p>
        </p:txBody>
      </p:sp>
    </p:spTree>
    <p:extLst>
      <p:ext uri="{BB962C8B-B14F-4D97-AF65-F5344CB8AC3E}">
        <p14:creationId xmlns:p14="http://schemas.microsoft.com/office/powerpoint/2010/main" val="215644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1539946" y="1209704"/>
            <a:ext cx="8485404" cy="5383891"/>
          </a:xfrm>
          <a:prstGeom prst="rect">
            <a:avLst/>
          </a:prstGeom>
        </p:spPr>
      </p:pic>
      <p:sp>
        <p:nvSpPr>
          <p:cNvPr id="5" name="Rettangolo con angoli arrotondati 3">
            <a:extLst>
              <a:ext uri="{FF2B5EF4-FFF2-40B4-BE49-F238E27FC236}">
                <a16:creationId xmlns:a16="http://schemas.microsoft.com/office/drawing/2014/main" id="{B8B2DFC7-F6A3-2710-C569-B7AF9DD012AD}"/>
              </a:ext>
            </a:extLst>
          </p:cNvPr>
          <p:cNvSpPr/>
          <p:nvPr/>
        </p:nvSpPr>
        <p:spPr>
          <a:xfrm>
            <a:off x="3399546" y="2168767"/>
            <a:ext cx="1392791" cy="39816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16955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1819039" y="1013751"/>
            <a:ext cx="8553923" cy="5778147"/>
          </a:xfrm>
          <a:prstGeom prst="rect">
            <a:avLst/>
          </a:prstGeom>
        </p:spPr>
      </p:pic>
      <p:sp>
        <p:nvSpPr>
          <p:cNvPr id="5" name="Rettangolo con angoli arrotondati 3">
            <a:extLst>
              <a:ext uri="{FF2B5EF4-FFF2-40B4-BE49-F238E27FC236}">
                <a16:creationId xmlns:a16="http://schemas.microsoft.com/office/drawing/2014/main" id="{B8B2DFC7-F6A3-2710-C569-B7AF9DD012AD}"/>
              </a:ext>
            </a:extLst>
          </p:cNvPr>
          <p:cNvSpPr/>
          <p:nvPr/>
        </p:nvSpPr>
        <p:spPr>
          <a:xfrm>
            <a:off x="5001658" y="1981479"/>
            <a:ext cx="1244906" cy="44223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Freccia in su 5">
            <a:extLst>
              <a:ext uri="{FF2B5EF4-FFF2-40B4-BE49-F238E27FC236}">
                <a16:creationId xmlns:a16="http://schemas.microsoft.com/office/drawing/2014/main" id="{5B0CBD3C-C9BE-4989-965E-40A76C051B93}"/>
              </a:ext>
            </a:extLst>
          </p:cNvPr>
          <p:cNvSpPr/>
          <p:nvPr/>
        </p:nvSpPr>
        <p:spPr>
          <a:xfrm rot="19321923">
            <a:off x="4315572" y="4560958"/>
            <a:ext cx="369622" cy="44524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con angoli arrotondati 7">
            <a:extLst>
              <a:ext uri="{FF2B5EF4-FFF2-40B4-BE49-F238E27FC236}">
                <a16:creationId xmlns:a16="http://schemas.microsoft.com/office/drawing/2014/main" id="{BA7C567C-BF51-1F64-5FDA-F57A30AEC9F8}"/>
              </a:ext>
            </a:extLst>
          </p:cNvPr>
          <p:cNvSpPr/>
          <p:nvPr/>
        </p:nvSpPr>
        <p:spPr>
          <a:xfrm>
            <a:off x="3793207" y="2667947"/>
            <a:ext cx="6392193" cy="498586"/>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BA7C567C-BF51-1F64-5FDA-F57A30AEC9F8}"/>
              </a:ext>
            </a:extLst>
          </p:cNvPr>
          <p:cNvSpPr/>
          <p:nvPr/>
        </p:nvSpPr>
        <p:spPr>
          <a:xfrm>
            <a:off x="3793201" y="3201346"/>
            <a:ext cx="6392193" cy="498586"/>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con angoli arrotondati 7">
            <a:extLst>
              <a:ext uri="{FF2B5EF4-FFF2-40B4-BE49-F238E27FC236}">
                <a16:creationId xmlns:a16="http://schemas.microsoft.com/office/drawing/2014/main" id="{BA7C567C-BF51-1F64-5FDA-F57A30AEC9F8}"/>
              </a:ext>
            </a:extLst>
          </p:cNvPr>
          <p:cNvSpPr/>
          <p:nvPr/>
        </p:nvSpPr>
        <p:spPr>
          <a:xfrm>
            <a:off x="3793199" y="3734742"/>
            <a:ext cx="6392193" cy="498586"/>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6855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150449" y="1019003"/>
            <a:ext cx="9048750" cy="5591175"/>
          </a:xfrm>
          <a:prstGeom prst="rect">
            <a:avLst/>
          </a:prstGeom>
          <a:ln>
            <a:solidFill>
              <a:schemeClr val="accent1"/>
            </a:solidFill>
          </a:ln>
        </p:spPr>
      </p:pic>
      <p:pic>
        <p:nvPicPr>
          <p:cNvPr id="4" name="Immagine 3"/>
          <p:cNvPicPr>
            <a:picLocks noChangeAspect="1"/>
          </p:cNvPicPr>
          <p:nvPr/>
        </p:nvPicPr>
        <p:blipFill>
          <a:blip r:embed="rId3"/>
          <a:stretch>
            <a:fillRect/>
          </a:stretch>
        </p:blipFill>
        <p:spPr>
          <a:xfrm>
            <a:off x="6150797" y="5105228"/>
            <a:ext cx="5553075" cy="1504950"/>
          </a:xfrm>
          <a:prstGeom prst="rect">
            <a:avLst/>
          </a:prstGeom>
          <a:ln>
            <a:solidFill>
              <a:schemeClr val="accent1"/>
            </a:solidFill>
          </a:ln>
        </p:spPr>
      </p:pic>
      <p:sp>
        <p:nvSpPr>
          <p:cNvPr id="5" name="CasellaDiTesto 4">
            <a:extLst>
              <a:ext uri="{FF2B5EF4-FFF2-40B4-BE49-F238E27FC236}">
                <a16:creationId xmlns:a16="http://schemas.microsoft.com/office/drawing/2014/main" id="{1E6F53A8-29B7-EDB6-65A6-CAE3954560DC}"/>
              </a:ext>
            </a:extLst>
          </p:cNvPr>
          <p:cNvSpPr txBox="1"/>
          <p:nvPr/>
        </p:nvSpPr>
        <p:spPr>
          <a:xfrm>
            <a:off x="8776311" y="3552980"/>
            <a:ext cx="231537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1400" dirty="0"/>
              <a:t>Data </a:t>
            </a:r>
            <a:r>
              <a:rPr lang="it-IT" sz="1400" dirty="0" err="1"/>
              <a:t>table</a:t>
            </a:r>
            <a:r>
              <a:rPr lang="it-IT" sz="1400" dirty="0"/>
              <a:t> </a:t>
            </a:r>
            <a:r>
              <a:rPr lang="it-IT" sz="1400" dirty="0" err="1"/>
              <a:t>not</a:t>
            </a:r>
            <a:r>
              <a:rPr lang="it-IT" sz="1400" dirty="0"/>
              <a:t> </a:t>
            </a:r>
            <a:r>
              <a:rPr lang="it-IT" sz="1400" dirty="0" err="1"/>
              <a:t>consistent</a:t>
            </a:r>
            <a:r>
              <a:rPr lang="it-IT" sz="1400" dirty="0"/>
              <a:t> with </a:t>
            </a:r>
            <a:r>
              <a:rPr lang="it-IT" sz="1400" dirty="0" err="1"/>
              <a:t>expected</a:t>
            </a:r>
            <a:r>
              <a:rPr lang="it-IT" sz="1400" dirty="0"/>
              <a:t> data</a:t>
            </a:r>
          </a:p>
        </p:txBody>
      </p:sp>
      <p:sp>
        <p:nvSpPr>
          <p:cNvPr id="7" name="Freccia in su 6"/>
          <p:cNvSpPr/>
          <p:nvPr/>
        </p:nvSpPr>
        <p:spPr>
          <a:xfrm>
            <a:off x="9933998" y="4153359"/>
            <a:ext cx="157453" cy="18949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ttangolo con angoli arrotondati 3">
            <a:extLst>
              <a:ext uri="{FF2B5EF4-FFF2-40B4-BE49-F238E27FC236}">
                <a16:creationId xmlns:a16="http://schemas.microsoft.com/office/drawing/2014/main" id="{92365305-C22D-34D8-2894-F962FC195D42}"/>
              </a:ext>
            </a:extLst>
          </p:cNvPr>
          <p:cNvSpPr/>
          <p:nvPr/>
        </p:nvSpPr>
        <p:spPr>
          <a:xfrm>
            <a:off x="1290792" y="3633968"/>
            <a:ext cx="1869658" cy="44223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01556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6237442" y="1255923"/>
            <a:ext cx="4971448" cy="5347943"/>
          </a:xfrm>
          <a:prstGeom prst="rect">
            <a:avLst/>
          </a:prstGeom>
        </p:spPr>
      </p:pic>
      <p:pic>
        <p:nvPicPr>
          <p:cNvPr id="3" name="Immagine 2"/>
          <p:cNvPicPr>
            <a:picLocks noChangeAspect="1"/>
          </p:cNvPicPr>
          <p:nvPr/>
        </p:nvPicPr>
        <p:blipFill rotWithShape="1">
          <a:blip r:embed="rId3"/>
          <a:srcRect t="786"/>
          <a:stretch/>
        </p:blipFill>
        <p:spPr>
          <a:xfrm>
            <a:off x="390289" y="1255923"/>
            <a:ext cx="4425989" cy="5558010"/>
          </a:xfrm>
          <a:prstGeom prst="rect">
            <a:avLst/>
          </a:prstGeom>
        </p:spPr>
      </p:pic>
      <p:sp>
        <p:nvSpPr>
          <p:cNvPr id="5" name="Rettangolo arrotondato 4"/>
          <p:cNvSpPr/>
          <p:nvPr/>
        </p:nvSpPr>
        <p:spPr>
          <a:xfrm>
            <a:off x="390289" y="5739788"/>
            <a:ext cx="4425989" cy="10521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ttangolo arrotondato 5"/>
          <p:cNvSpPr/>
          <p:nvPr/>
        </p:nvSpPr>
        <p:spPr>
          <a:xfrm>
            <a:off x="6337562" y="4867619"/>
            <a:ext cx="4745407" cy="1389962"/>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ccia in su 6">
            <a:extLst>
              <a:ext uri="{FF2B5EF4-FFF2-40B4-BE49-F238E27FC236}">
                <a16:creationId xmlns:a16="http://schemas.microsoft.com/office/drawing/2014/main" id="{5B0CBD3C-C9BE-4989-965E-40A76C051B93}"/>
              </a:ext>
            </a:extLst>
          </p:cNvPr>
          <p:cNvSpPr/>
          <p:nvPr/>
        </p:nvSpPr>
        <p:spPr>
          <a:xfrm rot="19321923">
            <a:off x="7554530" y="3139784"/>
            <a:ext cx="369622" cy="44524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rotWithShape="1">
          <a:blip r:embed="rId4"/>
          <a:srcRect l="8950" t="9198" r="28643" b="10170"/>
          <a:stretch/>
        </p:blipFill>
        <p:spPr>
          <a:xfrm>
            <a:off x="4030133" y="4164885"/>
            <a:ext cx="2015067" cy="1405468"/>
          </a:xfrm>
          <a:prstGeom prst="rect">
            <a:avLst/>
          </a:prstGeom>
          <a:ln w="19050">
            <a:solidFill>
              <a:schemeClr val="accent1"/>
            </a:solidFill>
          </a:ln>
        </p:spPr>
      </p:pic>
      <p:sp>
        <p:nvSpPr>
          <p:cNvPr id="8" name="Freccia a destra 7"/>
          <p:cNvSpPr/>
          <p:nvPr/>
        </p:nvSpPr>
        <p:spPr>
          <a:xfrm rot="19169573">
            <a:off x="4332106" y="5734218"/>
            <a:ext cx="584200" cy="215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460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EC47B9FC-CE7D-5C72-9CE9-358358E6199D}"/>
              </a:ext>
            </a:extLst>
          </p:cNvPr>
          <p:cNvPicPr>
            <a:picLocks noChangeAspect="1"/>
          </p:cNvPicPr>
          <p:nvPr/>
        </p:nvPicPr>
        <p:blipFill>
          <a:blip r:embed="rId2"/>
          <a:stretch>
            <a:fillRect/>
          </a:stretch>
        </p:blipFill>
        <p:spPr>
          <a:xfrm>
            <a:off x="780978" y="1475024"/>
            <a:ext cx="7381875" cy="4371975"/>
          </a:xfrm>
          <a:prstGeom prst="rect">
            <a:avLst/>
          </a:prstGeom>
        </p:spPr>
      </p:pic>
      <p:pic>
        <p:nvPicPr>
          <p:cNvPr id="9" name="Immagine 8">
            <a:extLst>
              <a:ext uri="{FF2B5EF4-FFF2-40B4-BE49-F238E27FC236}">
                <a16:creationId xmlns:a16="http://schemas.microsoft.com/office/drawing/2014/main" id="{E5229599-078B-1F32-80DC-487B70DB9B45}"/>
              </a:ext>
            </a:extLst>
          </p:cNvPr>
          <p:cNvPicPr>
            <a:picLocks noChangeAspect="1"/>
          </p:cNvPicPr>
          <p:nvPr/>
        </p:nvPicPr>
        <p:blipFill>
          <a:blip r:embed="rId3"/>
          <a:stretch>
            <a:fillRect/>
          </a:stretch>
        </p:blipFill>
        <p:spPr>
          <a:xfrm>
            <a:off x="8558710" y="4794913"/>
            <a:ext cx="3181350" cy="762000"/>
          </a:xfrm>
          <a:prstGeom prst="rect">
            <a:avLst/>
          </a:prstGeom>
        </p:spPr>
      </p:pic>
      <p:sp>
        <p:nvSpPr>
          <p:cNvPr id="10" name="Freccia a destra 9">
            <a:extLst>
              <a:ext uri="{FF2B5EF4-FFF2-40B4-BE49-F238E27FC236}">
                <a16:creationId xmlns:a16="http://schemas.microsoft.com/office/drawing/2014/main" id="{F84964DD-4320-EE2D-1330-7CDE380DE0F2}"/>
              </a:ext>
            </a:extLst>
          </p:cNvPr>
          <p:cNvSpPr/>
          <p:nvPr/>
        </p:nvSpPr>
        <p:spPr>
          <a:xfrm>
            <a:off x="7506269" y="4971729"/>
            <a:ext cx="779450" cy="428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017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139030" y="1208929"/>
            <a:ext cx="8410575" cy="5343525"/>
          </a:xfrm>
          <a:prstGeom prst="rect">
            <a:avLst/>
          </a:prstGeom>
        </p:spPr>
      </p:pic>
      <p:sp>
        <p:nvSpPr>
          <p:cNvPr id="3" name="Freccia in su 2">
            <a:extLst>
              <a:ext uri="{FF2B5EF4-FFF2-40B4-BE49-F238E27FC236}">
                <a16:creationId xmlns:a16="http://schemas.microsoft.com/office/drawing/2014/main" id="{5B0CBD3C-C9BE-4989-965E-40A76C051B93}"/>
              </a:ext>
            </a:extLst>
          </p:cNvPr>
          <p:cNvSpPr/>
          <p:nvPr/>
        </p:nvSpPr>
        <p:spPr>
          <a:xfrm rot="19321923">
            <a:off x="1010511" y="3238936"/>
            <a:ext cx="369622" cy="44524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con angoli arrotondati 7">
            <a:extLst>
              <a:ext uri="{FF2B5EF4-FFF2-40B4-BE49-F238E27FC236}">
                <a16:creationId xmlns:a16="http://schemas.microsoft.com/office/drawing/2014/main" id="{BA7C567C-BF51-1F64-5FDA-F57A30AEC9F8}"/>
              </a:ext>
            </a:extLst>
          </p:cNvPr>
          <p:cNvSpPr/>
          <p:nvPr/>
        </p:nvSpPr>
        <p:spPr>
          <a:xfrm>
            <a:off x="262607" y="5284147"/>
            <a:ext cx="3934819" cy="852248"/>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rotWithShape="1">
          <a:blip r:embed="rId3"/>
          <a:srcRect t="24582" r="42560" b="11990"/>
          <a:stretch/>
        </p:blipFill>
        <p:spPr>
          <a:xfrm>
            <a:off x="8757606" y="3439525"/>
            <a:ext cx="3118577" cy="749147"/>
          </a:xfrm>
          <a:prstGeom prst="rect">
            <a:avLst/>
          </a:prstGeom>
          <a:ln>
            <a:solidFill>
              <a:srgbClr val="0070C0"/>
            </a:solidFill>
          </a:ln>
        </p:spPr>
      </p:pic>
      <p:sp>
        <p:nvSpPr>
          <p:cNvPr id="6" name="CasellaDiTesto 5"/>
          <p:cNvSpPr txBox="1"/>
          <p:nvPr/>
        </p:nvSpPr>
        <p:spPr>
          <a:xfrm>
            <a:off x="8967327" y="2249023"/>
            <a:ext cx="2699133" cy="92333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the outputs of the analysis are saved in a zip file containing all the results</a:t>
            </a:r>
          </a:p>
        </p:txBody>
      </p:sp>
    </p:spTree>
    <p:extLst>
      <p:ext uri="{BB962C8B-B14F-4D97-AF65-F5344CB8AC3E}">
        <p14:creationId xmlns:p14="http://schemas.microsoft.com/office/powerpoint/2010/main" val="255753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390571" y="873758"/>
            <a:ext cx="2700080" cy="523220"/>
          </a:xfrm>
          <a:prstGeom prst="rect">
            <a:avLst/>
          </a:prstGeom>
          <a:noFill/>
        </p:spPr>
        <p:txBody>
          <a:bodyPr wrap="square" rtlCol="0">
            <a:spAutoFit/>
          </a:bodyPr>
          <a:lstStyle/>
          <a:p>
            <a:r>
              <a:rPr lang="it-IT" sz="28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Mean</a:t>
            </a:r>
            <a:r>
              <a:rPr lang="it-IT"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features</a:t>
            </a:r>
          </a:p>
        </p:txBody>
      </p:sp>
      <p:sp>
        <p:nvSpPr>
          <p:cNvPr id="5" name="Rettangolo 4">
            <a:extLst>
              <a:ext uri="{FF2B5EF4-FFF2-40B4-BE49-F238E27FC236}">
                <a16:creationId xmlns:a16="http://schemas.microsoft.com/office/drawing/2014/main" id="{625C4A58-1901-4CF8-B9C6-67E0DC9DCCF3}"/>
              </a:ext>
            </a:extLst>
          </p:cNvPr>
          <p:cNvSpPr/>
          <p:nvPr/>
        </p:nvSpPr>
        <p:spPr>
          <a:xfrm>
            <a:off x="8303339" y="2587627"/>
            <a:ext cx="2096616" cy="4185196"/>
          </a:xfrm>
          <a:prstGeom prst="rect">
            <a:avLst/>
          </a:prstGeom>
          <a:gradFill flip="none" rotWithShape="1">
            <a:gsLst>
              <a:gs pos="19000">
                <a:schemeClr val="accent6">
                  <a:lumMod val="0"/>
                  <a:lumOff val="100000"/>
                </a:schemeClr>
              </a:gs>
              <a:gs pos="43000">
                <a:schemeClr val="accent6">
                  <a:lumMod val="0"/>
                  <a:lumOff val="100000"/>
                </a:schemeClr>
              </a:gs>
              <a:gs pos="100000">
                <a:schemeClr val="accent6">
                  <a:lumMod val="100000"/>
                </a:schemeClr>
              </a:gs>
            </a:gsLst>
            <a:path path="circle">
              <a:fillToRect l="50000" t="-80000" r="50000" b="180000"/>
            </a:path>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1600" dirty="0"/>
          </a:p>
        </p:txBody>
      </p:sp>
      <p:sp>
        <p:nvSpPr>
          <p:cNvPr id="6" name="Rettangolo 5">
            <a:extLst>
              <a:ext uri="{FF2B5EF4-FFF2-40B4-BE49-F238E27FC236}">
                <a16:creationId xmlns:a16="http://schemas.microsoft.com/office/drawing/2014/main" id="{9EFCC7BA-0E82-46FE-A1A2-F8E5378DFFDB}"/>
              </a:ext>
            </a:extLst>
          </p:cNvPr>
          <p:cNvSpPr/>
          <p:nvPr/>
        </p:nvSpPr>
        <p:spPr>
          <a:xfrm>
            <a:off x="1462579" y="2587627"/>
            <a:ext cx="1944414" cy="4185196"/>
          </a:xfrm>
          <a:prstGeom prst="rect">
            <a:avLst/>
          </a:prstGeom>
          <a:gradFill flip="none" rotWithShape="1">
            <a:gsLst>
              <a:gs pos="0">
                <a:schemeClr val="accent3">
                  <a:lumMod val="67000"/>
                </a:schemeClr>
              </a:gs>
              <a:gs pos="27000">
                <a:schemeClr val="accent3">
                  <a:lumMod val="97000"/>
                  <a:lumOff val="3000"/>
                </a:schemeClr>
              </a:gs>
              <a:gs pos="68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1600" dirty="0"/>
          </a:p>
        </p:txBody>
      </p:sp>
      <p:sp>
        <p:nvSpPr>
          <p:cNvPr id="7" name="Rectangle 7">
            <a:extLst>
              <a:ext uri="{FF2B5EF4-FFF2-40B4-BE49-F238E27FC236}">
                <a16:creationId xmlns:a16="http://schemas.microsoft.com/office/drawing/2014/main" id="{997B5C0C-8134-4CB5-BEC0-DB14240FB6D3}"/>
              </a:ext>
            </a:extLst>
          </p:cNvPr>
          <p:cNvSpPr txBox="1">
            <a:spLocks noChangeArrowheads="1"/>
          </p:cNvSpPr>
          <p:nvPr/>
        </p:nvSpPr>
        <p:spPr>
          <a:xfrm>
            <a:off x="2265511" y="1948411"/>
            <a:ext cx="8351837" cy="4824412"/>
          </a:xfrm>
          <a:prstGeom prst="rect">
            <a:avLst/>
          </a:prstGeom>
        </p:spPr>
        <p:txBody>
          <a:bodyPr>
            <a:normAutofit/>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a:lnSpc>
                <a:spcPct val="90000"/>
              </a:lnSpc>
              <a:buFontTx/>
              <a:buNone/>
            </a:pPr>
            <a:endParaRPr lang="it-IT" altLang="it-IT" sz="2400" kern="0" dirty="0">
              <a:solidFill>
                <a:srgbClr val="000066"/>
              </a:solidFill>
              <a:latin typeface="Calibri" panose="020F0502020204030204" pitchFamily="34" charset="0"/>
              <a:cs typeface="Calibri" panose="020F0502020204030204" pitchFamily="34" charset="0"/>
            </a:endParaRPr>
          </a:p>
        </p:txBody>
      </p:sp>
      <p:grpSp>
        <p:nvGrpSpPr>
          <p:cNvPr id="8" name="Gruppo 7">
            <a:extLst>
              <a:ext uri="{FF2B5EF4-FFF2-40B4-BE49-F238E27FC236}">
                <a16:creationId xmlns:a16="http://schemas.microsoft.com/office/drawing/2014/main" id="{6B6BE073-C0ED-4343-BF31-230B8ECFA63C}"/>
              </a:ext>
            </a:extLst>
          </p:cNvPr>
          <p:cNvGrpSpPr/>
          <p:nvPr/>
        </p:nvGrpSpPr>
        <p:grpSpPr>
          <a:xfrm>
            <a:off x="1822619" y="3043557"/>
            <a:ext cx="1177925" cy="836613"/>
            <a:chOff x="7108825" y="908050"/>
            <a:chExt cx="1177925" cy="836613"/>
          </a:xfrm>
        </p:grpSpPr>
        <p:grpSp>
          <p:nvGrpSpPr>
            <p:cNvPr id="9" name="Group 9">
              <a:extLst>
                <a:ext uri="{FF2B5EF4-FFF2-40B4-BE49-F238E27FC236}">
                  <a16:creationId xmlns:a16="http://schemas.microsoft.com/office/drawing/2014/main" id="{05B88DBD-1CAD-4A5D-A788-C1395D8EF46D}"/>
                </a:ext>
              </a:extLst>
            </p:cNvPr>
            <p:cNvGrpSpPr>
              <a:grpSpLocks/>
            </p:cNvGrpSpPr>
            <p:nvPr/>
          </p:nvGrpSpPr>
          <p:grpSpPr bwMode="auto">
            <a:xfrm>
              <a:off x="7829550" y="1173163"/>
              <a:ext cx="457200" cy="571500"/>
              <a:chOff x="4150" y="1525"/>
              <a:chExt cx="288" cy="360"/>
            </a:xfrm>
          </p:grpSpPr>
          <p:sp>
            <p:nvSpPr>
              <p:cNvPr id="16" name="AutoShape 10">
                <a:extLst>
                  <a:ext uri="{FF2B5EF4-FFF2-40B4-BE49-F238E27FC236}">
                    <a16:creationId xmlns:a16="http://schemas.microsoft.com/office/drawing/2014/main" id="{6FAE1A89-A6C9-4C31-B0A2-F323A7B049A3}"/>
                  </a:ext>
                </a:extLst>
              </p:cNvPr>
              <p:cNvSpPr>
                <a:spLocks noChangeArrowheads="1"/>
              </p:cNvSpPr>
              <p:nvPr/>
            </p:nvSpPr>
            <p:spPr bwMode="auto">
              <a:xfrm>
                <a:off x="4150" y="1525"/>
                <a:ext cx="288" cy="36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800" b="1" dirty="0" err="1">
                    <a:solidFill>
                      <a:srgbClr val="000000"/>
                    </a:solidFill>
                    <a:latin typeface="Calibri" panose="020F0502020204030204" pitchFamily="34" charset="0"/>
                    <a:ea typeface="ＭＳ Ｐゴシック" pitchFamily="-65" charset="-128"/>
                    <a:cs typeface="Calibri" panose="020F0502020204030204" pitchFamily="34" charset="0"/>
                  </a:rPr>
                  <a:t>biological</a:t>
                </a:r>
                <a:br>
                  <a:rPr lang="it-IT" altLang="it-IT" sz="800" b="1" dirty="0">
                    <a:solidFill>
                      <a:srgbClr val="000000"/>
                    </a:solidFill>
                    <a:latin typeface="Calibri" panose="020F0502020204030204" pitchFamily="34" charset="0"/>
                    <a:ea typeface="ＭＳ Ｐゴシック" pitchFamily="-65" charset="-128"/>
                    <a:cs typeface="Calibri" panose="020F0502020204030204" pitchFamily="34" charset="0"/>
                  </a:rPr>
                </a:br>
                <a:r>
                  <a:rPr lang="it-IT" altLang="it-IT" sz="800" b="1" dirty="0">
                    <a:solidFill>
                      <a:srgbClr val="000000"/>
                    </a:solidFill>
                    <a:latin typeface="Calibri" panose="020F0502020204030204" pitchFamily="34" charset="0"/>
                    <a:ea typeface="ＭＳ Ｐゴシック" pitchFamily="-65" charset="-128"/>
                    <a:cs typeface="Calibri" panose="020F0502020204030204" pitchFamily="34" charset="0"/>
                  </a:rPr>
                  <a:t>____</a:t>
                </a:r>
                <a:endParaRPr lang="it-IT" altLang="it-IT" sz="1600" dirty="0">
                  <a:solidFill>
                    <a:srgbClr val="000000"/>
                  </a:solidFill>
                  <a:latin typeface="Calibri" panose="020F0502020204030204" pitchFamily="34" charset="0"/>
                  <a:ea typeface="ＭＳ Ｐゴシック" pitchFamily="-65" charset="-128"/>
                  <a:cs typeface="Calibri" panose="020F0502020204030204" pitchFamily="34" charset="0"/>
                </a:endParaRPr>
              </a:p>
            </p:txBody>
          </p:sp>
          <p:pic>
            <p:nvPicPr>
              <p:cNvPr id="17" name="Picture 11" descr="spunta">
                <a:extLst>
                  <a:ext uri="{FF2B5EF4-FFF2-40B4-BE49-F238E27FC236}">
                    <a16:creationId xmlns:a16="http://schemas.microsoft.com/office/drawing/2014/main" id="{031469C3-0915-49DE-B3B5-BA017A2E2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 y="1752"/>
                <a:ext cx="13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12">
              <a:extLst>
                <a:ext uri="{FF2B5EF4-FFF2-40B4-BE49-F238E27FC236}">
                  <a16:creationId xmlns:a16="http://schemas.microsoft.com/office/drawing/2014/main" id="{808B42DB-1DAB-4A90-A11C-D20F4346D036}"/>
                </a:ext>
              </a:extLst>
            </p:cNvPr>
            <p:cNvGrpSpPr>
              <a:grpSpLocks/>
            </p:cNvGrpSpPr>
            <p:nvPr/>
          </p:nvGrpSpPr>
          <p:grpSpPr bwMode="auto">
            <a:xfrm>
              <a:off x="7451725" y="979488"/>
              <a:ext cx="457200" cy="571500"/>
              <a:chOff x="4150" y="1525"/>
              <a:chExt cx="288" cy="360"/>
            </a:xfrm>
          </p:grpSpPr>
          <p:sp>
            <p:nvSpPr>
              <p:cNvPr id="14" name="AutoShape 13">
                <a:extLst>
                  <a:ext uri="{FF2B5EF4-FFF2-40B4-BE49-F238E27FC236}">
                    <a16:creationId xmlns:a16="http://schemas.microsoft.com/office/drawing/2014/main" id="{7C0D637F-8641-4271-8CF6-FCC9329CC80C}"/>
                  </a:ext>
                </a:extLst>
              </p:cNvPr>
              <p:cNvSpPr>
                <a:spLocks noChangeArrowheads="1"/>
              </p:cNvSpPr>
              <p:nvPr/>
            </p:nvSpPr>
            <p:spPr bwMode="auto">
              <a:xfrm>
                <a:off x="4150" y="1525"/>
                <a:ext cx="288" cy="36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800" b="1">
                    <a:solidFill>
                      <a:srgbClr val="000000"/>
                    </a:solidFill>
                    <a:latin typeface="Calibri" panose="020F0502020204030204" pitchFamily="34" charset="0"/>
                    <a:ea typeface="ＭＳ Ｐゴシック" pitchFamily="-65" charset="-128"/>
                    <a:cs typeface="Calibri" panose="020F0502020204030204" pitchFamily="34" charset="0"/>
                  </a:rPr>
                  <a:t>catch</a:t>
                </a:r>
                <a:br>
                  <a:rPr lang="it-IT" altLang="it-IT" sz="800" b="1">
                    <a:solidFill>
                      <a:srgbClr val="000000"/>
                    </a:solidFill>
                    <a:latin typeface="Calibri" panose="020F0502020204030204" pitchFamily="34" charset="0"/>
                    <a:ea typeface="ＭＳ Ｐゴシック" pitchFamily="-65" charset="-128"/>
                    <a:cs typeface="Calibri" panose="020F0502020204030204" pitchFamily="34" charset="0"/>
                  </a:rPr>
                </a:br>
                <a:r>
                  <a:rPr lang="it-IT" altLang="it-IT" sz="800" b="1">
                    <a:solidFill>
                      <a:srgbClr val="000000"/>
                    </a:solidFill>
                    <a:latin typeface="Calibri" panose="020F0502020204030204" pitchFamily="34" charset="0"/>
                    <a:ea typeface="ＭＳ Ｐゴシック" pitchFamily="-65" charset="-128"/>
                    <a:cs typeface="Calibri" panose="020F0502020204030204" pitchFamily="34" charset="0"/>
                  </a:rPr>
                  <a:t>____</a:t>
                </a:r>
                <a:endParaRPr lang="it-IT" altLang="it-IT" sz="1600">
                  <a:solidFill>
                    <a:srgbClr val="000000"/>
                  </a:solidFill>
                  <a:latin typeface="Calibri" panose="020F0502020204030204" pitchFamily="34" charset="0"/>
                  <a:ea typeface="ＭＳ Ｐゴシック" pitchFamily="-65" charset="-128"/>
                  <a:cs typeface="Calibri" panose="020F0502020204030204" pitchFamily="34" charset="0"/>
                </a:endParaRPr>
              </a:p>
            </p:txBody>
          </p:sp>
          <p:pic>
            <p:nvPicPr>
              <p:cNvPr id="15" name="Picture 14" descr="spunta">
                <a:extLst>
                  <a:ext uri="{FF2B5EF4-FFF2-40B4-BE49-F238E27FC236}">
                    <a16:creationId xmlns:a16="http://schemas.microsoft.com/office/drawing/2014/main" id="{D290919B-3A06-466F-B4F8-87157E5EA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 y="1752"/>
                <a:ext cx="13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5">
              <a:extLst>
                <a:ext uri="{FF2B5EF4-FFF2-40B4-BE49-F238E27FC236}">
                  <a16:creationId xmlns:a16="http://schemas.microsoft.com/office/drawing/2014/main" id="{04C405A8-726C-42CC-A9A2-7789D0537CF0}"/>
                </a:ext>
              </a:extLst>
            </p:cNvPr>
            <p:cNvGrpSpPr>
              <a:grpSpLocks/>
            </p:cNvGrpSpPr>
            <p:nvPr/>
          </p:nvGrpSpPr>
          <p:grpSpPr bwMode="auto">
            <a:xfrm>
              <a:off x="7108825" y="908050"/>
              <a:ext cx="457200" cy="571500"/>
              <a:chOff x="4150" y="1525"/>
              <a:chExt cx="288" cy="360"/>
            </a:xfrm>
          </p:grpSpPr>
          <p:sp>
            <p:nvSpPr>
              <p:cNvPr id="12" name="AutoShape 16">
                <a:extLst>
                  <a:ext uri="{FF2B5EF4-FFF2-40B4-BE49-F238E27FC236}">
                    <a16:creationId xmlns:a16="http://schemas.microsoft.com/office/drawing/2014/main" id="{AC6C5BE4-D919-44BD-A781-1D783C4864CD}"/>
                  </a:ext>
                </a:extLst>
              </p:cNvPr>
              <p:cNvSpPr>
                <a:spLocks noChangeArrowheads="1"/>
              </p:cNvSpPr>
              <p:nvPr/>
            </p:nvSpPr>
            <p:spPr bwMode="auto">
              <a:xfrm>
                <a:off x="4150" y="1525"/>
                <a:ext cx="288" cy="36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800" b="1" dirty="0" err="1">
                    <a:solidFill>
                      <a:srgbClr val="000000"/>
                    </a:solidFill>
                    <a:latin typeface="Calibri" panose="020F0502020204030204" pitchFamily="34" charset="0"/>
                    <a:ea typeface="ＭＳ Ｐゴシック" pitchFamily="-65" charset="-128"/>
                    <a:cs typeface="Calibri" panose="020F0502020204030204" pitchFamily="34" charset="0"/>
                  </a:rPr>
                  <a:t>haul</a:t>
                </a:r>
                <a:r>
                  <a:rPr lang="it-IT" altLang="it-IT" sz="800" b="1" dirty="0">
                    <a:solidFill>
                      <a:srgbClr val="000000"/>
                    </a:solidFill>
                    <a:latin typeface="Calibri" panose="020F0502020204030204" pitchFamily="34" charset="0"/>
                    <a:ea typeface="ＭＳ Ｐゴシック" pitchFamily="-65" charset="-128"/>
                    <a:cs typeface="Calibri" panose="020F0502020204030204" pitchFamily="34" charset="0"/>
                  </a:rPr>
                  <a:t>____</a:t>
                </a:r>
                <a:endParaRPr lang="it-IT" altLang="it-IT" sz="1600" dirty="0">
                  <a:solidFill>
                    <a:srgbClr val="000000"/>
                  </a:solidFill>
                  <a:latin typeface="Calibri" panose="020F0502020204030204" pitchFamily="34" charset="0"/>
                  <a:ea typeface="ＭＳ Ｐゴシック" pitchFamily="-65" charset="-128"/>
                  <a:cs typeface="Calibri" panose="020F0502020204030204" pitchFamily="34" charset="0"/>
                </a:endParaRPr>
              </a:p>
            </p:txBody>
          </p:sp>
          <p:pic>
            <p:nvPicPr>
              <p:cNvPr id="13" name="Picture 17" descr="spunta">
                <a:extLst>
                  <a:ext uri="{FF2B5EF4-FFF2-40B4-BE49-F238E27FC236}">
                    <a16:creationId xmlns:a16="http://schemas.microsoft.com/office/drawing/2014/main" id="{C3FE8ECD-9A23-47DD-97F8-77E5E51B7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 y="1752"/>
                <a:ext cx="13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 name="AutoShape 33">
            <a:extLst>
              <a:ext uri="{FF2B5EF4-FFF2-40B4-BE49-F238E27FC236}">
                <a16:creationId xmlns:a16="http://schemas.microsoft.com/office/drawing/2014/main" id="{47E9F696-AC3F-47F9-9445-F55A657166AA}"/>
              </a:ext>
            </a:extLst>
          </p:cNvPr>
          <p:cNvSpPr>
            <a:spLocks noChangeArrowheads="1"/>
          </p:cNvSpPr>
          <p:nvPr/>
        </p:nvSpPr>
        <p:spPr bwMode="auto">
          <a:xfrm>
            <a:off x="9169643" y="3301942"/>
            <a:ext cx="1077912" cy="433387"/>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800" b="1">
                <a:solidFill>
                  <a:srgbClr val="000000"/>
                </a:solidFill>
                <a:latin typeface="Calibri" panose="020F0502020204030204" pitchFamily="34" charset="0"/>
                <a:ea typeface="ＭＳ Ｐゴシック" pitchFamily="-65" charset="-128"/>
                <a:cs typeface="Calibri" panose="020F0502020204030204" pitchFamily="34" charset="0"/>
              </a:rPr>
              <a:t>Logfile</a:t>
            </a:r>
          </a:p>
          <a:p>
            <a:pPr algn="ctr" eaLnBrk="1" hangingPunct="1">
              <a:spcBef>
                <a:spcPct val="0"/>
              </a:spcBef>
              <a:buFontTx/>
              <a:buNone/>
            </a:pPr>
            <a:r>
              <a:rPr lang="it-IT" altLang="it-IT" sz="800" b="1">
                <a:solidFill>
                  <a:srgbClr val="000000"/>
                </a:solidFill>
                <a:latin typeface="Calibri" panose="020F0502020204030204" pitchFamily="34" charset="0"/>
                <a:ea typeface="ＭＳ Ｐゴシック" pitchFamily="-65" charset="-128"/>
                <a:cs typeface="Calibri" panose="020F0502020204030204" pitchFamily="34" charset="0"/>
              </a:rPr>
              <a:t>____</a:t>
            </a:r>
            <a:endParaRPr lang="it-IT" altLang="it-IT" sz="1600">
              <a:solidFill>
                <a:srgbClr val="000000"/>
              </a:solidFill>
              <a:latin typeface="Calibri" panose="020F0502020204030204" pitchFamily="34" charset="0"/>
              <a:ea typeface="ＭＳ Ｐゴシック" pitchFamily="-65" charset="-128"/>
              <a:cs typeface="Calibri" panose="020F0502020204030204" pitchFamily="34" charset="0"/>
            </a:endParaRPr>
          </a:p>
        </p:txBody>
      </p:sp>
      <p:sp>
        <p:nvSpPr>
          <p:cNvPr id="19" name="Rettangolo 18">
            <a:extLst>
              <a:ext uri="{FF2B5EF4-FFF2-40B4-BE49-F238E27FC236}">
                <a16:creationId xmlns:a16="http://schemas.microsoft.com/office/drawing/2014/main" id="{126CC477-41EF-4271-8DAD-A7F922489469}"/>
              </a:ext>
            </a:extLst>
          </p:cNvPr>
          <p:cNvSpPr/>
          <p:nvPr/>
        </p:nvSpPr>
        <p:spPr>
          <a:xfrm>
            <a:off x="1390571" y="1414664"/>
            <a:ext cx="4572000" cy="978729"/>
          </a:xfrm>
          <a:prstGeom prst="rect">
            <a:avLst/>
          </a:prstGeom>
        </p:spPr>
        <p:txBody>
          <a:bodyPr>
            <a:spAutoFit/>
          </a:bodyPr>
          <a:lstStyle/>
          <a:p>
            <a:pPr>
              <a:lnSpc>
                <a:spcPct val="90000"/>
              </a:lnSpc>
              <a:buFontTx/>
              <a:buNone/>
            </a:pPr>
            <a:r>
              <a:rPr lang="en-US" altLang="it-IT" sz="1600" b="1" kern="0" dirty="0">
                <a:solidFill>
                  <a:srgbClr val="000066"/>
                </a:solidFill>
                <a:latin typeface="Calibri" panose="020F0502020204030204" pitchFamily="34" charset="0"/>
                <a:cs typeface="Calibri" panose="020F0502020204030204" pitchFamily="34" charset="0"/>
              </a:rPr>
              <a:t>Input</a:t>
            </a:r>
            <a:r>
              <a:rPr lang="it-IT" altLang="it-IT" sz="1600" b="1" kern="0" dirty="0">
                <a:solidFill>
                  <a:srgbClr val="000066"/>
                </a:solidFill>
                <a:latin typeface="Calibri" panose="020F0502020204030204" pitchFamily="34" charset="0"/>
                <a:cs typeface="Calibri" panose="020F0502020204030204" pitchFamily="34" charset="0"/>
              </a:rPr>
              <a:t>: </a:t>
            </a:r>
            <a:r>
              <a:rPr lang="it-IT" altLang="it-IT" sz="1600" kern="0" dirty="0">
                <a:solidFill>
                  <a:srgbClr val="000066"/>
                </a:solidFill>
                <a:latin typeface="Calibri" panose="020F0502020204030204" pitchFamily="34" charset="0"/>
                <a:cs typeface="Calibri" panose="020F0502020204030204" pitchFamily="34" charset="0"/>
              </a:rPr>
              <a:t>Exchange data </a:t>
            </a:r>
            <a:r>
              <a:rPr lang="it-IT" altLang="it-IT" sz="1600" kern="0" dirty="0" err="1">
                <a:solidFill>
                  <a:srgbClr val="000066"/>
                </a:solidFill>
                <a:latin typeface="Calibri" panose="020F0502020204030204" pitchFamily="34" charset="0"/>
                <a:cs typeface="Calibri" panose="020F0502020204030204" pitchFamily="34" charset="0"/>
              </a:rPr>
              <a:t>tables</a:t>
            </a:r>
            <a:r>
              <a:rPr lang="it-IT" altLang="it-IT" sz="1600" kern="0" dirty="0">
                <a:solidFill>
                  <a:srgbClr val="000066"/>
                </a:solidFill>
                <a:latin typeface="Calibri" panose="020F0502020204030204" pitchFamily="34" charset="0"/>
                <a:cs typeface="Calibri" panose="020F0502020204030204" pitchFamily="34" charset="0"/>
              </a:rPr>
              <a:t> in .</a:t>
            </a:r>
            <a:r>
              <a:rPr lang="it-IT" altLang="it-IT" sz="1600" kern="0" dirty="0" err="1">
                <a:solidFill>
                  <a:srgbClr val="000066"/>
                </a:solidFill>
                <a:latin typeface="Calibri" panose="020F0502020204030204" pitchFamily="34" charset="0"/>
                <a:cs typeface="Calibri" panose="020F0502020204030204" pitchFamily="34" charset="0"/>
              </a:rPr>
              <a:t>csv</a:t>
            </a:r>
            <a:r>
              <a:rPr lang="it-IT" altLang="it-IT" sz="1600" kern="0" dirty="0">
                <a:solidFill>
                  <a:srgbClr val="000066"/>
                </a:solidFill>
                <a:latin typeface="Calibri" panose="020F0502020204030204" pitchFamily="34" charset="0"/>
                <a:cs typeface="Calibri" panose="020F0502020204030204" pitchFamily="34" charset="0"/>
              </a:rPr>
              <a:t> format (TA, TB and TC, TE, TL) and </a:t>
            </a:r>
            <a:r>
              <a:rPr lang="it-IT" altLang="it-IT" sz="1600" kern="0" dirty="0" err="1">
                <a:solidFill>
                  <a:srgbClr val="000066"/>
                </a:solidFill>
                <a:latin typeface="Calibri" panose="020F0502020204030204" pitchFamily="34" charset="0"/>
                <a:cs typeface="Calibri" panose="020F0502020204030204" pitchFamily="34" charset="0"/>
              </a:rPr>
              <a:t>additional</a:t>
            </a:r>
            <a:r>
              <a:rPr lang="it-IT" altLang="it-IT" sz="1600" kern="0" dirty="0">
                <a:solidFill>
                  <a:srgbClr val="000066"/>
                </a:solidFill>
                <a:latin typeface="Calibri" panose="020F0502020204030204" pitchFamily="34" charset="0"/>
                <a:cs typeface="Calibri" panose="020F0502020204030204" pitchFamily="34" charset="0"/>
              </a:rPr>
              <a:t> </a:t>
            </a:r>
            <a:r>
              <a:rPr lang="it-IT" altLang="it-IT" sz="1600" kern="0" dirty="0" err="1">
                <a:solidFill>
                  <a:srgbClr val="000066"/>
                </a:solidFill>
                <a:latin typeface="Calibri" panose="020F0502020204030204" pitchFamily="34" charset="0"/>
                <a:cs typeface="Calibri" panose="020F0502020204030204" pitchFamily="34" charset="0"/>
              </a:rPr>
              <a:t>tables</a:t>
            </a:r>
            <a:r>
              <a:rPr lang="it-IT" altLang="it-IT" sz="1600" kern="0" dirty="0">
                <a:solidFill>
                  <a:srgbClr val="000066"/>
                </a:solidFill>
                <a:latin typeface="Calibri" panose="020F0502020204030204" pitchFamily="34" charset="0"/>
                <a:cs typeface="Calibri" panose="020F0502020204030204" pitchFamily="34" charset="0"/>
              </a:rPr>
              <a:t> from MEDITS </a:t>
            </a:r>
            <a:r>
              <a:rPr lang="it-IT" altLang="it-IT" sz="1600" kern="0" dirty="0" err="1">
                <a:solidFill>
                  <a:srgbClr val="000066"/>
                </a:solidFill>
                <a:latin typeface="Calibri" panose="020F0502020204030204" pitchFamily="34" charset="0"/>
                <a:cs typeface="Calibri" panose="020F0502020204030204" pitchFamily="34" charset="0"/>
              </a:rPr>
              <a:t>manual</a:t>
            </a:r>
            <a:r>
              <a:rPr lang="it-IT" altLang="it-IT" sz="1600" kern="0" dirty="0">
                <a:solidFill>
                  <a:srgbClr val="000066"/>
                </a:solidFill>
                <a:latin typeface="Calibri" panose="020F0502020204030204" pitchFamily="34" charset="0"/>
                <a:cs typeface="Calibri" panose="020F0502020204030204" pitchFamily="34" charset="0"/>
              </a:rPr>
              <a:t> (TM list, </a:t>
            </a:r>
            <a:r>
              <a:rPr lang="it-IT" altLang="it-IT" sz="1600" kern="0" dirty="0" err="1">
                <a:solidFill>
                  <a:srgbClr val="000066"/>
                </a:solidFill>
                <a:latin typeface="Calibri" panose="020F0502020204030204" pitchFamily="34" charset="0"/>
                <a:cs typeface="Calibri" panose="020F0502020204030204" pitchFamily="34" charset="0"/>
              </a:rPr>
              <a:t>maturity</a:t>
            </a:r>
            <a:r>
              <a:rPr lang="it-IT" altLang="it-IT" sz="1600" kern="0" dirty="0">
                <a:solidFill>
                  <a:srgbClr val="000066"/>
                </a:solidFill>
                <a:latin typeface="Calibri" panose="020F0502020204030204" pitchFamily="34" charset="0"/>
                <a:cs typeface="Calibri" panose="020F0502020204030204" pitchFamily="34" charset="0"/>
              </a:rPr>
              <a:t> </a:t>
            </a:r>
            <a:r>
              <a:rPr lang="it-IT" altLang="it-IT" sz="1600" kern="0" dirty="0" err="1">
                <a:solidFill>
                  <a:srgbClr val="000066"/>
                </a:solidFill>
                <a:latin typeface="Calibri" panose="020F0502020204030204" pitchFamily="34" charset="0"/>
                <a:cs typeface="Calibri" panose="020F0502020204030204" pitchFamily="34" charset="0"/>
              </a:rPr>
              <a:t>scales</a:t>
            </a:r>
            <a:r>
              <a:rPr lang="it-IT" altLang="it-IT" sz="1600" kern="0" dirty="0">
                <a:solidFill>
                  <a:srgbClr val="000066"/>
                </a:solidFill>
                <a:latin typeface="Calibri" panose="020F0502020204030204" pitchFamily="34" charset="0"/>
                <a:cs typeface="Calibri" panose="020F0502020204030204" pitchFamily="34" charset="0"/>
              </a:rPr>
              <a:t> </a:t>
            </a:r>
            <a:r>
              <a:rPr lang="it-IT" altLang="it-IT" sz="1600" kern="0" dirty="0" err="1">
                <a:solidFill>
                  <a:srgbClr val="000066"/>
                </a:solidFill>
                <a:latin typeface="Calibri" panose="020F0502020204030204" pitchFamily="34" charset="0"/>
                <a:cs typeface="Calibri" panose="020F0502020204030204" pitchFamily="34" charset="0"/>
              </a:rPr>
              <a:t>table</a:t>
            </a:r>
            <a:r>
              <a:rPr lang="it-IT" altLang="it-IT" sz="1600" kern="0" dirty="0">
                <a:solidFill>
                  <a:srgbClr val="000066"/>
                </a:solidFill>
                <a:latin typeface="Calibri" panose="020F0502020204030204" pitchFamily="34" charset="0"/>
                <a:cs typeface="Calibri" panose="020F0502020204030204" pitchFamily="34" charset="0"/>
              </a:rPr>
              <a:t>, </a:t>
            </a:r>
            <a:r>
              <a:rPr lang="it-IT" altLang="it-IT" sz="1600" kern="0" dirty="0" err="1">
                <a:solidFill>
                  <a:srgbClr val="000066"/>
                </a:solidFill>
                <a:latin typeface="Calibri" panose="020F0502020204030204" pitchFamily="34" charset="0"/>
                <a:cs typeface="Calibri" panose="020F0502020204030204" pitchFamily="34" charset="0"/>
              </a:rPr>
              <a:t>stratification</a:t>
            </a:r>
            <a:r>
              <a:rPr lang="it-IT" altLang="it-IT" sz="1600" kern="0" dirty="0">
                <a:solidFill>
                  <a:srgbClr val="000066"/>
                </a:solidFill>
                <a:latin typeface="Calibri" panose="020F0502020204030204" pitchFamily="34" charset="0"/>
                <a:cs typeface="Calibri" panose="020F0502020204030204" pitchFamily="34" charset="0"/>
              </a:rPr>
              <a:t>, etc..)</a:t>
            </a:r>
          </a:p>
        </p:txBody>
      </p:sp>
      <p:sp>
        <p:nvSpPr>
          <p:cNvPr id="20" name="Rettangolo 19">
            <a:extLst>
              <a:ext uri="{FF2B5EF4-FFF2-40B4-BE49-F238E27FC236}">
                <a16:creationId xmlns:a16="http://schemas.microsoft.com/office/drawing/2014/main" id="{C800B758-7D59-462F-92B8-E582D9E04AAA}"/>
              </a:ext>
            </a:extLst>
          </p:cNvPr>
          <p:cNvSpPr/>
          <p:nvPr/>
        </p:nvSpPr>
        <p:spPr>
          <a:xfrm>
            <a:off x="6146280" y="1412238"/>
            <a:ext cx="4146091" cy="978729"/>
          </a:xfrm>
          <a:prstGeom prst="rect">
            <a:avLst/>
          </a:prstGeom>
        </p:spPr>
        <p:txBody>
          <a:bodyPr wrap="square">
            <a:spAutoFit/>
          </a:bodyPr>
          <a:lstStyle/>
          <a:p>
            <a:pPr>
              <a:lnSpc>
                <a:spcPct val="90000"/>
              </a:lnSpc>
              <a:buFontTx/>
              <a:buNone/>
            </a:pPr>
            <a:r>
              <a:rPr lang="it-IT" altLang="it-IT" sz="1600" b="1" kern="0" dirty="0">
                <a:solidFill>
                  <a:srgbClr val="000066"/>
                </a:solidFill>
                <a:latin typeface="Calibri" panose="020F0502020204030204" pitchFamily="34" charset="0"/>
                <a:cs typeface="Calibri" panose="020F0502020204030204" pitchFamily="34" charset="0"/>
              </a:rPr>
              <a:t>Output: </a:t>
            </a:r>
            <a:r>
              <a:rPr lang="it-IT" altLang="it-IT" sz="1600" kern="0" dirty="0">
                <a:solidFill>
                  <a:srgbClr val="000066"/>
                </a:solidFill>
                <a:latin typeface="Calibri" panose="020F0502020204030204" pitchFamily="34" charset="0"/>
                <a:cs typeface="Calibri" panose="020F0502020204030204" pitchFamily="34" charset="0"/>
              </a:rPr>
              <a:t>Report of </a:t>
            </a:r>
            <a:r>
              <a:rPr lang="it-IT" altLang="it-IT" sz="1600" kern="0" dirty="0" err="1">
                <a:solidFill>
                  <a:srgbClr val="000066"/>
                </a:solidFill>
                <a:latin typeface="Calibri" panose="020F0502020204030204" pitchFamily="34" charset="0"/>
                <a:cs typeface="Calibri" panose="020F0502020204030204" pitchFamily="34" charset="0"/>
              </a:rPr>
              <a:t>errors</a:t>
            </a:r>
            <a:r>
              <a:rPr lang="it-IT" altLang="it-IT" sz="1600" kern="0" dirty="0">
                <a:solidFill>
                  <a:srgbClr val="000066"/>
                </a:solidFill>
                <a:latin typeface="Calibri" panose="020F0502020204030204" pitchFamily="34" charset="0"/>
                <a:cs typeface="Calibri" panose="020F0502020204030204" pitchFamily="34" charset="0"/>
              </a:rPr>
              <a:t>,</a:t>
            </a:r>
            <a:r>
              <a:rPr lang="it-IT" altLang="it-IT" sz="1600" b="1" kern="0" dirty="0">
                <a:solidFill>
                  <a:srgbClr val="000066"/>
                </a:solidFill>
                <a:latin typeface="Calibri" panose="020F0502020204030204" pitchFamily="34" charset="0"/>
                <a:cs typeface="Calibri" panose="020F0502020204030204" pitchFamily="34" charset="0"/>
              </a:rPr>
              <a:t> </a:t>
            </a:r>
            <a:r>
              <a:rPr lang="it-IT" altLang="it-IT" sz="1600" kern="0" dirty="0">
                <a:solidFill>
                  <a:srgbClr val="000066"/>
                </a:solidFill>
                <a:latin typeface="Calibri" panose="020F0502020204030204" pitchFamily="34" charset="0"/>
                <a:cs typeface="Calibri" panose="020F0502020204030204" pitchFamily="34" charset="0"/>
              </a:rPr>
              <a:t>Text file (Logfile.dat) with the </a:t>
            </a:r>
            <a:r>
              <a:rPr lang="it-IT" altLang="it-IT" sz="1600" kern="0" dirty="0" err="1">
                <a:solidFill>
                  <a:srgbClr val="000066"/>
                </a:solidFill>
                <a:latin typeface="Calibri" panose="020F0502020204030204" pitchFamily="34" charset="0"/>
                <a:cs typeface="Calibri" panose="020F0502020204030204" pitchFamily="34" charset="0"/>
              </a:rPr>
              <a:t>outcome</a:t>
            </a:r>
            <a:r>
              <a:rPr lang="it-IT" altLang="it-IT" sz="1600" kern="0" dirty="0">
                <a:solidFill>
                  <a:srgbClr val="000066"/>
                </a:solidFill>
                <a:latin typeface="Calibri" panose="020F0502020204030204" pitchFamily="34" charset="0"/>
                <a:cs typeface="Calibri" panose="020F0502020204030204" pitchFamily="34" charset="0"/>
              </a:rPr>
              <a:t> of </a:t>
            </a:r>
            <a:r>
              <a:rPr lang="it-IT" altLang="it-IT" sz="1600" kern="0" dirty="0" err="1">
                <a:solidFill>
                  <a:srgbClr val="000066"/>
                </a:solidFill>
                <a:latin typeface="Calibri" panose="020F0502020204030204" pitchFamily="34" charset="0"/>
                <a:cs typeface="Calibri" panose="020F0502020204030204" pitchFamily="34" charset="0"/>
              </a:rPr>
              <a:t>each</a:t>
            </a:r>
            <a:r>
              <a:rPr lang="it-IT" altLang="it-IT" sz="1600" kern="0" dirty="0">
                <a:solidFill>
                  <a:srgbClr val="000066"/>
                </a:solidFill>
                <a:latin typeface="Calibri" panose="020F0502020204030204" pitchFamily="34" charset="0"/>
                <a:cs typeface="Calibri" panose="020F0502020204030204" pitchFamily="34" charset="0"/>
              </a:rPr>
              <a:t> check and </a:t>
            </a:r>
            <a:r>
              <a:rPr lang="it-IT" altLang="it-IT" sz="1600" kern="0" dirty="0" err="1">
                <a:solidFill>
                  <a:srgbClr val="000066"/>
                </a:solidFill>
                <a:latin typeface="Calibri" panose="020F0502020204030204" pitchFamily="34" charset="0"/>
                <a:cs typeface="Calibri" panose="020F0502020204030204" pitchFamily="34" charset="0"/>
              </a:rPr>
              <a:t>errors</a:t>
            </a:r>
            <a:r>
              <a:rPr lang="it-IT" altLang="it-IT" sz="1600" kern="0" dirty="0">
                <a:solidFill>
                  <a:srgbClr val="000066"/>
                </a:solidFill>
                <a:latin typeface="Calibri" panose="020F0502020204030204" pitchFamily="34" charset="0"/>
                <a:cs typeface="Calibri" panose="020F0502020204030204" pitchFamily="34" charset="0"/>
              </a:rPr>
              <a:t>/warnings </a:t>
            </a:r>
            <a:r>
              <a:rPr lang="it-IT" altLang="it-IT" sz="1600" kern="0" dirty="0" err="1">
                <a:solidFill>
                  <a:srgbClr val="000066"/>
                </a:solidFill>
                <a:latin typeface="Calibri" panose="020F0502020204030204" pitchFamily="34" charset="0"/>
                <a:cs typeface="Calibri" panose="020F0502020204030204" pitchFamily="34" charset="0"/>
              </a:rPr>
              <a:t>specifications</a:t>
            </a:r>
            <a:r>
              <a:rPr lang="it-IT" altLang="it-IT" sz="1600" kern="0" dirty="0">
                <a:solidFill>
                  <a:srgbClr val="000066"/>
                </a:solidFill>
                <a:latin typeface="Calibri" panose="020F0502020204030204" pitchFamily="34" charset="0"/>
                <a:cs typeface="Calibri" panose="020F0502020204030204" pitchFamily="34" charset="0"/>
              </a:rPr>
              <a:t> and plots for qualitative controls.</a:t>
            </a:r>
          </a:p>
        </p:txBody>
      </p:sp>
      <p:sp>
        <p:nvSpPr>
          <p:cNvPr id="21" name="Rettangolo 20">
            <a:extLst>
              <a:ext uri="{FF2B5EF4-FFF2-40B4-BE49-F238E27FC236}">
                <a16:creationId xmlns:a16="http://schemas.microsoft.com/office/drawing/2014/main" id="{1C9A0EFA-D8B6-41A6-81EE-A8897C796E8B}"/>
              </a:ext>
            </a:extLst>
          </p:cNvPr>
          <p:cNvSpPr/>
          <p:nvPr/>
        </p:nvSpPr>
        <p:spPr>
          <a:xfrm>
            <a:off x="3917566" y="3061255"/>
            <a:ext cx="4073289" cy="2154436"/>
          </a:xfrm>
          <a:prstGeom prst="rect">
            <a:avLst/>
          </a:prstGeom>
          <a:gradFill>
            <a:gsLst>
              <a:gs pos="15000">
                <a:schemeClr val="accent1">
                  <a:lumMod val="110000"/>
                  <a:satMod val="105000"/>
                  <a:tint val="67000"/>
                </a:schemeClr>
              </a:gs>
              <a:gs pos="60000">
                <a:schemeClr val="accent1">
                  <a:lumMod val="105000"/>
                  <a:satMod val="103000"/>
                  <a:tint val="73000"/>
                </a:schemeClr>
              </a:gs>
              <a:gs pos="85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400" b="1" dirty="0">
                <a:latin typeface="Calibri" panose="020F0502020204030204" pitchFamily="34" charset="0"/>
                <a:cs typeface="Calibri" panose="020F0502020204030204" pitchFamily="34" charset="0"/>
              </a:rPr>
              <a:t>Sequence of the function calls in </a:t>
            </a:r>
            <a:r>
              <a:rPr lang="en-GB" sz="1400" b="1" dirty="0" err="1">
                <a:latin typeface="Calibri" panose="020F0502020204030204" pitchFamily="34" charset="0"/>
                <a:cs typeface="Calibri" panose="020F0502020204030204" pitchFamily="34" charset="0"/>
              </a:rPr>
              <a:t>RoME</a:t>
            </a:r>
            <a:endParaRPr lang="en-GB" sz="1400" b="1" dirty="0">
              <a:latin typeface="Calibri" panose="020F0502020204030204" pitchFamily="34" charset="0"/>
              <a:cs typeface="Calibri" panose="020F0502020204030204" pitchFamily="34" charset="0"/>
            </a:endParaRPr>
          </a:p>
          <a:p>
            <a:pPr marL="342900" indent="-342900">
              <a:buFont typeface="+mj-lt"/>
              <a:buAutoNum type="arabicPeriod"/>
            </a:pPr>
            <a:r>
              <a:rPr lang="en-GB" sz="1200" dirty="0">
                <a:latin typeface="Calibri" panose="020F0502020204030204" pitchFamily="34" charset="0"/>
                <a:cs typeface="Calibri" panose="020F0502020204030204" pitchFamily="34" charset="0"/>
              </a:rPr>
              <a:t>Check duplicated records on TX files</a:t>
            </a:r>
          </a:p>
          <a:p>
            <a:pPr marL="342900" indent="-342900">
              <a:buFont typeface="+mj-lt"/>
              <a:buAutoNum type="arabicPeriod"/>
            </a:pPr>
            <a:r>
              <a:rPr lang="en-GB" sz="1200" dirty="0">
                <a:latin typeface="Calibri" panose="020F0502020204030204" pitchFamily="34" charset="0"/>
                <a:cs typeface="Calibri" panose="020F0502020204030204" pitchFamily="34" charset="0"/>
              </a:rPr>
              <a:t>Check quasi-identical records on TX files</a:t>
            </a:r>
          </a:p>
          <a:p>
            <a:pPr marL="342900" indent="-342900">
              <a:buFont typeface="+mj-lt"/>
              <a:buAutoNum type="arabicPeriod"/>
            </a:pPr>
            <a:r>
              <a:rPr lang="en-GB" sz="1200" dirty="0">
                <a:latin typeface="Calibri" panose="020F0502020204030204" pitchFamily="34" charset="0"/>
                <a:cs typeface="Calibri" panose="020F0502020204030204" pitchFamily="34" charset="0"/>
              </a:rPr>
              <a:t>Check AREA and YEAR fields are the same for all the files</a:t>
            </a:r>
          </a:p>
          <a:p>
            <a:pPr marL="342900" indent="-342900">
              <a:buFont typeface="+mj-lt"/>
              <a:buAutoNum type="arabicPeriod"/>
            </a:pPr>
            <a:r>
              <a:rPr lang="en-GB" sz="1200" dirty="0">
                <a:latin typeface="Calibri" panose="020F0502020204030204" pitchFamily="34" charset="0"/>
                <a:cs typeface="Calibri" panose="020F0502020204030204" pitchFamily="34" charset="0"/>
              </a:rPr>
              <a:t>Check dictionary on TX files</a:t>
            </a:r>
          </a:p>
          <a:p>
            <a:pPr marL="342900" indent="-342900">
              <a:buFont typeface="+mj-lt"/>
              <a:buAutoNum type="arabicPeriod"/>
            </a:pPr>
            <a:r>
              <a:rPr lang="en-GB" sz="1200" dirty="0">
                <a:latin typeface="Calibri" panose="020F0502020204030204" pitchFamily="34" charset="0"/>
                <a:cs typeface="Calibri" panose="020F0502020204030204" pitchFamily="34" charset="0"/>
              </a:rPr>
              <a:t>Specific checks on TA</a:t>
            </a:r>
          </a:p>
          <a:p>
            <a:pPr marL="342900" indent="-342900">
              <a:buFont typeface="+mj-lt"/>
              <a:buAutoNum type="arabicPeriod"/>
            </a:pPr>
            <a:r>
              <a:rPr lang="en-GB" sz="1200" dirty="0">
                <a:latin typeface="Calibri" panose="020F0502020204030204" pitchFamily="34" charset="0"/>
                <a:cs typeface="Calibri" panose="020F0502020204030204" pitchFamily="34" charset="0"/>
              </a:rPr>
              <a:t>Specific checks on TB</a:t>
            </a:r>
          </a:p>
          <a:p>
            <a:pPr marL="342900" indent="-342900">
              <a:buFont typeface="+mj-lt"/>
              <a:buAutoNum type="arabicPeriod"/>
            </a:pPr>
            <a:r>
              <a:rPr lang="en-GB" sz="1200" dirty="0">
                <a:latin typeface="Calibri" panose="020F0502020204030204" pitchFamily="34" charset="0"/>
                <a:cs typeface="Calibri" panose="020F0502020204030204" pitchFamily="34" charset="0"/>
              </a:rPr>
              <a:t>Specific checks on TC</a:t>
            </a:r>
          </a:p>
          <a:p>
            <a:pPr marL="342900" indent="-342900">
              <a:buFont typeface="+mj-lt"/>
              <a:buAutoNum type="arabicPeriod"/>
            </a:pPr>
            <a:r>
              <a:rPr lang="en-GB" sz="1200" dirty="0">
                <a:latin typeface="Calibri" panose="020F0502020204030204" pitchFamily="34" charset="0"/>
                <a:cs typeface="Calibri" panose="020F0502020204030204" pitchFamily="34" charset="0"/>
              </a:rPr>
              <a:t>Specific checks on TE</a:t>
            </a:r>
          </a:p>
          <a:p>
            <a:pPr marL="342900" indent="-342900">
              <a:buFont typeface="+mj-lt"/>
              <a:buAutoNum type="arabicPeriod"/>
            </a:pPr>
            <a:r>
              <a:rPr lang="en-GB" sz="1200" dirty="0">
                <a:latin typeface="Calibri" panose="020F0502020204030204" pitchFamily="34" charset="0"/>
                <a:cs typeface="Calibri" panose="020F0502020204030204" pitchFamily="34" charset="0"/>
              </a:rPr>
              <a:t>Specific checks on TL</a:t>
            </a:r>
          </a:p>
          <a:p>
            <a:pPr marL="342900" indent="-342900">
              <a:buFont typeface="+mj-lt"/>
              <a:buAutoNum type="arabicPeriod"/>
            </a:pPr>
            <a:r>
              <a:rPr lang="en-GB" sz="1200" dirty="0">
                <a:latin typeface="Calibri" panose="020F0502020204030204" pitchFamily="34" charset="0"/>
                <a:cs typeface="Calibri" panose="020F0502020204030204" pitchFamily="34" charset="0"/>
              </a:rPr>
              <a:t>Cross checks</a:t>
            </a:r>
          </a:p>
        </p:txBody>
      </p:sp>
      <p:sp>
        <p:nvSpPr>
          <p:cNvPr id="22" name="Freccia curva 21">
            <a:extLst>
              <a:ext uri="{FF2B5EF4-FFF2-40B4-BE49-F238E27FC236}">
                <a16:creationId xmlns:a16="http://schemas.microsoft.com/office/drawing/2014/main" id="{64C05570-51AC-4605-979D-1F93FD60C0EF}"/>
              </a:ext>
            </a:extLst>
          </p:cNvPr>
          <p:cNvSpPr/>
          <p:nvPr/>
        </p:nvSpPr>
        <p:spPr>
          <a:xfrm flipV="1">
            <a:off x="2309435" y="3769512"/>
            <a:ext cx="1536124" cy="551295"/>
          </a:xfrm>
          <a:prstGeom prst="bentArrow">
            <a:avLst>
              <a:gd name="adj1" fmla="val 17839"/>
              <a:gd name="adj2" fmla="val 25000"/>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1600" dirty="0">
              <a:solidFill>
                <a:schemeClr val="tx1"/>
              </a:solidFill>
            </a:endParaRPr>
          </a:p>
        </p:txBody>
      </p:sp>
      <p:sp>
        <p:nvSpPr>
          <p:cNvPr id="23" name="CasellaDiTesto 22">
            <a:extLst>
              <a:ext uri="{FF2B5EF4-FFF2-40B4-BE49-F238E27FC236}">
                <a16:creationId xmlns:a16="http://schemas.microsoft.com/office/drawing/2014/main" id="{9A8FCB53-1FF9-447C-8994-D11E63F21F2F}"/>
              </a:ext>
            </a:extLst>
          </p:cNvPr>
          <p:cNvSpPr txBox="1"/>
          <p:nvPr/>
        </p:nvSpPr>
        <p:spPr>
          <a:xfrm>
            <a:off x="2081802" y="2587627"/>
            <a:ext cx="707245" cy="338554"/>
          </a:xfrm>
          <a:prstGeom prst="rect">
            <a:avLst/>
          </a:prstGeom>
          <a:noFill/>
        </p:spPr>
        <p:txBody>
          <a:bodyPr wrap="none" rtlCol="0">
            <a:spAutoFit/>
          </a:bodyPr>
          <a:lstStyle/>
          <a:p>
            <a:r>
              <a:rPr lang="it-IT" sz="1600" dirty="0" err="1"/>
              <a:t>Inputs</a:t>
            </a:r>
            <a:endParaRPr lang="en-GB" sz="1600" dirty="0"/>
          </a:p>
        </p:txBody>
      </p:sp>
      <p:grpSp>
        <p:nvGrpSpPr>
          <p:cNvPr id="24" name="Gruppo 23">
            <a:extLst>
              <a:ext uri="{FF2B5EF4-FFF2-40B4-BE49-F238E27FC236}">
                <a16:creationId xmlns:a16="http://schemas.microsoft.com/office/drawing/2014/main" id="{62ED2DFB-D2E6-406B-9148-943DAC79BDFB}"/>
              </a:ext>
            </a:extLst>
          </p:cNvPr>
          <p:cNvGrpSpPr/>
          <p:nvPr/>
        </p:nvGrpSpPr>
        <p:grpSpPr>
          <a:xfrm>
            <a:off x="1693125" y="5036538"/>
            <a:ext cx="1656580" cy="1583537"/>
            <a:chOff x="242516" y="5390438"/>
            <a:chExt cx="1656580" cy="1583537"/>
          </a:xfrm>
        </p:grpSpPr>
        <p:grpSp>
          <p:nvGrpSpPr>
            <p:cNvPr id="25" name="Group 27">
              <a:extLst>
                <a:ext uri="{FF2B5EF4-FFF2-40B4-BE49-F238E27FC236}">
                  <a16:creationId xmlns:a16="http://schemas.microsoft.com/office/drawing/2014/main" id="{C8DF6429-EA00-41D7-B499-8FCBA87F4F8C}"/>
                </a:ext>
              </a:extLst>
            </p:cNvPr>
            <p:cNvGrpSpPr>
              <a:grpSpLocks/>
            </p:cNvGrpSpPr>
            <p:nvPr/>
          </p:nvGrpSpPr>
          <p:grpSpPr bwMode="auto">
            <a:xfrm>
              <a:off x="242516" y="5390438"/>
              <a:ext cx="936625" cy="1022349"/>
              <a:chOff x="1837" y="3557"/>
              <a:chExt cx="590" cy="644"/>
            </a:xfrm>
          </p:grpSpPr>
          <p:sp>
            <p:nvSpPr>
              <p:cNvPr id="28" name="AutoShape 24">
                <a:extLst>
                  <a:ext uri="{FF2B5EF4-FFF2-40B4-BE49-F238E27FC236}">
                    <a16:creationId xmlns:a16="http://schemas.microsoft.com/office/drawing/2014/main" id="{69B2C356-F1A3-4F99-A276-FB0CEDA35453}"/>
                  </a:ext>
                </a:extLst>
              </p:cNvPr>
              <p:cNvSpPr>
                <a:spLocks noChangeArrowheads="1"/>
              </p:cNvSpPr>
              <p:nvPr/>
            </p:nvSpPr>
            <p:spPr bwMode="auto">
              <a:xfrm>
                <a:off x="1837" y="3557"/>
                <a:ext cx="363" cy="453"/>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800" b="1" dirty="0" err="1">
                    <a:solidFill>
                      <a:srgbClr val="FF0000"/>
                    </a:solidFill>
                    <a:latin typeface="Calibri" panose="020F0502020204030204" pitchFamily="34" charset="0"/>
                    <a:ea typeface="ＭＳ Ｐゴシック" pitchFamily="-65" charset="-128"/>
                    <a:cs typeface="Calibri" panose="020F0502020204030204" pitchFamily="34" charset="0"/>
                  </a:rPr>
                  <a:t>species</a:t>
                </a:r>
                <a:endParaRPr lang="it-IT" altLang="it-IT" sz="800" b="1" dirty="0">
                  <a:solidFill>
                    <a:srgbClr val="FF0000"/>
                  </a:solidFill>
                  <a:latin typeface="Calibri" panose="020F0502020204030204" pitchFamily="34" charset="0"/>
                  <a:ea typeface="ＭＳ Ｐゴシック" pitchFamily="-65" charset="-128"/>
                  <a:cs typeface="Calibri" panose="020F0502020204030204" pitchFamily="34" charset="0"/>
                </a:endParaRPr>
              </a:p>
              <a:p>
                <a:pPr algn="ctr" eaLnBrk="1" hangingPunct="1">
                  <a:spcBef>
                    <a:spcPct val="0"/>
                  </a:spcBef>
                  <a:buFontTx/>
                  <a:buNone/>
                </a:pPr>
                <a:r>
                  <a:rPr lang="it-IT" altLang="it-IT" sz="800" b="1" dirty="0">
                    <a:solidFill>
                      <a:srgbClr val="FF0000"/>
                    </a:solidFill>
                    <a:latin typeface="Calibri" panose="020F0502020204030204" pitchFamily="34" charset="0"/>
                    <a:ea typeface="ＭＳ Ｐゴシック" pitchFamily="-65" charset="-128"/>
                    <a:cs typeface="Calibri" panose="020F0502020204030204" pitchFamily="34" charset="0"/>
                  </a:rPr>
                  <a:t>____</a:t>
                </a:r>
                <a:endParaRPr lang="it-IT" altLang="it-IT" sz="1600" dirty="0">
                  <a:solidFill>
                    <a:srgbClr val="FF0000"/>
                  </a:solidFill>
                  <a:latin typeface="Calibri" panose="020F0502020204030204" pitchFamily="34" charset="0"/>
                  <a:ea typeface="ＭＳ Ｐゴシック" pitchFamily="-65" charset="-128"/>
                  <a:cs typeface="Calibri" panose="020F0502020204030204" pitchFamily="34" charset="0"/>
                </a:endParaRPr>
              </a:p>
            </p:txBody>
          </p:sp>
          <p:sp>
            <p:nvSpPr>
              <p:cNvPr id="29" name="AutoShape 25">
                <a:extLst>
                  <a:ext uri="{FF2B5EF4-FFF2-40B4-BE49-F238E27FC236}">
                    <a16:creationId xmlns:a16="http://schemas.microsoft.com/office/drawing/2014/main" id="{3E405E27-72D3-4738-8A23-F42CAE2E05AB}"/>
                  </a:ext>
                </a:extLst>
              </p:cNvPr>
              <p:cNvSpPr>
                <a:spLocks noChangeArrowheads="1"/>
              </p:cNvSpPr>
              <p:nvPr/>
            </p:nvSpPr>
            <p:spPr bwMode="auto">
              <a:xfrm>
                <a:off x="2019" y="3719"/>
                <a:ext cx="408" cy="482"/>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800" b="1" dirty="0" err="1">
                    <a:solidFill>
                      <a:srgbClr val="FF0000"/>
                    </a:solidFill>
                    <a:latin typeface="Calibri" panose="020F0502020204030204" pitchFamily="34" charset="0"/>
                    <a:ea typeface="ＭＳ Ｐゴシック" pitchFamily="-65" charset="-128"/>
                    <a:cs typeface="Calibri" panose="020F0502020204030204" pitchFamily="34" charset="0"/>
                  </a:rPr>
                  <a:t>maturity</a:t>
                </a:r>
                <a:endParaRPr lang="it-IT" altLang="it-IT" sz="800" b="1" dirty="0">
                  <a:solidFill>
                    <a:srgbClr val="FF0000"/>
                  </a:solidFill>
                  <a:latin typeface="Calibri" panose="020F0502020204030204" pitchFamily="34" charset="0"/>
                  <a:ea typeface="ＭＳ Ｐゴシック" pitchFamily="-65" charset="-128"/>
                  <a:cs typeface="Calibri" panose="020F0502020204030204" pitchFamily="34" charset="0"/>
                </a:endParaRPr>
              </a:p>
              <a:p>
                <a:pPr algn="ctr" eaLnBrk="1" hangingPunct="1">
                  <a:spcBef>
                    <a:spcPct val="0"/>
                  </a:spcBef>
                  <a:buFontTx/>
                  <a:buNone/>
                </a:pPr>
                <a:r>
                  <a:rPr lang="it-IT" altLang="it-IT" sz="800" b="1" dirty="0">
                    <a:solidFill>
                      <a:srgbClr val="FF0000"/>
                    </a:solidFill>
                    <a:latin typeface="Calibri" panose="020F0502020204030204" pitchFamily="34" charset="0"/>
                    <a:ea typeface="ＭＳ Ｐゴシック" pitchFamily="-65" charset="-128"/>
                    <a:cs typeface="Calibri" panose="020F0502020204030204" pitchFamily="34" charset="0"/>
                  </a:rPr>
                  <a:t>____</a:t>
                </a:r>
                <a:endParaRPr lang="it-IT" altLang="it-IT" sz="1600" dirty="0">
                  <a:solidFill>
                    <a:srgbClr val="FF0000"/>
                  </a:solidFill>
                  <a:latin typeface="Calibri" panose="020F0502020204030204" pitchFamily="34" charset="0"/>
                  <a:ea typeface="ＭＳ Ｐゴシック" pitchFamily="-65" charset="-128"/>
                  <a:cs typeface="Calibri" panose="020F0502020204030204" pitchFamily="34" charset="0"/>
                </a:endParaRPr>
              </a:p>
            </p:txBody>
          </p:sp>
        </p:grpSp>
        <p:sp>
          <p:nvSpPr>
            <p:cNvPr id="26" name="AutoShape 26">
              <a:extLst>
                <a:ext uri="{FF2B5EF4-FFF2-40B4-BE49-F238E27FC236}">
                  <a16:creationId xmlns:a16="http://schemas.microsoft.com/office/drawing/2014/main" id="{BAF99C89-6A7F-4C75-87AA-05168D61BC74}"/>
                </a:ext>
              </a:extLst>
            </p:cNvPr>
            <p:cNvSpPr>
              <a:spLocks noChangeArrowheads="1"/>
            </p:cNvSpPr>
            <p:nvPr/>
          </p:nvSpPr>
          <p:spPr bwMode="auto">
            <a:xfrm>
              <a:off x="962794" y="5993793"/>
              <a:ext cx="576263" cy="69215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800" b="1" dirty="0" err="1">
                  <a:solidFill>
                    <a:srgbClr val="FF0000"/>
                  </a:solidFill>
                  <a:latin typeface="Calibri" panose="020F0502020204030204" pitchFamily="34" charset="0"/>
                  <a:ea typeface="ＭＳ Ｐゴシック" pitchFamily="-65" charset="-128"/>
                  <a:cs typeface="Calibri" panose="020F0502020204030204" pitchFamily="34" charset="0"/>
                </a:rPr>
                <a:t>strata</a:t>
              </a:r>
              <a:endParaRPr lang="it-IT" altLang="it-IT" sz="800" b="1" dirty="0">
                <a:solidFill>
                  <a:srgbClr val="FF0000"/>
                </a:solidFill>
                <a:latin typeface="Calibri" panose="020F0502020204030204" pitchFamily="34" charset="0"/>
                <a:ea typeface="ＭＳ Ｐゴシック" pitchFamily="-65" charset="-128"/>
                <a:cs typeface="Calibri" panose="020F0502020204030204" pitchFamily="34" charset="0"/>
              </a:endParaRPr>
            </a:p>
            <a:p>
              <a:pPr algn="ctr" eaLnBrk="1" hangingPunct="1">
                <a:spcBef>
                  <a:spcPct val="0"/>
                </a:spcBef>
                <a:buFontTx/>
                <a:buNone/>
              </a:pPr>
              <a:r>
                <a:rPr lang="it-IT" altLang="it-IT" sz="800" b="1" dirty="0">
                  <a:solidFill>
                    <a:srgbClr val="FF0000"/>
                  </a:solidFill>
                  <a:latin typeface="Calibri" panose="020F0502020204030204" pitchFamily="34" charset="0"/>
                  <a:ea typeface="ＭＳ Ｐゴシック" pitchFamily="-65" charset="-128"/>
                  <a:cs typeface="Calibri" panose="020F0502020204030204" pitchFamily="34" charset="0"/>
                </a:rPr>
                <a:t>___</a:t>
              </a:r>
              <a:endParaRPr lang="it-IT" altLang="it-IT" sz="1600" dirty="0">
                <a:solidFill>
                  <a:srgbClr val="FF0000"/>
                </a:solidFill>
                <a:latin typeface="Calibri" panose="020F0502020204030204" pitchFamily="34" charset="0"/>
                <a:ea typeface="ＭＳ Ｐゴシック" pitchFamily="-65" charset="-128"/>
                <a:cs typeface="Calibri" panose="020F0502020204030204" pitchFamily="34" charset="0"/>
              </a:endParaRPr>
            </a:p>
          </p:txBody>
        </p:sp>
        <p:sp>
          <p:nvSpPr>
            <p:cNvPr id="27" name="AutoShape 35">
              <a:extLst>
                <a:ext uri="{FF2B5EF4-FFF2-40B4-BE49-F238E27FC236}">
                  <a16:creationId xmlns:a16="http://schemas.microsoft.com/office/drawing/2014/main" id="{C89F775D-B5C0-4AB1-B408-921AAD7B7E45}"/>
                </a:ext>
              </a:extLst>
            </p:cNvPr>
            <p:cNvSpPr>
              <a:spLocks noChangeArrowheads="1"/>
            </p:cNvSpPr>
            <p:nvPr/>
          </p:nvSpPr>
          <p:spPr bwMode="auto">
            <a:xfrm>
              <a:off x="1322834" y="6281825"/>
              <a:ext cx="576262" cy="69215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800" b="1" dirty="0" err="1">
                  <a:solidFill>
                    <a:srgbClr val="FF0000"/>
                  </a:solidFill>
                  <a:latin typeface="Calibri" panose="020F0502020204030204" pitchFamily="34" charset="0"/>
                  <a:ea typeface="ＭＳ Ｐゴシック" pitchFamily="-65" charset="-128"/>
                  <a:cs typeface="Calibri" panose="020F0502020204030204" pitchFamily="34" charset="0"/>
                </a:rPr>
                <a:t>size</a:t>
              </a:r>
              <a:endParaRPr lang="it-IT" altLang="it-IT" sz="800" b="1" dirty="0">
                <a:solidFill>
                  <a:srgbClr val="FF0000"/>
                </a:solidFill>
                <a:latin typeface="Calibri" panose="020F0502020204030204" pitchFamily="34" charset="0"/>
                <a:ea typeface="ＭＳ Ｐゴシック" pitchFamily="-65" charset="-128"/>
                <a:cs typeface="Calibri" panose="020F0502020204030204" pitchFamily="34" charset="0"/>
              </a:endParaRPr>
            </a:p>
            <a:p>
              <a:pPr algn="ctr" eaLnBrk="1" hangingPunct="1">
                <a:spcBef>
                  <a:spcPct val="0"/>
                </a:spcBef>
                <a:buFontTx/>
                <a:buNone/>
              </a:pPr>
              <a:r>
                <a:rPr lang="it-IT" altLang="it-IT" sz="800" b="1" dirty="0">
                  <a:solidFill>
                    <a:srgbClr val="FF0000"/>
                  </a:solidFill>
                  <a:latin typeface="Calibri" panose="020F0502020204030204" pitchFamily="34" charset="0"/>
                  <a:ea typeface="ＭＳ Ｐゴシック" pitchFamily="-65" charset="-128"/>
                  <a:cs typeface="Calibri" panose="020F0502020204030204" pitchFamily="34" charset="0"/>
                </a:rPr>
                <a:t>___</a:t>
              </a:r>
              <a:endParaRPr lang="it-IT" altLang="it-IT" sz="1600" dirty="0">
                <a:solidFill>
                  <a:srgbClr val="FF0000"/>
                </a:solidFill>
                <a:latin typeface="Calibri" panose="020F0502020204030204" pitchFamily="34" charset="0"/>
                <a:ea typeface="ＭＳ Ｐゴシック" pitchFamily="-65" charset="-128"/>
                <a:cs typeface="Calibri" panose="020F0502020204030204" pitchFamily="34" charset="0"/>
              </a:endParaRPr>
            </a:p>
          </p:txBody>
        </p:sp>
      </p:grpSp>
      <p:sp>
        <p:nvSpPr>
          <p:cNvPr id="30" name="CasellaDiTesto 29">
            <a:extLst>
              <a:ext uri="{FF2B5EF4-FFF2-40B4-BE49-F238E27FC236}">
                <a16:creationId xmlns:a16="http://schemas.microsoft.com/office/drawing/2014/main" id="{4BC5B4E2-0B58-49E3-AF8B-A457A9DF47F9}"/>
              </a:ext>
            </a:extLst>
          </p:cNvPr>
          <p:cNvSpPr txBox="1"/>
          <p:nvPr/>
        </p:nvSpPr>
        <p:spPr>
          <a:xfrm>
            <a:off x="1534587" y="6404051"/>
            <a:ext cx="1544462"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it-IT" sz="1200" dirty="0" err="1"/>
              <a:t>Supplementary</a:t>
            </a:r>
            <a:r>
              <a:rPr lang="it-IT" sz="1200" dirty="0"/>
              <a:t> </a:t>
            </a:r>
            <a:r>
              <a:rPr lang="it-IT" sz="1200" dirty="0" err="1"/>
              <a:t>tables</a:t>
            </a:r>
            <a:endParaRPr lang="en-GB" sz="1200" dirty="0"/>
          </a:p>
        </p:txBody>
      </p:sp>
      <p:sp>
        <p:nvSpPr>
          <p:cNvPr id="31" name="Freccia a destra 30">
            <a:extLst>
              <a:ext uri="{FF2B5EF4-FFF2-40B4-BE49-F238E27FC236}">
                <a16:creationId xmlns:a16="http://schemas.microsoft.com/office/drawing/2014/main" id="{53F43414-25D6-4C5F-B803-FDAA14272870}"/>
              </a:ext>
            </a:extLst>
          </p:cNvPr>
          <p:cNvSpPr/>
          <p:nvPr/>
        </p:nvSpPr>
        <p:spPr>
          <a:xfrm>
            <a:off x="8015307" y="3432922"/>
            <a:ext cx="1001943" cy="178961"/>
          </a:xfrm>
          <a:prstGeom prst="rightArrow">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600" dirty="0"/>
          </a:p>
        </p:txBody>
      </p:sp>
      <p:sp>
        <p:nvSpPr>
          <p:cNvPr id="32" name="CasellaDiTesto 31">
            <a:extLst>
              <a:ext uri="{FF2B5EF4-FFF2-40B4-BE49-F238E27FC236}">
                <a16:creationId xmlns:a16="http://schemas.microsoft.com/office/drawing/2014/main" id="{8176B025-6AA7-42A1-818A-D05489D7299B}"/>
              </a:ext>
            </a:extLst>
          </p:cNvPr>
          <p:cNvSpPr txBox="1"/>
          <p:nvPr/>
        </p:nvSpPr>
        <p:spPr>
          <a:xfrm>
            <a:off x="8879403" y="2596755"/>
            <a:ext cx="861133" cy="338554"/>
          </a:xfrm>
          <a:prstGeom prst="rect">
            <a:avLst/>
          </a:prstGeom>
          <a:noFill/>
        </p:spPr>
        <p:txBody>
          <a:bodyPr wrap="none" rtlCol="0">
            <a:spAutoFit/>
          </a:bodyPr>
          <a:lstStyle/>
          <a:p>
            <a:r>
              <a:rPr lang="it-IT" sz="1600" dirty="0" err="1">
                <a:solidFill>
                  <a:srgbClr val="00B050"/>
                </a:solidFill>
              </a:rPr>
              <a:t>Outputs</a:t>
            </a:r>
            <a:endParaRPr lang="en-GB" sz="1600" dirty="0">
              <a:solidFill>
                <a:srgbClr val="00B050"/>
              </a:solidFill>
            </a:endParaRPr>
          </a:p>
        </p:txBody>
      </p:sp>
      <p:sp>
        <p:nvSpPr>
          <p:cNvPr id="33" name="Freccia curva 32">
            <a:extLst>
              <a:ext uri="{FF2B5EF4-FFF2-40B4-BE49-F238E27FC236}">
                <a16:creationId xmlns:a16="http://schemas.microsoft.com/office/drawing/2014/main" id="{E74511EE-7831-4028-A33E-536A385489AC}"/>
              </a:ext>
            </a:extLst>
          </p:cNvPr>
          <p:cNvSpPr/>
          <p:nvPr/>
        </p:nvSpPr>
        <p:spPr>
          <a:xfrm>
            <a:off x="2286416" y="4412580"/>
            <a:ext cx="1559143" cy="556603"/>
          </a:xfrm>
          <a:prstGeom prst="bentArrow">
            <a:avLst>
              <a:gd name="adj1" fmla="val 17839"/>
              <a:gd name="adj2" fmla="val 25000"/>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1600" dirty="0">
              <a:solidFill>
                <a:schemeClr val="tx1"/>
              </a:solidFill>
            </a:endParaRPr>
          </a:p>
        </p:txBody>
      </p:sp>
      <p:sp>
        <p:nvSpPr>
          <p:cNvPr id="34" name="Freccia curva 33">
            <a:extLst>
              <a:ext uri="{FF2B5EF4-FFF2-40B4-BE49-F238E27FC236}">
                <a16:creationId xmlns:a16="http://schemas.microsoft.com/office/drawing/2014/main" id="{805446A6-0E5B-4CB1-9919-DA29D838362D}"/>
              </a:ext>
            </a:extLst>
          </p:cNvPr>
          <p:cNvSpPr/>
          <p:nvPr/>
        </p:nvSpPr>
        <p:spPr>
          <a:xfrm rot="5400000">
            <a:off x="8179424" y="3851913"/>
            <a:ext cx="657109" cy="985342"/>
          </a:xfrm>
          <a:prstGeom prst="bentArrow">
            <a:avLst>
              <a:gd name="adj1" fmla="val 17839"/>
              <a:gd name="adj2" fmla="val 21472"/>
              <a:gd name="adj3" fmla="val 20297"/>
              <a:gd name="adj4" fmla="val 43750"/>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600" dirty="0">
              <a:solidFill>
                <a:schemeClr val="tx1"/>
              </a:solidFill>
            </a:endParaRPr>
          </a:p>
        </p:txBody>
      </p:sp>
      <p:sp>
        <p:nvSpPr>
          <p:cNvPr id="35" name="CasellaDiTesto 34">
            <a:extLst>
              <a:ext uri="{FF2B5EF4-FFF2-40B4-BE49-F238E27FC236}">
                <a16:creationId xmlns:a16="http://schemas.microsoft.com/office/drawing/2014/main" id="{B5927B02-D353-4207-BDBD-99C18C71C63F}"/>
              </a:ext>
            </a:extLst>
          </p:cNvPr>
          <p:cNvSpPr txBox="1"/>
          <p:nvPr/>
        </p:nvSpPr>
        <p:spPr>
          <a:xfrm>
            <a:off x="3550686" y="5591165"/>
            <a:ext cx="4607967" cy="584775"/>
          </a:xfrm>
          <a:prstGeom prst="rect">
            <a:avLst/>
          </a:prstGeom>
          <a:noFill/>
        </p:spPr>
        <p:txBody>
          <a:bodyPr wrap="square" rtlCol="0">
            <a:spAutoFit/>
          </a:bodyPr>
          <a:lstStyle/>
          <a:p>
            <a:r>
              <a:rPr lang="it-IT" sz="1600" dirty="0" err="1">
                <a:solidFill>
                  <a:srgbClr val="FF0000"/>
                </a:solidFill>
              </a:rPr>
              <a:t>RoME</a:t>
            </a:r>
            <a:r>
              <a:rPr lang="it-IT" sz="1600" dirty="0">
                <a:solidFill>
                  <a:srgbClr val="FF0000"/>
                </a:solidFill>
              </a:rPr>
              <a:t> </a:t>
            </a:r>
            <a:r>
              <a:rPr lang="it-IT" sz="1600" dirty="0" err="1">
                <a:solidFill>
                  <a:srgbClr val="FF0000"/>
                </a:solidFill>
              </a:rPr>
              <a:t>detects</a:t>
            </a:r>
            <a:r>
              <a:rPr lang="it-IT" sz="1600" dirty="0">
                <a:solidFill>
                  <a:srgbClr val="FF0000"/>
                </a:solidFill>
              </a:rPr>
              <a:t> </a:t>
            </a:r>
            <a:r>
              <a:rPr lang="it-IT" sz="1600" dirty="0" err="1">
                <a:solidFill>
                  <a:srgbClr val="FF0000"/>
                </a:solidFill>
              </a:rPr>
              <a:t>errors</a:t>
            </a:r>
            <a:r>
              <a:rPr lang="it-IT" sz="1600" dirty="0">
                <a:solidFill>
                  <a:srgbClr val="FF0000"/>
                </a:solidFill>
              </a:rPr>
              <a:t>, </a:t>
            </a:r>
            <a:r>
              <a:rPr lang="it-IT" sz="1600" dirty="0" err="1">
                <a:solidFill>
                  <a:srgbClr val="FF0000"/>
                </a:solidFill>
              </a:rPr>
              <a:t>then</a:t>
            </a:r>
            <a:r>
              <a:rPr lang="it-IT" sz="1600" dirty="0">
                <a:solidFill>
                  <a:srgbClr val="FF0000"/>
                </a:solidFill>
              </a:rPr>
              <a:t> </a:t>
            </a:r>
            <a:r>
              <a:rPr lang="it-IT" sz="1600" dirty="0" err="1">
                <a:solidFill>
                  <a:srgbClr val="FF0000"/>
                </a:solidFill>
              </a:rPr>
              <a:t>is</a:t>
            </a:r>
            <a:r>
              <a:rPr lang="it-IT" sz="1600" dirty="0">
                <a:solidFill>
                  <a:srgbClr val="FF0000"/>
                </a:solidFill>
              </a:rPr>
              <a:t> up to the </a:t>
            </a:r>
            <a:r>
              <a:rPr lang="it-IT" sz="1600" dirty="0" err="1">
                <a:solidFill>
                  <a:srgbClr val="FF0000"/>
                </a:solidFill>
              </a:rPr>
              <a:t>final</a:t>
            </a:r>
            <a:r>
              <a:rPr lang="it-IT" sz="1600" dirty="0">
                <a:solidFill>
                  <a:srgbClr val="FF0000"/>
                </a:solidFill>
              </a:rPr>
              <a:t> </a:t>
            </a:r>
            <a:r>
              <a:rPr lang="it-IT" sz="1600" dirty="0" err="1">
                <a:solidFill>
                  <a:srgbClr val="FF0000"/>
                </a:solidFill>
              </a:rPr>
              <a:t>user</a:t>
            </a:r>
            <a:r>
              <a:rPr lang="it-IT" sz="1600" dirty="0">
                <a:solidFill>
                  <a:srgbClr val="FF0000"/>
                </a:solidFill>
              </a:rPr>
              <a:t> to </a:t>
            </a:r>
            <a:r>
              <a:rPr lang="it-IT" sz="1600" dirty="0" err="1">
                <a:solidFill>
                  <a:srgbClr val="FF0000"/>
                </a:solidFill>
              </a:rPr>
              <a:t>correct</a:t>
            </a:r>
            <a:r>
              <a:rPr lang="it-IT" sz="1600" dirty="0">
                <a:solidFill>
                  <a:srgbClr val="FF0000"/>
                </a:solidFill>
              </a:rPr>
              <a:t> </a:t>
            </a:r>
            <a:r>
              <a:rPr lang="it-IT" sz="1600" dirty="0" err="1">
                <a:solidFill>
                  <a:srgbClr val="FF0000"/>
                </a:solidFill>
              </a:rPr>
              <a:t>them</a:t>
            </a:r>
            <a:endParaRPr lang="en-GB" sz="1600" dirty="0">
              <a:solidFill>
                <a:srgbClr val="FF0000"/>
              </a:solidFill>
            </a:endParaRPr>
          </a:p>
        </p:txBody>
      </p:sp>
      <p:pic>
        <p:nvPicPr>
          <p:cNvPr id="36" name="Immagin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9643" y="5384346"/>
            <a:ext cx="1151599" cy="1235729"/>
          </a:xfrm>
          <a:prstGeom prst="rect">
            <a:avLst/>
          </a:prstGeom>
          <a:ln>
            <a:solidFill>
              <a:schemeClr val="accent1"/>
            </a:solidFill>
          </a:ln>
        </p:spPr>
      </p:pic>
      <p:pic>
        <p:nvPicPr>
          <p:cNvPr id="37" name="Immagine 36"/>
          <p:cNvPicPr>
            <a:picLocks noChangeAspect="1"/>
          </p:cNvPicPr>
          <p:nvPr/>
        </p:nvPicPr>
        <p:blipFill rotWithShape="1">
          <a:blip r:embed="rId4" cstate="print">
            <a:extLst>
              <a:ext uri="{28A0092B-C50C-407E-A947-70E740481C1C}">
                <a14:useLocalDpi xmlns:a14="http://schemas.microsoft.com/office/drawing/2010/main" val="0"/>
              </a:ext>
            </a:extLst>
          </a:blip>
          <a:srcRect l="8035" t="9965" r="11754" b="47649"/>
          <a:stretch/>
        </p:blipFill>
        <p:spPr>
          <a:xfrm>
            <a:off x="8387464" y="4764098"/>
            <a:ext cx="1259960" cy="998708"/>
          </a:xfrm>
          <a:prstGeom prst="rect">
            <a:avLst/>
          </a:prstGeom>
          <a:ln>
            <a:solidFill>
              <a:schemeClr val="accent1"/>
            </a:solidFill>
          </a:ln>
        </p:spPr>
      </p:pic>
    </p:spTree>
    <p:extLst>
      <p:ext uri="{BB962C8B-B14F-4D97-AF65-F5344CB8AC3E}">
        <p14:creationId xmlns:p14="http://schemas.microsoft.com/office/powerpoint/2010/main" val="3248817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B61221F-60E7-4048-A7E2-BF171026FA2D}"/>
              </a:ext>
            </a:extLst>
          </p:cNvPr>
          <p:cNvSpPr txBox="1"/>
          <p:nvPr/>
        </p:nvSpPr>
        <p:spPr>
          <a:xfrm>
            <a:off x="5155715" y="2433933"/>
            <a:ext cx="5026536"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600" b="1" dirty="0"/>
              <a:t>NEW FEATURES</a:t>
            </a:r>
          </a:p>
          <a:p>
            <a:endParaRPr lang="en-GB" sz="1600" dirty="0"/>
          </a:p>
          <a:p>
            <a:pPr marL="285750" indent="-285750">
              <a:buFontTx/>
              <a:buChar char="-"/>
            </a:pPr>
            <a:r>
              <a:rPr lang="en-GB" sz="1600" dirty="0"/>
              <a:t>Completely updated version, compatible with the more </a:t>
            </a:r>
            <a:r>
              <a:rPr lang="en-GB" sz="1600" u="sng" dirty="0"/>
              <a:t>recent versions of R </a:t>
            </a:r>
            <a:r>
              <a:rPr lang="en-GB" sz="1600" dirty="0"/>
              <a:t>software and dependencies</a:t>
            </a:r>
          </a:p>
          <a:p>
            <a:pPr marL="342900" indent="-342900">
              <a:buFontTx/>
              <a:buChar char="-"/>
            </a:pPr>
            <a:r>
              <a:rPr lang="en-GB" sz="1600" dirty="0"/>
              <a:t>Multiplatform (Windows and Linux for RDBFIS)</a:t>
            </a:r>
          </a:p>
          <a:p>
            <a:pPr marL="285750" indent="-285750">
              <a:buFontTx/>
              <a:buChar char="-"/>
            </a:pPr>
            <a:r>
              <a:rPr lang="en-GB" sz="1600" dirty="0"/>
              <a:t>67 </a:t>
            </a:r>
            <a:r>
              <a:rPr lang="en-GB" sz="1600" u="sng" dirty="0"/>
              <a:t>standalone check functions</a:t>
            </a:r>
          </a:p>
          <a:p>
            <a:pPr marL="285750" indent="-285750">
              <a:buFontTx/>
              <a:buChar char="-"/>
            </a:pPr>
            <a:r>
              <a:rPr lang="en-GB" sz="1600" u="sng" dirty="0"/>
              <a:t>Documentation embedded </a:t>
            </a:r>
            <a:r>
              <a:rPr lang="en-GB" sz="1600" dirty="0"/>
              <a:t>in the package</a:t>
            </a:r>
          </a:p>
          <a:p>
            <a:pPr marL="285750" indent="-285750">
              <a:buFontTx/>
              <a:buChar char="-"/>
            </a:pPr>
            <a:r>
              <a:rPr lang="en-GB" sz="1600" dirty="0"/>
              <a:t>Runs embedded in RDBFIS and stand-alone</a:t>
            </a:r>
          </a:p>
          <a:p>
            <a:pPr marL="285750" indent="-285750">
              <a:buFontTx/>
              <a:buChar char="-"/>
            </a:pPr>
            <a:r>
              <a:rPr lang="en-US" sz="1600" dirty="0"/>
              <a:t>Improved quality of plots and maps;</a:t>
            </a:r>
            <a:endParaRPr lang="en-GB" sz="1600" dirty="0"/>
          </a:p>
          <a:p>
            <a:pPr marL="285750" indent="-285750">
              <a:buFontTx/>
              <a:buChar char="-"/>
            </a:pPr>
            <a:r>
              <a:rPr lang="en-GB" sz="1600" dirty="0"/>
              <a:t>Specific functions for RDBFIS</a:t>
            </a:r>
          </a:p>
          <a:p>
            <a:pPr marL="808038" indent="-342900">
              <a:buFont typeface="Arial" panose="020B0604020202020204" pitchFamily="34" charset="0"/>
              <a:buChar char="•"/>
            </a:pPr>
            <a:r>
              <a:rPr lang="en-GB" sz="1600" u="sng" dirty="0" err="1"/>
              <a:t>RoMEcc</a:t>
            </a:r>
            <a:r>
              <a:rPr lang="en-GB" sz="1600" dirty="0"/>
              <a:t> (and </a:t>
            </a:r>
            <a:r>
              <a:rPr lang="en-GB" sz="1600" dirty="0" err="1"/>
              <a:t>RoMEBScc</a:t>
            </a:r>
            <a:r>
              <a:rPr lang="en-GB" sz="1600" dirty="0"/>
              <a:t>) to analyse the MEDITS tables </a:t>
            </a:r>
            <a:r>
              <a:rPr lang="en-GB" sz="1600" u="sng" dirty="0"/>
              <a:t>without interruption </a:t>
            </a:r>
            <a:r>
              <a:rPr lang="en-GB" sz="1600" dirty="0"/>
              <a:t>and report all the errors occurred (</a:t>
            </a:r>
            <a:r>
              <a:rPr lang="en-GB" sz="1600" u="sng" dirty="0"/>
              <a:t>error report + </a:t>
            </a:r>
            <a:r>
              <a:rPr lang="en-GB" sz="1600" u="sng" dirty="0" err="1"/>
              <a:t>logfile</a:t>
            </a:r>
            <a:r>
              <a:rPr lang="en-GB" sz="1600" dirty="0"/>
              <a:t>)</a:t>
            </a:r>
          </a:p>
          <a:p>
            <a:pPr marL="808038" indent="-342900">
              <a:buFont typeface="Arial" panose="020B0604020202020204" pitchFamily="34" charset="0"/>
              <a:buChar char="•"/>
            </a:pPr>
            <a:r>
              <a:rPr lang="en-GB" sz="1600" dirty="0"/>
              <a:t>all the </a:t>
            </a:r>
            <a:r>
              <a:rPr lang="en-GB" sz="1600" u="sng" dirty="0"/>
              <a:t>outputs</a:t>
            </a:r>
            <a:r>
              <a:rPr lang="en-GB" sz="1600" dirty="0"/>
              <a:t> of the analysis are also stored </a:t>
            </a:r>
            <a:r>
              <a:rPr lang="en-GB" sz="1600" u="sng" dirty="0"/>
              <a:t>in a local zip file</a:t>
            </a:r>
            <a:endParaRPr lang="en-GB" u="sng" dirty="0"/>
          </a:p>
        </p:txBody>
      </p:sp>
      <p:grpSp>
        <p:nvGrpSpPr>
          <p:cNvPr id="5" name="Gruppo 4"/>
          <p:cNvGrpSpPr/>
          <p:nvPr/>
        </p:nvGrpSpPr>
        <p:grpSpPr>
          <a:xfrm>
            <a:off x="2283364" y="4360386"/>
            <a:ext cx="2297423" cy="1645389"/>
            <a:chOff x="1435993" y="3959719"/>
            <a:chExt cx="2297423" cy="1645389"/>
          </a:xfrm>
        </p:grpSpPr>
        <p:grpSp>
          <p:nvGrpSpPr>
            <p:cNvPr id="6" name="Gruppo 5"/>
            <p:cNvGrpSpPr/>
            <p:nvPr/>
          </p:nvGrpSpPr>
          <p:grpSpPr>
            <a:xfrm>
              <a:off x="1435993" y="4233869"/>
              <a:ext cx="2219904" cy="1371239"/>
              <a:chOff x="6548188" y="1092827"/>
              <a:chExt cx="2219904" cy="1371239"/>
            </a:xfrm>
          </p:grpSpPr>
          <p:sp>
            <p:nvSpPr>
              <p:cNvPr id="8" name="Rettangolo arrotondato 6">
                <a:extLst>
                  <a:ext uri="{FF2B5EF4-FFF2-40B4-BE49-F238E27FC236}">
                    <a16:creationId xmlns:a16="http://schemas.microsoft.com/office/drawing/2014/main" id="{D1DDC57C-EDA8-45D4-A239-60468D37CD1B}"/>
                  </a:ext>
                </a:extLst>
              </p:cNvPr>
              <p:cNvSpPr/>
              <p:nvPr/>
            </p:nvSpPr>
            <p:spPr>
              <a:xfrm>
                <a:off x="6548188" y="1092827"/>
                <a:ext cx="2160240" cy="137123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sp>
            <p:nvSpPr>
              <p:cNvPr id="9" name="Rettangolo 8">
                <a:extLst>
                  <a:ext uri="{FF2B5EF4-FFF2-40B4-BE49-F238E27FC236}">
                    <a16:creationId xmlns:a16="http://schemas.microsoft.com/office/drawing/2014/main" id="{5515AAB6-6D15-4F10-9651-5CA33BF0B4D5}"/>
                  </a:ext>
                </a:extLst>
              </p:cNvPr>
              <p:cNvSpPr/>
              <p:nvPr/>
            </p:nvSpPr>
            <p:spPr>
              <a:xfrm>
                <a:off x="6593779" y="1178281"/>
                <a:ext cx="2174313" cy="1200329"/>
              </a:xfrm>
              <a:prstGeom prst="rect">
                <a:avLst/>
              </a:prstGeom>
            </p:spPr>
            <p:txBody>
              <a:bodyPr wrap="none">
                <a:spAutoFit/>
              </a:bodyPr>
              <a:lstStyle/>
              <a:p>
                <a:r>
                  <a:rPr lang="en-GB" b="1" dirty="0">
                    <a:latin typeface="Calibri" panose="020F0502020204030204" pitchFamily="34" charset="0"/>
                    <a:cs typeface="Calibri" panose="020F0502020204030204" pitchFamily="34" charset="0"/>
                  </a:rPr>
                  <a:t>Environment</a:t>
                </a:r>
              </a:p>
              <a:p>
                <a:r>
                  <a:rPr lang="en-GB" dirty="0">
                    <a:latin typeface="Calibri" panose="020F0502020204030204" pitchFamily="34" charset="0"/>
                    <a:cs typeface="Calibri" panose="020F0502020204030204" pitchFamily="34" charset="0"/>
                  </a:rPr>
                  <a:t>R version &gt; 4.1.2</a:t>
                </a:r>
              </a:p>
              <a:p>
                <a:r>
                  <a:rPr lang="en-GB" dirty="0" err="1">
                    <a:latin typeface="Calibri" panose="020F0502020204030204" pitchFamily="34" charset="0"/>
                    <a:cs typeface="Calibri" panose="020F0502020204030204" pitchFamily="34" charset="0"/>
                  </a:rPr>
                  <a:t>Rstudio</a:t>
                </a:r>
                <a:r>
                  <a:rPr lang="en-GB" dirty="0">
                    <a:latin typeface="Calibri" panose="020F0502020204030204" pitchFamily="34" charset="0"/>
                    <a:cs typeface="Calibri" panose="020F0502020204030204" pitchFamily="34" charset="0"/>
                  </a:rPr>
                  <a:t>: v. </a:t>
                </a:r>
                <a:r>
                  <a:rPr lang="it-IT" dirty="0"/>
                  <a:t>2022.12.0</a:t>
                </a:r>
              </a:p>
              <a:p>
                <a:r>
                  <a:rPr lang="it-IT" dirty="0">
                    <a:latin typeface="Calibri" panose="020F0502020204030204" pitchFamily="34" charset="0"/>
                    <a:cs typeface="Calibri" panose="020F0502020204030204" pitchFamily="34" charset="0"/>
                  </a:rPr>
                  <a:t>License: GPL-3</a:t>
                </a:r>
                <a:endParaRPr lang="en-GB" dirty="0">
                  <a:latin typeface="Calibri" panose="020F0502020204030204" pitchFamily="34" charset="0"/>
                  <a:cs typeface="Calibri" panose="020F0502020204030204" pitchFamily="34" charset="0"/>
                </a:endParaRPr>
              </a:p>
            </p:txBody>
          </p:sp>
        </p:grpSp>
        <p:pic>
          <p:nvPicPr>
            <p:cNvPr id="7" name="Immagine 6">
              <a:extLst>
                <a:ext uri="{FF2B5EF4-FFF2-40B4-BE49-F238E27FC236}">
                  <a16:creationId xmlns:a16="http://schemas.microsoft.com/office/drawing/2014/main" id="{6624FCED-DAC6-474C-8CAF-8A87AF4277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200110">
              <a:off x="3098167" y="4081620"/>
              <a:ext cx="757150" cy="513348"/>
            </a:xfrm>
            <a:prstGeom prst="rect">
              <a:avLst/>
            </a:prstGeom>
          </p:spPr>
        </p:pic>
      </p:grpSp>
      <p:sp>
        <p:nvSpPr>
          <p:cNvPr id="10" name="Rettangolo 9"/>
          <p:cNvSpPr/>
          <p:nvPr/>
        </p:nvSpPr>
        <p:spPr>
          <a:xfrm>
            <a:off x="1271928" y="1371571"/>
            <a:ext cx="4839542" cy="2585323"/>
          </a:xfrm>
          <a:prstGeom prst="rect">
            <a:avLst/>
          </a:prstGeom>
        </p:spPr>
        <p:txBody>
          <a:bodyPr wrap="square">
            <a:spAutoFit/>
          </a:bodyPr>
          <a:lstStyle/>
          <a:p>
            <a:r>
              <a:rPr lang="it-IT" sz="900" dirty="0">
                <a:solidFill>
                  <a:srgbClr val="00B050"/>
                </a:solidFill>
              </a:rPr>
              <a:t>##################################################################</a:t>
            </a:r>
          </a:p>
          <a:p>
            <a:r>
              <a:rPr lang="it-IT" sz="900" dirty="0">
                <a:solidFill>
                  <a:srgbClr val="00B050"/>
                </a:solidFill>
              </a:rPr>
              <a:t># </a:t>
            </a:r>
            <a:r>
              <a:rPr lang="it-IT" sz="900" dirty="0" err="1">
                <a:solidFill>
                  <a:srgbClr val="00B050"/>
                </a:solidFill>
              </a:rPr>
              <a:t>RoME</a:t>
            </a:r>
            <a:r>
              <a:rPr lang="it-IT" sz="900" dirty="0">
                <a:solidFill>
                  <a:srgbClr val="00B050"/>
                </a:solidFill>
              </a:rPr>
              <a:t> v.0.1.38 R Code to </a:t>
            </a:r>
            <a:r>
              <a:rPr lang="it-IT" sz="900" dirty="0" err="1">
                <a:solidFill>
                  <a:srgbClr val="00B050"/>
                </a:solidFill>
              </a:rPr>
              <a:t>Perform</a:t>
            </a:r>
            <a:r>
              <a:rPr lang="it-IT" sz="900" dirty="0">
                <a:solidFill>
                  <a:srgbClr val="00B050"/>
                </a:solidFill>
              </a:rPr>
              <a:t> Multiple </a:t>
            </a:r>
            <a:r>
              <a:rPr lang="it-IT" sz="900" dirty="0" err="1">
                <a:solidFill>
                  <a:srgbClr val="00B050"/>
                </a:solidFill>
              </a:rPr>
              <a:t>Checks</a:t>
            </a:r>
            <a:r>
              <a:rPr lang="it-IT" sz="900" dirty="0">
                <a:solidFill>
                  <a:srgbClr val="00B050"/>
                </a:solidFill>
              </a:rPr>
              <a:t> on MEDITS </a:t>
            </a:r>
            <a:r>
              <a:rPr lang="it-IT" sz="900" dirty="0" err="1">
                <a:solidFill>
                  <a:srgbClr val="00B050"/>
                </a:solidFill>
              </a:rPr>
              <a:t>Survey</a:t>
            </a:r>
            <a:r>
              <a:rPr lang="it-IT" sz="900" dirty="0">
                <a:solidFill>
                  <a:srgbClr val="00B050"/>
                </a:solidFill>
              </a:rPr>
              <a:t> Data</a:t>
            </a:r>
          </a:p>
          <a:p>
            <a:r>
              <a:rPr lang="it-IT" sz="900" dirty="0">
                <a:solidFill>
                  <a:srgbClr val="00B050"/>
                </a:solidFill>
              </a:rPr>
              <a:t># W. Zupa, I. Bitetto, M.T. Spedicato</a:t>
            </a:r>
          </a:p>
          <a:p>
            <a:r>
              <a:rPr lang="it-IT" sz="900" dirty="0">
                <a:solidFill>
                  <a:srgbClr val="00B050"/>
                </a:solidFill>
              </a:rPr>
              <a:t>#</a:t>
            </a:r>
          </a:p>
          <a:p>
            <a:r>
              <a:rPr lang="it-IT" sz="900" dirty="0">
                <a:solidFill>
                  <a:srgbClr val="00B050"/>
                </a:solidFill>
              </a:rPr>
              <a:t># In case of use of the software, the </a:t>
            </a:r>
            <a:r>
              <a:rPr lang="it-IT" sz="900" dirty="0" err="1">
                <a:solidFill>
                  <a:srgbClr val="00B050"/>
                </a:solidFill>
              </a:rPr>
              <a:t>Authors</a:t>
            </a:r>
            <a:r>
              <a:rPr lang="it-IT" sz="900" dirty="0">
                <a:solidFill>
                  <a:srgbClr val="00B050"/>
                </a:solidFill>
              </a:rPr>
              <a:t> </a:t>
            </a:r>
            <a:r>
              <a:rPr lang="it-IT" sz="900" dirty="0" err="1">
                <a:solidFill>
                  <a:srgbClr val="00B050"/>
                </a:solidFill>
              </a:rPr>
              <a:t>should</a:t>
            </a:r>
            <a:r>
              <a:rPr lang="it-IT" sz="900" dirty="0">
                <a:solidFill>
                  <a:srgbClr val="00B050"/>
                </a:solidFill>
              </a:rPr>
              <a:t> be </a:t>
            </a:r>
            <a:r>
              <a:rPr lang="it-IT" sz="900" dirty="0" err="1">
                <a:solidFill>
                  <a:srgbClr val="00B050"/>
                </a:solidFill>
              </a:rPr>
              <a:t>cited</a:t>
            </a:r>
            <a:r>
              <a:rPr lang="it-IT" sz="900" dirty="0">
                <a:solidFill>
                  <a:srgbClr val="00B050"/>
                </a:solidFill>
              </a:rPr>
              <a:t>.</a:t>
            </a:r>
          </a:p>
          <a:p>
            <a:r>
              <a:rPr lang="it-IT" sz="900" dirty="0">
                <a:solidFill>
                  <a:srgbClr val="00B050"/>
                </a:solidFill>
              </a:rPr>
              <a:t># </a:t>
            </a:r>
            <a:r>
              <a:rPr lang="it-IT" sz="900" dirty="0" err="1">
                <a:solidFill>
                  <a:srgbClr val="00B050"/>
                </a:solidFill>
              </a:rPr>
              <a:t>If</a:t>
            </a:r>
            <a:r>
              <a:rPr lang="it-IT" sz="900" dirty="0">
                <a:solidFill>
                  <a:srgbClr val="00B050"/>
                </a:solidFill>
              </a:rPr>
              <a:t> </a:t>
            </a:r>
            <a:r>
              <a:rPr lang="it-IT" sz="900" dirty="0" err="1">
                <a:solidFill>
                  <a:srgbClr val="00B050"/>
                </a:solidFill>
              </a:rPr>
              <a:t>you</a:t>
            </a:r>
            <a:r>
              <a:rPr lang="it-IT" sz="900" dirty="0">
                <a:solidFill>
                  <a:srgbClr val="00B050"/>
                </a:solidFill>
              </a:rPr>
              <a:t> </a:t>
            </a:r>
            <a:r>
              <a:rPr lang="it-IT" sz="900" dirty="0" err="1">
                <a:solidFill>
                  <a:srgbClr val="00B050"/>
                </a:solidFill>
              </a:rPr>
              <a:t>have</a:t>
            </a:r>
            <a:r>
              <a:rPr lang="it-IT" sz="900" dirty="0">
                <a:solidFill>
                  <a:srgbClr val="00B050"/>
                </a:solidFill>
              </a:rPr>
              <a:t> </a:t>
            </a:r>
            <a:r>
              <a:rPr lang="it-IT" sz="900" dirty="0" err="1">
                <a:solidFill>
                  <a:srgbClr val="00B050"/>
                </a:solidFill>
              </a:rPr>
              <a:t>any</a:t>
            </a:r>
            <a:r>
              <a:rPr lang="it-IT" sz="900" dirty="0">
                <a:solidFill>
                  <a:srgbClr val="00B050"/>
                </a:solidFill>
              </a:rPr>
              <a:t> </a:t>
            </a:r>
            <a:r>
              <a:rPr lang="it-IT" sz="900" dirty="0" err="1">
                <a:solidFill>
                  <a:srgbClr val="00B050"/>
                </a:solidFill>
              </a:rPr>
              <a:t>comments</a:t>
            </a:r>
            <a:r>
              <a:rPr lang="it-IT" sz="900" dirty="0">
                <a:solidFill>
                  <a:srgbClr val="00B050"/>
                </a:solidFill>
              </a:rPr>
              <a:t> or </a:t>
            </a:r>
            <a:r>
              <a:rPr lang="it-IT" sz="900" dirty="0" err="1">
                <a:solidFill>
                  <a:srgbClr val="00B050"/>
                </a:solidFill>
              </a:rPr>
              <a:t>suggestions</a:t>
            </a:r>
            <a:r>
              <a:rPr lang="it-IT" sz="900" dirty="0">
                <a:solidFill>
                  <a:srgbClr val="00B050"/>
                </a:solidFill>
              </a:rPr>
              <a:t> </a:t>
            </a:r>
            <a:r>
              <a:rPr lang="it-IT" sz="900" dirty="0" err="1">
                <a:solidFill>
                  <a:srgbClr val="00B050"/>
                </a:solidFill>
              </a:rPr>
              <a:t>please</a:t>
            </a:r>
            <a:r>
              <a:rPr lang="it-IT" sz="900" dirty="0">
                <a:solidFill>
                  <a:srgbClr val="00B050"/>
                </a:solidFill>
              </a:rPr>
              <a:t> </a:t>
            </a:r>
            <a:r>
              <a:rPr lang="it-IT" sz="900" dirty="0" err="1">
                <a:solidFill>
                  <a:srgbClr val="00B050"/>
                </a:solidFill>
              </a:rPr>
              <a:t>contact</a:t>
            </a:r>
            <a:r>
              <a:rPr lang="it-IT" sz="900" dirty="0">
                <a:solidFill>
                  <a:srgbClr val="00B050"/>
                </a:solidFill>
              </a:rPr>
              <a:t> the </a:t>
            </a:r>
            <a:r>
              <a:rPr lang="it-IT" sz="900" dirty="0" err="1">
                <a:solidFill>
                  <a:srgbClr val="00B050"/>
                </a:solidFill>
              </a:rPr>
              <a:t>following</a:t>
            </a:r>
            <a:r>
              <a:rPr lang="it-IT" sz="900" dirty="0">
                <a:solidFill>
                  <a:srgbClr val="00B050"/>
                </a:solidFill>
              </a:rPr>
              <a:t> </a:t>
            </a:r>
          </a:p>
          <a:p>
            <a:r>
              <a:rPr lang="it-IT" sz="900" dirty="0">
                <a:solidFill>
                  <a:srgbClr val="00B050"/>
                </a:solidFill>
              </a:rPr>
              <a:t># e-mail </a:t>
            </a:r>
            <a:r>
              <a:rPr lang="it-IT" sz="900" dirty="0" err="1">
                <a:solidFill>
                  <a:srgbClr val="00B050"/>
                </a:solidFill>
              </a:rPr>
              <a:t>address</a:t>
            </a:r>
            <a:r>
              <a:rPr lang="it-IT" sz="900" dirty="0">
                <a:solidFill>
                  <a:srgbClr val="00B050"/>
                </a:solidFill>
              </a:rPr>
              <a:t>: zupa@coispa.it</a:t>
            </a:r>
          </a:p>
          <a:p>
            <a:r>
              <a:rPr lang="it-IT" sz="900" dirty="0">
                <a:solidFill>
                  <a:srgbClr val="00B050"/>
                </a:solidFill>
              </a:rPr>
              <a:t>#</a:t>
            </a:r>
          </a:p>
          <a:p>
            <a:r>
              <a:rPr lang="it-IT" sz="900" dirty="0">
                <a:solidFill>
                  <a:srgbClr val="00B050"/>
                </a:solidFill>
              </a:rPr>
              <a:t># </a:t>
            </a:r>
            <a:r>
              <a:rPr lang="it-IT" sz="900" dirty="0" err="1">
                <a:solidFill>
                  <a:srgbClr val="00B050"/>
                </a:solidFill>
              </a:rPr>
              <a:t>This</a:t>
            </a:r>
            <a:r>
              <a:rPr lang="it-IT" sz="900" dirty="0">
                <a:solidFill>
                  <a:srgbClr val="00B050"/>
                </a:solidFill>
              </a:rPr>
              <a:t> </a:t>
            </a:r>
            <a:r>
              <a:rPr lang="it-IT" sz="900" dirty="0" err="1">
                <a:solidFill>
                  <a:srgbClr val="00B050"/>
                </a:solidFill>
              </a:rPr>
              <a:t>program</a:t>
            </a:r>
            <a:r>
              <a:rPr lang="it-IT" sz="900" dirty="0">
                <a:solidFill>
                  <a:srgbClr val="00B050"/>
                </a:solidFill>
              </a:rPr>
              <a:t> </a:t>
            </a:r>
            <a:r>
              <a:rPr lang="it-IT" sz="900" dirty="0" err="1">
                <a:solidFill>
                  <a:srgbClr val="00B050"/>
                </a:solidFill>
              </a:rPr>
              <a:t>is</a:t>
            </a:r>
            <a:r>
              <a:rPr lang="it-IT" sz="900" dirty="0">
                <a:solidFill>
                  <a:srgbClr val="00B050"/>
                </a:solidFill>
              </a:rPr>
              <a:t> free software; </a:t>
            </a:r>
            <a:r>
              <a:rPr lang="it-IT" sz="900" dirty="0" err="1">
                <a:solidFill>
                  <a:srgbClr val="00B050"/>
                </a:solidFill>
              </a:rPr>
              <a:t>you</a:t>
            </a:r>
            <a:r>
              <a:rPr lang="it-IT" sz="900" dirty="0">
                <a:solidFill>
                  <a:srgbClr val="00B050"/>
                </a:solidFill>
              </a:rPr>
              <a:t> can </a:t>
            </a:r>
            <a:r>
              <a:rPr lang="it-IT" sz="900" dirty="0" err="1">
                <a:solidFill>
                  <a:srgbClr val="00B050"/>
                </a:solidFill>
              </a:rPr>
              <a:t>redistribute</a:t>
            </a:r>
            <a:r>
              <a:rPr lang="it-IT" sz="900" dirty="0">
                <a:solidFill>
                  <a:srgbClr val="00B050"/>
                </a:solidFill>
              </a:rPr>
              <a:t> </a:t>
            </a:r>
            <a:r>
              <a:rPr lang="it-IT" sz="900" dirty="0" err="1">
                <a:solidFill>
                  <a:srgbClr val="00B050"/>
                </a:solidFill>
              </a:rPr>
              <a:t>it</a:t>
            </a:r>
            <a:r>
              <a:rPr lang="it-IT" sz="900" dirty="0">
                <a:solidFill>
                  <a:srgbClr val="00B050"/>
                </a:solidFill>
              </a:rPr>
              <a:t> and/or</a:t>
            </a:r>
          </a:p>
          <a:p>
            <a:r>
              <a:rPr lang="it-IT" sz="900" dirty="0">
                <a:solidFill>
                  <a:srgbClr val="00B050"/>
                </a:solidFill>
              </a:rPr>
              <a:t># </a:t>
            </a:r>
            <a:r>
              <a:rPr lang="it-IT" sz="900" dirty="0" err="1">
                <a:solidFill>
                  <a:srgbClr val="00B050"/>
                </a:solidFill>
              </a:rPr>
              <a:t>modify</a:t>
            </a:r>
            <a:r>
              <a:rPr lang="it-IT" sz="900" dirty="0">
                <a:solidFill>
                  <a:srgbClr val="00B050"/>
                </a:solidFill>
              </a:rPr>
              <a:t> </a:t>
            </a:r>
            <a:r>
              <a:rPr lang="it-IT" sz="900" dirty="0" err="1">
                <a:solidFill>
                  <a:srgbClr val="00B050"/>
                </a:solidFill>
              </a:rPr>
              <a:t>it</a:t>
            </a:r>
            <a:r>
              <a:rPr lang="it-IT" sz="900" dirty="0">
                <a:solidFill>
                  <a:srgbClr val="00B050"/>
                </a:solidFill>
              </a:rPr>
              <a:t> under the </a:t>
            </a:r>
            <a:r>
              <a:rPr lang="it-IT" sz="900" dirty="0" err="1">
                <a:solidFill>
                  <a:srgbClr val="00B050"/>
                </a:solidFill>
              </a:rPr>
              <a:t>terms</a:t>
            </a:r>
            <a:r>
              <a:rPr lang="it-IT" sz="900" dirty="0">
                <a:solidFill>
                  <a:srgbClr val="00B050"/>
                </a:solidFill>
              </a:rPr>
              <a:t> of the GNU General Public License</a:t>
            </a:r>
          </a:p>
          <a:p>
            <a:r>
              <a:rPr lang="it-IT" sz="900" dirty="0">
                <a:solidFill>
                  <a:srgbClr val="00B050"/>
                </a:solidFill>
              </a:rPr>
              <a:t># </a:t>
            </a:r>
            <a:r>
              <a:rPr lang="it-IT" sz="900" dirty="0" err="1">
                <a:solidFill>
                  <a:srgbClr val="00B050"/>
                </a:solidFill>
              </a:rPr>
              <a:t>as</a:t>
            </a:r>
            <a:r>
              <a:rPr lang="it-IT" sz="900" dirty="0">
                <a:solidFill>
                  <a:srgbClr val="00B050"/>
                </a:solidFill>
              </a:rPr>
              <a:t> </a:t>
            </a:r>
            <a:r>
              <a:rPr lang="it-IT" sz="900" dirty="0" err="1">
                <a:solidFill>
                  <a:srgbClr val="00B050"/>
                </a:solidFill>
              </a:rPr>
              <a:t>published</a:t>
            </a:r>
            <a:r>
              <a:rPr lang="it-IT" sz="900" dirty="0">
                <a:solidFill>
                  <a:srgbClr val="00B050"/>
                </a:solidFill>
              </a:rPr>
              <a:t> by the Free Software Foundation; </a:t>
            </a:r>
            <a:r>
              <a:rPr lang="it-IT" sz="900" dirty="0" err="1">
                <a:solidFill>
                  <a:srgbClr val="00B050"/>
                </a:solidFill>
              </a:rPr>
              <a:t>either</a:t>
            </a:r>
            <a:r>
              <a:rPr lang="it-IT" sz="900" dirty="0">
                <a:solidFill>
                  <a:srgbClr val="00B050"/>
                </a:solidFill>
              </a:rPr>
              <a:t> </a:t>
            </a:r>
            <a:r>
              <a:rPr lang="it-IT" sz="900" dirty="0" err="1">
                <a:solidFill>
                  <a:srgbClr val="00B050"/>
                </a:solidFill>
              </a:rPr>
              <a:t>version</a:t>
            </a:r>
            <a:r>
              <a:rPr lang="it-IT" sz="900" dirty="0">
                <a:solidFill>
                  <a:srgbClr val="00B050"/>
                </a:solidFill>
              </a:rPr>
              <a:t> 2</a:t>
            </a:r>
          </a:p>
          <a:p>
            <a:r>
              <a:rPr lang="it-IT" sz="900" dirty="0">
                <a:solidFill>
                  <a:srgbClr val="00B050"/>
                </a:solidFill>
              </a:rPr>
              <a:t># of the License, or (</a:t>
            </a:r>
            <a:r>
              <a:rPr lang="it-IT" sz="900" dirty="0" err="1">
                <a:solidFill>
                  <a:srgbClr val="00B050"/>
                </a:solidFill>
              </a:rPr>
              <a:t>at</a:t>
            </a:r>
            <a:r>
              <a:rPr lang="it-IT" sz="900" dirty="0">
                <a:solidFill>
                  <a:srgbClr val="00B050"/>
                </a:solidFill>
              </a:rPr>
              <a:t> </a:t>
            </a:r>
            <a:r>
              <a:rPr lang="it-IT" sz="900" dirty="0" err="1">
                <a:solidFill>
                  <a:srgbClr val="00B050"/>
                </a:solidFill>
              </a:rPr>
              <a:t>your</a:t>
            </a:r>
            <a:r>
              <a:rPr lang="it-IT" sz="900" dirty="0">
                <a:solidFill>
                  <a:srgbClr val="00B050"/>
                </a:solidFill>
              </a:rPr>
              <a:t> option) </a:t>
            </a:r>
            <a:r>
              <a:rPr lang="it-IT" sz="900" dirty="0" err="1">
                <a:solidFill>
                  <a:srgbClr val="00B050"/>
                </a:solidFill>
              </a:rPr>
              <a:t>any</a:t>
            </a:r>
            <a:r>
              <a:rPr lang="it-IT" sz="900" dirty="0">
                <a:solidFill>
                  <a:srgbClr val="00B050"/>
                </a:solidFill>
              </a:rPr>
              <a:t> </a:t>
            </a:r>
            <a:r>
              <a:rPr lang="it-IT" sz="900" dirty="0" err="1">
                <a:solidFill>
                  <a:srgbClr val="00B050"/>
                </a:solidFill>
              </a:rPr>
              <a:t>later</a:t>
            </a:r>
            <a:r>
              <a:rPr lang="it-IT" sz="900" dirty="0">
                <a:solidFill>
                  <a:srgbClr val="00B050"/>
                </a:solidFill>
              </a:rPr>
              <a:t> </a:t>
            </a:r>
            <a:r>
              <a:rPr lang="it-IT" sz="900" dirty="0" err="1">
                <a:solidFill>
                  <a:srgbClr val="00B050"/>
                </a:solidFill>
              </a:rPr>
              <a:t>version</a:t>
            </a:r>
            <a:r>
              <a:rPr lang="it-IT" sz="900" dirty="0">
                <a:solidFill>
                  <a:srgbClr val="00B050"/>
                </a:solidFill>
              </a:rPr>
              <a:t>.</a:t>
            </a:r>
          </a:p>
          <a:p>
            <a:r>
              <a:rPr lang="it-IT" sz="900" dirty="0">
                <a:solidFill>
                  <a:srgbClr val="00B050"/>
                </a:solidFill>
              </a:rPr>
              <a:t>#</a:t>
            </a:r>
          </a:p>
          <a:p>
            <a:r>
              <a:rPr lang="it-IT" sz="900" dirty="0">
                <a:solidFill>
                  <a:srgbClr val="00B050"/>
                </a:solidFill>
              </a:rPr>
              <a:t># </a:t>
            </a:r>
            <a:r>
              <a:rPr lang="it-IT" sz="900" dirty="0" err="1">
                <a:solidFill>
                  <a:srgbClr val="00B050"/>
                </a:solidFill>
              </a:rPr>
              <a:t>This</a:t>
            </a:r>
            <a:r>
              <a:rPr lang="it-IT" sz="900" dirty="0">
                <a:solidFill>
                  <a:srgbClr val="00B050"/>
                </a:solidFill>
              </a:rPr>
              <a:t> </a:t>
            </a:r>
            <a:r>
              <a:rPr lang="it-IT" sz="900" dirty="0" err="1">
                <a:solidFill>
                  <a:srgbClr val="00B050"/>
                </a:solidFill>
              </a:rPr>
              <a:t>program</a:t>
            </a:r>
            <a:r>
              <a:rPr lang="it-IT" sz="900" dirty="0">
                <a:solidFill>
                  <a:srgbClr val="00B050"/>
                </a:solidFill>
              </a:rPr>
              <a:t> </a:t>
            </a:r>
            <a:r>
              <a:rPr lang="it-IT" sz="900" dirty="0" err="1">
                <a:solidFill>
                  <a:srgbClr val="00B050"/>
                </a:solidFill>
              </a:rPr>
              <a:t>is</a:t>
            </a:r>
            <a:r>
              <a:rPr lang="it-IT" sz="900" dirty="0">
                <a:solidFill>
                  <a:srgbClr val="00B050"/>
                </a:solidFill>
              </a:rPr>
              <a:t> </a:t>
            </a:r>
            <a:r>
              <a:rPr lang="it-IT" sz="900" dirty="0" err="1">
                <a:solidFill>
                  <a:srgbClr val="00B050"/>
                </a:solidFill>
              </a:rPr>
              <a:t>distributed</a:t>
            </a:r>
            <a:r>
              <a:rPr lang="it-IT" sz="900" dirty="0">
                <a:solidFill>
                  <a:srgbClr val="00B050"/>
                </a:solidFill>
              </a:rPr>
              <a:t> in the </a:t>
            </a:r>
            <a:r>
              <a:rPr lang="it-IT" sz="900" dirty="0" err="1">
                <a:solidFill>
                  <a:srgbClr val="00B050"/>
                </a:solidFill>
              </a:rPr>
              <a:t>hope</a:t>
            </a:r>
            <a:r>
              <a:rPr lang="it-IT" sz="900" dirty="0">
                <a:solidFill>
                  <a:srgbClr val="00B050"/>
                </a:solidFill>
              </a:rPr>
              <a:t> </a:t>
            </a:r>
            <a:r>
              <a:rPr lang="it-IT" sz="900" dirty="0" err="1">
                <a:solidFill>
                  <a:srgbClr val="00B050"/>
                </a:solidFill>
              </a:rPr>
              <a:t>that</a:t>
            </a:r>
            <a:r>
              <a:rPr lang="it-IT" sz="900" dirty="0">
                <a:solidFill>
                  <a:srgbClr val="00B050"/>
                </a:solidFill>
              </a:rPr>
              <a:t> </a:t>
            </a:r>
            <a:r>
              <a:rPr lang="it-IT" sz="900" dirty="0" err="1">
                <a:solidFill>
                  <a:srgbClr val="00B050"/>
                </a:solidFill>
              </a:rPr>
              <a:t>it</a:t>
            </a:r>
            <a:r>
              <a:rPr lang="it-IT" sz="900" dirty="0">
                <a:solidFill>
                  <a:srgbClr val="00B050"/>
                </a:solidFill>
              </a:rPr>
              <a:t> </a:t>
            </a:r>
            <a:r>
              <a:rPr lang="it-IT" sz="900" dirty="0" err="1">
                <a:solidFill>
                  <a:srgbClr val="00B050"/>
                </a:solidFill>
              </a:rPr>
              <a:t>will</a:t>
            </a:r>
            <a:r>
              <a:rPr lang="it-IT" sz="900" dirty="0">
                <a:solidFill>
                  <a:srgbClr val="00B050"/>
                </a:solidFill>
              </a:rPr>
              <a:t> be </a:t>
            </a:r>
            <a:r>
              <a:rPr lang="it-IT" sz="900" dirty="0" err="1">
                <a:solidFill>
                  <a:srgbClr val="00B050"/>
                </a:solidFill>
              </a:rPr>
              <a:t>useful</a:t>
            </a:r>
            <a:r>
              <a:rPr lang="it-IT" sz="900" dirty="0">
                <a:solidFill>
                  <a:srgbClr val="00B050"/>
                </a:solidFill>
              </a:rPr>
              <a:t>,</a:t>
            </a:r>
          </a:p>
          <a:p>
            <a:r>
              <a:rPr lang="it-IT" sz="900" dirty="0">
                <a:solidFill>
                  <a:srgbClr val="00B050"/>
                </a:solidFill>
              </a:rPr>
              <a:t># </a:t>
            </a:r>
            <a:r>
              <a:rPr lang="it-IT" sz="900" dirty="0" err="1">
                <a:solidFill>
                  <a:srgbClr val="00B050"/>
                </a:solidFill>
              </a:rPr>
              <a:t>but</a:t>
            </a:r>
            <a:r>
              <a:rPr lang="it-IT" sz="900" dirty="0">
                <a:solidFill>
                  <a:srgbClr val="00B050"/>
                </a:solidFill>
              </a:rPr>
              <a:t> WITHOUT ANY WARRANTY; </a:t>
            </a:r>
            <a:r>
              <a:rPr lang="it-IT" sz="900" dirty="0" err="1">
                <a:solidFill>
                  <a:srgbClr val="00B050"/>
                </a:solidFill>
              </a:rPr>
              <a:t>without</a:t>
            </a:r>
            <a:r>
              <a:rPr lang="it-IT" sz="900" dirty="0">
                <a:solidFill>
                  <a:srgbClr val="00B050"/>
                </a:solidFill>
              </a:rPr>
              <a:t> </a:t>
            </a:r>
            <a:r>
              <a:rPr lang="it-IT" sz="900" dirty="0" err="1">
                <a:solidFill>
                  <a:srgbClr val="00B050"/>
                </a:solidFill>
              </a:rPr>
              <a:t>even</a:t>
            </a:r>
            <a:r>
              <a:rPr lang="it-IT" sz="900" dirty="0">
                <a:solidFill>
                  <a:srgbClr val="00B050"/>
                </a:solidFill>
              </a:rPr>
              <a:t> the </a:t>
            </a:r>
            <a:r>
              <a:rPr lang="it-IT" sz="900" dirty="0" err="1">
                <a:solidFill>
                  <a:srgbClr val="00B050"/>
                </a:solidFill>
              </a:rPr>
              <a:t>implied</a:t>
            </a:r>
            <a:r>
              <a:rPr lang="it-IT" sz="900" dirty="0">
                <a:solidFill>
                  <a:srgbClr val="00B050"/>
                </a:solidFill>
              </a:rPr>
              <a:t> </a:t>
            </a:r>
            <a:r>
              <a:rPr lang="it-IT" sz="900" dirty="0" err="1">
                <a:solidFill>
                  <a:srgbClr val="00B050"/>
                </a:solidFill>
              </a:rPr>
              <a:t>warranty</a:t>
            </a:r>
            <a:r>
              <a:rPr lang="it-IT" sz="900" dirty="0">
                <a:solidFill>
                  <a:srgbClr val="00B050"/>
                </a:solidFill>
              </a:rPr>
              <a:t> of</a:t>
            </a:r>
          </a:p>
          <a:p>
            <a:r>
              <a:rPr lang="it-IT" sz="900" dirty="0">
                <a:solidFill>
                  <a:srgbClr val="00B050"/>
                </a:solidFill>
              </a:rPr>
              <a:t># MERCHANTABILITY or FITNESS FOR A PARTICULAR PURPOSE.  </a:t>
            </a:r>
            <a:r>
              <a:rPr lang="it-IT" sz="900" dirty="0" err="1">
                <a:solidFill>
                  <a:srgbClr val="00B050"/>
                </a:solidFill>
              </a:rPr>
              <a:t>See</a:t>
            </a:r>
            <a:r>
              <a:rPr lang="it-IT" sz="900" dirty="0">
                <a:solidFill>
                  <a:srgbClr val="00B050"/>
                </a:solidFill>
              </a:rPr>
              <a:t> the</a:t>
            </a:r>
          </a:p>
          <a:p>
            <a:r>
              <a:rPr lang="it-IT" sz="900" dirty="0">
                <a:solidFill>
                  <a:srgbClr val="00B050"/>
                </a:solidFill>
              </a:rPr>
              <a:t># GNU General Public License for more </a:t>
            </a:r>
            <a:r>
              <a:rPr lang="it-IT" sz="900" dirty="0" err="1">
                <a:solidFill>
                  <a:srgbClr val="00B050"/>
                </a:solidFill>
              </a:rPr>
              <a:t>details</a:t>
            </a:r>
            <a:r>
              <a:rPr lang="it-IT" sz="900" dirty="0">
                <a:solidFill>
                  <a:srgbClr val="00B050"/>
                </a:solidFill>
              </a:rPr>
              <a:t>.</a:t>
            </a:r>
          </a:p>
          <a:p>
            <a:r>
              <a:rPr lang="it-IT" sz="900" dirty="0">
                <a:solidFill>
                  <a:srgbClr val="00B050"/>
                </a:solidFill>
              </a:rPr>
              <a:t>##################################################################</a:t>
            </a:r>
          </a:p>
        </p:txBody>
      </p:sp>
      <p:grpSp>
        <p:nvGrpSpPr>
          <p:cNvPr id="11" name="Gruppo 10">
            <a:extLst>
              <a:ext uri="{FF2B5EF4-FFF2-40B4-BE49-F238E27FC236}">
                <a16:creationId xmlns:a16="http://schemas.microsoft.com/office/drawing/2014/main" id="{B0A959C5-B4D5-4BD1-86B6-BA6B960A3BDB}"/>
              </a:ext>
            </a:extLst>
          </p:cNvPr>
          <p:cNvGrpSpPr/>
          <p:nvPr/>
        </p:nvGrpSpPr>
        <p:grpSpPr>
          <a:xfrm>
            <a:off x="8166026" y="1339970"/>
            <a:ext cx="1843600" cy="913726"/>
            <a:chOff x="3608303" y="1211917"/>
            <a:chExt cx="1843600" cy="913726"/>
          </a:xfrm>
        </p:grpSpPr>
        <p:grpSp>
          <p:nvGrpSpPr>
            <p:cNvPr id="12" name="Gruppo 11">
              <a:extLst>
                <a:ext uri="{FF2B5EF4-FFF2-40B4-BE49-F238E27FC236}">
                  <a16:creationId xmlns:a16="http://schemas.microsoft.com/office/drawing/2014/main" id="{6743F7C2-9720-44D7-8259-027D5A16F200}"/>
                </a:ext>
              </a:extLst>
            </p:cNvPr>
            <p:cNvGrpSpPr/>
            <p:nvPr/>
          </p:nvGrpSpPr>
          <p:grpSpPr>
            <a:xfrm>
              <a:off x="3608303" y="1580149"/>
              <a:ext cx="1612558" cy="545494"/>
              <a:chOff x="4487274" y="1296466"/>
              <a:chExt cx="1612558" cy="545494"/>
            </a:xfrm>
          </p:grpSpPr>
          <p:sp>
            <p:nvSpPr>
              <p:cNvPr id="14" name="Rettangolo arrotondato 13">
                <a:extLst>
                  <a:ext uri="{FF2B5EF4-FFF2-40B4-BE49-F238E27FC236}">
                    <a16:creationId xmlns:a16="http://schemas.microsoft.com/office/drawing/2014/main" id="{D3BBC2C5-0D3A-44D2-8437-E61A48F64C0A}"/>
                  </a:ext>
                </a:extLst>
              </p:cNvPr>
              <p:cNvSpPr/>
              <p:nvPr/>
            </p:nvSpPr>
            <p:spPr>
              <a:xfrm>
                <a:off x="4487274" y="1296466"/>
                <a:ext cx="1586926" cy="5454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sp>
            <p:nvSpPr>
              <p:cNvPr id="15" name="Rettangolo 14">
                <a:extLst>
                  <a:ext uri="{FF2B5EF4-FFF2-40B4-BE49-F238E27FC236}">
                    <a16:creationId xmlns:a16="http://schemas.microsoft.com/office/drawing/2014/main" id="{2E1EFC88-7CBA-48E7-9F92-0E7FB98A4D29}"/>
                  </a:ext>
                </a:extLst>
              </p:cNvPr>
              <p:cNvSpPr/>
              <p:nvPr/>
            </p:nvSpPr>
            <p:spPr>
              <a:xfrm>
                <a:off x="4559282" y="1389719"/>
                <a:ext cx="1540550" cy="369332"/>
              </a:xfrm>
              <a:prstGeom prst="rect">
                <a:avLst/>
              </a:prstGeom>
            </p:spPr>
            <p:txBody>
              <a:bodyPr wrap="none">
                <a:spAutoFit/>
              </a:bodyPr>
              <a:lstStyle/>
              <a:p>
                <a:r>
                  <a:rPr lang="en-GB" b="1" dirty="0">
                    <a:solidFill>
                      <a:schemeClr val="bg1"/>
                    </a:solidFill>
                    <a:latin typeface="Calibri" panose="020F0502020204030204" pitchFamily="34" charset="0"/>
                    <a:cs typeface="Calibri" panose="020F0502020204030204" pitchFamily="34" charset="0"/>
                  </a:rPr>
                  <a:t>Version 0.1.38</a:t>
                </a:r>
              </a:p>
            </p:txBody>
          </p:sp>
        </p:grpSp>
        <p:pic>
          <p:nvPicPr>
            <p:cNvPr id="13" name="Immagine 12">
              <a:extLst>
                <a:ext uri="{FF2B5EF4-FFF2-40B4-BE49-F238E27FC236}">
                  <a16:creationId xmlns:a16="http://schemas.microsoft.com/office/drawing/2014/main" id="{0D91BF57-FFAC-4012-AD33-0553DD132C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200110">
              <a:off x="4816654" y="1333818"/>
              <a:ext cx="757150" cy="513348"/>
            </a:xfrm>
            <a:prstGeom prst="rect">
              <a:avLst/>
            </a:prstGeom>
          </p:spPr>
        </p:pic>
      </p:grpSp>
    </p:spTree>
    <p:extLst>
      <p:ext uri="{BB962C8B-B14F-4D97-AF65-F5344CB8AC3E}">
        <p14:creationId xmlns:p14="http://schemas.microsoft.com/office/powerpoint/2010/main" val="309012152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8A2E44B0CEB7E47B8540D1C44E7D149" ma:contentTypeVersion="11" ma:contentTypeDescription="Creare un nuovo documento." ma:contentTypeScope="" ma:versionID="665c651f9bd412448c28db1e1cdcba9e">
  <xsd:schema xmlns:xsd="http://www.w3.org/2001/XMLSchema" xmlns:xs="http://www.w3.org/2001/XMLSchema" xmlns:p="http://schemas.microsoft.com/office/2006/metadata/properties" xmlns:ns2="8e93a919-8b90-4eee-a128-e4c4ed2c8f0f" xmlns:ns3="82e3c047-f150-4590-ba06-f742885720c6" targetNamespace="http://schemas.microsoft.com/office/2006/metadata/properties" ma:root="true" ma:fieldsID="5d2f7cd4b9a091a78ff9cacc422cfa6b" ns2:_="" ns3:_="">
    <xsd:import namespace="8e93a919-8b90-4eee-a128-e4c4ed2c8f0f"/>
    <xsd:import namespace="82e3c047-f150-4590-ba06-f742885720c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93a919-8b90-4eee-a128-e4c4ed2c8f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1e68faa5-9218-4cce-9282-5710a97a2d9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e3c047-f150-4590-ba06-f742885720c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652f7ed-dd19-46b3-b48b-992a46fb2015}" ma:internalName="TaxCatchAll" ma:showField="CatchAllData" ma:web="82e3c047-f150-4590-ba06-f742885720c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e93a919-8b90-4eee-a128-e4c4ed2c8f0f">
      <Terms xmlns="http://schemas.microsoft.com/office/infopath/2007/PartnerControls"/>
    </lcf76f155ced4ddcb4097134ff3c332f>
    <TaxCatchAll xmlns="82e3c047-f150-4590-ba06-f742885720c6" xsi:nil="true"/>
  </documentManagement>
</p:properties>
</file>

<file path=customXml/itemProps1.xml><?xml version="1.0" encoding="utf-8"?>
<ds:datastoreItem xmlns:ds="http://schemas.openxmlformats.org/officeDocument/2006/customXml" ds:itemID="{851E1BED-183D-4A12-8E15-6C53142E40C3}"/>
</file>

<file path=customXml/itemProps2.xml><?xml version="1.0" encoding="utf-8"?>
<ds:datastoreItem xmlns:ds="http://schemas.openxmlformats.org/officeDocument/2006/customXml" ds:itemID="{AA6652CA-B7FE-4C31-8466-3A3DF3159577}"/>
</file>

<file path=customXml/itemProps3.xml><?xml version="1.0" encoding="utf-8"?>
<ds:datastoreItem xmlns:ds="http://schemas.openxmlformats.org/officeDocument/2006/customXml" ds:itemID="{28D51F5B-D73E-4049-AFDE-862B21450C07}"/>
</file>

<file path=docProps/app.xml><?xml version="1.0" encoding="utf-8"?>
<Properties xmlns="http://schemas.openxmlformats.org/officeDocument/2006/extended-properties" xmlns:vt="http://schemas.openxmlformats.org/officeDocument/2006/docPropsVTypes">
  <Template/>
  <TotalTime>6947</TotalTime>
  <Words>1885</Words>
  <Application>Microsoft Office PowerPoint</Application>
  <PresentationFormat>Widescreen</PresentationFormat>
  <Paragraphs>354</Paragraphs>
  <Slides>19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Calibri</vt:lpstr>
      <vt:lpstr>Calibri Light</vt:lpstr>
      <vt:lpstr>Segoe UI Semilight</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Walter Zupa</dc:creator>
  <cp:lastModifiedBy>Walter Zupa</cp:lastModifiedBy>
  <cp:revision>265</cp:revision>
  <dcterms:created xsi:type="dcterms:W3CDTF">2021-02-25T15:55:42Z</dcterms:created>
  <dcterms:modified xsi:type="dcterms:W3CDTF">2025-01-20T15:54:26Z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0x010100E8A2E44B0CEB7E47B8540D1C44E7D149</vt:lpwstr>
  </property>
</Properties>
</file>