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3"/>
  </p:notesMasterIdLst>
  <p:sldIdLst>
    <p:sldId id="559" r:id="rId5"/>
    <p:sldId id="564" r:id="rId6"/>
    <p:sldId id="554" r:id="rId7"/>
    <p:sldId id="549" r:id="rId8"/>
    <p:sldId id="568" r:id="rId9"/>
    <p:sldId id="569" r:id="rId10"/>
    <p:sldId id="570" r:id="rId11"/>
    <p:sldId id="580" r:id="rId12"/>
    <p:sldId id="581" r:id="rId13"/>
    <p:sldId id="575" r:id="rId14"/>
    <p:sldId id="572" r:id="rId15"/>
    <p:sldId id="579" r:id="rId16"/>
    <p:sldId id="563" r:id="rId17"/>
    <p:sldId id="562" r:id="rId18"/>
    <p:sldId id="577" r:id="rId19"/>
    <p:sldId id="582" r:id="rId20"/>
    <p:sldId id="574" r:id="rId21"/>
    <p:sldId id="517" r:id="rId22"/>
  </p:sldIdLst>
  <p:sldSz cx="9144000" cy="6858000" type="screen4x3"/>
  <p:notesSz cx="6858000" cy="9144000"/>
  <p:embeddedFontLst>
    <p:embeddedFont>
      <p:font typeface="Calibri" panose="020F0502020204030204" pitchFamily="34" charset="0"/>
      <p:regular r:id="rId24"/>
      <p:bold r:id="rId25"/>
      <p:italic r:id="rId26"/>
      <p:boldItalic r:id="rId27"/>
    </p:embeddedFont>
    <p:embeddedFont>
      <p:font typeface="Calibri Light" panose="020F0302020204030204" pitchFamily="34" charset="0"/>
      <p:regular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2B82"/>
    <a:srgbClr val="006600"/>
    <a:srgbClr val="1E497C"/>
    <a:srgbClr val="008000"/>
    <a:srgbClr val="006666"/>
    <a:srgbClr val="0066CC"/>
    <a:srgbClr val="FF33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ACDA79A-D00D-40AD-9729-6EDB1091C2EC}">
  <a:tblStyle styleId="{FACDA79A-D00D-40AD-9729-6EDB1091C2E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5758FB7-9AC5-4552-8A53-C91805E547FA}" styleName="Στυλ με θέμα 1 - Έμφαση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B4B98B0-60AC-42C2-AFA5-B58CD77FA1E5}" styleName="Φωτεινό στυλ 1 - Έμφαση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Φωτεινό στυλ 3 - Έμφαση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3" autoAdjust="0"/>
    <p:restoredTop sz="93001" autoAdjust="0"/>
  </p:normalViewPr>
  <p:slideViewPr>
    <p:cSldViewPr>
      <p:cViewPr varScale="1">
        <p:scale>
          <a:sx n="103" d="100"/>
          <a:sy n="103" d="100"/>
        </p:scale>
        <p:origin x="1243" y="56"/>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3.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2.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1.fntdata"/><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4.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aa397a42ba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34" name="Google Shape;134;gaa397a42ba_0_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8060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8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1842604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8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8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32079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108468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1170059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208050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A data call </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was drafted to the relevant Member States of the Med&amp;BS region. The requested datasets covers the periods of the DCR &amp; DCF programs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44798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158750" indent="0" algn="just">
              <a:buNone/>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81650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A data call </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was drafted to the relevant Member States of the Med&amp;BS region. The requested datasets covers the periods of the DCR &amp; DCF programs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000" i="1" dirty="0">
                <a:solidFill>
                  <a:srgbClr val="1E497C"/>
                </a:solidFill>
                <a:latin typeface="Calibri Light" charset="-95"/>
                <a:ea typeface="Calibri" charset="-95"/>
                <a:cs typeface="Calibri Light" charset="-95"/>
              </a:rPr>
              <a:t>AER data</a:t>
            </a:r>
            <a:endParaRPr kumimoji="0" lang="en-US" sz="10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0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11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11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1100" i="1" dirty="0">
                <a:solidFill>
                  <a:schemeClr val="accent1">
                    <a:lumMod val="50000"/>
                  </a:schemeClr>
                </a:solidFill>
                <a:latin typeface="Calibri Light" charset="-95"/>
                <a:ea typeface="Calibri" charset="-95"/>
                <a:cs typeface="Calibri Light" charset="-95"/>
              </a:rPr>
              <a:t>RDBFIS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11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11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1100" b="1" i="1" dirty="0">
                <a:solidFill>
                  <a:schemeClr val="accent1">
                    <a:lumMod val="50000"/>
                  </a:schemeClr>
                </a:solidFill>
                <a:latin typeface="Calibri Light" charset="-95"/>
                <a:ea typeface="Calibri" charset="-95"/>
                <a:cs typeface="Calibri Light" charset="-95"/>
              </a:rPr>
              <a:t>T</a:t>
            </a:r>
            <a:r>
              <a:rPr kumimoji="0" lang="en-US" sz="11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0486283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sz="1100" b="1" i="1" dirty="0">
                <a:solidFill>
                  <a:srgbClr val="002060"/>
                </a:solidFill>
                <a:latin typeface="Calibri Light" pitchFamily="34" charset="0"/>
                <a:ea typeface="Calibri Light" pitchFamily="34" charset="0"/>
                <a:cs typeface="Calibri Light" pitchFamily="34" charset="0"/>
                <a:sym typeface="Symbol"/>
              </a:rPr>
              <a:t>fleet analysis tool: potential links with the landings/discards/values – FDI table A</a:t>
            </a:r>
            <a:endParaRPr lang="el-GR" dirty="0"/>
          </a:p>
        </p:txBody>
      </p:sp>
    </p:spTree>
    <p:extLst>
      <p:ext uri="{BB962C8B-B14F-4D97-AF65-F5344CB8AC3E}">
        <p14:creationId xmlns:p14="http://schemas.microsoft.com/office/powerpoint/2010/main" val="101676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1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i="1" dirty="0">
                <a:solidFill>
                  <a:srgbClr val="1E497C"/>
                </a:solidFill>
                <a:latin typeface="Calibri Light" charset="-95"/>
                <a:ea typeface="Calibri" charset="-95"/>
                <a:cs typeface="Calibri Light" charset="-95"/>
              </a:rPr>
              <a:t>AER data</a:t>
            </a:r>
            <a:endPar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8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800" i="1" dirty="0">
                <a:solidFill>
                  <a:schemeClr val="accent1">
                    <a:lumMod val="50000"/>
                  </a:schemeClr>
                </a:solidFill>
                <a:latin typeface="Calibri Light" charset="-95"/>
                <a:ea typeface="Calibri" charset="-95"/>
                <a:cs typeface="Calibri Light" charset="-95"/>
              </a:rPr>
              <a:t>RDBFIS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8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800" b="1" i="1" dirty="0">
                <a:solidFill>
                  <a:schemeClr val="accent1">
                    <a:lumMod val="50000"/>
                  </a:schemeClr>
                </a:solidFill>
                <a:latin typeface="Calibri Light" charset="-95"/>
                <a:ea typeface="Calibri" charset="-95"/>
                <a:cs typeface="Calibri Light" charset="-95"/>
              </a:rPr>
              <a:t>T</a:t>
            </a:r>
            <a:r>
              <a:rPr kumimoji="0" lang="en-US" sz="8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765904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1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i="1" dirty="0">
                <a:solidFill>
                  <a:srgbClr val="1E497C"/>
                </a:solidFill>
                <a:latin typeface="Calibri Light" charset="-95"/>
                <a:ea typeface="Calibri" charset="-95"/>
                <a:cs typeface="Calibri Light" charset="-95"/>
              </a:rPr>
              <a:t>AER data</a:t>
            </a:r>
            <a:endPar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8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800" i="1" dirty="0">
                <a:solidFill>
                  <a:schemeClr val="accent1">
                    <a:lumMod val="50000"/>
                  </a:schemeClr>
                </a:solidFill>
                <a:latin typeface="Calibri Light" charset="-95"/>
                <a:ea typeface="Calibri" charset="-95"/>
                <a:cs typeface="Calibri Light" charset="-95"/>
              </a:rPr>
              <a:t>RDBFIS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8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800" b="1" i="1" dirty="0">
                <a:solidFill>
                  <a:schemeClr val="accent1">
                    <a:lumMod val="50000"/>
                  </a:schemeClr>
                </a:solidFill>
                <a:latin typeface="Calibri Light" charset="-95"/>
                <a:ea typeface="Calibri" charset="-95"/>
                <a:cs typeface="Calibri Light" charset="-95"/>
              </a:rPr>
              <a:t>T</a:t>
            </a:r>
            <a:r>
              <a:rPr kumimoji="0" lang="en-US" sz="8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981981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1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i="1" dirty="0">
                <a:solidFill>
                  <a:srgbClr val="1E497C"/>
                </a:solidFill>
                <a:latin typeface="Calibri Light" charset="-95"/>
                <a:ea typeface="Calibri" charset="-95"/>
                <a:cs typeface="Calibri Light" charset="-95"/>
              </a:rPr>
              <a:t>AER data</a:t>
            </a:r>
            <a:endPar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8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800" i="1" dirty="0">
                <a:solidFill>
                  <a:schemeClr val="accent1">
                    <a:lumMod val="50000"/>
                  </a:schemeClr>
                </a:solidFill>
                <a:latin typeface="Calibri Light" charset="-95"/>
                <a:ea typeface="Calibri" charset="-95"/>
                <a:cs typeface="Calibri Light" charset="-95"/>
              </a:rPr>
              <a:t>RDBFIS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8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800" b="1" i="1" dirty="0">
                <a:solidFill>
                  <a:schemeClr val="accent1">
                    <a:lumMod val="50000"/>
                  </a:schemeClr>
                </a:solidFill>
                <a:latin typeface="Calibri Light" charset="-95"/>
                <a:ea typeface="Calibri" charset="-95"/>
                <a:cs typeface="Calibri Light" charset="-95"/>
              </a:rPr>
              <a:t>T</a:t>
            </a:r>
            <a:r>
              <a:rPr kumimoji="0" lang="en-US" sz="8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560410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STAT: </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The scope of the workshop will be twofold: (</a:t>
            </a:r>
            <a:r>
              <a:rPr lang="en-GB" sz="1100" dirty="0" err="1">
                <a:effectLst/>
                <a:latin typeface="Calibri Light" panose="020F0302020204030204" pitchFamily="34" charset="0"/>
                <a:ea typeface="Calibri Light" panose="020F0302020204030204" pitchFamily="34" charset="0"/>
                <a:cs typeface="Times New Roman" panose="02020603050405020304" pitchFamily="18" charset="0"/>
              </a:rPr>
              <a:t>i</a:t>
            </a:r>
            <a:r>
              <a:rPr lang="en-GB" sz="1100" dirty="0">
                <a:effectLst/>
                <a:latin typeface="Calibri Light" panose="020F0302020204030204" pitchFamily="34" charset="0"/>
                <a:ea typeface="Calibri Light" panose="020F0302020204030204" pitchFamily="34" charset="0"/>
                <a:cs typeface="Times New Roman" panose="02020603050405020304" pitchFamily="18" charset="0"/>
              </a:rPr>
              <a:t>) to provide the background information on the existing statistical systems of the involved MSs (by means of a report) and (ii) to investigate the possibility of optimizing /adapting (if needed) the most commonly used methodology on the raising procedures so that it can serve as a recommended option to be followed by the MSs of the Med and Black Sea through the RDBFIS. </a:t>
            </a:r>
            <a:endParaRPr lang="el-GR"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2002-2022 for Med&amp;BS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2013-2022 for FDI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2017-2022 for GFCM/DCRF datacall, </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Med&amp;BS RCG data (DCR &amp; DCF: fishing intensity, landings).</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Detailed biological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rPr>
              <a:t>MEDITS data</a:t>
            </a:r>
          </a:p>
          <a:p>
            <a:pPr marL="463550" marR="0" lvl="0" indent="-285750" algn="just"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800" i="1" dirty="0">
                <a:solidFill>
                  <a:srgbClr val="1E497C"/>
                </a:solidFill>
                <a:latin typeface="Calibri Light" charset="-95"/>
                <a:ea typeface="Calibri" charset="-95"/>
                <a:cs typeface="Calibri Light" charset="-95"/>
              </a:rPr>
              <a:t>AER data</a:t>
            </a:r>
            <a:endParaRPr kumimoji="0" lang="en-US" sz="800" i="1" u="none" strike="noStrike" kern="0" cap="none" spc="0" normalizeH="0" baseline="0" noProof="0" dirty="0">
              <a:ln>
                <a:noFill/>
              </a:ln>
              <a:solidFill>
                <a:srgbClr val="1E497C"/>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t>
            </a: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JRC</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and </a:t>
            </a:r>
            <a:r>
              <a:rPr kumimoji="0" lang="en-US" sz="800" b="1"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GFCM</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provided the </a:t>
            </a:r>
            <a:r>
              <a:rPr lang="en-US" sz="800" i="1" dirty="0">
                <a:solidFill>
                  <a:schemeClr val="accent1">
                    <a:lumMod val="50000"/>
                  </a:schemeClr>
                </a:solidFill>
                <a:latin typeface="Calibri Light" charset="-95"/>
                <a:ea typeface="Calibri" charset="-95"/>
                <a:cs typeface="Calibri Light" charset="-95"/>
              </a:rPr>
              <a:t>requested datasets;</a:t>
            </a:r>
          </a:p>
          <a:p>
            <a:pPr marL="0" marR="0" lvl="0" indent="0" algn="just" defTabSz="914400" rtl="0" eaLnBrk="1" fontAlgn="base" latinLnBrk="0" hangingPunct="1">
              <a:lnSpc>
                <a:spcPct val="100000"/>
              </a:lnSpc>
              <a:spcBef>
                <a:spcPct val="0"/>
              </a:spcBef>
              <a:spcAft>
                <a:spcPct val="0"/>
              </a:spcAft>
              <a:buClrTx/>
              <a:buSzTx/>
              <a:buFont typeface="Arial"/>
              <a:buNone/>
              <a:tabLst/>
              <a:defRPr/>
            </a:pPr>
            <a:endParaRPr kumimoji="0" lang="en-US" sz="4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endParaRPr>
          </a:p>
          <a:p>
            <a:pPr marL="0" marR="0" lvl="0" indent="0" algn="just" defTabSz="914400" rtl="0" eaLnBrk="1" fontAlgn="base" latinLnBrk="0" hangingPunct="1">
              <a:lnSpc>
                <a:spcPct val="100000"/>
              </a:lnSpc>
              <a:spcBef>
                <a:spcPct val="0"/>
              </a:spcBef>
              <a:spcAft>
                <a:spcPct val="0"/>
              </a:spcAft>
              <a:buClrTx/>
              <a:buSzTx/>
              <a:buFont typeface="Arial"/>
              <a:buNone/>
              <a:tabLst/>
              <a:defRPr/>
            </a:pP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The Member States are invited to use the </a:t>
            </a:r>
            <a:r>
              <a:rPr lang="en-US" sz="800" i="1" dirty="0">
                <a:solidFill>
                  <a:schemeClr val="accent1">
                    <a:lumMod val="50000"/>
                  </a:schemeClr>
                </a:solidFill>
                <a:latin typeface="Calibri Light" charset="-95"/>
                <a:ea typeface="Calibri" charset="-95"/>
                <a:cs typeface="Calibri Light" charset="-95"/>
              </a:rPr>
              <a:t>RDBFIS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to execute syntax and data quality control procedures and store the clean data into the system (</a:t>
            </a:r>
            <a:r>
              <a:rPr kumimoji="0" lang="en-US" sz="800" b="0" i="1" u="sng"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through a strict set of validation rules solid based on the datacall ANNEXES</a:t>
            </a:r>
            <a:r>
              <a:rPr kumimoji="0" lang="en-US" sz="800" b="0" i="1" u="none"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 A dedicated RDBFIS team support this process through bilateral contacts and working jointly with the Member States. </a:t>
            </a:r>
            <a:r>
              <a:rPr lang="en-US" sz="800" b="1" i="1" dirty="0">
                <a:solidFill>
                  <a:schemeClr val="accent1">
                    <a:lumMod val="50000"/>
                  </a:schemeClr>
                </a:solidFill>
                <a:latin typeface="Calibri Light" charset="-95"/>
                <a:ea typeface="Calibri" charset="-95"/>
                <a:cs typeface="Calibri Light" charset="-95"/>
              </a:rPr>
              <a:t>T</a:t>
            </a:r>
            <a:r>
              <a:rPr kumimoji="0" lang="en-US" sz="800" b="1" i="1" strike="noStrike" kern="0" cap="none" spc="0" normalizeH="0" baseline="0" noProof="0" dirty="0">
                <a:ln>
                  <a:noFill/>
                </a:ln>
                <a:solidFill>
                  <a:schemeClr val="accent1">
                    <a:lumMod val="50000"/>
                  </a:schemeClr>
                </a:solidFill>
                <a:effectLst/>
                <a:uLnTx/>
                <a:uFillTx/>
                <a:latin typeface="Calibri Light" charset="-95"/>
                <a:ea typeface="Calibri" charset="-95"/>
                <a:cs typeface="Calibri Light" charset="-95"/>
                <a:sym typeface="Arial"/>
              </a:rPr>
              <a:t>he process is progressing satisfactorily, the RDBFIS core team supports all MSs’ requirements.</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l-G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368033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685800" y="2130428"/>
            <a:ext cx="7772400" cy="14700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371600" y="3886200"/>
            <a:ext cx="6400800" cy="1752600"/>
          </a:xfrm>
          <a:prstGeom prst="rect">
            <a:avLst/>
          </a:prstGeom>
          <a:noFill/>
          <a:ln>
            <a:noFill/>
          </a:ln>
        </p:spPr>
        <p:txBody>
          <a:bodyPr spcFirstLastPara="1" wrap="square" lIns="91400" tIns="45700" rIns="91400" bIns="45700" anchor="t" anchorCtr="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2"/>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3"/>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1" y="1600203"/>
            <a:ext cx="4038600" cy="4525963"/>
          </a:xfrm>
          <a:prstGeom prst="rect">
            <a:avLst/>
          </a:prstGeom>
          <a:noFill/>
          <a:ln>
            <a:noFill/>
          </a:ln>
        </p:spPr>
        <p:txBody>
          <a:bodyPr spcFirstLastPara="1" wrap="square" lIns="91400" tIns="45700" rIns="91400"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3"/>
            <a:ext cx="4038600" cy="4525963"/>
          </a:xfrm>
          <a:prstGeom prst="rect">
            <a:avLst/>
          </a:prstGeom>
          <a:noFill/>
          <a:ln>
            <a:noFill/>
          </a:ln>
        </p:spPr>
        <p:txBody>
          <a:bodyPr spcFirstLastPara="1" wrap="square" lIns="91400" tIns="45700" rIns="91400" bIns="45700" anchor="t" anchorCtr="0">
            <a:no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00" tIns="45700" rIns="91400"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6"/>
            <a:ext cx="4040188" cy="3951288"/>
          </a:xfrm>
          <a:prstGeom prst="rect">
            <a:avLst/>
          </a:prstGeom>
          <a:noFill/>
          <a:ln>
            <a:noFill/>
          </a:ln>
        </p:spPr>
        <p:txBody>
          <a:bodyPr spcFirstLastPara="1" wrap="square" lIns="91400" tIns="45700" rIns="91400"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6" y="1535113"/>
            <a:ext cx="4041775" cy="639762"/>
          </a:xfrm>
          <a:prstGeom prst="rect">
            <a:avLst/>
          </a:prstGeom>
          <a:noFill/>
          <a:ln>
            <a:noFill/>
          </a:ln>
        </p:spPr>
        <p:txBody>
          <a:bodyPr spcFirstLastPara="1" wrap="square" lIns="91400" tIns="45700" rIns="91400" bIns="45700" anchor="b" anchorCtr="0">
            <a:no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6" y="2174876"/>
            <a:ext cx="4041775" cy="3951288"/>
          </a:xfrm>
          <a:prstGeom prst="rect">
            <a:avLst/>
          </a:prstGeom>
          <a:noFill/>
          <a:ln>
            <a:noFill/>
          </a:ln>
        </p:spPr>
        <p:txBody>
          <a:bodyPr spcFirstLastPara="1" wrap="square" lIns="91400" tIns="45700" rIns="91400" bIns="45700" anchor="t" anchorCtr="0">
            <a:no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1" y="273050"/>
            <a:ext cx="3008313" cy="1162050"/>
          </a:xfrm>
          <a:prstGeom prst="rect">
            <a:avLst/>
          </a:prstGeom>
          <a:noFill/>
          <a:ln>
            <a:noFill/>
          </a:ln>
        </p:spPr>
        <p:txBody>
          <a:bodyPr spcFirstLastPara="1" wrap="square" lIns="91400" tIns="45700" rIns="91400"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3"/>
            <a:ext cx="5111750" cy="5853113"/>
          </a:xfrm>
          <a:prstGeom prst="rect">
            <a:avLst/>
          </a:prstGeom>
          <a:noFill/>
          <a:ln>
            <a:noFill/>
          </a:ln>
        </p:spPr>
        <p:txBody>
          <a:bodyPr spcFirstLastPara="1" wrap="square" lIns="91400" tIns="45700" rIns="91400" bIns="45700" anchor="t" anchorCtr="0">
            <a:no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1" y="1435103"/>
            <a:ext cx="3008313" cy="4691063"/>
          </a:xfrm>
          <a:prstGeom prst="rect">
            <a:avLst/>
          </a:prstGeom>
          <a:noFill/>
          <a:ln>
            <a:noFill/>
          </a:ln>
        </p:spPr>
        <p:txBody>
          <a:bodyPr spcFirstLastPara="1" wrap="square" lIns="91400" tIns="45700" rIns="91400"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1"/>
            <a:ext cx="5486400" cy="566738"/>
          </a:xfrm>
          <a:prstGeom prst="rect">
            <a:avLst/>
          </a:prstGeom>
          <a:noFill/>
          <a:ln>
            <a:noFill/>
          </a:ln>
        </p:spPr>
        <p:txBody>
          <a:bodyPr spcFirstLastPara="1" wrap="square" lIns="91400" tIns="45700" rIns="91400" bIns="45700" anchor="b" anchorCtr="0">
            <a:no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6"/>
            <a:ext cx="5486400" cy="4114800"/>
          </a:xfrm>
          <a:prstGeom prst="rect">
            <a:avLst/>
          </a:prstGeom>
          <a:noFill/>
          <a:ln>
            <a:noFill/>
          </a:ln>
        </p:spPr>
        <p:txBody>
          <a:bodyPr spcFirstLastPara="1" wrap="square" lIns="91400" tIns="45700" rIns="91400" bIns="45700" anchor="t" anchorCtr="0">
            <a:no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00" tIns="45700" rIns="91400" bIns="45700" anchor="t" anchorCtr="0">
            <a:no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0"/>
            <a:ext cx="5851525" cy="2057400"/>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40" y="190501"/>
            <a:ext cx="5851525" cy="6019800"/>
          </a:xfrm>
          <a:prstGeom prst="rect">
            <a:avLst/>
          </a:prstGeom>
          <a:noFill/>
          <a:ln>
            <a:noFill/>
          </a:ln>
        </p:spPr>
        <p:txBody>
          <a:bodyPr spcFirstLastPara="1" wrap="square" lIns="91400" tIns="45700" rIns="91400"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00" tIns="45700" rIns="91400" bIns="45700" anchor="ctr"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3"/>
            <a:ext cx="8229600" cy="4525963"/>
          </a:xfrm>
          <a:prstGeom prst="rect">
            <a:avLst/>
          </a:prstGeom>
          <a:noFill/>
          <a:ln>
            <a:noFill/>
          </a:ln>
        </p:spPr>
        <p:txBody>
          <a:bodyPr spcFirstLastPara="1" wrap="square" lIns="91400" tIns="45700" rIns="91400"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2"/>
            <a:ext cx="2133600" cy="365125"/>
          </a:xfrm>
          <a:prstGeom prst="rect">
            <a:avLst/>
          </a:prstGeom>
          <a:noFill/>
          <a:ln>
            <a:noFill/>
          </a:ln>
        </p:spPr>
        <p:txBody>
          <a:bodyPr spcFirstLastPara="1" wrap="square" lIns="91400" tIns="45700" rIns="91400"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2"/>
            <a:ext cx="2895600" cy="365125"/>
          </a:xfrm>
          <a:prstGeom prst="rect">
            <a:avLst/>
          </a:prstGeom>
          <a:noFill/>
          <a:ln>
            <a:noFill/>
          </a:ln>
        </p:spPr>
        <p:txBody>
          <a:bodyPr spcFirstLastPara="1" wrap="square" lIns="91400" tIns="45700" rIns="91400"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2"/>
            <a:ext cx="2133600" cy="365125"/>
          </a:xfrm>
          <a:prstGeom prst="rect">
            <a:avLst/>
          </a:prstGeom>
          <a:noFill/>
          <a:ln>
            <a:noFill/>
          </a:ln>
        </p:spPr>
        <p:txBody>
          <a:bodyPr spcFirstLastPara="1" wrap="square" lIns="91400" tIns="45700" rIns="91400"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4" name="Google Shape;142;p15">
            <a:extLst>
              <a:ext uri="{FF2B5EF4-FFF2-40B4-BE49-F238E27FC236}">
                <a16:creationId xmlns:a16="http://schemas.microsoft.com/office/drawing/2014/main" id="{49F5DA72-3FAB-4DEF-A93C-2688A0AF172B}"/>
              </a:ext>
            </a:extLst>
          </p:cNvPr>
          <p:cNvSpPr/>
          <p:nvPr/>
        </p:nvSpPr>
        <p:spPr>
          <a:xfrm>
            <a:off x="750067" y="1424970"/>
            <a:ext cx="7643866" cy="1368152"/>
          </a:xfrm>
          <a:prstGeom prst="rect">
            <a:avLst/>
          </a:prstGeom>
          <a:noFill/>
          <a:ln>
            <a:noFill/>
          </a:ln>
        </p:spPr>
        <p:txBody>
          <a:bodyPr spcFirstLastPara="1" wrap="square" lIns="91425" tIns="45700" rIns="91425" bIns="45700" anchor="t" anchorCtr="0">
            <a:noAutofit/>
          </a:bodyPr>
          <a:lstStyle/>
          <a:p>
            <a:pPr algn="ctr">
              <a:lnSpc>
                <a:spcPct val="105000"/>
              </a:lnSpc>
            </a:pPr>
            <a:r>
              <a:rPr lang="en-US" sz="1600" b="1" cap="small"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Symbol"/>
              </a:rPr>
              <a:t>CINEA/EMFAF/2021/3.1.2/03/SC04/SI2.881222</a:t>
            </a:r>
          </a:p>
          <a:p>
            <a:pPr algn="ctr">
              <a:lnSpc>
                <a:spcPct val="105000"/>
              </a:lnSpc>
            </a:pPr>
            <a:r>
              <a:rPr lang="en-US" b="1" i="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Specific Contract 2021/3.1.2/03/SC04</a:t>
            </a:r>
          </a:p>
          <a:p>
            <a:pPr algn="ctr"/>
            <a:r>
              <a:rPr lang="en-US" sz="1600" b="1" cap="small"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Symbol"/>
              </a:rPr>
              <a:t>“Hosting, maintenance and further development of the Regional Database for the Mediterranean and Black Seas”</a:t>
            </a:r>
          </a:p>
          <a:p>
            <a:pPr algn="ctr"/>
            <a:r>
              <a:rPr lang="en-US" i="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libri"/>
              </a:rPr>
              <a:t>(</a:t>
            </a:r>
            <a:r>
              <a:rPr lang="en-US" b="1" i="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libri"/>
              </a:rPr>
              <a:t>implementation period: 01/04/2023 – 31/03/2025</a:t>
            </a:r>
            <a:r>
              <a:rPr lang="en-US" i="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sym typeface="Calibri"/>
              </a:rPr>
              <a:t>)</a:t>
            </a:r>
          </a:p>
          <a:p>
            <a:pPr marL="177800" indent="-177800" algn="ctr"/>
            <a:endParaRPr lang="en-US" b="1" dirty="0">
              <a:solidFill>
                <a:srgbClr val="002060"/>
              </a:solidFill>
              <a:latin typeface="Calibri Light" pitchFamily="34" charset="0"/>
              <a:ea typeface="Calibri Light" pitchFamily="34" charset="0"/>
              <a:cs typeface="Calibri Light" pitchFamily="34" charset="0"/>
              <a:sym typeface="Calibri"/>
            </a:endParaRPr>
          </a:p>
          <a:p>
            <a:pPr lvl="0" algn="ctr">
              <a:lnSpc>
                <a:spcPct val="105000"/>
              </a:lnSpc>
            </a:pPr>
            <a:endParaRPr lang="en-US" i="1" dirty="0">
              <a:solidFill>
                <a:schemeClr val="bg2">
                  <a:lumMod val="50000"/>
                </a:schemeClr>
              </a:solidFill>
              <a:latin typeface="Calibri Light" pitchFamily="34" charset="0"/>
              <a:ea typeface="Calibri"/>
              <a:cs typeface="Calibri Light" pitchFamily="34" charset="0"/>
              <a:sym typeface="Calibri"/>
            </a:endParaRPr>
          </a:p>
          <a:p>
            <a:pPr lvl="0" algn="ctr">
              <a:lnSpc>
                <a:spcPct val="105000"/>
              </a:lnSpc>
            </a:pPr>
            <a:endParaRPr lang="en-US" sz="2400" b="1" cap="small" dirty="0">
              <a:solidFill>
                <a:schemeClr val="bg2">
                  <a:lumMod val="50000"/>
                </a:schemeClr>
              </a:solidFill>
              <a:latin typeface="Calibri"/>
              <a:ea typeface="Calibri"/>
              <a:cs typeface="Calibri"/>
              <a:sym typeface="Calibri"/>
            </a:endParaRPr>
          </a:p>
        </p:txBody>
      </p:sp>
      <p:grpSp>
        <p:nvGrpSpPr>
          <p:cNvPr id="2" name="Group 1">
            <a:extLst>
              <a:ext uri="{FF2B5EF4-FFF2-40B4-BE49-F238E27FC236}">
                <a16:creationId xmlns:a16="http://schemas.microsoft.com/office/drawing/2014/main" id="{F92AFB36-EAAE-4EC0-92CA-3AF559574C9B}"/>
              </a:ext>
            </a:extLst>
          </p:cNvPr>
          <p:cNvGrpSpPr/>
          <p:nvPr/>
        </p:nvGrpSpPr>
        <p:grpSpPr>
          <a:xfrm>
            <a:off x="971600" y="560874"/>
            <a:ext cx="7358114" cy="3609369"/>
            <a:chOff x="971600" y="188640"/>
            <a:chExt cx="7358114" cy="3609369"/>
          </a:xfrm>
        </p:grpSpPr>
        <p:grpSp>
          <p:nvGrpSpPr>
            <p:cNvPr id="4" name="Group 3">
              <a:extLst>
                <a:ext uri="{FF2B5EF4-FFF2-40B4-BE49-F238E27FC236}">
                  <a16:creationId xmlns:a16="http://schemas.microsoft.com/office/drawing/2014/main" id="{98F11AEA-1912-4851-A10B-4358CF1673D4}"/>
                </a:ext>
              </a:extLst>
            </p:cNvPr>
            <p:cNvGrpSpPr/>
            <p:nvPr/>
          </p:nvGrpSpPr>
          <p:grpSpPr>
            <a:xfrm>
              <a:off x="2987824" y="188640"/>
              <a:ext cx="2914917" cy="669925"/>
              <a:chOff x="2195736" y="926150"/>
              <a:chExt cx="2914917" cy="669925"/>
            </a:xfrm>
          </p:grpSpPr>
          <p:pic>
            <p:nvPicPr>
              <p:cNvPr id="11" name="Imagen 1" descr="logo_ec_17_colors_300dpi"/>
              <p:cNvPicPr/>
              <p:nvPr/>
            </p:nvPicPr>
            <p:blipFill>
              <a:blip r:embed="rId3">
                <a:extLst>
                  <a:ext uri="{28A0092B-C50C-407E-A947-70E740481C1C}">
                    <a14:useLocalDpi xmlns:a14="http://schemas.microsoft.com/office/drawing/2010/main" val="0"/>
                  </a:ext>
                </a:extLst>
              </a:blip>
              <a:srcRect/>
              <a:stretch>
                <a:fillRect/>
              </a:stretch>
            </p:blipFill>
            <p:spPr bwMode="auto">
              <a:xfrm>
                <a:off x="2195736" y="926150"/>
                <a:ext cx="1360805" cy="669925"/>
              </a:xfrm>
              <a:prstGeom prst="rect">
                <a:avLst/>
              </a:prstGeom>
              <a:noFill/>
              <a:ln>
                <a:noFill/>
              </a:ln>
            </p:spPr>
          </p:pic>
          <p:pic>
            <p:nvPicPr>
              <p:cNvPr id="3" name="Picture 2">
                <a:extLst>
                  <a:ext uri="{FF2B5EF4-FFF2-40B4-BE49-F238E27FC236}">
                    <a16:creationId xmlns:a16="http://schemas.microsoft.com/office/drawing/2014/main" id="{616E455D-1574-4312-96D0-3E133B720A27}"/>
                  </a:ext>
                </a:extLst>
              </p:cNvPr>
              <p:cNvPicPr>
                <a:picLocks noChangeAspect="1"/>
              </p:cNvPicPr>
              <p:nvPr/>
            </p:nvPicPr>
            <p:blipFill>
              <a:blip r:embed="rId4"/>
              <a:stretch>
                <a:fillRect/>
              </a:stretch>
            </p:blipFill>
            <p:spPr>
              <a:xfrm>
                <a:off x="3635903" y="1125927"/>
                <a:ext cx="1474750" cy="469921"/>
              </a:xfrm>
              <a:prstGeom prst="rect">
                <a:avLst/>
              </a:prstGeom>
            </p:spPr>
          </p:pic>
        </p:grpSp>
        <p:pic>
          <p:nvPicPr>
            <p:cNvPr id="10" name="Picture 2">
              <a:extLst>
                <a:ext uri="{FF2B5EF4-FFF2-40B4-BE49-F238E27FC236}">
                  <a16:creationId xmlns:a16="http://schemas.microsoft.com/office/drawing/2014/main" id="{95F3C99E-38BD-48F9-9636-566D17FFB678}"/>
                </a:ext>
              </a:extLst>
            </p:cNvPr>
            <p:cNvPicPr>
              <a:picLocks noChangeAspect="1" noChangeArrowheads="1"/>
            </p:cNvPicPr>
            <p:nvPr/>
          </p:nvPicPr>
          <p:blipFill>
            <a:blip r:embed="rId5"/>
            <a:srcRect l="9376" t="24723" r="10142"/>
            <a:stretch>
              <a:fillRect/>
            </a:stretch>
          </p:blipFill>
          <p:spPr bwMode="auto">
            <a:xfrm>
              <a:off x="971600" y="2492896"/>
              <a:ext cx="7358114" cy="1305113"/>
            </a:xfrm>
            <a:prstGeom prst="rect">
              <a:avLst/>
            </a:prstGeom>
            <a:noFill/>
            <a:ln w="9525">
              <a:noFill/>
              <a:miter lim="800000"/>
              <a:headEnd/>
              <a:tailEnd/>
            </a:ln>
            <a:effectLst/>
          </p:spPr>
        </p:pic>
      </p:grpSp>
      <p:sp>
        <p:nvSpPr>
          <p:cNvPr id="9" name="Google Shape;143;p15">
            <a:extLst>
              <a:ext uri="{FF2B5EF4-FFF2-40B4-BE49-F238E27FC236}">
                <a16:creationId xmlns:a16="http://schemas.microsoft.com/office/drawing/2014/main" id="{99968FD8-3BF3-491B-A30B-7E0D69DA405E}"/>
              </a:ext>
            </a:extLst>
          </p:cNvPr>
          <p:cNvSpPr/>
          <p:nvPr/>
        </p:nvSpPr>
        <p:spPr>
          <a:xfrm>
            <a:off x="714348" y="4264502"/>
            <a:ext cx="7643866" cy="1756785"/>
          </a:xfrm>
          <a:prstGeom prst="rect">
            <a:avLst/>
          </a:prstGeom>
          <a:noFill/>
          <a:ln>
            <a:noFill/>
          </a:ln>
        </p:spPr>
        <p:txBody>
          <a:bodyPr spcFirstLastPara="1" wrap="square" lIns="91425" tIns="45700" rIns="91425" bIns="45700" anchor="t" anchorCtr="0">
            <a:noAutofit/>
          </a:bodyPr>
          <a:lstStyle/>
          <a:p>
            <a:pPr algn="ct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2</a:t>
            </a:r>
            <a:r>
              <a:rPr lang="en-US" sz="2400" b="1" baseline="30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nd</a:t>
            </a: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Training</a:t>
            </a:r>
          </a:p>
          <a:p>
            <a:pPr algn="ct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sym typeface="Calibri"/>
              </a:rPr>
              <a:t>20-24 January 2025</a:t>
            </a:r>
          </a:p>
          <a:p>
            <a:pPr algn="ctr"/>
            <a:endParaRPr lang="el-GR"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algn="ct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sym typeface="Calibri"/>
              </a:rPr>
              <a:t>RDBFIS II progress work</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sym typeface="Calibri"/>
              </a:rPr>
              <a:t> </a:t>
            </a:r>
          </a:p>
          <a:p>
            <a:pPr algn="ctr"/>
            <a:endParaRPr lang="en-US" sz="2000" b="1"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sym typeface="Calibri"/>
            </a:endParaRPr>
          </a:p>
        </p:txBody>
      </p:sp>
    </p:spTree>
    <p:extLst>
      <p:ext uri="{BB962C8B-B14F-4D97-AF65-F5344CB8AC3E}">
        <p14:creationId xmlns:p14="http://schemas.microsoft.com/office/powerpoint/2010/main" val="1352552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algn="ctr">
              <a:defRPr/>
            </a:pPr>
            <a:r>
              <a:rPr kumimoji="0" lang="en-US" sz="2000" b="1"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RDBFIS</a:t>
            </a:r>
            <a:r>
              <a:rPr lang="en-US" sz="2000" b="1" dirty="0">
                <a:solidFill>
                  <a:schemeClr val="bg1"/>
                </a:solidFill>
                <a:latin typeface="Calibri Light" pitchFamily="34" charset="0"/>
                <a:cs typeface="Calibri Light" pitchFamily="34" charset="0"/>
              </a:rPr>
              <a:t> overview</a:t>
            </a:r>
            <a:endParaRPr kumimoji="0" lang="en-GB" sz="2000"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endParaRPr>
          </a:p>
        </p:txBody>
      </p:sp>
      <p:sp>
        <p:nvSpPr>
          <p:cNvPr id="9" name="Cylinder 8">
            <a:extLst>
              <a:ext uri="{FF2B5EF4-FFF2-40B4-BE49-F238E27FC236}">
                <a16:creationId xmlns:a16="http://schemas.microsoft.com/office/drawing/2014/main" id="{D1512444-598A-429B-8F2B-3562F4269895}"/>
              </a:ext>
            </a:extLst>
          </p:cNvPr>
          <p:cNvSpPr/>
          <p:nvPr/>
        </p:nvSpPr>
        <p:spPr>
          <a:xfrm>
            <a:off x="865087" y="1124744"/>
            <a:ext cx="3130849" cy="5184576"/>
          </a:xfrm>
          <a:prstGeom prst="can">
            <a:avLst/>
          </a:prstGeom>
          <a:solidFill>
            <a:schemeClr val="bg1">
              <a:lumMod val="75000"/>
              <a:alpha val="7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l-GR"/>
          </a:p>
        </p:txBody>
      </p:sp>
      <p:sp>
        <p:nvSpPr>
          <p:cNvPr id="14" name="TextBox 9">
            <a:extLst>
              <a:ext uri="{FF2B5EF4-FFF2-40B4-BE49-F238E27FC236}">
                <a16:creationId xmlns:a16="http://schemas.microsoft.com/office/drawing/2014/main" id="{76F8BFE1-A548-4887-A565-574F961ACA93}"/>
              </a:ext>
            </a:extLst>
          </p:cNvPr>
          <p:cNvSpPr txBox="1">
            <a:spLocks noChangeArrowheads="1"/>
          </p:cNvSpPr>
          <p:nvPr/>
        </p:nvSpPr>
        <p:spPr bwMode="auto">
          <a:xfrm>
            <a:off x="1331640" y="1222530"/>
            <a:ext cx="2233801" cy="50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4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Med&amp;BS </a:t>
            </a:r>
            <a:r>
              <a:rPr kumimoji="0" lang="en-US" altLang="el-GR" sz="2400" b="1"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RDB</a:t>
            </a: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l-GR" sz="20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endParaRP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Med&amp;BS dc</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FDI dc</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GFCM/DCRF dc</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Detailed bio data</a:t>
            </a:r>
            <a:endPar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MEDITS, </a:t>
            </a: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MEDIAS, </a:t>
            </a: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Eggs&amp;Larvae</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EU Fleet</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Stomach content</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PETS</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Alien species</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Recreational</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Coding</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Environmental</a:t>
            </a:r>
          </a:p>
          <a:p>
            <a:pPr marL="180975" marR="0" lvl="0" indent="-180975"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Spatial data</a:t>
            </a:r>
            <a:endPar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399967EF-F798-4B26-B57F-A2BA83182A05}"/>
              </a:ext>
            </a:extLst>
          </p:cNvPr>
          <p:cNvSpPr/>
          <p:nvPr/>
        </p:nvSpPr>
        <p:spPr>
          <a:xfrm>
            <a:off x="683568" y="986953"/>
            <a:ext cx="7848872" cy="5538391"/>
          </a:xfrm>
          <a:prstGeom prst="rect">
            <a:avLst/>
          </a:prstGeom>
          <a:noFill/>
          <a:ln w="6350">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17" name="Picture 16">
            <a:extLst>
              <a:ext uri="{FF2B5EF4-FFF2-40B4-BE49-F238E27FC236}">
                <a16:creationId xmlns:a16="http://schemas.microsoft.com/office/drawing/2014/main" id="{7C28F84C-F814-42B8-A5C6-43E398CAB62F}"/>
              </a:ext>
            </a:extLst>
          </p:cNvPr>
          <p:cNvPicPr>
            <a:picLocks noChangeAspect="1"/>
          </p:cNvPicPr>
          <p:nvPr/>
        </p:nvPicPr>
        <p:blipFill>
          <a:blip r:embed="rId3"/>
          <a:stretch>
            <a:fillRect/>
          </a:stretch>
        </p:blipFill>
        <p:spPr>
          <a:xfrm>
            <a:off x="3886425" y="759118"/>
            <a:ext cx="1333647" cy="419146"/>
          </a:xfrm>
          <a:prstGeom prst="rect">
            <a:avLst/>
          </a:prstGeom>
        </p:spPr>
      </p:pic>
      <p:sp>
        <p:nvSpPr>
          <p:cNvPr id="21" name="TextBox 20">
            <a:extLst>
              <a:ext uri="{FF2B5EF4-FFF2-40B4-BE49-F238E27FC236}">
                <a16:creationId xmlns:a16="http://schemas.microsoft.com/office/drawing/2014/main" id="{3EE56E1C-97FD-491C-AABC-902D6A7CDBC9}"/>
              </a:ext>
            </a:extLst>
          </p:cNvPr>
          <p:cNvSpPr txBox="1"/>
          <p:nvPr/>
        </p:nvSpPr>
        <p:spPr>
          <a:xfrm>
            <a:off x="4788024" y="1268760"/>
            <a:ext cx="3168352" cy="4585871"/>
          </a:xfrm>
          <a:prstGeom prst="rect">
            <a:avLst/>
          </a:prstGeom>
          <a:noFill/>
        </p:spPr>
        <p:txBody>
          <a:bodyPr wrap="square">
            <a:spAutoFit/>
          </a:bodyPr>
          <a:lstStyle/>
          <a:p>
            <a:r>
              <a:rPr lang="en-US" sz="24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Components</a:t>
            </a:r>
          </a:p>
          <a:p>
            <a:endParaRPr lang="en-US" sz="8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UI</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Validation schemes</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RDBqc</a:t>
            </a:r>
          </a:p>
          <a:p>
            <a:pPr marL="342900" indent="-342900">
              <a:buFont typeface="Wingdings" panose="05000000000000000000" pitchFamily="2" charset="2"/>
              <a:buChar char="ü"/>
            </a:pPr>
            <a:r>
              <a:rPr lang="en-US" sz="20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RDBprocessing</a:t>
            </a:r>
            <a:endPar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 </a:t>
            </a:r>
            <a:r>
              <a:rPr lang="en-US" sz="20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RoMEBS</a:t>
            </a:r>
            <a:endPar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ü"/>
            </a:pPr>
            <a:r>
              <a:rPr lang="en-US" sz="20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BioIndex</a:t>
            </a:r>
            <a:endPar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EU fleet analysis</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MCDA for SSF</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FDI spatial checks</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Mapping</a:t>
            </a:r>
          </a:p>
          <a:p>
            <a:pPr marL="342900" indent="-342900">
              <a:buFont typeface="Wingdings" panose="05000000000000000000" pitchFamily="2" charset="2"/>
              <a:buChar char="ü"/>
            </a:pP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Stomach content &amp; Eggs&amp;Larvae data entry forms</a:t>
            </a:r>
          </a:p>
        </p:txBody>
      </p:sp>
    </p:spTree>
    <p:extLst>
      <p:ext uri="{BB962C8B-B14F-4D97-AF65-F5344CB8AC3E}">
        <p14:creationId xmlns:p14="http://schemas.microsoft.com/office/powerpoint/2010/main" val="518322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1</a:t>
            </a:r>
            <a:r>
              <a:rPr kumimoji="0" lang="en-US" sz="2000" b="1" i="0" u="none" strike="noStrike" kern="0" cap="none" spc="0" normalizeH="0" baseline="30000" noProof="0" dirty="0">
                <a:ln>
                  <a:noFill/>
                </a:ln>
                <a:solidFill>
                  <a:srgbClr val="FFFFFF"/>
                </a:solidFill>
                <a:effectLst/>
                <a:uLnTx/>
                <a:uFillTx/>
                <a:latin typeface="Calibri Light" pitchFamily="34" charset="0"/>
                <a:cs typeface="Calibri Light" pitchFamily="34" charset="0"/>
                <a:sym typeface="Arial"/>
              </a:rPr>
              <a:t>st</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and 2</a:t>
            </a:r>
            <a:r>
              <a:rPr kumimoji="0" lang="en-US" sz="2000" b="1" i="0" u="none" strike="noStrike" kern="0" cap="none" spc="0" normalizeH="0" baseline="30000" noProof="0" dirty="0">
                <a:ln>
                  <a:noFill/>
                </a:ln>
                <a:solidFill>
                  <a:srgbClr val="FFFFFF"/>
                </a:solidFill>
                <a:effectLst/>
                <a:uLnTx/>
                <a:uFillTx/>
                <a:latin typeface="Calibri Light" pitchFamily="34" charset="0"/>
                <a:cs typeface="Calibri Light" pitchFamily="34" charset="0"/>
                <a:sym typeface="Arial"/>
              </a:rPr>
              <a:t>nd</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training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611560" y="1108828"/>
            <a:ext cx="8136904" cy="3256276"/>
          </a:xfrm>
          <a:prstGeom prst="rect">
            <a:avLst/>
          </a:prstGeom>
          <a:noFill/>
        </p:spPr>
        <p:txBody>
          <a:bodyPr wrap="square">
            <a:spAutoFit/>
          </a:bodyPr>
          <a:lstStyle/>
          <a:p>
            <a:pPr algn="just">
              <a:lnSpc>
                <a:spcPct val="115000"/>
              </a:lnSpc>
              <a:spcAft>
                <a:spcPts val="1200"/>
              </a:spcAft>
            </a:pPr>
            <a:r>
              <a:rPr lang="en-US" sz="2400" b="1"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RDBFIS 1</a:t>
            </a:r>
            <a:r>
              <a:rPr lang="en-US" sz="2400" b="1" baseline="300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st</a:t>
            </a:r>
            <a:r>
              <a:rPr lang="en-US" sz="2400" b="1"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 training 17-19 September 2024 (online)</a:t>
            </a:r>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 </a:t>
            </a:r>
            <a:endParaRPr lang="el-GR"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endParaRPr>
          </a:p>
          <a:p>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The training was highly successful, with many participants expressing strong interest in learning on the system, including new </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scientists</a:t>
            </a:r>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 who did not participated in the bilateral meetings that started in December 2023.</a:t>
            </a:r>
          </a:p>
          <a:p>
            <a:endPar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A second hybrid five-day meeting will be held from January 20 to 24, 2025.</a:t>
            </a:r>
            <a:endPar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986821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7886"/>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Future bilateral meetings of RDBFIS,</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specificities at national level that need to be addressed by RDBFIS</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467544" y="1108828"/>
            <a:ext cx="8136904" cy="3880742"/>
          </a:xfrm>
          <a:prstGeom prst="rect">
            <a:avLst/>
          </a:prstGeom>
          <a:noFill/>
        </p:spPr>
        <p:txBody>
          <a:bodyPr wrap="square">
            <a:spAutoFit/>
          </a:bodyPr>
          <a:lstStyle/>
          <a:p>
            <a:pPr algn="just">
              <a:lnSpc>
                <a:spcPct val="115000"/>
              </a:lnSpc>
              <a:spcAft>
                <a:spcPts val="1200"/>
              </a:spcAft>
            </a:pPr>
            <a:r>
              <a:rPr lang="en-US" sz="2400" b="1"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Bilateral meetings</a:t>
            </a:r>
          </a:p>
          <a:p>
            <a:pPr marL="715963" indent="-457200" algn="just">
              <a:spcAft>
                <a:spcPts val="600"/>
              </a:spcAft>
              <a:buAutoNum type="arabicPeriod"/>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Finalize the detailed biological data</a:t>
            </a:r>
          </a:p>
          <a:p>
            <a:pPr marL="715963" indent="-457200" algn="just">
              <a:spcAft>
                <a:spcPts val="600"/>
              </a:spcAft>
              <a:buAutoNum type="arabicPeriod"/>
            </a:pPr>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MEDIAS data upload</a:t>
            </a:r>
          </a:p>
          <a:p>
            <a:pPr marL="715963" indent="-457200" algn="just">
              <a:spcAft>
                <a:spcPts val="600"/>
              </a:spcAft>
              <a:buAutoNum type="arabicPeriod"/>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Support the MS to prepare the 2025 data call</a:t>
            </a:r>
          </a:p>
          <a:p>
            <a:pPr marL="715963" indent="-457200" algn="just">
              <a:spcAft>
                <a:spcPts val="600"/>
              </a:spcAft>
              <a:buAutoNum type="arabicPeriod"/>
            </a:pPr>
            <a:r>
              <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rPr>
              <a:t>Upload MEDITS data for the period 1994-2001</a:t>
            </a:r>
          </a:p>
          <a:p>
            <a:pPr marL="715963" indent="-457200" algn="just">
              <a:spcAft>
                <a:spcPts val="600"/>
              </a:spcAft>
              <a:buAutoNum type="arabicPeriod"/>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Upload 2023 data</a:t>
            </a:r>
            <a:endPar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just">
              <a:lnSpc>
                <a:spcPct val="115000"/>
              </a:lnSpc>
              <a:spcAft>
                <a:spcPts val="1200"/>
              </a:spcAft>
            </a:pPr>
            <a:endParaRPr lang="en-US" sz="2400" dirty="0">
              <a:solidFill>
                <a:schemeClr val="bg2">
                  <a:lumMod val="75000"/>
                </a:schemeClr>
              </a:solidFill>
              <a:effectLst/>
              <a:latin typeface="Calibri Light" panose="020F0302020204030204" pitchFamily="34" charset="0"/>
              <a:ea typeface="Calibri Light" panose="020F0302020204030204" pitchFamily="34" charset="0"/>
              <a:cs typeface="Calibri Light" panose="020F0302020204030204" pitchFamily="34" charset="0"/>
            </a:endParaRPr>
          </a:p>
          <a:p>
            <a:pPr algn="just">
              <a:lnSpc>
                <a:spcPct val="115000"/>
              </a:lnSpc>
              <a:spcAft>
                <a:spcPts val="1200"/>
              </a:spcAft>
            </a:pPr>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Specificities at national level that need to be addressed by RDBFIS </a:t>
            </a:r>
          </a:p>
        </p:txBody>
      </p:sp>
    </p:spTree>
    <p:extLst>
      <p:ext uri="{BB962C8B-B14F-4D97-AF65-F5344CB8AC3E}">
        <p14:creationId xmlns:p14="http://schemas.microsoft.com/office/powerpoint/2010/main" val="3799333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20">
            <a:extLst>
              <a:ext uri="{FF2B5EF4-FFF2-40B4-BE49-F238E27FC236}">
                <a16:creationId xmlns:a16="http://schemas.microsoft.com/office/drawing/2014/main" id="{9651AE9A-65F0-490C-9B31-DD012AF4537C}"/>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l-GR" altLang="el-GR" sz="1800" b="0" i="0" u="none" strike="noStrike" cap="none" normalizeH="0" baseline="0">
                <a:ln>
                  <a:noFill/>
                </a:ln>
                <a:solidFill>
                  <a:schemeClr val="tx1"/>
                </a:solidFill>
                <a:effectLst/>
                <a:latin typeface="Arial" panose="020B0604020202020204" pitchFamily="34" charset="0"/>
              </a:rPr>
            </a:br>
            <a:endParaRPr kumimoji="0" lang="el-GR" altLang="el-G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a:ln>
                <a:noFill/>
              </a:ln>
              <a:solidFill>
                <a:schemeClr val="tx1"/>
              </a:solidFill>
              <a:effectLst/>
              <a:latin typeface="Arial" panose="020B0604020202020204" pitchFamily="34" charset="0"/>
            </a:endParaRPr>
          </a:p>
        </p:txBody>
      </p:sp>
      <p:sp>
        <p:nvSpPr>
          <p:cNvPr id="17" name="Rectangle 22">
            <a:extLst>
              <a:ext uri="{FF2B5EF4-FFF2-40B4-BE49-F238E27FC236}">
                <a16:creationId xmlns:a16="http://schemas.microsoft.com/office/drawing/2014/main" id="{104D376D-B9E3-4570-9D09-DE84426EAF06}"/>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a:ln>
                <a:noFill/>
              </a:ln>
              <a:solidFill>
                <a:schemeClr val="tx1"/>
              </a:solidFill>
              <a:effectLst/>
              <a:latin typeface="Arial" panose="020B0604020202020204" pitchFamily="34" charset="0"/>
            </a:endParaRPr>
          </a:p>
        </p:txBody>
      </p:sp>
      <p:cxnSp>
        <p:nvCxnSpPr>
          <p:cNvPr id="6" name="Straight Arrow Connector 5">
            <a:extLst>
              <a:ext uri="{FF2B5EF4-FFF2-40B4-BE49-F238E27FC236}">
                <a16:creationId xmlns:a16="http://schemas.microsoft.com/office/drawing/2014/main" id="{ECE0EAFC-1FB6-4C65-B755-0ADBB2A287ED}"/>
              </a:ext>
            </a:extLst>
          </p:cNvPr>
          <p:cNvCxnSpPr>
            <a:cxnSpLocks/>
          </p:cNvCxnSpPr>
          <p:nvPr/>
        </p:nvCxnSpPr>
        <p:spPr>
          <a:xfrm>
            <a:off x="2915816" y="2198241"/>
            <a:ext cx="597720" cy="0"/>
          </a:xfrm>
          <a:prstGeom prst="straightConnector1">
            <a:avLst/>
          </a:prstGeom>
          <a:ln w="412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 Box 1">
            <a:extLst>
              <a:ext uri="{FF2B5EF4-FFF2-40B4-BE49-F238E27FC236}">
                <a16:creationId xmlns:a16="http://schemas.microsoft.com/office/drawing/2014/main" id="{C41782DC-E079-4053-8044-EE6B222A4997}"/>
              </a:ext>
            </a:extLst>
          </p:cNvPr>
          <p:cNvSpPr txBox="1">
            <a:spLocks noChangeArrowheads="1"/>
          </p:cNvSpPr>
          <p:nvPr/>
        </p:nvSpPr>
        <p:spPr bwMode="auto">
          <a:xfrm>
            <a:off x="1083816" y="1830650"/>
            <a:ext cx="1044893" cy="1015663"/>
          </a:xfrm>
          <a:prstGeom prst="rect">
            <a:avLst/>
          </a:prstGeom>
          <a:solidFill>
            <a:srgbClr val="F2F2F2"/>
          </a:solid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l-GR"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400" b="1" i="0" u="none" strike="noStrike" cap="none" normalizeH="0" baseline="0" dirty="0">
                <a:ln>
                  <a:noFill/>
                </a:ln>
                <a:solidFill>
                  <a:schemeClr val="accent1">
                    <a:lumMod val="75000"/>
                  </a:schemeClr>
                </a:solidFill>
                <a:effectLst/>
                <a:latin typeface="Calibri" panose="020F0502020204030204" pitchFamily="34" charset="0"/>
                <a:ea typeface="Calibri" panose="020F0502020204030204" pitchFamily="34" charset="0"/>
                <a:cs typeface="Calibri" panose="020F0502020204030204" pitchFamily="34" charset="0"/>
              </a:rPr>
              <a:t>MS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l-GR" sz="1800" b="0" i="0" u="none" strike="noStrike" cap="none" normalizeH="0" baseline="0" dirty="0">
              <a:ln>
                <a:noFill/>
              </a:ln>
              <a:solidFill>
                <a:schemeClr val="tx1"/>
              </a:solidFill>
              <a:effectLst/>
              <a:latin typeface="Arial" panose="020B0604020202020204" pitchFamily="34" charset="0"/>
            </a:endParaRPr>
          </a:p>
        </p:txBody>
      </p:sp>
      <p:sp>
        <p:nvSpPr>
          <p:cNvPr id="24" name="TextBox 23">
            <a:extLst>
              <a:ext uri="{FF2B5EF4-FFF2-40B4-BE49-F238E27FC236}">
                <a16:creationId xmlns:a16="http://schemas.microsoft.com/office/drawing/2014/main" id="{B8E1853B-3083-44BD-8114-67EE67AAEC7C}"/>
              </a:ext>
            </a:extLst>
          </p:cNvPr>
          <p:cNvSpPr txBox="1"/>
          <p:nvPr/>
        </p:nvSpPr>
        <p:spPr>
          <a:xfrm>
            <a:off x="2252985" y="2126233"/>
            <a:ext cx="543535" cy="369332"/>
          </a:xfrm>
          <a:prstGeom prst="rect">
            <a:avLst/>
          </a:prstGeom>
          <a:noFill/>
          <a:ln w="6350">
            <a:solidFill>
              <a:schemeClr val="bg1">
                <a:lumMod val="75000"/>
              </a:schemeClr>
            </a:solidFill>
          </a:ln>
        </p:spPr>
        <p:txBody>
          <a:bodyPr wrap="square">
            <a:spAutoFit/>
          </a:bodyPr>
          <a:lstStyle/>
          <a:p>
            <a:r>
              <a:rPr lang="en-US" sz="18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.csv</a:t>
            </a:r>
          </a:p>
        </p:txBody>
      </p:sp>
      <p:sp>
        <p:nvSpPr>
          <p:cNvPr id="3" name="Cylinder 2">
            <a:extLst>
              <a:ext uri="{FF2B5EF4-FFF2-40B4-BE49-F238E27FC236}">
                <a16:creationId xmlns:a16="http://schemas.microsoft.com/office/drawing/2014/main" id="{FC3FFB0C-38D4-4625-B674-CD7B64ACDFAD}"/>
              </a:ext>
            </a:extLst>
          </p:cNvPr>
          <p:cNvSpPr/>
          <p:nvPr/>
        </p:nvSpPr>
        <p:spPr>
          <a:xfrm>
            <a:off x="4427984" y="2286217"/>
            <a:ext cx="1224136" cy="1046410"/>
          </a:xfrm>
          <a:prstGeom prst="can">
            <a:avLst/>
          </a:prstGeom>
          <a:solidFill>
            <a:schemeClr val="bg1">
              <a:lumMod val="75000"/>
              <a:alpha val="7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l-GR"/>
          </a:p>
        </p:txBody>
      </p:sp>
      <p:pic>
        <p:nvPicPr>
          <p:cNvPr id="2053" name="Picture 11">
            <a:extLst>
              <a:ext uri="{FF2B5EF4-FFF2-40B4-BE49-F238E27FC236}">
                <a16:creationId xmlns:a16="http://schemas.microsoft.com/office/drawing/2014/main" id="{678FE72F-85C9-4423-9FEC-B3A9D4356A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78"/>
          <a:stretch/>
        </p:blipFill>
        <p:spPr bwMode="auto">
          <a:xfrm>
            <a:off x="3732618" y="1406153"/>
            <a:ext cx="2598453" cy="55874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9">
            <a:extLst>
              <a:ext uri="{FF2B5EF4-FFF2-40B4-BE49-F238E27FC236}">
                <a16:creationId xmlns:a16="http://schemas.microsoft.com/office/drawing/2014/main" id="{891D688E-047A-4E71-935E-B1B71AD69E18}"/>
              </a:ext>
            </a:extLst>
          </p:cNvPr>
          <p:cNvSpPr txBox="1">
            <a:spLocks noChangeArrowheads="1"/>
          </p:cNvSpPr>
          <p:nvPr/>
        </p:nvSpPr>
        <p:spPr bwMode="auto">
          <a:xfrm>
            <a:off x="4465055" y="2600026"/>
            <a:ext cx="11521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Med&amp;BS </a:t>
            </a:r>
            <a:r>
              <a:rPr kumimoji="0" lang="en-US" altLang="el-GR" sz="2000" b="1"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RDB</a:t>
            </a:r>
            <a:endParaRPr kumimoji="0" lang="en-US" altLang="el-GR" sz="2000" b="0" i="0" u="none" strike="noStrike" cap="none" normalizeH="0" baseline="0" dirty="0">
              <a:ln>
                <a:noFill/>
              </a:ln>
              <a:solidFill>
                <a:schemeClr val="bg2">
                  <a:lumMod val="75000"/>
                </a:schemeClr>
              </a:solidFill>
              <a:effectLst/>
              <a:latin typeface="Arial" panose="020B0604020202020204" pitchFamily="34" charset="0"/>
            </a:endParaRPr>
          </a:p>
        </p:txBody>
      </p:sp>
      <p:sp>
        <p:nvSpPr>
          <p:cNvPr id="26" name="Rectangle 25">
            <a:extLst>
              <a:ext uri="{FF2B5EF4-FFF2-40B4-BE49-F238E27FC236}">
                <a16:creationId xmlns:a16="http://schemas.microsoft.com/office/drawing/2014/main" id="{F2635D27-DB51-4CF8-B4E7-CF9A0AE3BE0F}"/>
              </a:ext>
            </a:extLst>
          </p:cNvPr>
          <p:cNvSpPr/>
          <p:nvPr/>
        </p:nvSpPr>
        <p:spPr>
          <a:xfrm>
            <a:off x="3635895" y="1046112"/>
            <a:ext cx="4248473" cy="2436453"/>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8" name="Straight Arrow Connector 27">
            <a:extLst>
              <a:ext uri="{FF2B5EF4-FFF2-40B4-BE49-F238E27FC236}">
                <a16:creationId xmlns:a16="http://schemas.microsoft.com/office/drawing/2014/main" id="{7FD4C944-EE59-4409-B8B5-A7AEE4FBC395}"/>
              </a:ext>
            </a:extLst>
          </p:cNvPr>
          <p:cNvCxnSpPr>
            <a:cxnSpLocks/>
          </p:cNvCxnSpPr>
          <p:nvPr/>
        </p:nvCxnSpPr>
        <p:spPr>
          <a:xfrm>
            <a:off x="5004048" y="1964900"/>
            <a:ext cx="0" cy="423664"/>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AA7822B-24BB-402A-9B7C-CB4C43CF6E06}"/>
              </a:ext>
            </a:extLst>
          </p:cNvPr>
          <p:cNvCxnSpPr>
            <a:cxnSpLocks/>
          </p:cNvCxnSpPr>
          <p:nvPr/>
        </p:nvCxnSpPr>
        <p:spPr>
          <a:xfrm flipH="1">
            <a:off x="2878736" y="2414265"/>
            <a:ext cx="634800" cy="0"/>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7" name="Cylinder 36">
            <a:extLst>
              <a:ext uri="{FF2B5EF4-FFF2-40B4-BE49-F238E27FC236}">
                <a16:creationId xmlns:a16="http://schemas.microsoft.com/office/drawing/2014/main" id="{65F661E5-577A-46D7-9DAB-8484A244A3DE}"/>
              </a:ext>
            </a:extLst>
          </p:cNvPr>
          <p:cNvSpPr/>
          <p:nvPr/>
        </p:nvSpPr>
        <p:spPr>
          <a:xfrm>
            <a:off x="6516216" y="3885762"/>
            <a:ext cx="1224136" cy="1046410"/>
          </a:xfrm>
          <a:prstGeom prst="can">
            <a:avLst/>
          </a:prstGeom>
          <a:solidFill>
            <a:schemeClr val="bg1">
              <a:lumMod val="75000"/>
              <a:alpha val="7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l-GR"/>
          </a:p>
        </p:txBody>
      </p:sp>
      <p:sp>
        <p:nvSpPr>
          <p:cNvPr id="38" name="TextBox 9">
            <a:extLst>
              <a:ext uri="{FF2B5EF4-FFF2-40B4-BE49-F238E27FC236}">
                <a16:creationId xmlns:a16="http://schemas.microsoft.com/office/drawing/2014/main" id="{8519A5D3-233D-4E9C-98CF-70091D488201}"/>
              </a:ext>
            </a:extLst>
          </p:cNvPr>
          <p:cNvSpPr txBox="1">
            <a:spLocks noChangeArrowheads="1"/>
          </p:cNvSpPr>
          <p:nvPr/>
        </p:nvSpPr>
        <p:spPr bwMode="auto">
          <a:xfrm>
            <a:off x="6553287" y="4271579"/>
            <a:ext cx="1152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JRC DB</a:t>
            </a:r>
            <a:endParaRPr kumimoji="0" lang="en-US" altLang="el-GR" sz="2000" b="0" i="0" u="none" strike="noStrike" cap="none" normalizeH="0" baseline="0" dirty="0">
              <a:ln>
                <a:noFill/>
              </a:ln>
              <a:solidFill>
                <a:schemeClr val="bg2">
                  <a:lumMod val="75000"/>
                </a:schemeClr>
              </a:solidFill>
              <a:effectLst/>
              <a:latin typeface="Arial" panose="020B0604020202020204" pitchFamily="34" charset="0"/>
            </a:endParaRPr>
          </a:p>
        </p:txBody>
      </p:sp>
      <p:cxnSp>
        <p:nvCxnSpPr>
          <p:cNvPr id="40" name="Straight Arrow Connector 39">
            <a:extLst>
              <a:ext uri="{FF2B5EF4-FFF2-40B4-BE49-F238E27FC236}">
                <a16:creationId xmlns:a16="http://schemas.microsoft.com/office/drawing/2014/main" id="{E2001140-6A84-48E6-806E-AB51E4EA1964}"/>
              </a:ext>
            </a:extLst>
          </p:cNvPr>
          <p:cNvCxnSpPr>
            <a:cxnSpLocks/>
          </p:cNvCxnSpPr>
          <p:nvPr/>
        </p:nvCxnSpPr>
        <p:spPr>
          <a:xfrm>
            <a:off x="7092280" y="3493318"/>
            <a:ext cx="0" cy="524103"/>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7648BC65-AC3C-4ECE-894B-907937C86FD5}"/>
              </a:ext>
            </a:extLst>
          </p:cNvPr>
          <p:cNvPicPr>
            <a:picLocks noChangeAspect="1"/>
          </p:cNvPicPr>
          <p:nvPr/>
        </p:nvPicPr>
        <p:blipFill>
          <a:blip r:embed="rId3"/>
          <a:stretch>
            <a:fillRect/>
          </a:stretch>
        </p:blipFill>
        <p:spPr>
          <a:xfrm>
            <a:off x="3923928" y="818277"/>
            <a:ext cx="1333647" cy="419146"/>
          </a:xfrm>
          <a:prstGeom prst="rect">
            <a:avLst/>
          </a:prstGeom>
        </p:spPr>
      </p:pic>
      <p:grpSp>
        <p:nvGrpSpPr>
          <p:cNvPr id="4" name="Group 3">
            <a:extLst>
              <a:ext uri="{FF2B5EF4-FFF2-40B4-BE49-F238E27FC236}">
                <a16:creationId xmlns:a16="http://schemas.microsoft.com/office/drawing/2014/main" id="{BF71D9D1-E232-4D69-B403-4917BE186E0F}"/>
              </a:ext>
            </a:extLst>
          </p:cNvPr>
          <p:cNvGrpSpPr/>
          <p:nvPr/>
        </p:nvGrpSpPr>
        <p:grpSpPr>
          <a:xfrm>
            <a:off x="6483264" y="2833772"/>
            <a:ext cx="1041064" cy="523220"/>
            <a:chOff x="5940152" y="5025557"/>
            <a:chExt cx="1041064" cy="523220"/>
          </a:xfrm>
        </p:grpSpPr>
        <p:sp>
          <p:nvSpPr>
            <p:cNvPr id="27" name="TextBox 26">
              <a:extLst>
                <a:ext uri="{FF2B5EF4-FFF2-40B4-BE49-F238E27FC236}">
                  <a16:creationId xmlns:a16="http://schemas.microsoft.com/office/drawing/2014/main" id="{EE4DA653-F2BE-4BC4-BDE8-D3CDF84AD60D}"/>
                </a:ext>
              </a:extLst>
            </p:cNvPr>
            <p:cNvSpPr txBox="1"/>
            <p:nvPr/>
          </p:nvSpPr>
          <p:spPr>
            <a:xfrm>
              <a:off x="6261136" y="5025557"/>
              <a:ext cx="720080" cy="523220"/>
            </a:xfrm>
            <a:prstGeom prst="rect">
              <a:avLst/>
            </a:prstGeom>
            <a:noFill/>
            <a:ln w="6350">
              <a:noFill/>
            </a:ln>
          </p:spPr>
          <p:txBody>
            <a:bodyPr wrap="square">
              <a:spAutoFit/>
            </a:bodyPr>
            <a:lstStyle/>
            <a:p>
              <a:pPr algn="ctr"/>
              <a:r>
                <a:rPr lang="en-US"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Submit to JRC</a:t>
              </a:r>
            </a:p>
          </p:txBody>
        </p:sp>
        <p:pic>
          <p:nvPicPr>
            <p:cNvPr id="1028" name="Picture 4" descr="Document, file, upload icon - Download on Iconfinder">
              <a:extLst>
                <a:ext uri="{FF2B5EF4-FFF2-40B4-BE49-F238E27FC236}">
                  <a16:creationId xmlns:a16="http://schemas.microsoft.com/office/drawing/2014/main" id="{CD54290F-608E-4332-9D2F-06832FF77A47}"/>
                </a:ext>
              </a:extLst>
            </p:cNvPr>
            <p:cNvPicPr>
              <a:picLocks noChangeAspect="1" noChangeArrowheads="1"/>
            </p:cNvPicPr>
            <p:nvPr/>
          </p:nvPicPr>
          <p:blipFill>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40152" y="5057990"/>
              <a:ext cx="465000" cy="465000"/>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TextBox 33">
            <a:extLst>
              <a:ext uri="{FF2B5EF4-FFF2-40B4-BE49-F238E27FC236}">
                <a16:creationId xmlns:a16="http://schemas.microsoft.com/office/drawing/2014/main" id="{6C73609C-E89F-45B0-B681-30BF75532A35}"/>
              </a:ext>
            </a:extLst>
          </p:cNvPr>
          <p:cNvSpPr txBox="1"/>
          <p:nvPr/>
        </p:nvSpPr>
        <p:spPr>
          <a:xfrm>
            <a:off x="971601" y="519063"/>
            <a:ext cx="2736303" cy="461665"/>
          </a:xfrm>
          <a:prstGeom prst="rect">
            <a:avLst/>
          </a:prstGeom>
          <a:noFill/>
          <a:ln w="6350">
            <a:noFill/>
          </a:ln>
        </p:spPr>
        <p:txBody>
          <a:bodyPr wrap="square">
            <a:spAutoFit/>
          </a:bodyPr>
          <a:lstStyle/>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Initial proposal ….</a:t>
            </a:r>
          </a:p>
        </p:txBody>
      </p:sp>
      <p:sp>
        <p:nvSpPr>
          <p:cNvPr id="41" name="TextBox 40">
            <a:extLst>
              <a:ext uri="{FF2B5EF4-FFF2-40B4-BE49-F238E27FC236}">
                <a16:creationId xmlns:a16="http://schemas.microsoft.com/office/drawing/2014/main" id="{52E3E5E0-D98C-4017-9A00-50A4E15ABBD1}"/>
              </a:ext>
            </a:extLst>
          </p:cNvPr>
          <p:cNvSpPr txBox="1"/>
          <p:nvPr/>
        </p:nvSpPr>
        <p:spPr>
          <a:xfrm>
            <a:off x="884833" y="5469180"/>
            <a:ext cx="7575599" cy="1200329"/>
          </a:xfrm>
          <a:prstGeom prst="rect">
            <a:avLst/>
          </a:prstGeom>
          <a:noFill/>
          <a:ln w="6350">
            <a:noFill/>
          </a:ln>
        </p:spPr>
        <p:txBody>
          <a:bodyPr wrap="square">
            <a:spAutoFit/>
          </a:bodyPr>
          <a:lstStyle/>
          <a:p>
            <a:r>
              <a:rPr lang="en-US" sz="2400" b="1"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 but:</a:t>
            </a:r>
            <a:r>
              <a:rPr lang="en-US" sz="24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 </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 there are commission policy issues regarding data, b) is a much bigger task to alter the stringent institutional security bureaucracy</a:t>
            </a:r>
          </a:p>
        </p:txBody>
      </p:sp>
      <p:sp>
        <p:nvSpPr>
          <p:cNvPr id="43" name="Rectangle 42">
            <a:extLst>
              <a:ext uri="{FF2B5EF4-FFF2-40B4-BE49-F238E27FC236}">
                <a16:creationId xmlns:a16="http://schemas.microsoft.com/office/drawing/2014/main" id="{F67E19A8-BE14-4366-8151-8C8535B05911}"/>
              </a:ext>
            </a:extLst>
          </p:cNvPr>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submission of data from RDBFIS to JRC</a:t>
            </a:r>
            <a:r>
              <a:rPr lang="en-US" sz="2000" b="1" dirty="0">
                <a:solidFill>
                  <a:srgbClr val="FFFFFF"/>
                </a:solidFill>
                <a:latin typeface="Calibri Light" pitchFamily="34" charset="0"/>
                <a:cs typeface="Calibri Light" pitchFamily="34" charset="0"/>
              </a:rPr>
              <a:t>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Tree>
    <p:extLst>
      <p:ext uri="{BB962C8B-B14F-4D97-AF65-F5344CB8AC3E}">
        <p14:creationId xmlns:p14="http://schemas.microsoft.com/office/powerpoint/2010/main" val="1812304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5">
            <a:extLst>
              <a:ext uri="{FF2B5EF4-FFF2-40B4-BE49-F238E27FC236}">
                <a16:creationId xmlns:a16="http://schemas.microsoft.com/office/drawing/2014/main" id="{F0CAB5FD-EAEC-4929-B84D-73646A22949B}"/>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l-GR"/>
          </a:p>
        </p:txBody>
      </p:sp>
      <p:sp>
        <p:nvSpPr>
          <p:cNvPr id="16" name="Rectangle 20">
            <a:extLst>
              <a:ext uri="{FF2B5EF4-FFF2-40B4-BE49-F238E27FC236}">
                <a16:creationId xmlns:a16="http://schemas.microsoft.com/office/drawing/2014/main" id="{9651AE9A-65F0-490C-9B31-DD012AF4537C}"/>
              </a:ext>
            </a:extLst>
          </p:cNvPr>
          <p:cNvSpPr>
            <a:spLocks noChangeArrowheads="1"/>
          </p:cNvSpPr>
          <p:nvPr/>
        </p:nvSpPr>
        <p:spPr bwMode="auto">
          <a:xfrm>
            <a:off x="152400" y="6096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3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l-GR" altLang="el-GR" sz="1800" b="0" i="0" u="none" strike="noStrike" cap="none" normalizeH="0" baseline="0">
                <a:ln>
                  <a:noFill/>
                </a:ln>
                <a:solidFill>
                  <a:schemeClr val="tx1"/>
                </a:solidFill>
                <a:effectLst/>
                <a:latin typeface="Arial" panose="020B0604020202020204" pitchFamily="34" charset="0"/>
              </a:rPr>
            </a:br>
            <a:endParaRPr kumimoji="0" lang="el-GR" altLang="el-GR"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l-GR" altLang="el-GR" sz="1800" b="0" i="0" u="none" strike="noStrike" cap="none" normalizeH="0" baseline="0">
              <a:ln>
                <a:noFill/>
              </a:ln>
              <a:solidFill>
                <a:schemeClr val="tx1"/>
              </a:solidFill>
              <a:effectLst/>
              <a:latin typeface="Arial" panose="020B0604020202020204" pitchFamily="34" charset="0"/>
            </a:endParaRPr>
          </a:p>
        </p:txBody>
      </p:sp>
      <p:grpSp>
        <p:nvGrpSpPr>
          <p:cNvPr id="42" name="Group 41">
            <a:extLst>
              <a:ext uri="{FF2B5EF4-FFF2-40B4-BE49-F238E27FC236}">
                <a16:creationId xmlns:a16="http://schemas.microsoft.com/office/drawing/2014/main" id="{5BE7B0EA-6B31-4FD4-B829-0D983EDA1832}"/>
              </a:ext>
            </a:extLst>
          </p:cNvPr>
          <p:cNvGrpSpPr/>
          <p:nvPr/>
        </p:nvGrpSpPr>
        <p:grpSpPr>
          <a:xfrm>
            <a:off x="539552" y="620688"/>
            <a:ext cx="6391211" cy="5240352"/>
            <a:chOff x="539552" y="620688"/>
            <a:chExt cx="6391211" cy="5240352"/>
          </a:xfrm>
        </p:grpSpPr>
        <p:cxnSp>
          <p:nvCxnSpPr>
            <p:cNvPr id="6" name="Straight Arrow Connector 5">
              <a:extLst>
                <a:ext uri="{FF2B5EF4-FFF2-40B4-BE49-F238E27FC236}">
                  <a16:creationId xmlns:a16="http://schemas.microsoft.com/office/drawing/2014/main" id="{ECE0EAFC-1FB6-4C65-B755-0ADBB2A287ED}"/>
                </a:ext>
              </a:extLst>
            </p:cNvPr>
            <p:cNvCxnSpPr>
              <a:cxnSpLocks/>
            </p:cNvCxnSpPr>
            <p:nvPr/>
          </p:nvCxnSpPr>
          <p:spPr>
            <a:xfrm>
              <a:off x="2771800" y="4669761"/>
              <a:ext cx="597720" cy="0"/>
            </a:xfrm>
            <a:prstGeom prst="straightConnector1">
              <a:avLst/>
            </a:prstGeom>
            <a:ln w="412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29">
              <a:extLst>
                <a:ext uri="{FF2B5EF4-FFF2-40B4-BE49-F238E27FC236}">
                  <a16:creationId xmlns:a16="http://schemas.microsoft.com/office/drawing/2014/main" id="{B67F2B70-012E-4046-8195-911B57B26F7C}"/>
                </a:ext>
              </a:extLst>
            </p:cNvPr>
            <p:cNvSpPr txBox="1">
              <a:spLocks noChangeArrowheads="1"/>
            </p:cNvSpPr>
            <p:nvPr/>
          </p:nvSpPr>
          <p:spPr bwMode="auto">
            <a:xfrm>
              <a:off x="3458680" y="812223"/>
              <a:ext cx="1401352" cy="790575"/>
            </a:xfrm>
            <a:prstGeom prst="rect">
              <a:avLst/>
            </a:prstGeom>
            <a:noFill/>
            <a:ln w="3175">
              <a:solidFill>
                <a:schemeClr val="bg1">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1400" i="0" u="none" strike="noStrike" cap="none" normalizeH="0" baseline="0" dirty="0">
                  <a:ln>
                    <a:noFill/>
                  </a:ln>
                  <a:solidFill>
                    <a:srgbClr val="244061"/>
                  </a:solidFill>
                  <a:effectLst/>
                  <a:latin typeface="Calibri" panose="020F0502020204030204" pitchFamily="34" charset="0"/>
                  <a:ea typeface="Calibri Light" panose="020F0302020204030204" pitchFamily="34" charset="0"/>
                  <a:cs typeface="Times New Roman" panose="02020603050405020304" pitchFamily="18" charset="0"/>
                </a:rPr>
                <a:t>JRC UI for data VALIDATION &amp; UPLOAD</a:t>
              </a:r>
              <a:endParaRPr kumimoji="0" lang="en-US" altLang="el-GR" sz="1800" i="0" u="none" strike="noStrike" cap="none" normalizeH="0" baseline="0" dirty="0">
                <a:ln>
                  <a:noFill/>
                </a:ln>
                <a:solidFill>
                  <a:schemeClr val="tx1"/>
                </a:solidFill>
                <a:effectLst/>
                <a:latin typeface="Arial" panose="020B0604020202020204" pitchFamily="34" charset="0"/>
              </a:endParaRPr>
            </a:p>
          </p:txBody>
        </p:sp>
        <p:sp>
          <p:nvSpPr>
            <p:cNvPr id="10" name="Text Box 1">
              <a:extLst>
                <a:ext uri="{FF2B5EF4-FFF2-40B4-BE49-F238E27FC236}">
                  <a16:creationId xmlns:a16="http://schemas.microsoft.com/office/drawing/2014/main" id="{C41782DC-E079-4053-8044-EE6B222A4997}"/>
                </a:ext>
              </a:extLst>
            </p:cNvPr>
            <p:cNvSpPr txBox="1">
              <a:spLocks noChangeArrowheads="1"/>
            </p:cNvSpPr>
            <p:nvPr/>
          </p:nvSpPr>
          <p:spPr bwMode="auto">
            <a:xfrm>
              <a:off x="939800" y="4285545"/>
              <a:ext cx="1044893" cy="1015663"/>
            </a:xfrm>
            <a:prstGeom prst="rect">
              <a:avLst/>
            </a:prstGeom>
            <a:solidFill>
              <a:srgbClr val="F2F2F2"/>
            </a:solid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l-GR"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400" b="1"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l-GR" sz="1800" b="0" i="0" u="none" strike="noStrike" cap="none" normalizeH="0" baseline="0" dirty="0">
                <a:ln>
                  <a:noFill/>
                </a:ln>
                <a:solidFill>
                  <a:schemeClr val="tx1"/>
                </a:solidFill>
                <a:effectLst/>
                <a:latin typeface="Arial" panose="020B0604020202020204" pitchFamily="34" charset="0"/>
              </a:endParaRPr>
            </a:p>
          </p:txBody>
        </p:sp>
        <p:cxnSp>
          <p:nvCxnSpPr>
            <p:cNvPr id="12" name="Straight Arrow Connector 11">
              <a:extLst>
                <a:ext uri="{FF2B5EF4-FFF2-40B4-BE49-F238E27FC236}">
                  <a16:creationId xmlns:a16="http://schemas.microsoft.com/office/drawing/2014/main" id="{B8C4F7EB-8F00-4763-9076-A6EE68344BF8}"/>
                </a:ext>
              </a:extLst>
            </p:cNvPr>
            <p:cNvCxnSpPr>
              <a:cxnSpLocks/>
            </p:cNvCxnSpPr>
            <p:nvPr/>
          </p:nvCxnSpPr>
          <p:spPr>
            <a:xfrm flipV="1">
              <a:off x="2411760" y="2060848"/>
              <a:ext cx="0" cy="2160240"/>
            </a:xfrm>
            <a:prstGeom prst="straightConnector1">
              <a:avLst/>
            </a:prstGeom>
            <a:ln w="41275">
              <a:solidFill>
                <a:srgbClr val="00B05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8E1853B-3083-44BD-8114-67EE67AAEC7C}"/>
                </a:ext>
              </a:extLst>
            </p:cNvPr>
            <p:cNvSpPr txBox="1"/>
            <p:nvPr/>
          </p:nvSpPr>
          <p:spPr>
            <a:xfrm>
              <a:off x="2108969" y="4581128"/>
              <a:ext cx="543535" cy="369332"/>
            </a:xfrm>
            <a:prstGeom prst="rect">
              <a:avLst/>
            </a:prstGeom>
            <a:noFill/>
            <a:ln w="6350">
              <a:solidFill>
                <a:schemeClr val="bg1">
                  <a:lumMod val="75000"/>
                </a:schemeClr>
              </a:solidFill>
            </a:ln>
          </p:spPr>
          <p:txBody>
            <a:bodyPr wrap="square">
              <a:spAutoFit/>
            </a:bodyPr>
            <a:lstStyle/>
            <a:p>
              <a:r>
                <a:rPr lang="en-US" sz="18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.csv</a:t>
              </a:r>
            </a:p>
          </p:txBody>
        </p:sp>
        <p:grpSp>
          <p:nvGrpSpPr>
            <p:cNvPr id="29" name="Group 28">
              <a:extLst>
                <a:ext uri="{FF2B5EF4-FFF2-40B4-BE49-F238E27FC236}">
                  <a16:creationId xmlns:a16="http://schemas.microsoft.com/office/drawing/2014/main" id="{FA56B67B-1826-44F8-99BE-F1A5E3A69989}"/>
                </a:ext>
              </a:extLst>
            </p:cNvPr>
            <p:cNvGrpSpPr/>
            <p:nvPr/>
          </p:nvGrpSpPr>
          <p:grpSpPr>
            <a:xfrm>
              <a:off x="3491880" y="3501008"/>
              <a:ext cx="2808312" cy="2360032"/>
              <a:chOff x="2987824" y="3501008"/>
              <a:chExt cx="2808312" cy="2360032"/>
            </a:xfrm>
          </p:grpSpPr>
          <p:sp>
            <p:nvSpPr>
              <p:cNvPr id="3" name="Cylinder 2">
                <a:extLst>
                  <a:ext uri="{FF2B5EF4-FFF2-40B4-BE49-F238E27FC236}">
                    <a16:creationId xmlns:a16="http://schemas.microsoft.com/office/drawing/2014/main" id="{FC3FFB0C-38D4-4625-B674-CD7B64ACDFAD}"/>
                  </a:ext>
                </a:extLst>
              </p:cNvPr>
              <p:cNvSpPr/>
              <p:nvPr/>
            </p:nvSpPr>
            <p:spPr>
              <a:xfrm>
                <a:off x="3779912" y="4741112"/>
                <a:ext cx="1224136" cy="1046410"/>
              </a:xfrm>
              <a:prstGeom prst="can">
                <a:avLst/>
              </a:prstGeom>
              <a:solidFill>
                <a:schemeClr val="bg1">
                  <a:lumMod val="75000"/>
                  <a:alpha val="7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l-GR"/>
              </a:p>
            </p:txBody>
          </p:sp>
          <p:pic>
            <p:nvPicPr>
              <p:cNvPr id="2053" name="Picture 11">
                <a:extLst>
                  <a:ext uri="{FF2B5EF4-FFF2-40B4-BE49-F238E27FC236}">
                    <a16:creationId xmlns:a16="http://schemas.microsoft.com/office/drawing/2014/main" id="{678FE72F-85C9-4423-9FEC-B3A9D4356A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878"/>
              <a:stretch/>
            </p:blipFill>
            <p:spPr bwMode="auto">
              <a:xfrm>
                <a:off x="3084546" y="3861048"/>
                <a:ext cx="2598453" cy="558747"/>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9">
                <a:extLst>
                  <a:ext uri="{FF2B5EF4-FFF2-40B4-BE49-F238E27FC236}">
                    <a16:creationId xmlns:a16="http://schemas.microsoft.com/office/drawing/2014/main" id="{891D688E-047A-4E71-935E-B1B71AD69E18}"/>
                  </a:ext>
                </a:extLst>
              </p:cNvPr>
              <p:cNvSpPr txBox="1">
                <a:spLocks noChangeArrowheads="1"/>
              </p:cNvSpPr>
              <p:nvPr/>
            </p:nvSpPr>
            <p:spPr bwMode="auto">
              <a:xfrm>
                <a:off x="3816983" y="5054921"/>
                <a:ext cx="115212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Med&amp;BS </a:t>
                </a:r>
                <a:r>
                  <a:rPr kumimoji="0" lang="en-US" altLang="el-GR" sz="2000" b="1"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RDB</a:t>
                </a:r>
                <a:endParaRPr kumimoji="0" lang="en-US" altLang="el-GR" sz="2000" b="0" i="0" u="none" strike="noStrike" cap="none" normalizeH="0" baseline="0" dirty="0">
                  <a:ln>
                    <a:noFill/>
                  </a:ln>
                  <a:solidFill>
                    <a:schemeClr val="bg2">
                      <a:lumMod val="75000"/>
                    </a:schemeClr>
                  </a:solidFill>
                  <a:effectLst/>
                  <a:latin typeface="Arial" panose="020B0604020202020204" pitchFamily="34" charset="0"/>
                </a:endParaRPr>
              </a:p>
            </p:txBody>
          </p:sp>
          <p:sp>
            <p:nvSpPr>
              <p:cNvPr id="26" name="Rectangle 25">
                <a:extLst>
                  <a:ext uri="{FF2B5EF4-FFF2-40B4-BE49-F238E27FC236}">
                    <a16:creationId xmlns:a16="http://schemas.microsoft.com/office/drawing/2014/main" id="{F2635D27-DB51-4CF8-B4E7-CF9A0AE3BE0F}"/>
                  </a:ext>
                </a:extLst>
              </p:cNvPr>
              <p:cNvSpPr/>
              <p:nvPr/>
            </p:nvSpPr>
            <p:spPr>
              <a:xfrm>
                <a:off x="2987824" y="3501008"/>
                <a:ext cx="2808312" cy="2360032"/>
              </a:xfrm>
              <a:prstGeom prst="rect">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cxnSp>
            <p:nvCxnSpPr>
              <p:cNvPr id="28" name="Straight Arrow Connector 27">
                <a:extLst>
                  <a:ext uri="{FF2B5EF4-FFF2-40B4-BE49-F238E27FC236}">
                    <a16:creationId xmlns:a16="http://schemas.microsoft.com/office/drawing/2014/main" id="{7FD4C944-EE59-4409-B8B5-A7AEE4FBC395}"/>
                  </a:ext>
                </a:extLst>
              </p:cNvPr>
              <p:cNvCxnSpPr>
                <a:cxnSpLocks/>
              </p:cNvCxnSpPr>
              <p:nvPr/>
            </p:nvCxnSpPr>
            <p:spPr>
              <a:xfrm>
                <a:off x="4355976" y="4419795"/>
                <a:ext cx="0" cy="423664"/>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9AA7822B-24BB-402A-9B7C-CB4C43CF6E06}"/>
                </a:ext>
              </a:extLst>
            </p:cNvPr>
            <p:cNvCxnSpPr>
              <a:cxnSpLocks/>
            </p:cNvCxnSpPr>
            <p:nvPr/>
          </p:nvCxnSpPr>
          <p:spPr>
            <a:xfrm flipH="1">
              <a:off x="2734720" y="4817747"/>
              <a:ext cx="634800" cy="0"/>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5" name="Text Box 1">
              <a:extLst>
                <a:ext uri="{FF2B5EF4-FFF2-40B4-BE49-F238E27FC236}">
                  <a16:creationId xmlns:a16="http://schemas.microsoft.com/office/drawing/2014/main" id="{FDA4302C-DA80-4665-B927-41BF738ECEDA}"/>
                </a:ext>
              </a:extLst>
            </p:cNvPr>
            <p:cNvSpPr txBox="1">
              <a:spLocks noChangeArrowheads="1"/>
            </p:cNvSpPr>
            <p:nvPr/>
          </p:nvSpPr>
          <p:spPr bwMode="auto">
            <a:xfrm>
              <a:off x="539552" y="709172"/>
              <a:ext cx="1493708" cy="1015663"/>
            </a:xfrm>
            <a:prstGeom prst="rect">
              <a:avLst/>
            </a:prstGeom>
            <a:solidFill>
              <a:srgbClr val="F2F2F2"/>
            </a:solidFill>
            <a:ln>
              <a:noFill/>
            </a:ln>
            <a:extLs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l-GR" sz="1800" b="1" i="0" u="none" strike="noStrike" cap="none" normalizeH="0" baseline="0" dirty="0">
                <a:ln>
                  <a:noFill/>
                </a:ln>
                <a:solidFill>
                  <a:srgbClr val="0070C0"/>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400" b="1"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MS/RDB</a:t>
              </a:r>
              <a:r>
                <a:rPr kumimoji="0" lang="en-US" altLang="el-GR" sz="2400" b="1" i="0" u="none" strike="noStrike" cap="none" normalizeH="0" baseline="0" dirty="0">
                  <a:ln>
                    <a:noFill/>
                  </a:ln>
                  <a:solidFill>
                    <a:schemeClr val="bg2">
                      <a:lumMod val="40000"/>
                      <a:lumOff val="60000"/>
                    </a:schemeClr>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l-GR" sz="1800" b="0" i="0" u="none" strike="noStrike" cap="none" normalizeH="0" baseline="0" dirty="0">
                <a:ln>
                  <a:noFill/>
                </a:ln>
                <a:solidFill>
                  <a:schemeClr val="tx1"/>
                </a:solidFill>
                <a:effectLst/>
                <a:latin typeface="Arial" panose="020B0604020202020204" pitchFamily="34" charset="0"/>
              </a:endParaRPr>
            </a:p>
          </p:txBody>
        </p:sp>
        <p:sp>
          <p:nvSpPr>
            <p:cNvPr id="36" name="TextBox 35">
              <a:extLst>
                <a:ext uri="{FF2B5EF4-FFF2-40B4-BE49-F238E27FC236}">
                  <a16:creationId xmlns:a16="http://schemas.microsoft.com/office/drawing/2014/main" id="{FE95D5D6-EC5A-4494-8F66-6EA886C50255}"/>
                </a:ext>
              </a:extLst>
            </p:cNvPr>
            <p:cNvSpPr txBox="1"/>
            <p:nvPr/>
          </p:nvSpPr>
          <p:spPr>
            <a:xfrm>
              <a:off x="2124293" y="1043444"/>
              <a:ext cx="543535" cy="369332"/>
            </a:xfrm>
            <a:prstGeom prst="rect">
              <a:avLst/>
            </a:prstGeom>
            <a:noFill/>
            <a:ln w="6350">
              <a:solidFill>
                <a:schemeClr val="bg1">
                  <a:lumMod val="75000"/>
                </a:schemeClr>
              </a:solidFill>
            </a:ln>
          </p:spPr>
          <p:txBody>
            <a:bodyPr wrap="square">
              <a:spAutoFit/>
            </a:bodyPr>
            <a:lstStyle/>
            <a:p>
              <a:r>
                <a:rPr lang="en-US" sz="18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.csv</a:t>
              </a:r>
            </a:p>
          </p:txBody>
        </p:sp>
        <p:sp>
          <p:nvSpPr>
            <p:cNvPr id="37" name="Cylinder 36">
              <a:extLst>
                <a:ext uri="{FF2B5EF4-FFF2-40B4-BE49-F238E27FC236}">
                  <a16:creationId xmlns:a16="http://schemas.microsoft.com/office/drawing/2014/main" id="{65F661E5-577A-46D7-9DAB-8484A244A3DE}"/>
                </a:ext>
              </a:extLst>
            </p:cNvPr>
            <p:cNvSpPr/>
            <p:nvPr/>
          </p:nvSpPr>
          <p:spPr>
            <a:xfrm>
              <a:off x="5706627" y="620688"/>
              <a:ext cx="1224136" cy="1046410"/>
            </a:xfrm>
            <a:prstGeom prst="can">
              <a:avLst/>
            </a:prstGeom>
            <a:solidFill>
              <a:schemeClr val="bg1">
                <a:lumMod val="75000"/>
                <a:alpha val="7000"/>
              </a:schemeClr>
            </a:solid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l-GR"/>
            </a:p>
          </p:txBody>
        </p:sp>
        <p:sp>
          <p:nvSpPr>
            <p:cNvPr id="38" name="TextBox 9">
              <a:extLst>
                <a:ext uri="{FF2B5EF4-FFF2-40B4-BE49-F238E27FC236}">
                  <a16:creationId xmlns:a16="http://schemas.microsoft.com/office/drawing/2014/main" id="{8519A5D3-233D-4E9C-98CF-70091D488201}"/>
                </a:ext>
              </a:extLst>
            </p:cNvPr>
            <p:cNvSpPr txBox="1">
              <a:spLocks noChangeArrowheads="1"/>
            </p:cNvSpPr>
            <p:nvPr/>
          </p:nvSpPr>
          <p:spPr bwMode="auto">
            <a:xfrm>
              <a:off x="5743698" y="1006505"/>
              <a:ext cx="11521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l-GR" sz="2000" i="0" u="none" strike="noStrike" cap="none" normalizeH="0" baseline="0" dirty="0">
                  <a:ln>
                    <a:noFill/>
                  </a:ln>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JRC DB</a:t>
              </a:r>
              <a:endParaRPr kumimoji="0" lang="en-US" altLang="el-GR" sz="2000" b="0" i="0" u="none" strike="noStrike" cap="none" normalizeH="0" baseline="0" dirty="0">
                <a:ln>
                  <a:noFill/>
                </a:ln>
                <a:solidFill>
                  <a:schemeClr val="bg2">
                    <a:lumMod val="75000"/>
                  </a:schemeClr>
                </a:solidFill>
                <a:effectLst/>
                <a:latin typeface="Arial" panose="020B0604020202020204" pitchFamily="34" charset="0"/>
              </a:endParaRPr>
            </a:p>
          </p:txBody>
        </p:sp>
        <p:cxnSp>
          <p:nvCxnSpPr>
            <p:cNvPr id="39" name="Straight Arrow Connector 38">
              <a:extLst>
                <a:ext uri="{FF2B5EF4-FFF2-40B4-BE49-F238E27FC236}">
                  <a16:creationId xmlns:a16="http://schemas.microsoft.com/office/drawing/2014/main" id="{3C1780F6-14BE-4387-8FE6-D26A03172569}"/>
                </a:ext>
              </a:extLst>
            </p:cNvPr>
            <p:cNvCxnSpPr>
              <a:cxnSpLocks/>
            </p:cNvCxnSpPr>
            <p:nvPr/>
          </p:nvCxnSpPr>
          <p:spPr>
            <a:xfrm>
              <a:off x="2771800" y="1196752"/>
              <a:ext cx="597720" cy="0"/>
            </a:xfrm>
            <a:prstGeom prst="straightConnector1">
              <a:avLst/>
            </a:prstGeom>
            <a:ln w="41275">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2001140-6A84-48E6-806E-AB51E4EA1964}"/>
                </a:ext>
              </a:extLst>
            </p:cNvPr>
            <p:cNvCxnSpPr>
              <a:cxnSpLocks/>
            </p:cNvCxnSpPr>
            <p:nvPr/>
          </p:nvCxnSpPr>
          <p:spPr>
            <a:xfrm>
              <a:off x="5004048" y="1196752"/>
              <a:ext cx="620215" cy="0"/>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7648BC65-AC3C-4ECE-894B-907937C86FD5}"/>
              </a:ext>
            </a:extLst>
          </p:cNvPr>
          <p:cNvPicPr>
            <a:picLocks noChangeAspect="1"/>
          </p:cNvPicPr>
          <p:nvPr/>
        </p:nvPicPr>
        <p:blipFill>
          <a:blip r:embed="rId3"/>
          <a:stretch>
            <a:fillRect/>
          </a:stretch>
        </p:blipFill>
        <p:spPr>
          <a:xfrm>
            <a:off x="4228004" y="3273172"/>
            <a:ext cx="1333647" cy="419146"/>
          </a:xfrm>
          <a:prstGeom prst="rect">
            <a:avLst/>
          </a:prstGeom>
        </p:spPr>
      </p:pic>
      <p:sp>
        <p:nvSpPr>
          <p:cNvPr id="31" name="Rectangle 30">
            <a:extLst>
              <a:ext uri="{FF2B5EF4-FFF2-40B4-BE49-F238E27FC236}">
                <a16:creationId xmlns:a16="http://schemas.microsoft.com/office/drawing/2014/main" id="{2B0655F3-C554-4904-9BFA-F3B0F4F8FD86}"/>
              </a:ext>
            </a:extLst>
          </p:cNvPr>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The plan for the 2025 data call</a:t>
            </a:r>
            <a:r>
              <a:rPr lang="en-US" sz="2000" b="1" dirty="0">
                <a:solidFill>
                  <a:srgbClr val="FFFFFF"/>
                </a:solidFill>
                <a:latin typeface="Calibri Light" pitchFamily="34" charset="0"/>
                <a:cs typeface="Calibri Light" pitchFamily="34" charset="0"/>
              </a:rPr>
              <a:t>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34" name="TextBox 33">
            <a:extLst>
              <a:ext uri="{FF2B5EF4-FFF2-40B4-BE49-F238E27FC236}">
                <a16:creationId xmlns:a16="http://schemas.microsoft.com/office/drawing/2014/main" id="{0EA158E6-AF41-4296-BFEB-2174D842BBBB}"/>
              </a:ext>
            </a:extLst>
          </p:cNvPr>
          <p:cNvSpPr txBox="1"/>
          <p:nvPr/>
        </p:nvSpPr>
        <p:spPr>
          <a:xfrm>
            <a:off x="918711" y="6143028"/>
            <a:ext cx="7901761" cy="584775"/>
          </a:xfrm>
          <a:prstGeom prst="rect">
            <a:avLst/>
          </a:prstGeom>
          <a:noFill/>
          <a:ln w="6350">
            <a:noFill/>
          </a:ln>
        </p:spPr>
        <p:txBody>
          <a:bodyPr wrap="square">
            <a:spAutoFit/>
          </a:bodyPr>
          <a:lstStyle/>
          <a:p>
            <a:r>
              <a:rPr lang="en-US" sz="1600" dirty="0">
                <a:solidFill>
                  <a:schemeClr val="bg2">
                    <a:lumMod val="40000"/>
                    <a:lumOff val="60000"/>
                  </a:schemeClr>
                </a:solidFill>
                <a:latin typeface="Calibri Light" panose="020F0302020204030204" pitchFamily="34" charset="0"/>
                <a:ea typeface="Calibri Light" panose="020F0302020204030204" pitchFamily="34" charset="0"/>
                <a:cs typeface="Calibri Light" panose="020F0302020204030204" pitchFamily="34" charset="0"/>
              </a:rPr>
              <a:t>*</a:t>
            </a:r>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RDB super user can export from RDBFIS the 2024 data sets from all MS and submit them through JRC upload tool  </a:t>
            </a:r>
          </a:p>
        </p:txBody>
      </p:sp>
    </p:spTree>
    <p:extLst>
      <p:ext uri="{BB962C8B-B14F-4D97-AF65-F5344CB8AC3E}">
        <p14:creationId xmlns:p14="http://schemas.microsoft.com/office/powerpoint/2010/main" val="402683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a:t>
            </a:r>
            <a:r>
              <a:rPr lang="en-US" sz="2000" b="1" dirty="0">
                <a:solidFill>
                  <a:srgbClr val="FFFFFF"/>
                </a:solidFill>
                <a:latin typeface="Calibri Light" pitchFamily="34" charset="0"/>
                <a:cs typeface="Calibri Light" pitchFamily="34" charset="0"/>
              </a:rPr>
              <a:t>III</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7" name="TextBox 6">
            <a:extLst>
              <a:ext uri="{FF2B5EF4-FFF2-40B4-BE49-F238E27FC236}">
                <a16:creationId xmlns:a16="http://schemas.microsoft.com/office/drawing/2014/main" id="{A276B3B6-4104-417D-930A-4782D6FA8ECD}"/>
              </a:ext>
            </a:extLst>
          </p:cNvPr>
          <p:cNvSpPr txBox="1"/>
          <p:nvPr/>
        </p:nvSpPr>
        <p:spPr>
          <a:xfrm>
            <a:off x="467544" y="620688"/>
            <a:ext cx="8280920" cy="4770537"/>
          </a:xfrm>
          <a:prstGeom prst="rect">
            <a:avLst/>
          </a:prstGeom>
          <a:noFill/>
        </p:spPr>
        <p:txBody>
          <a:bodyPr wrap="square">
            <a:spAutoFit/>
          </a:bodyPr>
          <a:lstStyle/>
          <a:p>
            <a:pPr algn="ctr"/>
            <a:r>
              <a:rPr lang="en-US" sz="2800" b="1"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Establishment of the Regional Database for the Mediterranean and Black Seas</a:t>
            </a:r>
            <a:endParaRPr lang="el-GR" sz="2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Acronym: Med&amp;BS </a:t>
            </a:r>
            <a:r>
              <a:rPr lang="en-US" sz="1800" b="1"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RDBFIS-III</a:t>
            </a:r>
            <a:endParaRPr lang="el-GR" sz="1800" b="1"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Under FRAMEWORK CONTRACT – EASME/EMFF/2020/OP/0021</a:t>
            </a:r>
            <a:endParaRPr lang="el-GR" sz="1800" dirty="0">
              <a:solidFill>
                <a:schemeClr val="accent1">
                  <a:lumMod val="50000"/>
                </a:schemeClr>
              </a:solidFill>
              <a:effectLst/>
              <a:latin typeface="Times New Roman" panose="02020603050405020304" pitchFamily="18" charset="0"/>
              <a:ea typeface="Calibri" panose="020F0502020204030204" pitchFamily="34"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Framework Contract for the provision of scientific advice </a:t>
            </a: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for the Mediterranean and the Black Seas </a:t>
            </a:r>
            <a:endParaRPr lang="el-GR" sz="1800" dirty="0">
              <a:solidFill>
                <a:schemeClr val="accent1">
                  <a:lumMod val="50000"/>
                </a:schemeClr>
              </a:solidFill>
              <a:effectLst/>
              <a:latin typeface="Times New Roman" panose="02020603050405020304" pitchFamily="18" charset="0"/>
              <a:ea typeface="Calibri" panose="020F0502020204030204" pitchFamily="34" charset="0"/>
            </a:endParaRPr>
          </a:p>
          <a:p>
            <a:pPr algn="ctr"/>
            <a:r>
              <a:rPr lang="en-US" sz="700" dirty="0">
                <a:solidFill>
                  <a:schemeClr val="accent1">
                    <a:lumMod val="50000"/>
                  </a:schemeClr>
                </a:solidFill>
                <a:effectLst/>
                <a:latin typeface="Calibri Light" panose="020F0302020204030204" pitchFamily="34" charset="0"/>
                <a:ea typeface="Calibri" panose="020F0502020204030204" pitchFamily="34" charset="0"/>
              </a:rPr>
              <a:t> </a:t>
            </a:r>
            <a:endParaRPr lang="el-GR" sz="700" dirty="0">
              <a:solidFill>
                <a:schemeClr val="accent1">
                  <a:lumMod val="50000"/>
                </a:schemeClr>
              </a:solidFill>
              <a:effectLst/>
              <a:latin typeface="Times New Roman" panose="02020603050405020304" pitchFamily="18" charset="0"/>
              <a:ea typeface="Calibri" panose="020F0502020204030204" pitchFamily="34"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rPr>
              <a:t>Specific Contract CINEA/EMFAF/2024/3.1/01/SC08</a:t>
            </a:r>
            <a:endParaRPr lang="el-GR" sz="1800" dirty="0">
              <a:solidFill>
                <a:schemeClr val="accent1">
                  <a:lumMod val="50000"/>
                </a:schemeClr>
              </a:solidFill>
              <a:effectLst/>
              <a:latin typeface="Times New Roman" panose="02020603050405020304" pitchFamily="18" charset="0"/>
              <a:ea typeface="Calibri" panose="020F0502020204030204" pitchFamily="34" charset="0"/>
            </a:endParaRPr>
          </a:p>
          <a:p>
            <a:r>
              <a:rPr lang="en-US" sz="7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l-GR" sz="7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Contractor: Hellenic Centre for Marine Research (HCMR)</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 </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Specific Contract Project Coordinator: Dr. Irida Maina (HCMR)</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Scientific Information Technology Coordinator: Stefanos Kavadas</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dirty="0">
                <a:solidFill>
                  <a:schemeClr val="accent1">
                    <a:lumMod val="50000"/>
                  </a:schemeClr>
                </a:solidFill>
                <a:effectLst/>
                <a:latin typeface="Calibri Light" panose="020F0302020204030204" pitchFamily="34" charset="0"/>
                <a:ea typeface="Calibri" panose="020F0502020204030204" pitchFamily="34" charset="0"/>
                <a:cs typeface="Times New Roman" panose="02020603050405020304" pitchFamily="18" charset="0"/>
              </a:rPr>
              <a:t>Duration: 13 months and 21 days</a:t>
            </a:r>
            <a:endParaRPr lang="el-GR" sz="1800" dirty="0">
              <a:solidFill>
                <a:schemeClr val="accent1">
                  <a:lumMod val="5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gn="ctr"/>
            <a:r>
              <a:rPr lang="en-US" sz="1800" b="1" dirty="0">
                <a:solidFill>
                  <a:schemeClr val="accent1">
                    <a:lumMod val="50000"/>
                  </a:schemeClr>
                </a:solidFill>
                <a:effectLst/>
                <a:latin typeface="Calibri Light" panose="020F0302020204030204" pitchFamily="34" charset="0"/>
                <a:ea typeface="Calibri" panose="020F0502020204030204" pitchFamily="34" charset="0"/>
              </a:rPr>
              <a:t>Project Start: April 1</a:t>
            </a:r>
            <a:r>
              <a:rPr lang="en-US" sz="1800" b="1" baseline="30000" dirty="0">
                <a:solidFill>
                  <a:schemeClr val="accent1">
                    <a:lumMod val="50000"/>
                  </a:schemeClr>
                </a:solidFill>
                <a:effectLst/>
                <a:latin typeface="Calibri Light" panose="020F0302020204030204" pitchFamily="34" charset="0"/>
                <a:ea typeface="Calibri" panose="020F0502020204030204" pitchFamily="34" charset="0"/>
              </a:rPr>
              <a:t>st</a:t>
            </a:r>
            <a:r>
              <a:rPr lang="en-US" sz="1800" b="1" dirty="0">
                <a:solidFill>
                  <a:schemeClr val="accent1">
                    <a:lumMod val="50000"/>
                  </a:schemeClr>
                </a:solidFill>
                <a:effectLst/>
                <a:latin typeface="Calibri Light" panose="020F0302020204030204" pitchFamily="34" charset="0"/>
                <a:ea typeface="Calibri" panose="020F0502020204030204" pitchFamily="34" charset="0"/>
              </a:rPr>
              <a:t> 2025</a:t>
            </a:r>
            <a:endParaRPr lang="el-GR" sz="1800" b="1" dirty="0">
              <a:solidFill>
                <a:schemeClr val="accent1">
                  <a:lumMod val="50000"/>
                </a:schemeClr>
              </a:solidFill>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5250370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a:t>
            </a:r>
            <a:r>
              <a:rPr lang="en-US" sz="2000" b="1" dirty="0">
                <a:solidFill>
                  <a:srgbClr val="FFFFFF"/>
                </a:solidFill>
                <a:latin typeface="Calibri Light" pitchFamily="34" charset="0"/>
                <a:cs typeface="Calibri Light" pitchFamily="34" charset="0"/>
              </a:rPr>
              <a:t>III - further development</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5" name="TextBox 4">
            <a:extLst>
              <a:ext uri="{FF2B5EF4-FFF2-40B4-BE49-F238E27FC236}">
                <a16:creationId xmlns:a16="http://schemas.microsoft.com/office/drawing/2014/main" id="{0E88C63F-445D-4DFD-BC38-F37BF763D205}"/>
              </a:ext>
            </a:extLst>
          </p:cNvPr>
          <p:cNvSpPr txBox="1"/>
          <p:nvPr/>
        </p:nvSpPr>
        <p:spPr>
          <a:xfrm>
            <a:off x="395536" y="836712"/>
            <a:ext cx="8352928" cy="4678204"/>
          </a:xfrm>
          <a:prstGeom prst="rect">
            <a:avLst/>
          </a:prstGeom>
          <a:noFill/>
        </p:spPr>
        <p:txBody>
          <a:bodyPr wrap="square">
            <a:spAutoFit/>
          </a:bodyPr>
          <a:lstStyle/>
          <a:p>
            <a:pPr algn="just"/>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During the project implementation, </a:t>
            </a:r>
            <a:r>
              <a:rPr lang="en-US" sz="2000" u="sng"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twelve activities </a:t>
            </a: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will be carried out to support the following </a:t>
            </a:r>
            <a:r>
              <a:rPr lang="en-US" sz="2000" u="sng"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eight objectives</a:t>
            </a: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p>
          <a:p>
            <a:pPr algn="just"/>
            <a:endPar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180975" algn="just">
              <a:buClr>
                <a:schemeClr val="bg1">
                  <a:lumMod val="50000"/>
                </a:schemeClr>
              </a:buClr>
            </a:pP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O1. database maintenance and restructuring</a:t>
            </a:r>
          </a:p>
          <a:p>
            <a:pPr marL="180975" algn="just">
              <a:buClr>
                <a:schemeClr val="bg1">
                  <a:lumMod val="50000"/>
                </a:schemeClr>
              </a:buClr>
            </a:pP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O2. enhancement and optimization of the existing programming code </a:t>
            </a:r>
            <a:r>
              <a:rPr lang="en-US" sz="1800" b="1" dirty="0">
                <a:latin typeface="Calibri Light" panose="020F0302020204030204" pitchFamily="34" charset="0"/>
                <a:ea typeface="Calibri" panose="020F0502020204030204" pitchFamily="34" charset="0"/>
              </a:rPr>
              <a:t>(Update/revision of existing data quality tools, </a:t>
            </a:r>
            <a:r>
              <a:rPr lang="en-US" sz="1800" b="1" dirty="0">
                <a:effectLst/>
                <a:latin typeface="Calibri Light" panose="020F0302020204030204" pitchFamily="34" charset="0"/>
                <a:ea typeface="Calibri" panose="020F0502020204030204" pitchFamily="34" charset="0"/>
              </a:rPr>
              <a:t>tools4MCDA, spatial visualization, Improvement and further development of the existing validation scheme and consistency checks)</a:t>
            </a:r>
            <a:endParaRPr lang="en-US" sz="22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180975" algn="just">
              <a:buClr>
                <a:schemeClr val="bg1">
                  <a:lumMod val="50000"/>
                </a:schemeClr>
              </a:buClr>
            </a:pP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O3. common raising procedures for the Med&amp;BS biological data</a:t>
            </a:r>
          </a:p>
          <a:p>
            <a:pPr marL="180975" algn="just">
              <a:buClr>
                <a:schemeClr val="bg1">
                  <a:lumMod val="50000"/>
                </a:schemeClr>
              </a:buClr>
            </a:pP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O4. development of new software packages </a:t>
            </a:r>
            <a:r>
              <a:rPr lang="en-US" sz="1800" b="1" dirty="0">
                <a:effectLst/>
                <a:latin typeface="Calibri Light" panose="020F0302020204030204" pitchFamily="34" charset="0"/>
                <a:ea typeface="Calibri" panose="020F0502020204030204" pitchFamily="34" charset="0"/>
              </a:rPr>
              <a:t>(Development of data quality tools: MEDIAS, stat4RDBFIS software Package development) </a:t>
            </a:r>
            <a:endParaRPr lang="en-US" sz="22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180975" algn="just">
              <a:buClr>
                <a:schemeClr val="bg1">
                  <a:lumMod val="50000"/>
                </a:schemeClr>
              </a:buClr>
            </a:pP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O5. integration within RDBFIS of the existing sampling optimization package </a:t>
            </a:r>
          </a:p>
          <a:p>
            <a:pPr marL="180975" algn="just">
              <a:buClr>
                <a:schemeClr val="bg1">
                  <a:lumMod val="50000"/>
                </a:schemeClr>
              </a:buClr>
            </a:pP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O6. fleet analysis updates and improvements on FDI spatial checks</a:t>
            </a:r>
          </a:p>
          <a:p>
            <a:pPr marL="180975" algn="just">
              <a:buClr>
                <a:schemeClr val="bg1">
                  <a:lumMod val="50000"/>
                </a:schemeClr>
              </a:buClr>
            </a:pP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O7. integration within RDBFIS of the outcomes of MAPAFISH project</a:t>
            </a:r>
          </a:p>
          <a:p>
            <a:pPr marL="180975" algn="just">
              <a:buClr>
                <a:schemeClr val="bg1">
                  <a:lumMod val="50000"/>
                </a:schemeClr>
              </a:buClr>
            </a:pPr>
            <a:r>
              <a:rPr lang="en-US"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rPr>
              <a:t>O8. Fine-tuning</a:t>
            </a:r>
            <a:endParaRPr lang="el-GR" sz="2000" dirty="0">
              <a:solidFill>
                <a:schemeClr val="accent1">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2920844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in the future (DCF NC meeting 26/09/2024)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503548" y="901164"/>
            <a:ext cx="8136904" cy="4832092"/>
          </a:xfrm>
          <a:prstGeom prst="rect">
            <a:avLst/>
          </a:prstGeom>
          <a:noFill/>
        </p:spPr>
        <p:txBody>
          <a:bodyPr wrap="square">
            <a:spAutoFit/>
          </a:bodyPr>
          <a:lstStyle/>
          <a:p>
            <a:pPr marL="342900" indent="-342900" algn="just">
              <a:buFont typeface="Arial" panose="020B0604020202020204" pitchFamily="34" charset="0"/>
              <a:buChar char="•"/>
            </a:pP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With the support of National Correspondents and DCF experts, </a:t>
            </a:r>
            <a:r>
              <a:rPr lang="en-US" sz="2200" u="sng"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system is evolving into a highly effective tool </a:t>
            </a: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for the Med&amp;BS RCG, Member States, users authorized by the National Correspondents and other potential end users (e.g. STECF).</a:t>
            </a:r>
          </a:p>
          <a:p>
            <a:pPr marL="342900" indent="-342900" algn="just">
              <a:buFont typeface="Arial" panose="020B0604020202020204" pitchFamily="34" charset="0"/>
              <a:buChar char="•"/>
            </a:pPr>
            <a:endPar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just">
              <a:buFont typeface="Arial" panose="020B0604020202020204" pitchFamily="34" charset="0"/>
              <a:buChar char="•"/>
            </a:pP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Furthermore, </a:t>
            </a:r>
            <a:r>
              <a:rPr lang="en-US" sz="2200" u="sng"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new features are set to be integrated</a:t>
            </a: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highlighting it as a state-of-the-art fisheries information system for the Med&amp;BS. As the system will continue to operate in the future, is a major achievement for Member States to encourage its use and support the further development. </a:t>
            </a:r>
          </a:p>
          <a:p>
            <a:pPr marL="342900" indent="-342900" algn="just">
              <a:buFont typeface="Arial" panose="020B0604020202020204" pitchFamily="34" charset="0"/>
              <a:buChar char="•"/>
            </a:pPr>
            <a:endPar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marL="342900" indent="-342900" algn="just">
              <a:buFont typeface="Arial" panose="020B0604020202020204" pitchFamily="34" charset="0"/>
              <a:buChar char="•"/>
            </a:pP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 the period leading up to the end of this year, we need to strengthen our collaboration (MS and RDBFIS) to ensure </a:t>
            </a:r>
            <a:r>
              <a:rPr lang="en-US" sz="2200" u="sng"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completion of detailed biological data uploads.</a:t>
            </a:r>
            <a:endPar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3593970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9E171F7-926D-44E2-88D4-E7AAE85AD152}"/>
              </a:ext>
            </a:extLst>
          </p:cNvPr>
          <p:cNvGrpSpPr/>
          <p:nvPr/>
        </p:nvGrpSpPr>
        <p:grpSpPr>
          <a:xfrm>
            <a:off x="755576" y="214290"/>
            <a:ext cx="7560840" cy="5012008"/>
            <a:chOff x="755576" y="214290"/>
            <a:chExt cx="7560840" cy="5012008"/>
          </a:xfrm>
        </p:grpSpPr>
        <p:sp>
          <p:nvSpPr>
            <p:cNvPr id="2" name="Rectangle 1"/>
            <p:cNvSpPr/>
            <p:nvPr/>
          </p:nvSpPr>
          <p:spPr>
            <a:xfrm>
              <a:off x="755576" y="4149080"/>
              <a:ext cx="7560840" cy="1077218"/>
            </a:xfrm>
            <a:prstGeom prst="rect">
              <a:avLst/>
            </a:prstGeom>
            <a:solidFill>
              <a:schemeClr val="bg1"/>
            </a:solidFill>
          </p:spPr>
          <p:txBody>
            <a:bodyPr wrap="square" lIns="0" tIns="0" rIns="0" bIns="0">
              <a:spAutoFit/>
            </a:bodyPr>
            <a:lstStyle/>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Significant contribution by</a:t>
              </a:r>
            </a:p>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Executive Agency for Fisheries and Aquaculture, Bulgaria (Simona </a:t>
              </a:r>
              <a:r>
                <a:rPr lang="en-US" dirty="0" err="1">
                  <a:solidFill>
                    <a:schemeClr val="accent1">
                      <a:lumMod val="75000"/>
                    </a:schemeClr>
                  </a:solidFill>
                  <a:latin typeface="Calibri Light" pitchFamily="34" charset="0"/>
                  <a:ea typeface="Calibri Light" pitchFamily="34" charset="0"/>
                  <a:cs typeface="Calibri Light" pitchFamily="34" charset="0"/>
                </a:rPr>
                <a:t>Vasileva</a:t>
              </a:r>
              <a:r>
                <a:rPr lang="en-US" dirty="0">
                  <a:solidFill>
                    <a:schemeClr val="accent1">
                      <a:lumMod val="75000"/>
                    </a:schemeClr>
                  </a:solidFill>
                  <a:latin typeface="Calibri Light" pitchFamily="34" charset="0"/>
                  <a:ea typeface="Calibri Light" pitchFamily="34" charset="0"/>
                  <a:cs typeface="Calibri Light" pitchFamily="34" charset="0"/>
                </a:rPr>
                <a:t> NICHENA)</a:t>
              </a:r>
            </a:p>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Ministry of Agriculture, Directorate of Fisheries, Croatia (Ivana VUCOV)</a:t>
              </a:r>
            </a:p>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Fisheries Research Unit, Department of Fisheries and Aquaculture, Malta (Jurgen Mifsud)</a:t>
              </a:r>
            </a:p>
            <a:p>
              <a:pPr marL="447675" indent="-180975" algn="ctr"/>
              <a:r>
                <a:rPr lang="en-US" dirty="0">
                  <a:solidFill>
                    <a:schemeClr val="accent1">
                      <a:lumMod val="75000"/>
                    </a:schemeClr>
                  </a:solidFill>
                  <a:latin typeface="Calibri Light" pitchFamily="34" charset="0"/>
                  <a:ea typeface="Calibri Light" pitchFamily="34" charset="0"/>
                  <a:cs typeface="Calibri Light" pitchFamily="34" charset="0"/>
                </a:rPr>
                <a:t>Maurizio GIBIN, Maciej ADAMOWICZ, Maksims KOVSARS</a:t>
              </a:r>
            </a:p>
          </p:txBody>
        </p:sp>
        <p:pic>
          <p:nvPicPr>
            <p:cNvPr id="7" name="Picture 2"/>
            <p:cNvPicPr>
              <a:picLocks noChangeAspect="1" noChangeArrowheads="1"/>
            </p:cNvPicPr>
            <p:nvPr/>
          </p:nvPicPr>
          <p:blipFill>
            <a:blip r:embed="rId2"/>
            <a:srcRect l="9376" t="24723" r="10142"/>
            <a:stretch>
              <a:fillRect/>
            </a:stretch>
          </p:blipFill>
          <p:spPr bwMode="auto">
            <a:xfrm>
              <a:off x="1859368" y="3068960"/>
              <a:ext cx="5498392" cy="975246"/>
            </a:xfrm>
            <a:prstGeom prst="rect">
              <a:avLst/>
            </a:prstGeom>
            <a:noFill/>
            <a:ln w="9525">
              <a:noFill/>
              <a:miter lim="800000"/>
              <a:headEnd/>
              <a:tailEnd/>
            </a:ln>
            <a:effectLst/>
          </p:spPr>
        </p:pic>
        <p:pic>
          <p:nvPicPr>
            <p:cNvPr id="9" name="Imagen 1" descr="logo_ec_17_colors_300dpi"/>
            <p:cNvPicPr/>
            <p:nvPr/>
          </p:nvPicPr>
          <p:blipFill>
            <a:blip r:embed="rId3">
              <a:extLst>
                <a:ext uri="{28A0092B-C50C-407E-A947-70E740481C1C}">
                  <a14:useLocalDpi xmlns:a14="http://schemas.microsoft.com/office/drawing/2010/main" val="0"/>
                </a:ext>
              </a:extLst>
            </a:blip>
            <a:srcRect/>
            <a:stretch>
              <a:fillRect/>
            </a:stretch>
          </p:blipFill>
          <p:spPr bwMode="auto">
            <a:xfrm>
              <a:off x="3854137" y="214290"/>
              <a:ext cx="1360805" cy="669925"/>
            </a:xfrm>
            <a:prstGeom prst="rect">
              <a:avLst/>
            </a:prstGeom>
            <a:noFill/>
            <a:ln>
              <a:noFill/>
            </a:ln>
          </p:spPr>
        </p:pic>
        <p:sp>
          <p:nvSpPr>
            <p:cNvPr id="10" name="Rectangle 9"/>
            <p:cNvSpPr/>
            <p:nvPr/>
          </p:nvSpPr>
          <p:spPr>
            <a:xfrm>
              <a:off x="2214546" y="928670"/>
              <a:ext cx="4805726" cy="2332946"/>
            </a:xfrm>
            <a:prstGeom prst="rect">
              <a:avLst/>
            </a:prstGeom>
          </p:spPr>
          <p:txBody>
            <a:bodyPr wrap="square">
              <a:spAutoFit/>
            </a:bodyPr>
            <a:lstStyle/>
            <a:p>
              <a:pPr algn="ctr">
                <a:lnSpc>
                  <a:spcPct val="105000"/>
                </a:lnSpc>
              </a:pPr>
              <a:r>
                <a:rPr lang="en-US" sz="1600" b="1" cap="small" dirty="0">
                  <a:solidFill>
                    <a:schemeClr val="accent1">
                      <a:lumMod val="75000"/>
                    </a:schemeClr>
                  </a:solidFill>
                  <a:latin typeface="Calibri Light" pitchFamily="34" charset="0"/>
                  <a:ea typeface="Calibri"/>
                  <a:cs typeface="Calibri Light" pitchFamily="34" charset="0"/>
                  <a:sym typeface="Symbol"/>
                </a:rPr>
                <a:t>CINEA/EMFAF/2021/3.1.2/03/SC04/SI2.881222</a:t>
              </a:r>
            </a:p>
            <a:p>
              <a:pPr algn="ctr">
                <a:lnSpc>
                  <a:spcPct val="105000"/>
                </a:lnSpc>
              </a:pPr>
              <a:r>
                <a:rPr lang="en-US" sz="1600" b="1" i="1" dirty="0">
                  <a:solidFill>
                    <a:schemeClr val="accent1">
                      <a:lumMod val="75000"/>
                    </a:schemeClr>
                  </a:solidFill>
                  <a:latin typeface="Calibri Light" pitchFamily="34" charset="0"/>
                  <a:ea typeface="Calibri Light" pitchFamily="34" charset="0"/>
                  <a:cs typeface="Calibri Light" pitchFamily="34" charset="0"/>
                </a:rPr>
                <a:t>Specific Contract 2021/3.1.2/03/SC04</a:t>
              </a:r>
            </a:p>
            <a:p>
              <a:pPr algn="ctr"/>
              <a:r>
                <a:rPr lang="en-US" sz="1600" b="1" dirty="0">
                  <a:solidFill>
                    <a:schemeClr val="accent1">
                      <a:lumMod val="75000"/>
                    </a:schemeClr>
                  </a:solidFill>
                  <a:latin typeface="Calibri Light" pitchFamily="34" charset="0"/>
                  <a:ea typeface="Calibri"/>
                  <a:cs typeface="Calibri Light" pitchFamily="34" charset="0"/>
                  <a:sym typeface="Symbol"/>
                </a:rPr>
                <a:t>Hosting, maintenance and further development of the Regional Database for the Mediterranean and Black Seas</a:t>
              </a:r>
            </a:p>
            <a:p>
              <a:pPr algn="ctr"/>
              <a:endParaRPr lang="en-US" sz="1600" b="1" i="1" dirty="0">
                <a:solidFill>
                  <a:schemeClr val="accent1">
                    <a:lumMod val="75000"/>
                  </a:schemeClr>
                </a:solidFill>
                <a:latin typeface="Calibri Light" pitchFamily="34" charset="0"/>
                <a:ea typeface="Calibri"/>
                <a:cs typeface="Calibri Light" pitchFamily="34" charset="0"/>
                <a:sym typeface="Symbol"/>
              </a:endParaRPr>
            </a:p>
            <a:p>
              <a:pPr algn="ctr"/>
              <a:endParaRPr lang="en-US" sz="1600" b="1" i="1" dirty="0">
                <a:solidFill>
                  <a:schemeClr val="accent1">
                    <a:lumMod val="75000"/>
                  </a:schemeClr>
                </a:solidFill>
                <a:latin typeface="Calibri Light" pitchFamily="34" charset="0"/>
                <a:ea typeface="Calibri"/>
                <a:cs typeface="Calibri Light" pitchFamily="34" charset="0"/>
                <a:sym typeface="Symbol"/>
              </a:endParaRPr>
            </a:p>
            <a:p>
              <a:pPr algn="ctr"/>
              <a:endParaRPr lang="en-US" sz="1600" b="1" i="1" dirty="0">
                <a:solidFill>
                  <a:schemeClr val="accent1">
                    <a:lumMod val="75000"/>
                  </a:schemeClr>
                </a:solidFill>
                <a:latin typeface="Calibri Light" pitchFamily="34" charset="0"/>
                <a:ea typeface="Calibri"/>
                <a:cs typeface="Calibri Light" pitchFamily="34" charset="0"/>
                <a:sym typeface="Symbol"/>
              </a:endParaRPr>
            </a:p>
            <a:p>
              <a:pPr algn="ctr"/>
              <a:r>
                <a:rPr lang="en-US" sz="1600" b="1" i="1" dirty="0">
                  <a:solidFill>
                    <a:schemeClr val="accent1">
                      <a:lumMod val="75000"/>
                    </a:schemeClr>
                  </a:solidFill>
                  <a:latin typeface="Calibri Light" pitchFamily="34" charset="0"/>
                  <a:ea typeface="Calibri"/>
                  <a:cs typeface="Calibri Light" pitchFamily="34" charset="0"/>
                  <a:sym typeface="Symbol"/>
                </a:rPr>
                <a:t>https://rdbfis.eu</a:t>
              </a:r>
            </a:p>
            <a:p>
              <a:pPr algn="ctr"/>
              <a:endParaRPr lang="en-US" sz="1600" b="1" i="1" dirty="0">
                <a:solidFill>
                  <a:schemeClr val="accent1">
                    <a:lumMod val="75000"/>
                  </a:schemeClr>
                </a:solidFill>
                <a:latin typeface="Calibri Light" pitchFamily="34" charset="0"/>
                <a:ea typeface="Calibri"/>
                <a:cs typeface="Calibri Light" pitchFamily="34" charset="0"/>
                <a:sym typeface="Symbol"/>
              </a:endParaRPr>
            </a:p>
          </p:txBody>
        </p:sp>
      </p:grpSp>
      <p:pic>
        <p:nvPicPr>
          <p:cNvPr id="8" name="Picture 7">
            <a:extLst>
              <a:ext uri="{FF2B5EF4-FFF2-40B4-BE49-F238E27FC236}">
                <a16:creationId xmlns:a16="http://schemas.microsoft.com/office/drawing/2014/main" id="{3C2D0B3B-C9EF-4278-8B3A-55766E1F38CA}"/>
              </a:ext>
            </a:extLst>
          </p:cNvPr>
          <p:cNvPicPr>
            <a:picLocks noChangeAspect="1"/>
          </p:cNvPicPr>
          <p:nvPr/>
        </p:nvPicPr>
        <p:blipFill>
          <a:blip r:embed="rId4"/>
          <a:stretch>
            <a:fillRect/>
          </a:stretch>
        </p:blipFill>
        <p:spPr>
          <a:xfrm>
            <a:off x="3871189" y="2132856"/>
            <a:ext cx="1474750" cy="46992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progress work -&gt; populate the system with data</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13" name="TextBox 12">
            <a:extLst>
              <a:ext uri="{FF2B5EF4-FFF2-40B4-BE49-F238E27FC236}">
                <a16:creationId xmlns:a16="http://schemas.microsoft.com/office/drawing/2014/main" id="{4E0D9EAD-F0F4-4899-8B52-FFE7C4CC4B14}"/>
              </a:ext>
            </a:extLst>
          </p:cNvPr>
          <p:cNvSpPr txBox="1"/>
          <p:nvPr/>
        </p:nvSpPr>
        <p:spPr>
          <a:xfrm>
            <a:off x="2483768" y="692696"/>
            <a:ext cx="4446240" cy="3108543"/>
          </a:xfrm>
          <a:prstGeom prst="rect">
            <a:avLst/>
          </a:prstGeom>
          <a:noFill/>
        </p:spPr>
        <p:txBody>
          <a:bodyPr wrap="square">
            <a:spAutoFit/>
          </a:bodyPr>
          <a:lstStyle/>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Aggregated data</a:t>
            </a:r>
          </a:p>
          <a:p>
            <a:pPr marL="449263"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Med&amp;BS</a:t>
            </a:r>
          </a:p>
          <a:p>
            <a:pPr marL="449263"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FDI </a:t>
            </a:r>
            <a:r>
              <a:rPr lang="en-US" sz="2400" dirty="0">
                <a:solidFill>
                  <a:schemeClr val="bg1">
                    <a:lumMod val="50000"/>
                  </a:schemeClr>
                </a:solidFill>
                <a:latin typeface="Calibri Light" panose="020F0302020204030204" pitchFamily="34" charset="0"/>
                <a:ea typeface="Calibri Light" panose="020F0302020204030204" pitchFamily="34" charset="0"/>
                <a:cs typeface="Calibri Light" panose="020F0302020204030204" pitchFamily="34" charset="0"/>
              </a:rPr>
              <a:t>(Tables A, B, G, H, I, J)</a:t>
            </a:r>
          </a:p>
          <a:p>
            <a:pPr marL="449263"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AER</a:t>
            </a:r>
          </a:p>
          <a:p>
            <a:pPr marL="449263" indent="-180975">
              <a:buFont typeface="Arial" panose="020B0604020202020204" pitchFamily="34" charset="0"/>
              <a:buChar char="•"/>
            </a:pP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GFCM/DCRF</a:t>
            </a:r>
          </a:p>
          <a:p>
            <a:pPr marL="180975" indent="-180975">
              <a:buFont typeface="Arial" panose="020B0604020202020204" pitchFamily="34" charset="0"/>
              <a:buChar char="•"/>
            </a:pPr>
            <a:endParaRPr lang="en-US"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MEDITS (</a:t>
            </a:r>
            <a:r>
              <a:rPr lang="en-US" sz="24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TA, TB, TC)</a:t>
            </a:r>
          </a:p>
          <a:p>
            <a:endParaRPr lang="en-US"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4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Detailed biological &amp; landings data</a:t>
            </a:r>
          </a:p>
        </p:txBody>
      </p:sp>
      <p:grpSp>
        <p:nvGrpSpPr>
          <p:cNvPr id="17" name="Group 16">
            <a:extLst>
              <a:ext uri="{FF2B5EF4-FFF2-40B4-BE49-F238E27FC236}">
                <a16:creationId xmlns:a16="http://schemas.microsoft.com/office/drawing/2014/main" id="{4E10AF5A-C5C4-413C-BDE1-4F6918112BCC}"/>
              </a:ext>
            </a:extLst>
          </p:cNvPr>
          <p:cNvGrpSpPr/>
          <p:nvPr/>
        </p:nvGrpSpPr>
        <p:grpSpPr>
          <a:xfrm>
            <a:off x="755576" y="4509120"/>
            <a:ext cx="7560840" cy="1715091"/>
            <a:chOff x="755576" y="5013176"/>
            <a:chExt cx="7560840" cy="1715091"/>
          </a:xfrm>
        </p:grpSpPr>
        <p:sp>
          <p:nvSpPr>
            <p:cNvPr id="5" name="TextBox 4">
              <a:extLst>
                <a:ext uri="{FF2B5EF4-FFF2-40B4-BE49-F238E27FC236}">
                  <a16:creationId xmlns:a16="http://schemas.microsoft.com/office/drawing/2014/main" id="{DEBDDDA1-3ABD-4292-A7C4-D5912815DBF5}"/>
                </a:ext>
              </a:extLst>
            </p:cNvPr>
            <p:cNvSpPr txBox="1"/>
            <p:nvPr/>
          </p:nvSpPr>
          <p:spPr>
            <a:xfrm>
              <a:off x="2627784" y="5469797"/>
              <a:ext cx="5688632" cy="40011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Step 1. Syntax check (validation scheme)</a:t>
              </a:r>
            </a:p>
          </p:txBody>
        </p:sp>
        <p:sp>
          <p:nvSpPr>
            <p:cNvPr id="6" name="TextBox 5">
              <a:extLst>
                <a:ext uri="{FF2B5EF4-FFF2-40B4-BE49-F238E27FC236}">
                  <a16:creationId xmlns:a16="http://schemas.microsoft.com/office/drawing/2014/main" id="{1F26FEA7-B4F9-460A-AE8E-FE964E6E574B}"/>
                </a:ext>
              </a:extLst>
            </p:cNvPr>
            <p:cNvSpPr txBox="1"/>
            <p:nvPr/>
          </p:nvSpPr>
          <p:spPr>
            <a:xfrm>
              <a:off x="2627784" y="6224211"/>
              <a:ext cx="5688632" cy="40011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Step 3. Upload (update RDBFIS)</a:t>
              </a:r>
            </a:p>
          </p:txBody>
        </p:sp>
        <p:grpSp>
          <p:nvGrpSpPr>
            <p:cNvPr id="7" name="Group 6">
              <a:extLst>
                <a:ext uri="{FF2B5EF4-FFF2-40B4-BE49-F238E27FC236}">
                  <a16:creationId xmlns:a16="http://schemas.microsoft.com/office/drawing/2014/main" id="{C194CC4F-FCD2-4965-8860-A837EDEC11CB}"/>
                </a:ext>
              </a:extLst>
            </p:cNvPr>
            <p:cNvGrpSpPr/>
            <p:nvPr/>
          </p:nvGrpSpPr>
          <p:grpSpPr>
            <a:xfrm>
              <a:off x="755576" y="5792163"/>
              <a:ext cx="1008112" cy="580781"/>
              <a:chOff x="755576" y="1984123"/>
              <a:chExt cx="1008112" cy="580781"/>
            </a:xfrm>
          </p:grpSpPr>
          <p:sp>
            <p:nvSpPr>
              <p:cNvPr id="8" name="TextBox 7">
                <a:extLst>
                  <a:ext uri="{FF2B5EF4-FFF2-40B4-BE49-F238E27FC236}">
                    <a16:creationId xmlns:a16="http://schemas.microsoft.com/office/drawing/2014/main" id="{D57EF3FB-8053-4A3E-924E-6C7D463495E0}"/>
                  </a:ext>
                </a:extLst>
              </p:cNvPr>
              <p:cNvSpPr txBox="1"/>
              <p:nvPr/>
            </p:nvSpPr>
            <p:spPr>
              <a:xfrm>
                <a:off x="755576" y="2044518"/>
                <a:ext cx="1008112" cy="400110"/>
              </a:xfrm>
              <a:prstGeom prst="rect">
                <a:avLst/>
              </a:prstGeom>
              <a:noFill/>
            </p:spPr>
            <p:txBody>
              <a:bodyPr wrap="square">
                <a:spAutoFit/>
              </a:bodyPr>
              <a:lstStyle/>
              <a:p>
                <a:pPr algn="ct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csv</a:t>
                </a:r>
              </a:p>
            </p:txBody>
          </p:sp>
          <p:sp>
            <p:nvSpPr>
              <p:cNvPr id="9" name="Rectangle: Folded Corner 8">
                <a:extLst>
                  <a:ext uri="{FF2B5EF4-FFF2-40B4-BE49-F238E27FC236}">
                    <a16:creationId xmlns:a16="http://schemas.microsoft.com/office/drawing/2014/main" id="{9715C114-AEF3-4ADE-BE5B-187FCE480295}"/>
                  </a:ext>
                </a:extLst>
              </p:cNvPr>
              <p:cNvSpPr/>
              <p:nvPr/>
            </p:nvSpPr>
            <p:spPr>
              <a:xfrm>
                <a:off x="755576" y="1984123"/>
                <a:ext cx="1008112" cy="580781"/>
              </a:xfrm>
              <a:prstGeom prst="foldedCorner">
                <a:avLst/>
              </a:prstGeom>
              <a:noFill/>
              <a:ln w="635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l-GR"/>
              </a:p>
            </p:txBody>
          </p:sp>
        </p:grpSp>
        <p:sp>
          <p:nvSpPr>
            <p:cNvPr id="10" name="Arrow: Right 9">
              <a:extLst>
                <a:ext uri="{FF2B5EF4-FFF2-40B4-BE49-F238E27FC236}">
                  <a16:creationId xmlns:a16="http://schemas.microsoft.com/office/drawing/2014/main" id="{E036EB88-D8DA-4359-9B42-3298F9758F68}"/>
                </a:ext>
              </a:extLst>
            </p:cNvPr>
            <p:cNvSpPr/>
            <p:nvPr/>
          </p:nvSpPr>
          <p:spPr>
            <a:xfrm>
              <a:off x="1907704" y="5977390"/>
              <a:ext cx="432048" cy="175992"/>
            </a:xfrm>
            <a:prstGeom prst="rightArrow">
              <a:avLst/>
            </a:prstGeom>
            <a:noFill/>
            <a:ln w="63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dirty="0"/>
            </a:p>
          </p:txBody>
        </p:sp>
        <p:sp>
          <p:nvSpPr>
            <p:cNvPr id="11" name="Rectangle: Rounded Corners 10">
              <a:extLst>
                <a:ext uri="{FF2B5EF4-FFF2-40B4-BE49-F238E27FC236}">
                  <a16:creationId xmlns:a16="http://schemas.microsoft.com/office/drawing/2014/main" id="{EA9B7DCA-EE04-4F7C-95BD-B36575407884}"/>
                </a:ext>
              </a:extLst>
            </p:cNvPr>
            <p:cNvSpPr/>
            <p:nvPr/>
          </p:nvSpPr>
          <p:spPr>
            <a:xfrm>
              <a:off x="2483768" y="5432123"/>
              <a:ext cx="5544616" cy="1296144"/>
            </a:xfrm>
            <a:prstGeom prst="roundRect">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TextBox 11">
              <a:extLst>
                <a:ext uri="{FF2B5EF4-FFF2-40B4-BE49-F238E27FC236}">
                  <a16:creationId xmlns:a16="http://schemas.microsoft.com/office/drawing/2014/main" id="{07101E8C-E5F3-43F1-A884-CC2C8D2BC092}"/>
                </a:ext>
              </a:extLst>
            </p:cNvPr>
            <p:cNvSpPr txBox="1"/>
            <p:nvPr/>
          </p:nvSpPr>
          <p:spPr>
            <a:xfrm>
              <a:off x="2843808" y="5013176"/>
              <a:ext cx="4752528" cy="400110"/>
            </a:xfrm>
            <a:prstGeom prst="rect">
              <a:avLst/>
            </a:prstGeom>
            <a:noFill/>
          </p:spPr>
          <p:txBody>
            <a:bodyPr wrap="square">
              <a:spAutoFit/>
            </a:bodyPr>
            <a:lstStyle/>
            <a:p>
              <a:r>
                <a:rPr lang="en-US" sz="20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A straight-forward process to upload data</a:t>
              </a:r>
              <a:endParaRPr lang="el-GR" sz="20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4" name="TextBox 13">
              <a:extLst>
                <a:ext uri="{FF2B5EF4-FFF2-40B4-BE49-F238E27FC236}">
                  <a16:creationId xmlns:a16="http://schemas.microsoft.com/office/drawing/2014/main" id="{112170A6-72E8-4BD7-92F6-2FEB9DB81D3A}"/>
                </a:ext>
              </a:extLst>
            </p:cNvPr>
            <p:cNvSpPr txBox="1"/>
            <p:nvPr/>
          </p:nvSpPr>
          <p:spPr>
            <a:xfrm>
              <a:off x="2627784" y="5837202"/>
              <a:ext cx="5328592" cy="40011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Step 2. Consistency check (quality control routines)</a:t>
              </a:r>
            </a:p>
          </p:txBody>
        </p:sp>
      </p:grpSp>
    </p:spTree>
    <p:extLst>
      <p:ext uri="{BB962C8B-B14F-4D97-AF65-F5344CB8AC3E}">
        <p14:creationId xmlns:p14="http://schemas.microsoft.com/office/powerpoint/2010/main" val="1361776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 </a:t>
            </a:r>
            <a:r>
              <a:rPr lang="en-US" sz="2000" b="1" dirty="0">
                <a:solidFill>
                  <a:srgbClr val="FFFFFF"/>
                </a:solidFill>
                <a:latin typeface="Calibri Light" pitchFamily="34" charset="0"/>
                <a:cs typeface="Calibri Light" pitchFamily="34" charset="0"/>
              </a:rPr>
              <a:t>progress work -&gt;</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surveys</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pic>
        <p:nvPicPr>
          <p:cNvPr id="3" name="Picture 2">
            <a:extLst>
              <a:ext uri="{FF2B5EF4-FFF2-40B4-BE49-F238E27FC236}">
                <a16:creationId xmlns:a16="http://schemas.microsoft.com/office/drawing/2014/main" id="{66378C3B-4F7F-4FE4-921A-216721825E9D}"/>
              </a:ext>
            </a:extLst>
          </p:cNvPr>
          <p:cNvPicPr>
            <a:picLocks noChangeAspect="1"/>
          </p:cNvPicPr>
          <p:nvPr/>
        </p:nvPicPr>
        <p:blipFill>
          <a:blip r:embed="rId3"/>
          <a:stretch>
            <a:fillRect/>
          </a:stretch>
        </p:blipFill>
        <p:spPr>
          <a:xfrm>
            <a:off x="467544" y="1271657"/>
            <a:ext cx="1302565" cy="570648"/>
          </a:xfrm>
          <a:prstGeom prst="rect">
            <a:avLst/>
          </a:prstGeom>
        </p:spPr>
      </p:pic>
      <p:sp>
        <p:nvSpPr>
          <p:cNvPr id="19" name="TextBox 18">
            <a:extLst>
              <a:ext uri="{FF2B5EF4-FFF2-40B4-BE49-F238E27FC236}">
                <a16:creationId xmlns:a16="http://schemas.microsoft.com/office/drawing/2014/main" id="{B5854E4A-A463-4A81-9EB8-24ACAD3D5054}"/>
              </a:ext>
            </a:extLst>
          </p:cNvPr>
          <p:cNvSpPr txBox="1"/>
          <p:nvPr/>
        </p:nvSpPr>
        <p:spPr>
          <a:xfrm>
            <a:off x="378136" y="1847721"/>
            <a:ext cx="4896543" cy="4524315"/>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1. MEDIAS database</a:t>
            </a:r>
            <a:r>
              <a:rPr lang="el-GR"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structure</a:t>
            </a:r>
          </a:p>
          <a:p>
            <a:r>
              <a:rPr lang="en-US" sz="2000"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Acoustics, Pelagic trawl, CTDs</a:t>
            </a:r>
          </a:p>
          <a:p>
            <a:endParaRPr lang="en-US" sz="1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2. Integration with RDBFIS</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3. Validation scheme (</a:t>
            </a:r>
            <a:r>
              <a:rPr lang="en-US" sz="2000"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acoustics, pelagic trawl</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4. Consistency check (</a:t>
            </a:r>
            <a:r>
              <a:rPr lang="en-US" sz="2000" b="1"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R</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5. Processing (SQL)</a:t>
            </a:r>
          </a:p>
          <a:p>
            <a:r>
              <a:rPr lang="en-US" sz="2000" i="1" dirty="0">
                <a:solidFill>
                  <a:srgbClr val="0070C0"/>
                </a:solidFill>
                <a:latin typeface="Calibri Light" panose="020F0302020204030204" pitchFamily="34" charset="0"/>
                <a:ea typeface="Calibri Light" panose="020F0302020204030204" pitchFamily="34" charset="0"/>
                <a:cs typeface="Calibri Light" panose="020F0302020204030204" pitchFamily="34" charset="0"/>
              </a:rPr>
              <a:t>Abundance, Biomass, Abundance-Biomass</a:t>
            </a:r>
          </a:p>
          <a:p>
            <a:endParaRPr lang="en-US" sz="1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6. </a:t>
            </a:r>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Eggs &amp; Larvae database structure</a:t>
            </a:r>
          </a:p>
          <a:p>
            <a:endParaRPr lang="en-US" sz="1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18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7. The MEDIAS data call is in progress, </a:t>
            </a:r>
          </a:p>
          <a:p>
            <a:r>
              <a:rPr lang="en-US" sz="18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Four workshops have been conducted</a:t>
            </a:r>
            <a:b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br>
            <a:endPar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pic>
        <p:nvPicPr>
          <p:cNvPr id="6" name="Picture 5">
            <a:extLst>
              <a:ext uri="{FF2B5EF4-FFF2-40B4-BE49-F238E27FC236}">
                <a16:creationId xmlns:a16="http://schemas.microsoft.com/office/drawing/2014/main" id="{05A3C3E1-6659-41D7-97AF-FF92E596F973}"/>
              </a:ext>
            </a:extLst>
          </p:cNvPr>
          <p:cNvPicPr>
            <a:picLocks noChangeAspect="1"/>
          </p:cNvPicPr>
          <p:nvPr/>
        </p:nvPicPr>
        <p:blipFill>
          <a:blip r:embed="rId4">
            <a:duotone>
              <a:schemeClr val="bg2">
                <a:shade val="45000"/>
                <a:satMod val="135000"/>
              </a:schemeClr>
              <a:prstClr val="white"/>
            </a:duotone>
          </a:blip>
          <a:stretch>
            <a:fillRect/>
          </a:stretch>
        </p:blipFill>
        <p:spPr>
          <a:xfrm>
            <a:off x="5508104" y="1229271"/>
            <a:ext cx="796695" cy="587461"/>
          </a:xfrm>
          <a:prstGeom prst="rect">
            <a:avLst/>
          </a:prstGeom>
        </p:spPr>
      </p:pic>
      <p:sp>
        <p:nvSpPr>
          <p:cNvPr id="8" name="TextBox 7">
            <a:extLst>
              <a:ext uri="{FF2B5EF4-FFF2-40B4-BE49-F238E27FC236}">
                <a16:creationId xmlns:a16="http://schemas.microsoft.com/office/drawing/2014/main" id="{4B581F83-CA4F-49AD-8113-CA0EE39CAE3D}"/>
              </a:ext>
            </a:extLst>
          </p:cNvPr>
          <p:cNvSpPr txBox="1"/>
          <p:nvPr/>
        </p:nvSpPr>
        <p:spPr>
          <a:xfrm>
            <a:off x="5436095" y="2055619"/>
            <a:ext cx="2704068" cy="1877437"/>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Integration &amp; updated versions</a:t>
            </a:r>
          </a:p>
          <a:p>
            <a:endParaRPr lang="en-US" sz="1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a:t>
            </a:r>
          </a:p>
          <a:p>
            <a:r>
              <a:rPr lang="en-US" sz="22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RoMEBS</a:t>
            </a:r>
            <a:endParaRPr lang="en-US" sz="2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2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BioIndex</a:t>
            </a:r>
            <a:r>
              <a:rPr lang="en-US" sz="22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22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integration</a:t>
            </a:r>
          </a:p>
        </p:txBody>
      </p:sp>
      <p:sp>
        <p:nvSpPr>
          <p:cNvPr id="10" name="TextBox 9">
            <a:extLst>
              <a:ext uri="{FF2B5EF4-FFF2-40B4-BE49-F238E27FC236}">
                <a16:creationId xmlns:a16="http://schemas.microsoft.com/office/drawing/2014/main" id="{7704AA21-9B92-466D-B9D0-D18840087A47}"/>
              </a:ext>
            </a:extLst>
          </p:cNvPr>
          <p:cNvSpPr txBox="1"/>
          <p:nvPr/>
        </p:nvSpPr>
        <p:spPr>
          <a:xfrm>
            <a:off x="2051720" y="638401"/>
            <a:ext cx="5544617" cy="461665"/>
          </a:xfrm>
          <a:prstGeom prst="rect">
            <a:avLst/>
          </a:prstGeom>
          <a:noFill/>
        </p:spPr>
        <p:txBody>
          <a:bodyPr wrap="square">
            <a:spAutoFit/>
          </a:bodyPr>
          <a:lstStyle/>
          <a:p>
            <a:r>
              <a:rPr lang="en-US" sz="2400" b="1" dirty="0">
                <a:solidFill>
                  <a:srgbClr val="1E497C"/>
                </a:solidFill>
                <a:latin typeface="Calibri Light" panose="020F0302020204030204" pitchFamily="34" charset="0"/>
                <a:ea typeface="Calibri Light" panose="020F0302020204030204" pitchFamily="34" charset="0"/>
                <a:cs typeface="Calibri Light" panose="020F0302020204030204" pitchFamily="34" charset="0"/>
              </a:rPr>
              <a:t>MEDITS &amp; MEDIAS integration within RDBFIS </a:t>
            </a:r>
            <a:endParaRPr lang="el-GR" sz="2400" b="1" dirty="0">
              <a:solidFill>
                <a:srgbClr val="1E497C"/>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5" name="Straight Connector 4">
            <a:extLst>
              <a:ext uri="{FF2B5EF4-FFF2-40B4-BE49-F238E27FC236}">
                <a16:creationId xmlns:a16="http://schemas.microsoft.com/office/drawing/2014/main" id="{94488A70-2BA7-4063-ADE0-73D499664580}"/>
              </a:ext>
            </a:extLst>
          </p:cNvPr>
          <p:cNvCxnSpPr/>
          <p:nvPr/>
        </p:nvCxnSpPr>
        <p:spPr>
          <a:xfrm>
            <a:off x="5274679" y="1271657"/>
            <a:ext cx="0" cy="496565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DC16385-DAC7-4846-8B1A-44EA8B730C32}"/>
              </a:ext>
            </a:extLst>
          </p:cNvPr>
          <p:cNvSpPr txBox="1"/>
          <p:nvPr/>
        </p:nvSpPr>
        <p:spPr>
          <a:xfrm>
            <a:off x="5456775" y="4175209"/>
            <a:ext cx="3291683" cy="2062103"/>
          </a:xfrm>
          <a:prstGeom prst="rect">
            <a:avLst/>
          </a:prstGeom>
          <a:noFill/>
        </p:spPr>
        <p:txBody>
          <a:bodyPr wrap="square">
            <a:spAutoFit/>
          </a:bodyPr>
          <a:lstStyle/>
          <a:p>
            <a:pPr algn="just"/>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 the framework of the projects </a:t>
            </a:r>
            <a:r>
              <a:rPr lang="en-US" sz="1600" b="1" dirty="0" err="1">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Qualitrain</a:t>
            </a:r>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and RDBFIS, improvements were made on the R packages supporting the </a:t>
            </a:r>
            <a:r>
              <a:rPr lang="en-US" sz="1600" u="sng"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data quality and processing</a:t>
            </a:r>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a:t>
            </a:r>
          </a:p>
          <a:p>
            <a:pPr algn="just"/>
            <a:r>
              <a:rPr lang="en-US" sz="16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Within RDBFIS, the packages have been updated, replacing the older versions.</a:t>
            </a:r>
          </a:p>
        </p:txBody>
      </p:sp>
    </p:spTree>
    <p:extLst>
      <p:ext uri="{BB962C8B-B14F-4D97-AF65-F5344CB8AC3E}">
        <p14:creationId xmlns:p14="http://schemas.microsoft.com/office/powerpoint/2010/main" val="2040570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progress work -&gt; AER integration</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 </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
        <p:nvSpPr>
          <p:cNvPr id="26" name="TextBox 25">
            <a:extLst>
              <a:ext uri="{FF2B5EF4-FFF2-40B4-BE49-F238E27FC236}">
                <a16:creationId xmlns:a16="http://schemas.microsoft.com/office/drawing/2014/main" id="{3CA6D30F-9696-4BEB-9F9C-B4386907A2EA}"/>
              </a:ext>
            </a:extLst>
          </p:cNvPr>
          <p:cNvSpPr txBox="1"/>
          <p:nvPr/>
        </p:nvSpPr>
        <p:spPr>
          <a:xfrm>
            <a:off x="611560" y="1057960"/>
            <a:ext cx="7704856" cy="3046988"/>
          </a:xfrm>
          <a:prstGeom prst="rect">
            <a:avLst/>
          </a:prstGeom>
          <a:noFill/>
        </p:spPr>
        <p:txBody>
          <a:bodyPr wrap="square">
            <a:spAutoFit/>
          </a:bodyPr>
          <a:lstStyle/>
          <a:p>
            <a:pPr marL="285750" indent="-104775">
              <a:buFont typeface="Arial" panose="020B0604020202020204" pitchFamily="34" charset="0"/>
              <a:buChar char="•"/>
            </a:pP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The aim is to support the MS to perform syntax and consistency checks before submitting data to the JRC. This results in a </a:t>
            </a:r>
            <a:r>
              <a:rPr lang="en-US" sz="2400" dirty="0">
                <a:solidFill>
                  <a:schemeClr val="accent1">
                    <a:lumMod val="50000"/>
                  </a:schemeClr>
                </a:solidFill>
                <a:latin typeface="Calibri Light" pitchFamily="34" charset="0"/>
                <a:ea typeface="Calibri Light" pitchFamily="34" charset="0"/>
                <a:cs typeface="Calibri Light" pitchFamily="34" charset="0"/>
                <a:sym typeface="Symbol"/>
              </a:rPr>
              <a:t>reduction of discrepancies between the AER and FDI datacalls (c</a:t>
            </a:r>
            <a:r>
              <a:rPr lang="en-US" sz="2400" dirty="0">
                <a:solidFill>
                  <a:srgbClr val="002060"/>
                </a:solidFill>
                <a:latin typeface="Calibri Light" pitchFamily="34" charset="0"/>
                <a:ea typeface="Calibri Light" pitchFamily="34" charset="0"/>
                <a:cs typeface="Calibri Light" pitchFamily="34" charset="0"/>
              </a:rPr>
              <a:t>ross checking between AER &amp; FDI is a goal for the project)</a:t>
            </a:r>
          </a:p>
          <a:p>
            <a:pPr marL="180975"/>
            <a:endParaRPr lang="en-US" sz="2400" dirty="0">
              <a:solidFill>
                <a:srgbClr val="002060"/>
              </a:solidFill>
              <a:latin typeface="Calibri Light" pitchFamily="34" charset="0"/>
              <a:ea typeface="Calibri Light" pitchFamily="34" charset="0"/>
              <a:cs typeface="Calibri Light" pitchFamily="34" charset="0"/>
            </a:endParaRPr>
          </a:p>
          <a:p>
            <a:pPr marL="285750" indent="-104775">
              <a:buFont typeface="Arial" panose="020B0604020202020204" pitchFamily="34" charset="0"/>
              <a:buChar char="•"/>
            </a:pP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a:t>
            </a:r>
            <a:r>
              <a:rPr lang="en-US" sz="2400" dirty="0">
                <a:solidFill>
                  <a:srgbClr val="002060"/>
                </a:solidFill>
                <a:latin typeface="Calibri Light" pitchFamily="34" charset="0"/>
                <a:ea typeface="Calibri Light" pitchFamily="34" charset="0"/>
                <a:cs typeface="Calibri Light" pitchFamily="34" charset="0"/>
              </a:rPr>
              <a:t>S</a:t>
            </a:r>
            <a:r>
              <a:rPr kumimoji="0" lang="en-US" sz="2400" b="0" u="none" strike="noStrike" kern="0" cap="none" spc="0" normalizeH="0" baseline="0" noProof="0" dirty="0" err="1">
                <a:ln>
                  <a:noFill/>
                </a:ln>
                <a:solidFill>
                  <a:srgbClr val="002060"/>
                </a:solidFill>
                <a:effectLst/>
                <a:uLnTx/>
                <a:uFillTx/>
                <a:latin typeface="Calibri Light" pitchFamily="34" charset="0"/>
                <a:ea typeface="Calibri Light" pitchFamily="34" charset="0"/>
                <a:cs typeface="Calibri Light" pitchFamily="34" charset="0"/>
                <a:sym typeface="Arial"/>
              </a:rPr>
              <a:t>pecific</a:t>
            </a: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economic performance indicators for STECF EWG purposes </a:t>
            </a:r>
            <a:r>
              <a:rPr lang="en-US" sz="2400" dirty="0">
                <a:solidFill>
                  <a:srgbClr val="002060"/>
                </a:solidFill>
                <a:latin typeface="Calibri Light" pitchFamily="34" charset="0"/>
                <a:ea typeface="Calibri Light" pitchFamily="34" charset="0"/>
                <a:cs typeface="Calibri Light" pitchFamily="34" charset="0"/>
              </a:rPr>
              <a:t>are currently</a:t>
            </a:r>
            <a:r>
              <a:rPr kumimoji="0" lang="en-US" sz="2400" b="0" u="none" strike="noStrike" kern="0" cap="none" spc="0" normalizeH="0" baseline="0" noProof="0" dirty="0">
                <a:ln>
                  <a:noFill/>
                </a:ln>
                <a:solidFill>
                  <a:srgbClr val="002060"/>
                </a:solidFill>
                <a:effectLst/>
                <a:uLnTx/>
                <a:uFillTx/>
                <a:latin typeface="Calibri Light" pitchFamily="34" charset="0"/>
                <a:ea typeface="Calibri Light" pitchFamily="34" charset="0"/>
                <a:cs typeface="Calibri Light" pitchFamily="34" charset="0"/>
                <a:sym typeface="Arial"/>
              </a:rPr>
              <a:t> under construction (NISEA&amp;HCMR)</a:t>
            </a:r>
          </a:p>
        </p:txBody>
      </p:sp>
      <p:grpSp>
        <p:nvGrpSpPr>
          <p:cNvPr id="3" name="Group 2">
            <a:extLst>
              <a:ext uri="{FF2B5EF4-FFF2-40B4-BE49-F238E27FC236}">
                <a16:creationId xmlns:a16="http://schemas.microsoft.com/office/drawing/2014/main" id="{54362798-2C6F-4FC3-A260-B3BF1427F409}"/>
              </a:ext>
            </a:extLst>
          </p:cNvPr>
          <p:cNvGrpSpPr/>
          <p:nvPr/>
        </p:nvGrpSpPr>
        <p:grpSpPr>
          <a:xfrm>
            <a:off x="3938281" y="4509120"/>
            <a:ext cx="1368152" cy="1224136"/>
            <a:chOff x="2699792" y="4869160"/>
            <a:chExt cx="1368152" cy="1224136"/>
          </a:xfrm>
        </p:grpSpPr>
        <p:sp>
          <p:nvSpPr>
            <p:cNvPr id="2" name="Cylinder 1">
              <a:extLst>
                <a:ext uri="{FF2B5EF4-FFF2-40B4-BE49-F238E27FC236}">
                  <a16:creationId xmlns:a16="http://schemas.microsoft.com/office/drawing/2014/main" id="{FC3FFB0C-38D4-4625-B674-CD7B64ACDFAD}"/>
                </a:ext>
              </a:extLst>
            </p:cNvPr>
            <p:cNvSpPr/>
            <p:nvPr/>
          </p:nvSpPr>
          <p:spPr>
            <a:xfrm>
              <a:off x="2699792" y="4869160"/>
              <a:ext cx="1368152" cy="1224136"/>
            </a:xfrm>
            <a:prstGeom prst="can">
              <a:avLst/>
            </a:prstGeom>
            <a:solidFill>
              <a:schemeClr val="bg1">
                <a:lumMod val="75000"/>
                <a:alpha val="7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pic>
          <p:nvPicPr>
            <p:cNvPr id="6" name="Picture 5" descr="v1.2.png">
              <a:extLst>
                <a:ext uri="{FF2B5EF4-FFF2-40B4-BE49-F238E27FC236}">
                  <a16:creationId xmlns:a16="http://schemas.microsoft.com/office/drawing/2014/main" id="{BB1CEE43-A589-4CB3-9A55-0D70206E860E}"/>
                </a:ext>
              </a:extLst>
            </p:cNvPr>
            <p:cNvPicPr>
              <a:picLocks noChangeAspect="1"/>
            </p:cNvPicPr>
            <p:nvPr/>
          </p:nvPicPr>
          <p:blipFill>
            <a:blip r:embed="rId3"/>
            <a:stretch>
              <a:fillRect/>
            </a:stretch>
          </p:blipFill>
          <p:spPr>
            <a:xfrm>
              <a:off x="2843808" y="5373216"/>
              <a:ext cx="1067753" cy="338423"/>
            </a:xfrm>
            <a:prstGeom prst="rect">
              <a:avLst/>
            </a:prstGeom>
          </p:spPr>
        </p:pic>
      </p:grpSp>
      <p:sp>
        <p:nvSpPr>
          <p:cNvPr id="9" name="TextBox 8">
            <a:extLst>
              <a:ext uri="{FF2B5EF4-FFF2-40B4-BE49-F238E27FC236}">
                <a16:creationId xmlns:a16="http://schemas.microsoft.com/office/drawing/2014/main" id="{502154BC-B39F-4115-94E6-7CAF633763A7}"/>
              </a:ext>
            </a:extLst>
          </p:cNvPr>
          <p:cNvSpPr txBox="1"/>
          <p:nvPr/>
        </p:nvSpPr>
        <p:spPr>
          <a:xfrm>
            <a:off x="1043608" y="4686235"/>
            <a:ext cx="1598529" cy="830997"/>
          </a:xfrm>
          <a:prstGeom prst="rect">
            <a:avLst/>
          </a:prstGeom>
          <a:solidFill>
            <a:schemeClr val="bg1">
              <a:lumMod val="95000"/>
            </a:schemeClr>
          </a:solidFill>
          <a:ln w="3175">
            <a:noFill/>
          </a:ln>
        </p:spPr>
        <p:txBody>
          <a:bodyPr wrap="square">
            <a:spAutoFit/>
          </a:bodyPr>
          <a:lstStyle/>
          <a:p>
            <a:pPr algn="ctr"/>
            <a:r>
              <a:rPr lang="en-US" sz="2400" b="1" i="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rPr>
              <a:t>Member States</a:t>
            </a:r>
          </a:p>
        </p:txBody>
      </p:sp>
      <p:sp>
        <p:nvSpPr>
          <p:cNvPr id="10" name="TextBox 9">
            <a:extLst>
              <a:ext uri="{FF2B5EF4-FFF2-40B4-BE49-F238E27FC236}">
                <a16:creationId xmlns:a16="http://schemas.microsoft.com/office/drawing/2014/main" id="{B9CBCC3A-BCB8-4C80-B764-B73AF32CAA49}"/>
              </a:ext>
            </a:extLst>
          </p:cNvPr>
          <p:cNvSpPr txBox="1"/>
          <p:nvPr/>
        </p:nvSpPr>
        <p:spPr>
          <a:xfrm>
            <a:off x="6890609" y="4800368"/>
            <a:ext cx="1274058" cy="461665"/>
          </a:xfrm>
          <a:prstGeom prst="rect">
            <a:avLst/>
          </a:prstGeom>
          <a:solidFill>
            <a:schemeClr val="bg1">
              <a:lumMod val="95000"/>
            </a:schemeClr>
          </a:solidFill>
          <a:ln w="3175">
            <a:noFill/>
          </a:ln>
        </p:spPr>
        <p:txBody>
          <a:bodyPr wrap="square">
            <a:spAutoFit/>
          </a:bodyPr>
          <a:lstStyle/>
          <a:p>
            <a:pPr algn="ctr"/>
            <a:r>
              <a:rPr lang="en-US" sz="2400" b="1"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JRC</a:t>
            </a:r>
            <a:endParaRPr lang="en-US" sz="2400" b="1" i="0" dirty="0">
              <a:solidFill>
                <a:schemeClr val="bg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Arrow Connector 6">
            <a:extLst>
              <a:ext uri="{FF2B5EF4-FFF2-40B4-BE49-F238E27FC236}">
                <a16:creationId xmlns:a16="http://schemas.microsoft.com/office/drawing/2014/main" id="{5A6280CA-BE67-4EEF-AB30-D57C1BD21A55}"/>
              </a:ext>
            </a:extLst>
          </p:cNvPr>
          <p:cNvCxnSpPr>
            <a:cxnSpLocks/>
          </p:cNvCxnSpPr>
          <p:nvPr/>
        </p:nvCxnSpPr>
        <p:spPr>
          <a:xfrm>
            <a:off x="2816982" y="5204492"/>
            <a:ext cx="785144" cy="0"/>
          </a:xfrm>
          <a:prstGeom prst="straightConnector1">
            <a:avLst/>
          </a:prstGeom>
          <a:ln w="4127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CE0EAFC-1FB6-4C65-B755-0ADBB2A287ED}"/>
              </a:ext>
            </a:extLst>
          </p:cNvPr>
          <p:cNvCxnSpPr>
            <a:cxnSpLocks/>
          </p:cNvCxnSpPr>
          <p:nvPr/>
        </p:nvCxnSpPr>
        <p:spPr>
          <a:xfrm>
            <a:off x="5499152" y="5157192"/>
            <a:ext cx="1126732" cy="0"/>
          </a:xfrm>
          <a:prstGeom prst="straightConnector1">
            <a:avLst/>
          </a:prstGeom>
          <a:ln w="412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6428690-2D77-4356-A371-B35C7750881C}"/>
              </a:ext>
            </a:extLst>
          </p:cNvPr>
          <p:cNvSpPr txBox="1"/>
          <p:nvPr/>
        </p:nvSpPr>
        <p:spPr>
          <a:xfrm>
            <a:off x="2702534" y="4687302"/>
            <a:ext cx="1044447" cy="523220"/>
          </a:xfrm>
          <a:prstGeom prst="rect">
            <a:avLst/>
          </a:prstGeom>
          <a:noFill/>
        </p:spPr>
        <p:txBody>
          <a:bodyPr wrap="square">
            <a:spAutoFit/>
          </a:bodyPr>
          <a:lstStyle/>
          <a:p>
            <a:r>
              <a:rPr lang="en-US" i="1" dirty="0">
                <a:solidFill>
                  <a:schemeClr val="accent1">
                    <a:lumMod val="50000"/>
                  </a:schemeClr>
                </a:solidFill>
                <a:latin typeface="Calibri Light" pitchFamily="34" charset="0"/>
                <a:ea typeface="Calibri Light" pitchFamily="34" charset="0"/>
                <a:cs typeface="Calibri Light" pitchFamily="34" charset="0"/>
                <a:sym typeface="Symbol"/>
              </a:rPr>
              <a:t>Syntax &amp; Consistency</a:t>
            </a:r>
            <a:endParaRPr lang="el-GR" dirty="0"/>
          </a:p>
        </p:txBody>
      </p:sp>
      <p:sp>
        <p:nvSpPr>
          <p:cNvPr id="29" name="TextBox 28">
            <a:extLst>
              <a:ext uri="{FF2B5EF4-FFF2-40B4-BE49-F238E27FC236}">
                <a16:creationId xmlns:a16="http://schemas.microsoft.com/office/drawing/2014/main" id="{A565FFEC-D69F-4C5A-A30C-7D086530C25C}"/>
              </a:ext>
            </a:extLst>
          </p:cNvPr>
          <p:cNvSpPr txBox="1"/>
          <p:nvPr/>
        </p:nvSpPr>
        <p:spPr>
          <a:xfrm>
            <a:off x="2714145" y="5209455"/>
            <a:ext cx="1080120" cy="307777"/>
          </a:xfrm>
          <a:prstGeom prst="rect">
            <a:avLst/>
          </a:prstGeom>
          <a:noFill/>
        </p:spPr>
        <p:txBody>
          <a:bodyPr wrap="square">
            <a:spAutoFit/>
          </a:bodyPr>
          <a:lstStyle/>
          <a:p>
            <a:r>
              <a:rPr lang="en-US" i="1" dirty="0">
                <a:solidFill>
                  <a:schemeClr val="accent1">
                    <a:lumMod val="50000"/>
                  </a:schemeClr>
                </a:solidFill>
                <a:latin typeface="Calibri Light" pitchFamily="34" charset="0"/>
                <a:ea typeface="Calibri Light" pitchFamily="34" charset="0"/>
                <a:cs typeface="Calibri Light" pitchFamily="34" charset="0"/>
                <a:sym typeface="Symbol"/>
              </a:rPr>
              <a:t>Upload</a:t>
            </a:r>
            <a:endParaRPr lang="el-GR" dirty="0"/>
          </a:p>
        </p:txBody>
      </p:sp>
      <p:sp>
        <p:nvSpPr>
          <p:cNvPr id="30" name="TextBox 29">
            <a:extLst>
              <a:ext uri="{FF2B5EF4-FFF2-40B4-BE49-F238E27FC236}">
                <a16:creationId xmlns:a16="http://schemas.microsoft.com/office/drawing/2014/main" id="{0C4310F1-AD2B-4453-9894-98ED572DC140}"/>
              </a:ext>
            </a:extLst>
          </p:cNvPr>
          <p:cNvSpPr txBox="1"/>
          <p:nvPr/>
        </p:nvSpPr>
        <p:spPr>
          <a:xfrm>
            <a:off x="5499152" y="4437112"/>
            <a:ext cx="1259809" cy="738664"/>
          </a:xfrm>
          <a:prstGeom prst="rect">
            <a:avLst/>
          </a:prstGeom>
          <a:noFill/>
        </p:spPr>
        <p:txBody>
          <a:bodyPr wrap="square">
            <a:spAutoFit/>
          </a:bodyPr>
          <a:lstStyle/>
          <a:p>
            <a:r>
              <a:rPr lang="en-US" i="1" dirty="0">
                <a:solidFill>
                  <a:schemeClr val="accent1">
                    <a:lumMod val="50000"/>
                  </a:schemeClr>
                </a:solidFill>
                <a:latin typeface="Calibri Light" pitchFamily="34" charset="0"/>
                <a:ea typeface="Calibri Light" pitchFamily="34" charset="0"/>
                <a:cs typeface="Calibri Light" pitchFamily="34" charset="0"/>
                <a:sym typeface="Symbol"/>
              </a:rPr>
              <a:t>Clean data ready for submission</a:t>
            </a:r>
            <a:endParaRPr lang="el-GR" dirty="0"/>
          </a:p>
        </p:txBody>
      </p:sp>
    </p:spTree>
    <p:extLst>
      <p:ext uri="{BB962C8B-B14F-4D97-AF65-F5344CB8AC3E}">
        <p14:creationId xmlns:p14="http://schemas.microsoft.com/office/powerpoint/2010/main" val="1769137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980728"/>
            <a:ext cx="8064896" cy="4464496"/>
          </a:xfrm>
        </p:spPr>
        <p:txBody>
          <a:bodyPr anchor="t" anchorCtr="0">
            <a:noAutofit/>
          </a:bodyPr>
          <a:lstStyle/>
          <a:p>
            <a:pPr algn="just"/>
            <a:r>
              <a:rPr lang="en-US" sz="2400" dirty="0">
                <a:latin typeface="Calibri Light" panose="020F0302020204030204" pitchFamily="34" charset="0"/>
                <a:ea typeface="Calibri Light" panose="020F0302020204030204" pitchFamily="34" charset="0"/>
                <a:cs typeface="Calibri Light" panose="020F0302020204030204" pitchFamily="34" charset="0"/>
              </a:rPr>
              <a:t>This innovative R package is designed to estimate the spatial effort, weight, and value of landings in small-scale fisheries (SSF) for data-limited scenarios, specifically for vessels under 12 meters in length. </a:t>
            </a:r>
            <a:r>
              <a:rPr lang="en-US" sz="2400" u="sng" dirty="0">
                <a:latin typeface="Calibri Light" panose="020F0302020204030204" pitchFamily="34" charset="0"/>
                <a:ea typeface="Calibri Light" panose="020F0302020204030204" pitchFamily="34" charset="0"/>
                <a:cs typeface="Calibri Light" panose="020F0302020204030204" pitchFamily="34" charset="0"/>
              </a:rPr>
              <a:t>The R package has been integrated into RDBFIS</a:t>
            </a:r>
            <a:r>
              <a:rPr lang="en-US" sz="2400" dirty="0">
                <a:latin typeface="Calibri Light" panose="020F0302020204030204" pitchFamily="34" charset="0"/>
                <a:ea typeface="Calibri Light" panose="020F0302020204030204" pitchFamily="34" charset="0"/>
                <a:cs typeface="Calibri Light" panose="020F0302020204030204" pitchFamily="34" charset="0"/>
              </a:rPr>
              <a:t>, facilitating the estimation of fishing effort and landings in the format of Tables H and I. The package enables users to apply the MCDA-derived proxy for fishing effort, combine it with Tables A and G (as submitted in the data call), integrate results from species distribution models, and estimate spatial effort, landings, and value by fishing rectangle or at finer resolutions. The tool also generates maps to visualize these estimations.</a:t>
            </a:r>
            <a:br>
              <a:rPr lang="en-US" sz="2400" dirty="0">
                <a:latin typeface="Calibri Light" panose="020F0302020204030204" pitchFamily="34" charset="0"/>
                <a:ea typeface="Calibri Light" panose="020F0302020204030204" pitchFamily="34" charset="0"/>
                <a:cs typeface="Calibri Light" panose="020F0302020204030204" pitchFamily="34" charset="0"/>
              </a:rPr>
            </a:br>
            <a:endParaRPr lang="el-GR" sz="2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3" name="Rectangle 2">
            <a:extLst>
              <a:ext uri="{FF2B5EF4-FFF2-40B4-BE49-F238E27FC236}">
                <a16:creationId xmlns:a16="http://schemas.microsoft.com/office/drawing/2014/main" id="{5BBC810D-D253-4DE1-B4D0-A41054111AB1}"/>
              </a:ext>
            </a:extLst>
          </p:cNvPr>
          <p:cNvSpPr/>
          <p:nvPr/>
        </p:nvSpPr>
        <p:spPr>
          <a:xfrm>
            <a:off x="0" y="0"/>
            <a:ext cx="9144000" cy="707886"/>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progress work -&gt; </a:t>
            </a:r>
            <a:r>
              <a:rPr lang="en-US" sz="2000" b="1" dirty="0">
                <a:solidFill>
                  <a:srgbClr val="FFFFFF"/>
                </a:solidFill>
                <a:latin typeface="Calibri Light" pitchFamily="34" charset="0"/>
                <a:cs typeface="Calibri Light" pitchFamily="34" charset="0"/>
              </a:rPr>
              <a:t>Estimating the spatial FE &amp; landings for SSF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(FDI Tables H, I)</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2000" b="1" dirty="0">
                <a:solidFill>
                  <a:srgbClr val="FFFFFF"/>
                </a:solidFill>
                <a:latin typeface="Calibri Light" pitchFamily="34" charset="0"/>
                <a:cs typeface="Calibri Light" pitchFamily="34" charset="0"/>
              </a:rPr>
              <a:t>-&gt; integration within RDBFIS</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spTree>
    <p:extLst>
      <p:ext uri="{BB962C8B-B14F-4D97-AF65-F5344CB8AC3E}">
        <p14:creationId xmlns:p14="http://schemas.microsoft.com/office/powerpoint/2010/main" val="106042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04048" y="1604993"/>
            <a:ext cx="3816424" cy="4878259"/>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Data from the professional fishing fleet, spanning the period from 1991 to 2023, was downloaded from the </a:t>
            </a:r>
            <a:r>
              <a:rPr kumimoji="0" lang="en-US" sz="1800" b="1"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official EU Fleet Register portal</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 GIS techniques were employed to spatially join the fishing ports with various geographical entities, including NUTS2 and NUTS3, FDI subregions, Geographical areas (GFCM, ICES). The fishing ports were match to </a:t>
            </a:r>
            <a:r>
              <a:rPr kumimoji="0" lang="en-US" sz="1800" b="1"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LOCODE from the CIRCAMB Master Data Register</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 The accuracy of the fishing port locations was validated using information available from the </a:t>
            </a:r>
            <a:r>
              <a:rPr kumimoji="0" lang="en-US" sz="1800" b="1"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IFREMER Sextant portal</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 </a:t>
            </a:r>
          </a:p>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r>
              <a:rPr lang="en-US" sz="1800" i="1" dirty="0">
                <a:solidFill>
                  <a:schemeClr val="accent1">
                    <a:lumMod val="50000"/>
                  </a:schemeClr>
                </a:solidFill>
                <a:latin typeface="Calibri Light" pitchFamily="34" charset="0"/>
                <a:ea typeface="Calibri Light" pitchFamily="34" charset="0"/>
                <a:cs typeface="Calibri Light" pitchFamily="34" charset="0"/>
                <a:sym typeface="Symbol"/>
              </a:rPr>
              <a:t>Reports </a:t>
            </a:r>
            <a:r>
              <a:rPr kumimoji="0" lang="en-US" sz="1800" b="0" i="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can be generated based on user-defined queries about active or decommissioned fishing vessels</a:t>
            </a:r>
          </a:p>
        </p:txBody>
      </p:sp>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RDBFIS</a:t>
            </a:r>
            <a:r>
              <a:rPr lang="en-US" sz="2000" b="1" dirty="0">
                <a:solidFill>
                  <a:srgbClr val="FFFFFF"/>
                </a:solidFill>
                <a:latin typeface="Calibri Light" pitchFamily="34" charset="0"/>
                <a:cs typeface="Calibri Light" pitchFamily="34" charset="0"/>
              </a:rPr>
              <a:t> </a:t>
            </a:r>
            <a:r>
              <a:rPr kumimoji="0" lang="en-US"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rPr>
              <a:t>progress work -&gt; EU fleet analysis</a:t>
            </a:r>
            <a:endParaRPr kumimoji="0" lang="en-GB" sz="2000" b="1" i="0" u="none" strike="noStrike" kern="0" cap="none" spc="0" normalizeH="0" baseline="0" noProof="0" dirty="0">
              <a:ln>
                <a:noFill/>
              </a:ln>
              <a:solidFill>
                <a:srgbClr val="FFFFFF"/>
              </a:solidFill>
              <a:effectLst/>
              <a:uLnTx/>
              <a:uFillTx/>
              <a:latin typeface="Calibri Light" pitchFamily="34" charset="0"/>
              <a:cs typeface="Calibri Light" pitchFamily="34" charset="0"/>
              <a:sym typeface="Arial"/>
            </a:endParaRPr>
          </a:p>
        </p:txBody>
      </p:sp>
      <p:pic>
        <p:nvPicPr>
          <p:cNvPr id="12" name="Picture 11">
            <a:extLst>
              <a:ext uri="{FF2B5EF4-FFF2-40B4-BE49-F238E27FC236}">
                <a16:creationId xmlns:a16="http://schemas.microsoft.com/office/drawing/2014/main" id="{FA9CAC3D-387C-46EF-9D53-60C59A467C1E}"/>
              </a:ext>
            </a:extLst>
          </p:cNvPr>
          <p:cNvPicPr>
            <a:picLocks noChangeAspect="1"/>
          </p:cNvPicPr>
          <p:nvPr/>
        </p:nvPicPr>
        <p:blipFill>
          <a:blip r:embed="rId3"/>
          <a:stretch>
            <a:fillRect/>
          </a:stretch>
        </p:blipFill>
        <p:spPr>
          <a:xfrm>
            <a:off x="539552" y="2433912"/>
            <a:ext cx="4427708" cy="2507256"/>
          </a:xfrm>
          <a:prstGeom prst="rect">
            <a:avLst/>
          </a:prstGeom>
        </p:spPr>
      </p:pic>
      <p:sp>
        <p:nvSpPr>
          <p:cNvPr id="7" name="TextBox 6">
            <a:extLst>
              <a:ext uri="{FF2B5EF4-FFF2-40B4-BE49-F238E27FC236}">
                <a16:creationId xmlns:a16="http://schemas.microsoft.com/office/drawing/2014/main" id="{48F3C02E-7D66-445D-A0D0-8320E107B3F9}"/>
              </a:ext>
            </a:extLst>
          </p:cNvPr>
          <p:cNvSpPr txBox="1"/>
          <p:nvPr/>
        </p:nvSpPr>
        <p:spPr>
          <a:xfrm>
            <a:off x="467544" y="404664"/>
            <a:ext cx="8280920" cy="1200329"/>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600"/>
              </a:spcAft>
              <a:buClr>
                <a:srgbClr val="000000"/>
              </a:buClr>
              <a:buSzTx/>
              <a:buFont typeface="Arial"/>
              <a:buNone/>
              <a:tabLst/>
              <a:defRPr/>
            </a:pPr>
            <a:r>
              <a:rPr kumimoji="0" lang="en-US" sz="2400" b="1"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Fleet analysis: </a:t>
            </a:r>
            <a:r>
              <a:rPr kumimoji="0" lang="en-US" sz="2400" b="0"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an open access dynamic tool </a:t>
            </a:r>
            <a:r>
              <a:rPr lang="en-US" sz="2400" dirty="0">
                <a:solidFill>
                  <a:schemeClr val="accent1">
                    <a:lumMod val="50000"/>
                  </a:schemeClr>
                </a:solidFill>
                <a:latin typeface="Calibri Light" pitchFamily="34" charset="0"/>
                <a:ea typeface="Calibri Light" pitchFamily="34" charset="0"/>
                <a:cs typeface="Calibri Light" pitchFamily="34" charset="0"/>
                <a:sym typeface="Symbol"/>
              </a:rPr>
              <a:t>has </a:t>
            </a:r>
            <a:r>
              <a:rPr kumimoji="0" lang="en-US" sz="2400" b="0"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developed to </a:t>
            </a:r>
            <a:r>
              <a:rPr lang="en-US" sz="2400" dirty="0">
                <a:solidFill>
                  <a:schemeClr val="accent1">
                    <a:lumMod val="50000"/>
                  </a:schemeClr>
                </a:solidFill>
                <a:latin typeface="Calibri Light" pitchFamily="34" charset="0"/>
                <a:ea typeface="Calibri Light" pitchFamily="34" charset="0"/>
                <a:cs typeface="Calibri Light" pitchFamily="34" charset="0"/>
                <a:sym typeface="Symbol"/>
              </a:rPr>
              <a:t>illustrate </a:t>
            </a:r>
            <a:r>
              <a:rPr kumimoji="0" lang="en-US" sz="2400" b="0" u="none" strike="noStrike" kern="0" cap="none" spc="0" normalizeH="0" baseline="0" noProof="0" dirty="0">
                <a:ln>
                  <a:noFill/>
                </a:ln>
                <a:solidFill>
                  <a:schemeClr val="accent1">
                    <a:lumMod val="50000"/>
                  </a:schemeClr>
                </a:solidFill>
                <a:effectLst/>
                <a:uLnTx/>
                <a:uFillTx/>
                <a:latin typeface="Calibri Light" pitchFamily="34" charset="0"/>
                <a:ea typeface="Calibri Light" pitchFamily="34" charset="0"/>
                <a:cs typeface="Calibri Light" pitchFamily="34" charset="0"/>
                <a:sym typeface="Symbol"/>
              </a:rPr>
              <a:t>the evolution of the fleet dynamics in Europe; potential links with the landings, discards and value (FDI Table A)</a:t>
            </a:r>
            <a:r>
              <a:rPr lang="en-US" sz="2400" dirty="0">
                <a:solidFill>
                  <a:schemeClr val="accent1">
                    <a:lumMod val="50000"/>
                  </a:schemeClr>
                </a:solidFill>
                <a:latin typeface="Calibri Light" pitchFamily="34" charset="0"/>
                <a:ea typeface="Calibri Light" pitchFamily="34" charset="0"/>
                <a:cs typeface="Calibri Light" pitchFamily="34" charset="0"/>
                <a:sym typeface="Symbol"/>
              </a:rPr>
              <a:t>;</a:t>
            </a:r>
            <a:endParaRPr lang="el-GR" sz="2400" dirty="0">
              <a:solidFill>
                <a:schemeClr val="accent1">
                  <a:lumMod val="50000"/>
                </a:schemeClr>
              </a:solidFill>
              <a:latin typeface="Calibri Light" pitchFamily="34" charset="0"/>
              <a:ea typeface="Calibri Light" pitchFamily="34" charset="0"/>
              <a:cs typeface="Calibri Light" pitchFamily="34" charset="0"/>
              <a:sym typeface="Symbo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75000"/>
            </a:schemeClr>
          </a:solidFill>
          <a:ln w="6350">
            <a:noFill/>
          </a:ln>
        </p:spPr>
        <p:txBody>
          <a:bodyPr wrap="square">
            <a:spAutoFit/>
          </a:bodyPr>
          <a:lstStyle/>
          <a:p>
            <a:pPr algn="ctr">
              <a:defRPr/>
            </a:pPr>
            <a:r>
              <a:rPr kumimoji="0" lang="en-US" sz="2000" b="1"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RDBFIS</a:t>
            </a:r>
            <a:r>
              <a:rPr lang="en-US" sz="2000" b="1" dirty="0">
                <a:solidFill>
                  <a:schemeClr val="bg1"/>
                </a:solidFill>
                <a:latin typeface="Calibri Light" pitchFamily="34" charset="0"/>
                <a:cs typeface="Calibri Light" pitchFamily="34" charset="0"/>
              </a:rPr>
              <a:t> progress work -&gt; </a:t>
            </a:r>
            <a:r>
              <a:rPr lang="en-US"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quality checks on FDI spatial data, Table H &amp; I</a:t>
            </a:r>
          </a:p>
          <a:p>
            <a:pPr algn="ctr">
              <a:defRPr/>
            </a:pPr>
            <a:r>
              <a:rPr lang="en-US" sz="2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-&gt; </a:t>
            </a:r>
            <a:r>
              <a:rPr lang="en-US" sz="2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Stomach contents data entry form, how RDBFIS can contribute to MSFD, common estimation system</a:t>
            </a:r>
            <a:r>
              <a:rPr lang="en-US" sz="2000" dirty="0">
                <a:solidFill>
                  <a:schemeClr val="bg1"/>
                </a:solidFill>
                <a:latin typeface="Calibri Light" pitchFamily="34" charset="0"/>
                <a:cs typeface="Calibri Light" pitchFamily="34" charset="0"/>
              </a:rPr>
              <a:t> </a:t>
            </a:r>
            <a:r>
              <a:rPr kumimoji="0" lang="en-US" sz="2000"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 </a:t>
            </a:r>
            <a:endParaRPr kumimoji="0" lang="en-GB" sz="2000"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endParaRPr>
          </a:p>
        </p:txBody>
      </p:sp>
      <p:sp>
        <p:nvSpPr>
          <p:cNvPr id="22" name="TextBox 21">
            <a:extLst>
              <a:ext uri="{FF2B5EF4-FFF2-40B4-BE49-F238E27FC236}">
                <a16:creationId xmlns:a16="http://schemas.microsoft.com/office/drawing/2014/main" id="{52297840-13E7-45D0-A85F-F14DB9E8EA12}"/>
              </a:ext>
            </a:extLst>
          </p:cNvPr>
          <p:cNvSpPr txBox="1"/>
          <p:nvPr/>
        </p:nvSpPr>
        <p:spPr>
          <a:xfrm>
            <a:off x="323527" y="1340768"/>
            <a:ext cx="2934929" cy="2769989"/>
          </a:xfrm>
          <a:prstGeom prst="rect">
            <a:avLst/>
          </a:prstGeom>
          <a:noFill/>
        </p:spPr>
        <p:txBody>
          <a:bodyPr wrap="square">
            <a:spAutoFit/>
          </a:bodyPr>
          <a:lstStyle/>
          <a:p>
            <a:pPr algn="just"/>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Quality checks on FDI spatial data</a:t>
            </a:r>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(Table H &amp; I): </a:t>
            </a:r>
          </a:p>
          <a:p>
            <a:pPr algn="just"/>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Has been integrated, run on MS level (optional)</a:t>
            </a:r>
          </a:p>
          <a:p>
            <a:pPr algn="just"/>
            <a:endParaRPr lang="en-US" sz="2000" b="1" i="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pPr algn="just"/>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Maps &amp; error reports are produced </a:t>
            </a:r>
          </a:p>
          <a:p>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t>
            </a:r>
            <a:r>
              <a:rPr lang="en-US" i="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Maurizio GIBIN, Maciej ADAMOWICZ, Maksims KOVSARS </a:t>
            </a:r>
          </a:p>
        </p:txBody>
      </p:sp>
      <p:sp>
        <p:nvSpPr>
          <p:cNvPr id="25" name="TextBox 24">
            <a:extLst>
              <a:ext uri="{FF2B5EF4-FFF2-40B4-BE49-F238E27FC236}">
                <a16:creationId xmlns:a16="http://schemas.microsoft.com/office/drawing/2014/main" id="{9B957B2D-1AFF-452D-8E53-06A26FDF0FE8}"/>
              </a:ext>
            </a:extLst>
          </p:cNvPr>
          <p:cNvSpPr txBox="1"/>
          <p:nvPr/>
        </p:nvSpPr>
        <p:spPr>
          <a:xfrm>
            <a:off x="3419871" y="1340768"/>
            <a:ext cx="2520280" cy="2862322"/>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Stomach contents</a:t>
            </a:r>
          </a:p>
          <a:p>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Med&amp;BS and ICES structures were adopted; User friendly data entry form</a:t>
            </a:r>
          </a:p>
          <a:p>
            <a:endPar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Eggs&amp;Larvae</a:t>
            </a:r>
          </a:p>
          <a:p>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Database and data entry form</a:t>
            </a:r>
          </a:p>
        </p:txBody>
      </p:sp>
      <p:sp>
        <p:nvSpPr>
          <p:cNvPr id="26" name="TextBox 25">
            <a:extLst>
              <a:ext uri="{FF2B5EF4-FFF2-40B4-BE49-F238E27FC236}">
                <a16:creationId xmlns:a16="http://schemas.microsoft.com/office/drawing/2014/main" id="{7D871AB2-D6AA-48FF-BF5C-9D4A01715DAA}"/>
              </a:ext>
            </a:extLst>
          </p:cNvPr>
          <p:cNvSpPr txBox="1"/>
          <p:nvPr/>
        </p:nvSpPr>
        <p:spPr>
          <a:xfrm>
            <a:off x="6012159" y="1340768"/>
            <a:ext cx="2808312" cy="2369880"/>
          </a:xfrm>
          <a:prstGeom prst="rect">
            <a:avLst/>
          </a:prstGeom>
          <a:noFill/>
        </p:spPr>
        <p:txBody>
          <a:bodyPr wrap="square">
            <a:spAutoFit/>
          </a:bodyPr>
          <a:lstStyle/>
          <a:p>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RDBFIS → MSFD</a:t>
            </a:r>
          </a:p>
          <a:p>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Predefined queries to mine data from RDBFIS and deliver to MSFD experts </a:t>
            </a:r>
          </a:p>
          <a:p>
            <a:r>
              <a:rPr lang="en-US" sz="1600" i="1" dirty="0">
                <a:solidFill>
                  <a:schemeClr val="tx1">
                    <a:lumMod val="50000"/>
                    <a:lumOff val="50000"/>
                  </a:schemeClr>
                </a:solidFill>
                <a:latin typeface="Calibri Light" panose="020F0302020204030204" pitchFamily="34" charset="0"/>
                <a:ea typeface="Calibri Light" panose="020F0302020204030204" pitchFamily="34" charset="0"/>
                <a:cs typeface="Calibri Light" panose="020F0302020204030204" pitchFamily="34" charset="0"/>
              </a:rPr>
              <a:t>The activity has been completed in terms of gathering information</a:t>
            </a:r>
            <a:r>
              <a:rPr lang="el-GR" sz="1600" i="1" dirty="0">
                <a:solidFill>
                  <a:schemeClr val="tx1">
                    <a:lumMod val="50000"/>
                    <a:lumOff val="50000"/>
                  </a:schemeClr>
                </a:solidFill>
                <a:latin typeface="Calibri Light" panose="020F0302020204030204" pitchFamily="34" charset="0"/>
                <a:ea typeface="Calibri Light" panose="020F0302020204030204" pitchFamily="34" charset="0"/>
                <a:cs typeface="Calibri Light" panose="020F0302020204030204" pitchFamily="34" charset="0"/>
              </a:rPr>
              <a:t> </a:t>
            </a:r>
            <a:r>
              <a:rPr lang="en-US" sz="1600" i="1" dirty="0">
                <a:solidFill>
                  <a:schemeClr val="tx1">
                    <a:lumMod val="50000"/>
                    <a:lumOff val="50000"/>
                  </a:schemeClr>
                </a:solidFill>
                <a:latin typeface="Calibri Light" panose="020F0302020204030204" pitchFamily="34" charset="0"/>
                <a:ea typeface="Calibri Light" panose="020F0302020204030204" pitchFamily="34" charset="0"/>
                <a:cs typeface="Calibri Light" panose="020F0302020204030204" pitchFamily="34" charset="0"/>
              </a:rPr>
              <a:t>from MSFD experts</a:t>
            </a:r>
          </a:p>
        </p:txBody>
      </p:sp>
      <p:sp>
        <p:nvSpPr>
          <p:cNvPr id="10" name="TextBox 9">
            <a:extLst>
              <a:ext uri="{FF2B5EF4-FFF2-40B4-BE49-F238E27FC236}">
                <a16:creationId xmlns:a16="http://schemas.microsoft.com/office/drawing/2014/main" id="{D1FA45A5-6489-476A-9F4E-7B9499765D2F}"/>
              </a:ext>
            </a:extLst>
          </p:cNvPr>
          <p:cNvSpPr txBox="1"/>
          <p:nvPr/>
        </p:nvSpPr>
        <p:spPr>
          <a:xfrm>
            <a:off x="395543" y="4581128"/>
            <a:ext cx="8280914" cy="1323439"/>
          </a:xfrm>
          <a:prstGeom prst="rect">
            <a:avLst/>
          </a:prstGeom>
          <a:noFill/>
        </p:spPr>
        <p:txBody>
          <a:bodyPr wrap="square">
            <a:spAutoFit/>
          </a:bodyPr>
          <a:lstStyle/>
          <a:p>
            <a:pPr algn="just"/>
            <a:r>
              <a:rPr lang="en-US" sz="2000" b="1"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Common raising procedures for the Med&amp;BS biological data - </a:t>
            </a:r>
            <a:r>
              <a:rPr lang="en-US"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rPr>
              <a:t>The aim was to review the existing statistical systems and the raising procedures currently implemented by the Med&amp;BS MS for biological data. Bilateral meetings intended to gather relevant information, have been completed. </a:t>
            </a:r>
            <a:endParaRPr lang="el-GR" sz="2000" dirty="0">
              <a:solidFill>
                <a:schemeClr val="bg2">
                  <a:lumMod val="75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2" name="Straight Connector 11">
            <a:extLst>
              <a:ext uri="{FF2B5EF4-FFF2-40B4-BE49-F238E27FC236}">
                <a16:creationId xmlns:a16="http://schemas.microsoft.com/office/drawing/2014/main" id="{ADC87003-5380-40CD-B213-BA9BF4AD96EB}"/>
              </a:ext>
            </a:extLst>
          </p:cNvPr>
          <p:cNvCxnSpPr/>
          <p:nvPr/>
        </p:nvCxnSpPr>
        <p:spPr>
          <a:xfrm>
            <a:off x="3347864" y="1377072"/>
            <a:ext cx="0" cy="2700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408CE4E-7762-42FC-AE84-BE2D6EF2A421}"/>
              </a:ext>
            </a:extLst>
          </p:cNvPr>
          <p:cNvCxnSpPr/>
          <p:nvPr/>
        </p:nvCxnSpPr>
        <p:spPr>
          <a:xfrm>
            <a:off x="5940152" y="1412776"/>
            <a:ext cx="0" cy="270000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220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algn="ctr">
              <a:defRPr/>
            </a:pPr>
            <a:r>
              <a:rPr kumimoji="0" lang="en-US" sz="2000" b="1"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RDBFIS</a:t>
            </a:r>
            <a:r>
              <a:rPr lang="en-US" sz="2000" b="1" dirty="0">
                <a:solidFill>
                  <a:schemeClr val="bg1"/>
                </a:solidFill>
                <a:latin typeface="Calibri Light" pitchFamily="34" charset="0"/>
                <a:cs typeface="Calibri Light" pitchFamily="34" charset="0"/>
              </a:rPr>
              <a:t> progress work -&gt; </a:t>
            </a:r>
            <a:r>
              <a:rPr lang="en-US" sz="2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Eggs&amp;Larvae data entry form</a:t>
            </a:r>
            <a:endParaRPr kumimoji="0" lang="en-GB" sz="2000" b="1"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endParaRPr>
          </a:p>
        </p:txBody>
      </p:sp>
      <p:grpSp>
        <p:nvGrpSpPr>
          <p:cNvPr id="7" name="Group 6">
            <a:extLst>
              <a:ext uri="{FF2B5EF4-FFF2-40B4-BE49-F238E27FC236}">
                <a16:creationId xmlns:a16="http://schemas.microsoft.com/office/drawing/2014/main" id="{65E6FD18-56B9-414F-AE39-6B8BAD2B3336}"/>
              </a:ext>
            </a:extLst>
          </p:cNvPr>
          <p:cNvGrpSpPr/>
          <p:nvPr/>
        </p:nvGrpSpPr>
        <p:grpSpPr>
          <a:xfrm>
            <a:off x="771784" y="536183"/>
            <a:ext cx="7544632" cy="6061169"/>
            <a:chOff x="3" y="803050"/>
            <a:chExt cx="7544632" cy="6061169"/>
          </a:xfrm>
        </p:grpSpPr>
        <p:pic>
          <p:nvPicPr>
            <p:cNvPr id="3" name="Picture 2">
              <a:extLst>
                <a:ext uri="{FF2B5EF4-FFF2-40B4-BE49-F238E27FC236}">
                  <a16:creationId xmlns:a16="http://schemas.microsoft.com/office/drawing/2014/main" id="{D50692D1-37EE-49FC-B183-FE23CC911F7B}"/>
                </a:ext>
              </a:extLst>
            </p:cNvPr>
            <p:cNvPicPr>
              <a:picLocks noChangeAspect="1"/>
            </p:cNvPicPr>
            <p:nvPr/>
          </p:nvPicPr>
          <p:blipFill>
            <a:blip r:embed="rId3"/>
            <a:stretch>
              <a:fillRect/>
            </a:stretch>
          </p:blipFill>
          <p:spPr>
            <a:xfrm>
              <a:off x="3" y="803050"/>
              <a:ext cx="7544632" cy="4333294"/>
            </a:xfrm>
            <a:prstGeom prst="rect">
              <a:avLst/>
            </a:prstGeom>
          </p:spPr>
        </p:pic>
        <p:pic>
          <p:nvPicPr>
            <p:cNvPr id="6" name="Picture 5">
              <a:extLst>
                <a:ext uri="{FF2B5EF4-FFF2-40B4-BE49-F238E27FC236}">
                  <a16:creationId xmlns:a16="http://schemas.microsoft.com/office/drawing/2014/main" id="{FF39108F-181E-4A35-B06B-9A1F58228A95}"/>
                </a:ext>
              </a:extLst>
            </p:cNvPr>
            <p:cNvPicPr>
              <a:picLocks noChangeAspect="1"/>
            </p:cNvPicPr>
            <p:nvPr/>
          </p:nvPicPr>
          <p:blipFill>
            <a:blip r:embed="rId4"/>
            <a:stretch>
              <a:fillRect/>
            </a:stretch>
          </p:blipFill>
          <p:spPr>
            <a:xfrm>
              <a:off x="8466" y="5141062"/>
              <a:ext cx="7481125" cy="1723157"/>
            </a:xfrm>
            <a:prstGeom prst="rect">
              <a:avLst/>
            </a:prstGeom>
          </p:spPr>
        </p:pic>
      </p:grpSp>
    </p:spTree>
    <p:extLst>
      <p:ext uri="{BB962C8B-B14F-4D97-AF65-F5344CB8AC3E}">
        <p14:creationId xmlns:p14="http://schemas.microsoft.com/office/powerpoint/2010/main" val="4231513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400110"/>
          </a:xfrm>
          <a:prstGeom prst="rect">
            <a:avLst/>
          </a:prstGeom>
          <a:solidFill>
            <a:schemeClr val="bg2">
              <a:lumMod val="75000"/>
            </a:schemeClr>
          </a:solidFill>
          <a:ln w="6350">
            <a:noFill/>
          </a:ln>
        </p:spPr>
        <p:txBody>
          <a:bodyPr wrap="square">
            <a:spAutoFit/>
          </a:bodyPr>
          <a:lstStyle/>
          <a:p>
            <a:pPr algn="ctr">
              <a:defRPr/>
            </a:pPr>
            <a:r>
              <a:rPr kumimoji="0" lang="en-US" sz="2000" b="1"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rPr>
              <a:t>RDBFIS</a:t>
            </a:r>
            <a:r>
              <a:rPr lang="en-US" sz="2000" b="1" dirty="0">
                <a:solidFill>
                  <a:schemeClr val="bg1"/>
                </a:solidFill>
                <a:latin typeface="Calibri Light" pitchFamily="34" charset="0"/>
                <a:cs typeface="Calibri Light" pitchFamily="34" charset="0"/>
              </a:rPr>
              <a:t> progress work -&gt; </a:t>
            </a:r>
            <a:r>
              <a:rPr lang="en-US" sz="20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Stomach contents data entry form</a:t>
            </a:r>
            <a:endParaRPr kumimoji="0" lang="en-GB" sz="2000" b="1" i="0" u="none" strike="noStrike" kern="0" cap="none" spc="0" normalizeH="0" baseline="0" noProof="0" dirty="0">
              <a:ln>
                <a:noFill/>
              </a:ln>
              <a:solidFill>
                <a:schemeClr val="bg1"/>
              </a:solidFill>
              <a:effectLst/>
              <a:uLnTx/>
              <a:uFillTx/>
              <a:latin typeface="Calibri Light" pitchFamily="34" charset="0"/>
              <a:cs typeface="Calibri Light" pitchFamily="34" charset="0"/>
              <a:sym typeface="Arial"/>
            </a:endParaRPr>
          </a:p>
        </p:txBody>
      </p:sp>
      <p:grpSp>
        <p:nvGrpSpPr>
          <p:cNvPr id="10" name="Group 9">
            <a:extLst>
              <a:ext uri="{FF2B5EF4-FFF2-40B4-BE49-F238E27FC236}">
                <a16:creationId xmlns:a16="http://schemas.microsoft.com/office/drawing/2014/main" id="{0AA02551-6A1A-42D4-AB6E-20A468B8C746}"/>
              </a:ext>
            </a:extLst>
          </p:cNvPr>
          <p:cNvGrpSpPr>
            <a:grpSpLocks noChangeAspect="1"/>
          </p:cNvGrpSpPr>
          <p:nvPr/>
        </p:nvGrpSpPr>
        <p:grpSpPr>
          <a:xfrm>
            <a:off x="988655" y="476672"/>
            <a:ext cx="7166689" cy="6276396"/>
            <a:chOff x="683568" y="476672"/>
            <a:chExt cx="7560840" cy="6621584"/>
          </a:xfrm>
        </p:grpSpPr>
        <p:pic>
          <p:nvPicPr>
            <p:cNvPr id="5" name="Picture 4">
              <a:extLst>
                <a:ext uri="{FF2B5EF4-FFF2-40B4-BE49-F238E27FC236}">
                  <a16:creationId xmlns:a16="http://schemas.microsoft.com/office/drawing/2014/main" id="{3AB8C702-C2FB-4411-8E1A-2B99F7F772DF}"/>
                </a:ext>
              </a:extLst>
            </p:cNvPr>
            <p:cNvPicPr>
              <a:picLocks noChangeAspect="1"/>
            </p:cNvPicPr>
            <p:nvPr/>
          </p:nvPicPr>
          <p:blipFill>
            <a:blip r:embed="rId3"/>
            <a:stretch>
              <a:fillRect/>
            </a:stretch>
          </p:blipFill>
          <p:spPr>
            <a:xfrm>
              <a:off x="683568" y="476672"/>
              <a:ext cx="7449371" cy="4394685"/>
            </a:xfrm>
            <a:prstGeom prst="rect">
              <a:avLst/>
            </a:prstGeom>
          </p:spPr>
        </p:pic>
        <p:pic>
          <p:nvPicPr>
            <p:cNvPr id="9" name="Picture 8">
              <a:extLst>
                <a:ext uri="{FF2B5EF4-FFF2-40B4-BE49-F238E27FC236}">
                  <a16:creationId xmlns:a16="http://schemas.microsoft.com/office/drawing/2014/main" id="{4FC210B2-5E86-4953-AD23-D9FA6F752EA4}"/>
                </a:ext>
              </a:extLst>
            </p:cNvPr>
            <p:cNvPicPr>
              <a:picLocks noChangeAspect="1"/>
            </p:cNvPicPr>
            <p:nvPr/>
          </p:nvPicPr>
          <p:blipFill>
            <a:blip r:embed="rId4"/>
            <a:stretch>
              <a:fillRect/>
            </a:stretch>
          </p:blipFill>
          <p:spPr>
            <a:xfrm>
              <a:off x="687075" y="4869160"/>
              <a:ext cx="7557333" cy="2229096"/>
            </a:xfrm>
            <a:prstGeom prst="rect">
              <a:avLst/>
            </a:prstGeom>
          </p:spPr>
        </p:pic>
      </p:grpSp>
    </p:spTree>
    <p:extLst>
      <p:ext uri="{BB962C8B-B14F-4D97-AF65-F5344CB8AC3E}">
        <p14:creationId xmlns:p14="http://schemas.microsoft.com/office/powerpoint/2010/main" val="97241501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e93a919-8b90-4eee-a128-e4c4ed2c8f0f">
      <Terms xmlns="http://schemas.microsoft.com/office/infopath/2007/PartnerControls"/>
    </lcf76f155ced4ddcb4097134ff3c332f>
    <TaxCatchAll xmlns="82e3c047-f150-4590-ba06-f742885720c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E8A2E44B0CEB7E47B8540D1C44E7D149" ma:contentTypeVersion="11" ma:contentTypeDescription="Creare un nuovo documento." ma:contentTypeScope="" ma:versionID="665c651f9bd412448c28db1e1cdcba9e">
  <xsd:schema xmlns:xsd="http://www.w3.org/2001/XMLSchema" xmlns:xs="http://www.w3.org/2001/XMLSchema" xmlns:p="http://schemas.microsoft.com/office/2006/metadata/properties" xmlns:ns2="8e93a919-8b90-4eee-a128-e4c4ed2c8f0f" xmlns:ns3="82e3c047-f150-4590-ba06-f742885720c6" targetNamespace="http://schemas.microsoft.com/office/2006/metadata/properties" ma:root="true" ma:fieldsID="5d2f7cd4b9a091a78ff9cacc422cfa6b" ns2:_="" ns3:_="">
    <xsd:import namespace="8e93a919-8b90-4eee-a128-e4c4ed2c8f0f"/>
    <xsd:import namespace="82e3c047-f150-4590-ba06-f742885720c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e93a919-8b90-4eee-a128-e4c4ed2c8f0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1e68faa5-9218-4cce-9282-5710a97a2d9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e3c047-f150-4590-ba06-f742885720c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9652f7ed-dd19-46b3-b48b-992a46fb2015}" ma:internalName="TaxCatchAll" ma:showField="CatchAllData" ma:web="82e3c047-f150-4590-ba06-f742885720c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687C5C-8DA6-4ECA-8269-B40E12132E63}">
  <ds:schemaRefs>
    <ds:schemaRef ds:uri="http://schemas.microsoft.com/sharepoint/v3/contenttype/forms"/>
  </ds:schemaRefs>
</ds:datastoreItem>
</file>

<file path=customXml/itemProps2.xml><?xml version="1.0" encoding="utf-8"?>
<ds:datastoreItem xmlns:ds="http://schemas.openxmlformats.org/officeDocument/2006/customXml" ds:itemID="{F4E03F0A-D01B-46E1-B341-2517BAA330B3}">
  <ds:schemaRefs>
    <ds:schemaRef ds:uri="http://schemas.microsoft.com/office/2006/metadata/properties"/>
    <ds:schemaRef ds:uri="http://schemas.microsoft.com/office/infopath/2007/PartnerControls"/>
    <ds:schemaRef ds:uri="4d5313c0-c1e6-4122-afa9-da1ccdba405d"/>
  </ds:schemaRefs>
</ds:datastoreItem>
</file>

<file path=customXml/itemProps3.xml><?xml version="1.0" encoding="utf-8"?>
<ds:datastoreItem xmlns:ds="http://schemas.openxmlformats.org/officeDocument/2006/customXml" ds:itemID="{87D9CF1F-24C0-416A-A74F-732598141003}"/>
</file>

<file path=docProps/app.xml><?xml version="1.0" encoding="utf-8"?>
<Properties xmlns="http://schemas.openxmlformats.org/officeDocument/2006/extended-properties" xmlns:vt="http://schemas.openxmlformats.org/officeDocument/2006/docPropsVTypes">
  <TotalTime>20944</TotalTime>
  <Words>3163</Words>
  <Application>Microsoft Office PowerPoint</Application>
  <PresentationFormat>On-screen Show (4:3)</PresentationFormat>
  <Paragraphs>308</Paragraphs>
  <Slides>18</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Calibri</vt:lpstr>
      <vt:lpstr>Times New Roman</vt:lpstr>
      <vt:lpstr>Calibri Light</vt:lpstr>
      <vt:lpstr>Wingdings</vt:lpstr>
      <vt:lpstr>Arial</vt:lpstr>
      <vt:lpstr>Office Theme</vt:lpstr>
      <vt:lpstr>PowerPoint Presentation</vt:lpstr>
      <vt:lpstr>PowerPoint Presentation</vt:lpstr>
      <vt:lpstr>PowerPoint Presentation</vt:lpstr>
      <vt:lpstr>PowerPoint Presentation</vt:lpstr>
      <vt:lpstr>This innovative R package is designed to estimate the spatial effort, weight, and value of landings in small-scale fisheries (SSF) for data-limited scenarios, specifically for vessels under 12 meters in length. The R package has been integrated into RDBFIS, facilitating the estimation of fishing effort and landings in the format of Tables H and I. The package enables users to apply the MCDA-derived proxy for fishing effort, combine it with Tables A and G (as submitted in the data call), integrate results from species distribution models, and estimate spatial effort, landings, and value by fishing rectangle or at finer resolutions. The tool also generates maps to visualize these estimations.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stefanos</dc:creator>
  <cp:lastModifiedBy>Stefanos Kavadas</cp:lastModifiedBy>
  <cp:revision>2637</cp:revision>
  <dcterms:modified xsi:type="dcterms:W3CDTF">2025-01-20T08:13:04Z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0x010100E8A2E44B0CEB7E47B8540D1C44E7D149</vt:lpwstr>
  </property>
</Properties>
</file>