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17"/>
  </p:notesMasterIdLst>
  <p:sldIdLst>
    <p:sldId id="287" r:id="rId5"/>
    <p:sldId id="288" r:id="rId6"/>
    <p:sldId id="289" r:id="rId7"/>
    <p:sldId id="290" r:id="rId8"/>
    <p:sldId id="291" r:id="rId9"/>
    <p:sldId id="292" r:id="rId10"/>
    <p:sldId id="293" r:id="rId11"/>
    <p:sldId id="294" r:id="rId12"/>
    <p:sldId id="295" r:id="rId13"/>
    <p:sldId id="296" r:id="rId14"/>
    <p:sldId id="297" r:id="rId15"/>
    <p:sldId id="298"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0082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Stile medio 3 - Color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083E6E3-FA7D-4D7B-A595-EF9225AFEA82}" styleName="Stile chiaro 1 - Color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CF1AB2-1976-4502-BF36-3FF5EA218861}" styleName="Stile medio 4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Stile medio 4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660"/>
  </p:normalViewPr>
  <p:slideViewPr>
    <p:cSldViewPr snapToGrid="0">
      <p:cViewPr>
        <p:scale>
          <a:sx n="66" d="100"/>
          <a:sy n="66" d="100"/>
        </p:scale>
        <p:origin x="-1320" y="-485"/>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4E793F-D5B0-4BCC-A233-F5AA361A5567}" type="doc">
      <dgm:prSet loTypeId="urn:microsoft.com/office/officeart/2008/layout/RadialCluster" loCatId="cycle" qsTypeId="urn:microsoft.com/office/officeart/2005/8/quickstyle/simple4" qsCatId="simple" csTypeId="urn:microsoft.com/office/officeart/2005/8/colors/accent3_1" csCatId="accent3" phldr="1"/>
      <dgm:spPr/>
      <dgm:t>
        <a:bodyPr/>
        <a:lstStyle/>
        <a:p>
          <a:endParaRPr lang="en-GB"/>
        </a:p>
      </dgm:t>
    </dgm:pt>
    <dgm:pt modelId="{7F8D16A8-A98A-40DE-A398-418550500BEB}">
      <dgm:prSet phldrT="[Testo]"/>
      <dgm:spPr/>
      <dgm:t>
        <a:bodyPr/>
        <a:lstStyle/>
        <a:p>
          <a:r>
            <a:rPr lang="en-GB" b="1" dirty="0" smtClean="0">
              <a:solidFill>
                <a:schemeClr val="bg1">
                  <a:lumMod val="50000"/>
                </a:schemeClr>
              </a:solidFill>
              <a:latin typeface="Calibri Light" pitchFamily="34" charset="0"/>
              <a:cs typeface="Calibri Light" pitchFamily="34" charset="0"/>
            </a:rPr>
            <a:t>GFCM/ DCRF</a:t>
          </a:r>
          <a:endParaRPr lang="en-GB" b="1" dirty="0">
            <a:solidFill>
              <a:schemeClr val="bg1">
                <a:lumMod val="50000"/>
              </a:schemeClr>
            </a:solidFill>
            <a:latin typeface="Calibri Light" pitchFamily="34" charset="0"/>
            <a:cs typeface="Calibri Light" pitchFamily="34" charset="0"/>
          </a:endParaRPr>
        </a:p>
      </dgm:t>
    </dgm:pt>
    <dgm:pt modelId="{D85FBDE3-2B30-4BFC-9270-AF9761862526}" type="parTrans" cxnId="{D841603D-BB5C-4368-937C-6F6CC40F68EF}">
      <dgm:prSet/>
      <dgm:spPr/>
      <dgm:t>
        <a:bodyPr/>
        <a:lstStyle/>
        <a:p>
          <a:endParaRPr lang="en-GB"/>
        </a:p>
      </dgm:t>
    </dgm:pt>
    <dgm:pt modelId="{C36439EE-F593-4B33-B229-B7BB67E90AF8}" type="sibTrans" cxnId="{D841603D-BB5C-4368-937C-6F6CC40F68EF}">
      <dgm:prSet/>
      <dgm:spPr/>
      <dgm:t>
        <a:bodyPr/>
        <a:lstStyle/>
        <a:p>
          <a:endParaRPr lang="en-GB"/>
        </a:p>
      </dgm:t>
    </dgm:pt>
    <dgm:pt modelId="{81A097ED-3DE5-4115-BA4D-687A2FD0FEAC}">
      <dgm:prSet phldrT="[Testo]" custT="1"/>
      <dgm:spPr/>
      <dgm:t>
        <a:bodyPr/>
        <a:lstStyle/>
        <a:p>
          <a:r>
            <a:rPr lang="en-GB" sz="2000" b="1" dirty="0" smtClean="0">
              <a:solidFill>
                <a:schemeClr val="bg1">
                  <a:lumMod val="50000"/>
                </a:schemeClr>
              </a:solidFill>
              <a:latin typeface="Calibri Light" pitchFamily="34" charset="0"/>
              <a:cs typeface="Calibri Light" pitchFamily="34" charset="0"/>
            </a:rPr>
            <a:t>MED &amp; BS</a:t>
          </a:r>
          <a:endParaRPr lang="en-GB" sz="2000" b="1" dirty="0">
            <a:solidFill>
              <a:schemeClr val="bg1">
                <a:lumMod val="50000"/>
              </a:schemeClr>
            </a:solidFill>
            <a:latin typeface="Calibri Light" pitchFamily="34" charset="0"/>
            <a:cs typeface="Calibri Light" pitchFamily="34" charset="0"/>
          </a:endParaRPr>
        </a:p>
      </dgm:t>
    </dgm:pt>
    <dgm:pt modelId="{CC9F6969-2CB5-4194-9884-77A7CEDC1B68}" type="parTrans" cxnId="{55D5EE61-03E2-4CD6-B038-3B465B9F90DB}">
      <dgm:prSet/>
      <dgm:spPr/>
      <dgm:t>
        <a:bodyPr/>
        <a:lstStyle/>
        <a:p>
          <a:endParaRPr lang="en-GB"/>
        </a:p>
      </dgm:t>
    </dgm:pt>
    <dgm:pt modelId="{C311857D-F921-4EFD-BC0A-4C5D001E7862}" type="sibTrans" cxnId="{55D5EE61-03E2-4CD6-B038-3B465B9F90DB}">
      <dgm:prSet/>
      <dgm:spPr/>
      <dgm:t>
        <a:bodyPr/>
        <a:lstStyle/>
        <a:p>
          <a:endParaRPr lang="en-GB"/>
        </a:p>
      </dgm:t>
    </dgm:pt>
    <dgm:pt modelId="{B53A6238-EA6A-41EF-B639-80DD92537643}">
      <dgm:prSet phldrT="[Testo]" custT="1"/>
      <dgm:spPr/>
      <dgm:t>
        <a:bodyPr/>
        <a:lstStyle/>
        <a:p>
          <a:r>
            <a:rPr lang="en-GB" sz="2000" b="1" dirty="0" smtClean="0">
              <a:solidFill>
                <a:schemeClr val="bg1">
                  <a:lumMod val="50000"/>
                </a:schemeClr>
              </a:solidFill>
              <a:latin typeface="Calibri Light" pitchFamily="34" charset="0"/>
              <a:cs typeface="Calibri Light" pitchFamily="34" charset="0"/>
            </a:rPr>
            <a:t>FDI</a:t>
          </a:r>
          <a:endParaRPr lang="en-GB" sz="2000" b="1" dirty="0">
            <a:solidFill>
              <a:schemeClr val="bg1">
                <a:lumMod val="50000"/>
              </a:schemeClr>
            </a:solidFill>
            <a:latin typeface="Calibri Light" pitchFamily="34" charset="0"/>
            <a:cs typeface="Calibri Light" pitchFamily="34" charset="0"/>
          </a:endParaRPr>
        </a:p>
      </dgm:t>
    </dgm:pt>
    <dgm:pt modelId="{65A80934-D46F-4E5B-9F7B-1B7749599F04}" type="parTrans" cxnId="{28FD3A0E-A83D-471E-A68C-6F6790689AB2}">
      <dgm:prSet/>
      <dgm:spPr/>
      <dgm:t>
        <a:bodyPr/>
        <a:lstStyle/>
        <a:p>
          <a:endParaRPr lang="en-GB"/>
        </a:p>
      </dgm:t>
    </dgm:pt>
    <dgm:pt modelId="{ED2CEE50-CB97-448A-82E7-107106D6DFAF}" type="sibTrans" cxnId="{28FD3A0E-A83D-471E-A68C-6F6790689AB2}">
      <dgm:prSet/>
      <dgm:spPr/>
      <dgm:t>
        <a:bodyPr/>
        <a:lstStyle/>
        <a:p>
          <a:endParaRPr lang="en-GB"/>
        </a:p>
      </dgm:t>
    </dgm:pt>
    <dgm:pt modelId="{6180E303-AEA8-432B-8FBE-885777227536}">
      <dgm:prSet phldrT="[Testo]"/>
      <dgm:spPr/>
      <dgm:t>
        <a:bodyPr/>
        <a:lstStyle/>
        <a:p>
          <a:r>
            <a:rPr lang="en-GB" dirty="0" smtClean="0"/>
            <a:t>   </a:t>
          </a:r>
          <a:endParaRPr lang="en-GB" dirty="0"/>
        </a:p>
      </dgm:t>
    </dgm:pt>
    <dgm:pt modelId="{EA618454-BC36-4B2F-B96C-49CD2D78B3CA}" type="sibTrans" cxnId="{B8BB0068-6405-4FBE-B4DD-14A6F0ED86B1}">
      <dgm:prSet/>
      <dgm:spPr/>
      <dgm:t>
        <a:bodyPr/>
        <a:lstStyle/>
        <a:p>
          <a:endParaRPr lang="en-GB"/>
        </a:p>
      </dgm:t>
    </dgm:pt>
    <dgm:pt modelId="{1990AA5C-39A9-41FB-82F2-2AA49DAB6EAF}" type="parTrans" cxnId="{B8BB0068-6405-4FBE-B4DD-14A6F0ED86B1}">
      <dgm:prSet/>
      <dgm:spPr/>
      <dgm:t>
        <a:bodyPr/>
        <a:lstStyle/>
        <a:p>
          <a:endParaRPr lang="en-GB"/>
        </a:p>
      </dgm:t>
    </dgm:pt>
    <dgm:pt modelId="{8FF17BF8-78B0-4435-A8AF-CF8580241ADF}" type="pres">
      <dgm:prSet presAssocID="{414E793F-D5B0-4BCC-A233-F5AA361A5567}" presName="Name0" presStyleCnt="0">
        <dgm:presLayoutVars>
          <dgm:chMax val="1"/>
          <dgm:chPref val="1"/>
          <dgm:dir/>
          <dgm:animOne val="branch"/>
          <dgm:animLvl val="lvl"/>
        </dgm:presLayoutVars>
      </dgm:prSet>
      <dgm:spPr/>
      <dgm:t>
        <a:bodyPr/>
        <a:lstStyle/>
        <a:p>
          <a:endParaRPr lang="en-GB"/>
        </a:p>
      </dgm:t>
    </dgm:pt>
    <dgm:pt modelId="{48F8F6D0-3231-4399-A8C6-33DAB8E7430B}" type="pres">
      <dgm:prSet presAssocID="{6180E303-AEA8-432B-8FBE-885777227536}" presName="singleCycle" presStyleCnt="0"/>
      <dgm:spPr/>
    </dgm:pt>
    <dgm:pt modelId="{A4A429B7-C7B1-4ED2-8B20-CD1FCD9E93FE}" type="pres">
      <dgm:prSet presAssocID="{6180E303-AEA8-432B-8FBE-885777227536}" presName="singleCenter" presStyleLbl="node1" presStyleIdx="0" presStyleCnt="4" custScaleX="177998" custScaleY="93312" custLinFactNeighborX="-3598" custLinFactNeighborY="-47977">
        <dgm:presLayoutVars>
          <dgm:chMax val="7"/>
          <dgm:chPref val="7"/>
        </dgm:presLayoutVars>
      </dgm:prSet>
      <dgm:spPr/>
      <dgm:t>
        <a:bodyPr/>
        <a:lstStyle/>
        <a:p>
          <a:endParaRPr lang="en-GB"/>
        </a:p>
      </dgm:t>
    </dgm:pt>
    <dgm:pt modelId="{825B0D5C-8317-48BF-AE5D-5E4B6D3BE381}" type="pres">
      <dgm:prSet presAssocID="{D85FBDE3-2B30-4BFC-9270-AF9761862526}" presName="Name56" presStyleLbl="parChTrans1D2" presStyleIdx="0" presStyleCnt="3"/>
      <dgm:spPr/>
      <dgm:t>
        <a:bodyPr/>
        <a:lstStyle/>
        <a:p>
          <a:endParaRPr lang="en-GB"/>
        </a:p>
      </dgm:t>
    </dgm:pt>
    <dgm:pt modelId="{4CA6B92A-268D-4A82-966C-C383D5FAAEE9}" type="pres">
      <dgm:prSet presAssocID="{7F8D16A8-A98A-40DE-A398-418550500BEB}" presName="text0" presStyleLbl="node1" presStyleIdx="1" presStyleCnt="4" custScaleX="199694" custScaleY="84265" custRadScaleRad="78962" custRadScaleInc="111084">
        <dgm:presLayoutVars>
          <dgm:bulletEnabled val="1"/>
        </dgm:presLayoutVars>
      </dgm:prSet>
      <dgm:spPr/>
      <dgm:t>
        <a:bodyPr/>
        <a:lstStyle/>
        <a:p>
          <a:endParaRPr lang="en-GB"/>
        </a:p>
      </dgm:t>
    </dgm:pt>
    <dgm:pt modelId="{2BF88CFD-8D93-4AE1-8B7A-65D0416EE21F}" type="pres">
      <dgm:prSet presAssocID="{CC9F6969-2CB5-4194-9884-77A7CEDC1B68}" presName="Name56" presStyleLbl="parChTrans1D2" presStyleIdx="1" presStyleCnt="3"/>
      <dgm:spPr/>
      <dgm:t>
        <a:bodyPr/>
        <a:lstStyle/>
        <a:p>
          <a:endParaRPr lang="en-GB"/>
        </a:p>
      </dgm:t>
    </dgm:pt>
    <dgm:pt modelId="{8144943F-CB21-4CA0-9B72-241EED821C1A}" type="pres">
      <dgm:prSet presAssocID="{81A097ED-3DE5-4115-BA4D-687A2FD0FEAC}" presName="text0" presStyleLbl="node1" presStyleIdx="2" presStyleCnt="4" custScaleX="169349" custScaleY="51956" custRadScaleRad="25868" custRadScaleInc="260476">
        <dgm:presLayoutVars>
          <dgm:bulletEnabled val="1"/>
        </dgm:presLayoutVars>
      </dgm:prSet>
      <dgm:spPr/>
      <dgm:t>
        <a:bodyPr/>
        <a:lstStyle/>
        <a:p>
          <a:endParaRPr lang="en-GB"/>
        </a:p>
      </dgm:t>
    </dgm:pt>
    <dgm:pt modelId="{2E205B61-A8C5-4794-B39C-184E974D7307}" type="pres">
      <dgm:prSet presAssocID="{65A80934-D46F-4E5B-9F7B-1B7749599F04}" presName="Name56" presStyleLbl="parChTrans1D2" presStyleIdx="2" presStyleCnt="3"/>
      <dgm:spPr/>
      <dgm:t>
        <a:bodyPr/>
        <a:lstStyle/>
        <a:p>
          <a:endParaRPr lang="en-GB"/>
        </a:p>
      </dgm:t>
    </dgm:pt>
    <dgm:pt modelId="{BBFA3D22-4032-4EDD-A943-D09661101D95}" type="pres">
      <dgm:prSet presAssocID="{B53A6238-EA6A-41EF-B639-80DD92537643}" presName="text0" presStyleLbl="node1" presStyleIdx="3" presStyleCnt="4" custRadScaleRad="100674" custRadScaleInc="89261">
        <dgm:presLayoutVars>
          <dgm:bulletEnabled val="1"/>
        </dgm:presLayoutVars>
      </dgm:prSet>
      <dgm:spPr/>
      <dgm:t>
        <a:bodyPr/>
        <a:lstStyle/>
        <a:p>
          <a:endParaRPr lang="en-GB"/>
        </a:p>
      </dgm:t>
    </dgm:pt>
  </dgm:ptLst>
  <dgm:cxnLst>
    <dgm:cxn modelId="{64A3153F-2EB0-4563-9493-83ED773BC504}" type="presOf" srcId="{6180E303-AEA8-432B-8FBE-885777227536}" destId="{A4A429B7-C7B1-4ED2-8B20-CD1FCD9E93FE}" srcOrd="0" destOrd="0" presId="urn:microsoft.com/office/officeart/2008/layout/RadialCluster"/>
    <dgm:cxn modelId="{28FD3A0E-A83D-471E-A68C-6F6790689AB2}" srcId="{6180E303-AEA8-432B-8FBE-885777227536}" destId="{B53A6238-EA6A-41EF-B639-80DD92537643}" srcOrd="2" destOrd="0" parTransId="{65A80934-D46F-4E5B-9F7B-1B7749599F04}" sibTransId="{ED2CEE50-CB97-448A-82E7-107106D6DFAF}"/>
    <dgm:cxn modelId="{615C7FAD-2E45-4A00-9030-DCC94CEC75E8}" type="presOf" srcId="{CC9F6969-2CB5-4194-9884-77A7CEDC1B68}" destId="{2BF88CFD-8D93-4AE1-8B7A-65D0416EE21F}" srcOrd="0" destOrd="0" presId="urn:microsoft.com/office/officeart/2008/layout/RadialCluster"/>
    <dgm:cxn modelId="{3C6ED966-808E-429D-BD73-A158D8DEF807}" type="presOf" srcId="{D85FBDE3-2B30-4BFC-9270-AF9761862526}" destId="{825B0D5C-8317-48BF-AE5D-5E4B6D3BE381}" srcOrd="0" destOrd="0" presId="urn:microsoft.com/office/officeart/2008/layout/RadialCluster"/>
    <dgm:cxn modelId="{045300D0-A858-4EA3-805D-971C9EDB87BB}" type="presOf" srcId="{B53A6238-EA6A-41EF-B639-80DD92537643}" destId="{BBFA3D22-4032-4EDD-A943-D09661101D95}" srcOrd="0" destOrd="0" presId="urn:microsoft.com/office/officeart/2008/layout/RadialCluster"/>
    <dgm:cxn modelId="{53747890-2126-4315-A639-0E3F45AA3924}" type="presOf" srcId="{7F8D16A8-A98A-40DE-A398-418550500BEB}" destId="{4CA6B92A-268D-4A82-966C-C383D5FAAEE9}" srcOrd="0" destOrd="0" presId="urn:microsoft.com/office/officeart/2008/layout/RadialCluster"/>
    <dgm:cxn modelId="{78C51BA2-E2D1-4F99-BFF7-7AF29491D9B6}" type="presOf" srcId="{414E793F-D5B0-4BCC-A233-F5AA361A5567}" destId="{8FF17BF8-78B0-4435-A8AF-CF8580241ADF}" srcOrd="0" destOrd="0" presId="urn:microsoft.com/office/officeart/2008/layout/RadialCluster"/>
    <dgm:cxn modelId="{D841603D-BB5C-4368-937C-6F6CC40F68EF}" srcId="{6180E303-AEA8-432B-8FBE-885777227536}" destId="{7F8D16A8-A98A-40DE-A398-418550500BEB}" srcOrd="0" destOrd="0" parTransId="{D85FBDE3-2B30-4BFC-9270-AF9761862526}" sibTransId="{C36439EE-F593-4B33-B229-B7BB67E90AF8}"/>
    <dgm:cxn modelId="{55D5EE61-03E2-4CD6-B038-3B465B9F90DB}" srcId="{6180E303-AEA8-432B-8FBE-885777227536}" destId="{81A097ED-3DE5-4115-BA4D-687A2FD0FEAC}" srcOrd="1" destOrd="0" parTransId="{CC9F6969-2CB5-4194-9884-77A7CEDC1B68}" sibTransId="{C311857D-F921-4EFD-BC0A-4C5D001E7862}"/>
    <dgm:cxn modelId="{B8BB0068-6405-4FBE-B4DD-14A6F0ED86B1}" srcId="{414E793F-D5B0-4BCC-A233-F5AA361A5567}" destId="{6180E303-AEA8-432B-8FBE-885777227536}" srcOrd="0" destOrd="0" parTransId="{1990AA5C-39A9-41FB-82F2-2AA49DAB6EAF}" sibTransId="{EA618454-BC36-4B2F-B96C-49CD2D78B3CA}"/>
    <dgm:cxn modelId="{2FE563CA-0656-4CD8-9B45-E71B46664C5F}" type="presOf" srcId="{81A097ED-3DE5-4115-BA4D-687A2FD0FEAC}" destId="{8144943F-CB21-4CA0-9B72-241EED821C1A}" srcOrd="0" destOrd="0" presId="urn:microsoft.com/office/officeart/2008/layout/RadialCluster"/>
    <dgm:cxn modelId="{D2CD65E3-A59E-4819-A69A-603EAD21313F}" type="presOf" srcId="{65A80934-D46F-4E5B-9F7B-1B7749599F04}" destId="{2E205B61-A8C5-4794-B39C-184E974D7307}" srcOrd="0" destOrd="0" presId="urn:microsoft.com/office/officeart/2008/layout/RadialCluster"/>
    <dgm:cxn modelId="{CDA1913A-EC2A-47F4-8D0C-F1D060E7AEEE}" type="presParOf" srcId="{8FF17BF8-78B0-4435-A8AF-CF8580241ADF}" destId="{48F8F6D0-3231-4399-A8C6-33DAB8E7430B}" srcOrd="0" destOrd="0" presId="urn:microsoft.com/office/officeart/2008/layout/RadialCluster"/>
    <dgm:cxn modelId="{DE2D3081-48F6-495E-A4D7-DBB3E195F487}" type="presParOf" srcId="{48F8F6D0-3231-4399-A8C6-33DAB8E7430B}" destId="{A4A429B7-C7B1-4ED2-8B20-CD1FCD9E93FE}" srcOrd="0" destOrd="0" presId="urn:microsoft.com/office/officeart/2008/layout/RadialCluster"/>
    <dgm:cxn modelId="{1361D885-1057-4BEF-95B1-1DD516C78F6E}" type="presParOf" srcId="{48F8F6D0-3231-4399-A8C6-33DAB8E7430B}" destId="{825B0D5C-8317-48BF-AE5D-5E4B6D3BE381}" srcOrd="1" destOrd="0" presId="urn:microsoft.com/office/officeart/2008/layout/RadialCluster"/>
    <dgm:cxn modelId="{42D5CBC7-EB57-432C-8406-42EB98D4F92A}" type="presParOf" srcId="{48F8F6D0-3231-4399-A8C6-33DAB8E7430B}" destId="{4CA6B92A-268D-4A82-966C-C383D5FAAEE9}" srcOrd="2" destOrd="0" presId="urn:microsoft.com/office/officeart/2008/layout/RadialCluster"/>
    <dgm:cxn modelId="{2DE1647E-6362-4851-BA2E-8F8F73494EA8}" type="presParOf" srcId="{48F8F6D0-3231-4399-A8C6-33DAB8E7430B}" destId="{2BF88CFD-8D93-4AE1-8B7A-65D0416EE21F}" srcOrd="3" destOrd="0" presId="urn:microsoft.com/office/officeart/2008/layout/RadialCluster"/>
    <dgm:cxn modelId="{CB7E6554-A238-44B2-8841-856C88C978AF}" type="presParOf" srcId="{48F8F6D0-3231-4399-A8C6-33DAB8E7430B}" destId="{8144943F-CB21-4CA0-9B72-241EED821C1A}" srcOrd="4" destOrd="0" presId="urn:microsoft.com/office/officeart/2008/layout/RadialCluster"/>
    <dgm:cxn modelId="{B32DF384-7723-4DCA-AC8D-9382220D54FE}" type="presParOf" srcId="{48F8F6D0-3231-4399-A8C6-33DAB8E7430B}" destId="{2E205B61-A8C5-4794-B39C-184E974D7307}" srcOrd="5" destOrd="0" presId="urn:microsoft.com/office/officeart/2008/layout/RadialCluster"/>
    <dgm:cxn modelId="{346D0B81-E61C-4449-B775-2E1BDD2D65CC}" type="presParOf" srcId="{48F8F6D0-3231-4399-A8C6-33DAB8E7430B}" destId="{BBFA3D22-4032-4EDD-A943-D09661101D95}"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A429B7-C7B1-4ED2-8B20-CD1FCD9E93FE}">
      <dsp:nvSpPr>
        <dsp:cNvPr id="0" name=""/>
        <dsp:cNvSpPr/>
      </dsp:nvSpPr>
      <dsp:spPr>
        <a:xfrm>
          <a:off x="1093394" y="101890"/>
          <a:ext cx="2170151" cy="113765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r>
            <a:rPr lang="en-GB" sz="3600" kern="1200" dirty="0" smtClean="0"/>
            <a:t>   </a:t>
          </a:r>
          <a:endParaRPr lang="en-GB" sz="3600" kern="1200" dirty="0"/>
        </a:p>
      </dsp:txBody>
      <dsp:txXfrm>
        <a:off x="1148930" y="157426"/>
        <a:ext cx="2059079" cy="1026587"/>
      </dsp:txXfrm>
    </dsp:sp>
    <dsp:sp modelId="{825B0D5C-8317-48BF-AE5D-5E4B6D3BE381}">
      <dsp:nvSpPr>
        <dsp:cNvPr id="0" name=""/>
        <dsp:cNvSpPr/>
      </dsp:nvSpPr>
      <dsp:spPr>
        <a:xfrm rot="2343265">
          <a:off x="2826673" y="1388657"/>
          <a:ext cx="473311" cy="0"/>
        </a:xfrm>
        <a:custGeom>
          <a:avLst/>
          <a:gdLst/>
          <a:ahLst/>
          <a:cxnLst/>
          <a:rect l="0" t="0" r="0" b="0"/>
          <a:pathLst>
            <a:path>
              <a:moveTo>
                <a:pt x="0" y="0"/>
              </a:moveTo>
              <a:lnTo>
                <a:pt x="473311" y="0"/>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CA6B92A-268D-4A82-966C-C383D5FAAEE9}">
      <dsp:nvSpPr>
        <dsp:cNvPr id="0" name=""/>
        <dsp:cNvSpPr/>
      </dsp:nvSpPr>
      <dsp:spPr>
        <a:xfrm>
          <a:off x="2855673" y="1537764"/>
          <a:ext cx="1631228" cy="68833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880" tIns="55880" rIns="55880" bIns="55880" numCol="1" spcCol="1270" anchor="ctr" anchorCtr="0">
          <a:noAutofit/>
        </a:bodyPr>
        <a:lstStyle/>
        <a:p>
          <a:pPr lvl="0" algn="ctr" defTabSz="977900">
            <a:lnSpc>
              <a:spcPct val="90000"/>
            </a:lnSpc>
            <a:spcBef>
              <a:spcPct val="0"/>
            </a:spcBef>
            <a:spcAft>
              <a:spcPct val="35000"/>
            </a:spcAft>
          </a:pPr>
          <a:r>
            <a:rPr lang="en-GB" sz="2200" b="1" kern="1200" dirty="0" smtClean="0">
              <a:solidFill>
                <a:schemeClr val="bg1">
                  <a:lumMod val="50000"/>
                </a:schemeClr>
              </a:solidFill>
              <a:latin typeface="Calibri Light" pitchFamily="34" charset="0"/>
              <a:cs typeface="Calibri Light" pitchFamily="34" charset="0"/>
            </a:rPr>
            <a:t>GFCM/ DCRF</a:t>
          </a:r>
          <a:endParaRPr lang="en-GB" sz="2200" b="1" kern="1200" dirty="0">
            <a:solidFill>
              <a:schemeClr val="bg1">
                <a:lumMod val="50000"/>
              </a:schemeClr>
            </a:solidFill>
            <a:latin typeface="Calibri Light" pitchFamily="34" charset="0"/>
            <a:cs typeface="Calibri Light" pitchFamily="34" charset="0"/>
          </a:endParaRPr>
        </a:p>
      </dsp:txBody>
      <dsp:txXfrm>
        <a:off x="2889275" y="1571366"/>
        <a:ext cx="1564024" cy="621126"/>
      </dsp:txXfrm>
    </dsp:sp>
    <dsp:sp modelId="{2BF88CFD-8D93-4AE1-8B7A-65D0416EE21F}">
      <dsp:nvSpPr>
        <dsp:cNvPr id="0" name=""/>
        <dsp:cNvSpPr/>
      </dsp:nvSpPr>
      <dsp:spPr>
        <a:xfrm rot="6074766">
          <a:off x="1478469" y="1721235"/>
          <a:ext cx="982230" cy="0"/>
        </a:xfrm>
        <a:custGeom>
          <a:avLst/>
          <a:gdLst/>
          <a:ahLst/>
          <a:cxnLst/>
          <a:rect l="0" t="0" r="0" b="0"/>
          <a:pathLst>
            <a:path>
              <a:moveTo>
                <a:pt x="0" y="0"/>
              </a:moveTo>
              <a:lnTo>
                <a:pt x="982230" y="0"/>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144943F-CB21-4CA0-9B72-241EED821C1A}">
      <dsp:nvSpPr>
        <dsp:cNvPr id="0" name=""/>
        <dsp:cNvSpPr/>
      </dsp:nvSpPr>
      <dsp:spPr>
        <a:xfrm>
          <a:off x="1139934" y="2202921"/>
          <a:ext cx="1383351" cy="424409"/>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GB" sz="2000" b="1" kern="1200" dirty="0" smtClean="0">
              <a:solidFill>
                <a:schemeClr val="bg1">
                  <a:lumMod val="50000"/>
                </a:schemeClr>
              </a:solidFill>
              <a:latin typeface="Calibri Light" pitchFamily="34" charset="0"/>
              <a:cs typeface="Calibri Light" pitchFamily="34" charset="0"/>
            </a:rPr>
            <a:t>MED &amp; BS</a:t>
          </a:r>
          <a:endParaRPr lang="en-GB" sz="2000" b="1" kern="1200" dirty="0">
            <a:solidFill>
              <a:schemeClr val="bg1">
                <a:lumMod val="50000"/>
              </a:schemeClr>
            </a:solidFill>
            <a:latin typeface="Calibri Light" pitchFamily="34" charset="0"/>
            <a:cs typeface="Calibri Light" pitchFamily="34" charset="0"/>
          </a:endParaRPr>
        </a:p>
      </dsp:txBody>
      <dsp:txXfrm>
        <a:off x="1160652" y="2223639"/>
        <a:ext cx="1341915" cy="382973"/>
      </dsp:txXfrm>
    </dsp:sp>
    <dsp:sp modelId="{2E205B61-A8C5-4794-B39C-184E974D7307}">
      <dsp:nvSpPr>
        <dsp:cNvPr id="0" name=""/>
        <dsp:cNvSpPr/>
      </dsp:nvSpPr>
      <dsp:spPr>
        <a:xfrm rot="8806901">
          <a:off x="962041" y="1343286"/>
          <a:ext cx="378715" cy="0"/>
        </a:xfrm>
        <a:custGeom>
          <a:avLst/>
          <a:gdLst/>
          <a:ahLst/>
          <a:cxnLst/>
          <a:rect l="0" t="0" r="0" b="0"/>
          <a:pathLst>
            <a:path>
              <a:moveTo>
                <a:pt x="0" y="0"/>
              </a:moveTo>
              <a:lnTo>
                <a:pt x="378715" y="0"/>
              </a:lnTo>
            </a:path>
          </a:pathLst>
        </a:custGeom>
        <a:noFill/>
        <a:ln w="6350" cap="flat" cmpd="sng" algn="ctr">
          <a:solidFill>
            <a:schemeClr val="accent3">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BFA3D22-4032-4EDD-A943-D09661101D95}">
      <dsp:nvSpPr>
        <dsp:cNvPr id="0" name=""/>
        <dsp:cNvSpPr/>
      </dsp:nvSpPr>
      <dsp:spPr>
        <a:xfrm>
          <a:off x="176120" y="1306047"/>
          <a:ext cx="816864" cy="816864"/>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50800" rIns="50800" bIns="50800" numCol="1" spcCol="1270" anchor="ctr" anchorCtr="0">
          <a:noAutofit/>
        </a:bodyPr>
        <a:lstStyle/>
        <a:p>
          <a:pPr lvl="0" algn="ctr" defTabSz="889000">
            <a:lnSpc>
              <a:spcPct val="90000"/>
            </a:lnSpc>
            <a:spcBef>
              <a:spcPct val="0"/>
            </a:spcBef>
            <a:spcAft>
              <a:spcPct val="35000"/>
            </a:spcAft>
          </a:pPr>
          <a:r>
            <a:rPr lang="en-GB" sz="2000" b="1" kern="1200" dirty="0" smtClean="0">
              <a:solidFill>
                <a:schemeClr val="bg1">
                  <a:lumMod val="50000"/>
                </a:schemeClr>
              </a:solidFill>
              <a:latin typeface="Calibri Light" pitchFamily="34" charset="0"/>
              <a:cs typeface="Calibri Light" pitchFamily="34" charset="0"/>
            </a:rPr>
            <a:t>FDI</a:t>
          </a:r>
          <a:endParaRPr lang="en-GB" sz="2000" b="1" kern="1200" dirty="0">
            <a:solidFill>
              <a:schemeClr val="bg1">
                <a:lumMod val="50000"/>
              </a:schemeClr>
            </a:solidFill>
            <a:latin typeface="Calibri Light" pitchFamily="34" charset="0"/>
            <a:cs typeface="Calibri Light" pitchFamily="34" charset="0"/>
          </a:endParaRPr>
        </a:p>
      </dsp:txBody>
      <dsp:txXfrm>
        <a:off x="215996" y="1345923"/>
        <a:ext cx="737112" cy="737112"/>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8E36A-7D9B-41B8-8DF6-A066BB3B024E}" type="datetimeFigureOut">
              <a:rPr lang="it-IT" smtClean="0"/>
              <a:t>19/01/2025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DAC12-DA90-456B-AF13-408B3BCF2173}" type="slidenum">
              <a:rPr lang="it-IT" smtClean="0"/>
              <a:t>‹N›</a:t>
            </a:fld>
            <a:endParaRPr lang="it-IT"/>
          </a:p>
        </p:txBody>
      </p:sp>
    </p:spTree>
    <p:extLst>
      <p:ext uri="{BB962C8B-B14F-4D97-AF65-F5344CB8AC3E}">
        <p14:creationId xmlns:p14="http://schemas.microsoft.com/office/powerpoint/2010/main" val="312611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D1BAA0F3-21AB-4AAF-9639-372C393FB165}" type="datetimeFigureOut">
              <a:rPr lang="it-IT" smtClean="0"/>
              <a:t>19/01/2025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671615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19/01/2025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873842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724900" y="365125"/>
            <a:ext cx="2628900" cy="5811838"/>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838200" y="365125"/>
            <a:ext cx="7734300" cy="5811838"/>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19/01/2025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60105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D1BAA0F3-21AB-4AAF-9639-372C393FB165}" type="datetimeFigureOut">
              <a:rPr lang="it-IT" smtClean="0"/>
              <a:t>19/01/2025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217063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D1BAA0F3-21AB-4AAF-9639-372C393FB165}" type="datetimeFigureOut">
              <a:rPr lang="it-IT" smtClean="0"/>
              <a:t>19/01/2025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4112438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838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72200" y="1825625"/>
            <a:ext cx="5181600" cy="435133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D1BAA0F3-21AB-4AAF-9639-372C393FB165}" type="datetimeFigureOut">
              <a:rPr lang="it-IT" smtClean="0"/>
              <a:t>19/01/2025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24235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839788" y="365125"/>
            <a:ext cx="10515600" cy="1325563"/>
          </a:xfrm>
        </p:spPr>
        <p:txBody>
          <a:bodyPr/>
          <a:lstStyle/>
          <a:p>
            <a:r>
              <a:rPr lang="it-IT"/>
              <a:t>Fare clic per modificare lo stile del titolo</a:t>
            </a:r>
          </a:p>
        </p:txBody>
      </p:sp>
      <p:sp>
        <p:nvSpPr>
          <p:cNvPr id="3" name="Segnaposto tes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839788" y="2505075"/>
            <a:ext cx="515778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72200" y="2505075"/>
            <a:ext cx="5183188"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D1BAA0F3-21AB-4AAF-9639-372C393FB165}" type="datetimeFigureOut">
              <a:rPr lang="it-IT" smtClean="0"/>
              <a:t>19/01/2025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80977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D1BAA0F3-21AB-4AAF-9639-372C393FB165}" type="datetimeFigureOut">
              <a:rPr lang="it-IT" smtClean="0"/>
              <a:t>19/01/2025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397028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D1BAA0F3-21AB-4AAF-9639-372C393FB165}" type="datetimeFigureOut">
              <a:rPr lang="it-IT" smtClean="0"/>
              <a:t>19/01/2025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394787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1BAA0F3-21AB-4AAF-9639-372C393FB165}" type="datetimeFigureOut">
              <a:rPr lang="it-IT" smtClean="0"/>
              <a:t>19/01/2025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118423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D1BAA0F3-21AB-4AAF-9639-372C393FB165}" type="datetimeFigureOut">
              <a:rPr lang="it-IT" smtClean="0"/>
              <a:t>19/01/2025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50C12541-668A-464D-8FE2-28E11BC4A888}" type="slidenum">
              <a:rPr lang="it-IT" smtClean="0"/>
              <a:t>‹N›</a:t>
            </a:fld>
            <a:endParaRPr lang="it-IT"/>
          </a:p>
        </p:txBody>
      </p:sp>
    </p:spTree>
    <p:extLst>
      <p:ext uri="{BB962C8B-B14F-4D97-AF65-F5344CB8AC3E}">
        <p14:creationId xmlns:p14="http://schemas.microsoft.com/office/powerpoint/2010/main" val="201010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0" b="-17000"/>
          </a:stretch>
        </a:blipFill>
        <a:effectLst/>
      </p:bgPr>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BAA0F3-21AB-4AAF-9639-372C393FB165}" type="datetimeFigureOut">
              <a:rPr lang="it-IT" smtClean="0"/>
              <a:t>19/01/2025</a:t>
            </a:fld>
            <a:endParaRPr lang="it-IT"/>
          </a:p>
        </p:txBody>
      </p:sp>
      <p:sp>
        <p:nvSpPr>
          <p:cNvPr id="5" name="Segnaposto piè di pa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12541-668A-464D-8FE2-28E11BC4A888}" type="slidenum">
              <a:rPr lang="it-IT" smtClean="0"/>
              <a:t>‹N›</a:t>
            </a:fld>
            <a:endParaRPr lang="it-IT"/>
          </a:p>
        </p:txBody>
      </p:sp>
    </p:spTree>
    <p:extLst>
      <p:ext uri="{BB962C8B-B14F-4D97-AF65-F5344CB8AC3E}">
        <p14:creationId xmlns:p14="http://schemas.microsoft.com/office/powerpoint/2010/main" val="8941557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github.com/COISPA/RDBprocessing" TargetMode="Externa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atacollection.jrc.ec.europa.eu/dc/fdi" TargetMode="External"/><Relationship Id="rId2" Type="http://schemas.openxmlformats.org/officeDocument/2006/relationships/hyperlink" Target="https://datacollection.jrc.ec.europa.eu/dc/medbs" TargetMode="External"/><Relationship Id="rId1" Type="http://schemas.openxmlformats.org/officeDocument/2006/relationships/slideLayout" Target="../slideLayouts/slideLayout7.xml"/><Relationship Id="rId5" Type="http://schemas.openxmlformats.org/officeDocument/2006/relationships/hyperlink" Target="https://datacollection.jrc.ec.europa.eu/bg_BG/docs/rcg" TargetMode="External"/><Relationship Id="rId4" Type="http://schemas.openxmlformats.org/officeDocument/2006/relationships/hyperlink" Target="http://www.fao.org/gfcm/data/dcrf/platform/e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
          <p:cNvSpPr>
            <a:spLocks noGrp="1"/>
          </p:cNvSpPr>
          <p:nvPr>
            <p:ph type="subTitle" idx="1"/>
          </p:nvPr>
        </p:nvSpPr>
        <p:spPr>
          <a:xfrm>
            <a:off x="1075831" y="5713446"/>
            <a:ext cx="2973655" cy="513057"/>
          </a:xfrm>
        </p:spPr>
        <p:txBody>
          <a:bodyPr>
            <a:noAutofit/>
          </a:bodyPr>
          <a:lstStyle/>
          <a:p>
            <a:pPr algn="l"/>
            <a:r>
              <a:rPr lang="it-IT" sz="2800" dirty="0">
                <a:solidFill>
                  <a:schemeClr val="accent1">
                    <a:lumMod val="50000"/>
                  </a:schemeClr>
                </a:solidFill>
                <a:latin typeface="Segoe UI Semilight" panose="020B0402040204020203" pitchFamily="34" charset="0"/>
                <a:cs typeface="Segoe UI Semilight" panose="020B0402040204020203" pitchFamily="34" charset="0"/>
              </a:rPr>
              <a:t>I. </a:t>
            </a:r>
            <a:r>
              <a:rPr lang="it-IT" sz="2800" dirty="0" smtClean="0">
                <a:solidFill>
                  <a:schemeClr val="accent1">
                    <a:lumMod val="50000"/>
                  </a:schemeClr>
                </a:solidFill>
                <a:latin typeface="Segoe UI Semilight" panose="020B0402040204020203" pitchFamily="34" charset="0"/>
                <a:cs typeface="Segoe UI Semilight" panose="020B0402040204020203" pitchFamily="34" charset="0"/>
              </a:rPr>
              <a:t>Bitetto, W</a:t>
            </a:r>
            <a:r>
              <a:rPr lang="it-IT" sz="2800" dirty="0">
                <a:solidFill>
                  <a:schemeClr val="accent1">
                    <a:lumMod val="50000"/>
                  </a:schemeClr>
                </a:solidFill>
                <a:latin typeface="Segoe UI Semilight" panose="020B0402040204020203" pitchFamily="34" charset="0"/>
                <a:cs typeface="Segoe UI Semilight" panose="020B0402040204020203" pitchFamily="34" charset="0"/>
              </a:rPr>
              <a:t>. </a:t>
            </a:r>
            <a:r>
              <a:rPr lang="it-IT" sz="2800" dirty="0" smtClean="0">
                <a:solidFill>
                  <a:schemeClr val="accent1">
                    <a:lumMod val="50000"/>
                  </a:schemeClr>
                </a:solidFill>
                <a:latin typeface="Segoe UI Semilight" panose="020B0402040204020203" pitchFamily="34" charset="0"/>
                <a:cs typeface="Segoe UI Semilight" panose="020B0402040204020203" pitchFamily="34" charset="0"/>
              </a:rPr>
              <a:t>Zupa </a:t>
            </a:r>
            <a:endParaRPr lang="it-IT" sz="2800" dirty="0">
              <a:solidFill>
                <a:schemeClr val="accent1">
                  <a:lumMod val="50000"/>
                </a:schemeClr>
              </a:solidFill>
              <a:latin typeface="Segoe UI Semilight" panose="020B0402040204020203" pitchFamily="34" charset="0"/>
              <a:cs typeface="Segoe UI Semilight" panose="020B0402040204020203" pitchFamily="34" charset="0"/>
            </a:endParaRPr>
          </a:p>
        </p:txBody>
      </p:sp>
      <p:pic>
        <p:nvPicPr>
          <p:cNvPr id="5" name="Immagin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33739" y="5530283"/>
            <a:ext cx="2246382" cy="997236"/>
          </a:xfrm>
          <a:prstGeom prst="rect">
            <a:avLst/>
          </a:prstGeom>
        </p:spPr>
      </p:pic>
      <p:sp>
        <p:nvSpPr>
          <p:cNvPr id="10" name="Rettangolo 9"/>
          <p:cNvSpPr/>
          <p:nvPr/>
        </p:nvSpPr>
        <p:spPr>
          <a:xfrm>
            <a:off x="714895" y="1990907"/>
            <a:ext cx="11197243" cy="1323439"/>
          </a:xfrm>
          <a:prstGeom prst="rect">
            <a:avLst/>
          </a:prstGeom>
        </p:spPr>
        <p:txBody>
          <a:bodyPr wrap="square">
            <a:spAutoFit/>
          </a:bodyPr>
          <a:lstStyle/>
          <a:p>
            <a:pPr algn="ctr"/>
            <a:r>
              <a:rPr lang="en-US" sz="4000" b="1" dirty="0" err="1" smtClean="0">
                <a:solidFill>
                  <a:schemeClr val="accent1">
                    <a:lumMod val="50000"/>
                  </a:schemeClr>
                </a:solidFill>
                <a:latin typeface="Segoe UI Semilight" panose="020B0402040204020203" pitchFamily="34" charset="0"/>
                <a:ea typeface="MS Mincho"/>
                <a:cs typeface="Segoe UI Semilight" panose="020B0402040204020203" pitchFamily="34" charset="0"/>
              </a:rPr>
              <a:t>RDBprocessing</a:t>
            </a:r>
            <a:endParaRPr lang="en-US" sz="4000" b="1" dirty="0">
              <a:solidFill>
                <a:schemeClr val="accent1">
                  <a:lumMod val="50000"/>
                </a:schemeClr>
              </a:solidFill>
              <a:latin typeface="Segoe UI Semilight" panose="020B0402040204020203" pitchFamily="34" charset="0"/>
              <a:ea typeface="MS Mincho"/>
              <a:cs typeface="Segoe UI Semilight" panose="020B0402040204020203" pitchFamily="34" charset="0"/>
            </a:endParaRPr>
          </a:p>
          <a:p>
            <a:pPr algn="ctr"/>
            <a:r>
              <a:rPr lang="en-US" sz="4000" dirty="0">
                <a:solidFill>
                  <a:schemeClr val="accent1">
                    <a:lumMod val="50000"/>
                  </a:schemeClr>
                </a:solidFill>
                <a:latin typeface="Segoe UI Semilight" panose="020B0402040204020203" pitchFamily="34" charset="0"/>
                <a:ea typeface="MS Mincho"/>
                <a:cs typeface="Segoe UI Semilight" panose="020B0402040204020203" pitchFamily="34" charset="0"/>
              </a:rPr>
              <a:t>a tool to improve consistency of aggregated data</a:t>
            </a:r>
          </a:p>
        </p:txBody>
      </p:sp>
      <p:sp>
        <p:nvSpPr>
          <p:cNvPr id="2" name="Google Shape;142;p15">
            <a:extLst>
              <a:ext uri="{FF2B5EF4-FFF2-40B4-BE49-F238E27FC236}">
                <a16:creationId xmlns:a16="http://schemas.microsoft.com/office/drawing/2014/main" xmlns="" id="{A8ECCCD1-77A5-54B9-FA26-CF25F0D5C39C}"/>
              </a:ext>
            </a:extLst>
          </p:cNvPr>
          <p:cNvSpPr/>
          <p:nvPr/>
        </p:nvSpPr>
        <p:spPr>
          <a:xfrm>
            <a:off x="3930555" y="3254084"/>
            <a:ext cx="4599296" cy="2119515"/>
          </a:xfrm>
          <a:prstGeom prst="rect">
            <a:avLst/>
          </a:prstGeom>
          <a:noFill/>
          <a:ln>
            <a:noFill/>
          </a:ln>
        </p:spPr>
        <p:txBody>
          <a:bodyPr spcFirstLastPara="1" wrap="square" lIns="91425" tIns="45700" rIns="91425" bIns="45700" anchor="t" anchorCtr="0">
            <a:noAutofit/>
          </a:bodyPr>
          <a:lstStyle/>
          <a:p>
            <a:pPr algn="ctr"/>
            <a:endParaRPr lang="en-US" sz="2800" b="1" dirty="0">
              <a:solidFill>
                <a:srgbClr val="002060"/>
              </a:solidFill>
              <a:latin typeface="Calibri Light" pitchFamily="34" charset="0"/>
              <a:ea typeface="Calibri"/>
              <a:cs typeface="Calibri Light" pitchFamily="34" charset="0"/>
              <a:sym typeface="Calibri"/>
            </a:endParaRPr>
          </a:p>
          <a:p>
            <a:pPr algn="ctr"/>
            <a:r>
              <a:rPr lang="en-US" sz="3600" b="1" dirty="0">
                <a:solidFill>
                  <a:srgbClr val="002060"/>
                </a:solidFill>
                <a:latin typeface="Calibri Light" pitchFamily="34" charset="0"/>
                <a:ea typeface="Calibri"/>
                <a:cs typeface="Calibri Light" pitchFamily="34" charset="0"/>
                <a:sym typeface="Calibri"/>
              </a:rPr>
              <a:t>2</a:t>
            </a:r>
            <a:r>
              <a:rPr lang="en-US" sz="3600" b="1" baseline="30000" dirty="0">
                <a:solidFill>
                  <a:srgbClr val="002060"/>
                </a:solidFill>
                <a:latin typeface="Calibri Light" pitchFamily="34" charset="0"/>
                <a:ea typeface="Calibri"/>
                <a:cs typeface="Calibri Light" pitchFamily="34" charset="0"/>
                <a:sym typeface="Calibri"/>
              </a:rPr>
              <a:t>nd</a:t>
            </a:r>
            <a:r>
              <a:rPr lang="en-US" sz="3600" b="1" dirty="0">
                <a:solidFill>
                  <a:srgbClr val="002060"/>
                </a:solidFill>
                <a:latin typeface="Calibri Light" pitchFamily="34" charset="0"/>
                <a:ea typeface="Calibri"/>
                <a:cs typeface="Calibri Light" pitchFamily="34" charset="0"/>
                <a:sym typeface="Calibri"/>
              </a:rPr>
              <a:t> Training</a:t>
            </a:r>
          </a:p>
          <a:p>
            <a:pPr algn="ctr"/>
            <a:r>
              <a:rPr lang="en-GB" sz="2800" b="1" dirty="0">
                <a:solidFill>
                  <a:srgbClr val="002060"/>
                </a:solidFill>
                <a:latin typeface="Calibri Light" pitchFamily="34" charset="0"/>
                <a:ea typeface="Calibri"/>
                <a:cs typeface="Calibri Light" pitchFamily="34" charset="0"/>
                <a:sym typeface="Calibri"/>
              </a:rPr>
              <a:t>Excelsior Hotel, Bari (Italy), 20</a:t>
            </a:r>
            <a:r>
              <a:rPr lang="en-GB" sz="2800" b="1" baseline="30000" dirty="0">
                <a:solidFill>
                  <a:srgbClr val="002060"/>
                </a:solidFill>
                <a:latin typeface="Calibri Light" pitchFamily="34" charset="0"/>
                <a:ea typeface="Calibri"/>
                <a:cs typeface="Calibri Light" pitchFamily="34" charset="0"/>
                <a:sym typeface="Calibri"/>
              </a:rPr>
              <a:t>th</a:t>
            </a:r>
            <a:r>
              <a:rPr lang="en-GB" sz="2800" b="1" dirty="0">
                <a:solidFill>
                  <a:srgbClr val="002060"/>
                </a:solidFill>
                <a:latin typeface="Calibri Light" pitchFamily="34" charset="0"/>
                <a:ea typeface="Calibri"/>
                <a:cs typeface="Calibri Light" pitchFamily="34" charset="0"/>
                <a:sym typeface="Calibri"/>
              </a:rPr>
              <a:t>-24</a:t>
            </a:r>
            <a:r>
              <a:rPr lang="en-GB" sz="2800" b="1" baseline="30000" dirty="0">
                <a:solidFill>
                  <a:srgbClr val="002060"/>
                </a:solidFill>
                <a:latin typeface="Calibri Light" pitchFamily="34" charset="0"/>
                <a:ea typeface="Calibri"/>
                <a:cs typeface="Calibri Light" pitchFamily="34" charset="0"/>
                <a:sym typeface="Calibri"/>
              </a:rPr>
              <a:t>th</a:t>
            </a:r>
            <a:r>
              <a:rPr lang="en-GB" sz="2800" b="1" dirty="0">
                <a:solidFill>
                  <a:srgbClr val="002060"/>
                </a:solidFill>
                <a:latin typeface="Calibri Light" pitchFamily="34" charset="0"/>
                <a:ea typeface="Calibri"/>
                <a:cs typeface="Calibri Light" pitchFamily="34" charset="0"/>
                <a:sym typeface="Calibri"/>
              </a:rPr>
              <a:t> January 2025</a:t>
            </a:r>
            <a:endParaRPr lang="en-US" sz="2800" b="1" cap="small" dirty="0">
              <a:solidFill>
                <a:srgbClr val="002060"/>
              </a:solidFill>
              <a:latin typeface="Calibri"/>
              <a:ea typeface="Calibri"/>
              <a:cs typeface="Calibri"/>
              <a:sym typeface="Calibri"/>
            </a:endParaRPr>
          </a:p>
        </p:txBody>
      </p:sp>
    </p:spTree>
    <p:extLst>
      <p:ext uri="{BB962C8B-B14F-4D97-AF65-F5344CB8AC3E}">
        <p14:creationId xmlns:p14="http://schemas.microsoft.com/office/powerpoint/2010/main" val="2995218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13685" y="1798076"/>
            <a:ext cx="5184576" cy="4524315"/>
          </a:xfrm>
          <a:prstGeom prst="rect">
            <a:avLst/>
          </a:prstGeom>
        </p:spPr>
        <p:txBody>
          <a:bodyPr wrap="square">
            <a:spAutoFit/>
          </a:bodyPr>
          <a:lstStyle/>
          <a:p>
            <a:r>
              <a:rPr lang="en-GB" dirty="0" smtClean="0">
                <a:latin typeface="Calibri Light" panose="020F0302020204030204" pitchFamily="34" charset="0"/>
                <a:cs typeface="Calibri Light" panose="020F0302020204030204" pitchFamily="34" charset="0"/>
              </a:rPr>
              <a:t>The </a:t>
            </a:r>
            <a:r>
              <a:rPr lang="en-GB" dirty="0">
                <a:latin typeface="Calibri Light" panose="020F0302020204030204" pitchFamily="34" charset="0"/>
                <a:cs typeface="Calibri Light" panose="020F0302020204030204" pitchFamily="34" charset="0"/>
              </a:rPr>
              <a:t>scripts developed in STREAM were transformed in R functions and included in the </a:t>
            </a:r>
            <a:r>
              <a:rPr lang="en-GB" dirty="0" err="1">
                <a:latin typeface="Calibri Light" panose="020F0302020204030204" pitchFamily="34" charset="0"/>
                <a:cs typeface="Calibri Light" panose="020F0302020204030204" pitchFamily="34" charset="0"/>
              </a:rPr>
              <a:t>RDBprocessing</a:t>
            </a:r>
            <a:r>
              <a:rPr lang="en-GB" dirty="0">
                <a:latin typeface="Calibri Light" panose="020F0302020204030204" pitchFamily="34" charset="0"/>
                <a:cs typeface="Calibri Light" panose="020F0302020204030204" pitchFamily="34" charset="0"/>
              </a:rPr>
              <a:t> R package. </a:t>
            </a:r>
            <a:endParaRPr lang="en-GB" dirty="0" smtClean="0">
              <a:latin typeface="Calibri Light" panose="020F0302020204030204" pitchFamily="34" charset="0"/>
              <a:cs typeface="Calibri Light" panose="020F0302020204030204" pitchFamily="34" charset="0"/>
            </a:endParaRPr>
          </a:p>
          <a:p>
            <a:endParaRPr lang="en-GB" dirty="0" smtClean="0">
              <a:latin typeface="Calibri Light" panose="020F0302020204030204" pitchFamily="34" charset="0"/>
              <a:cs typeface="Calibri Light" panose="020F0302020204030204" pitchFamily="34" charset="0"/>
            </a:endParaRPr>
          </a:p>
          <a:p>
            <a:endParaRPr lang="en-GB" dirty="0">
              <a:latin typeface="Calibri Light" panose="020F0302020204030204" pitchFamily="34" charset="0"/>
              <a:cs typeface="Calibri Light" panose="020F0302020204030204" pitchFamily="34" charset="0"/>
            </a:endParaRPr>
          </a:p>
          <a:p>
            <a:r>
              <a:rPr lang="en-GB" dirty="0" smtClean="0">
                <a:latin typeface="Calibri Light" panose="020F0302020204030204" pitchFamily="34" charset="0"/>
                <a:cs typeface="Calibri Light" panose="020F0302020204030204" pitchFamily="34" charset="0"/>
              </a:rPr>
              <a:t>Specifically</a:t>
            </a:r>
            <a:r>
              <a:rPr lang="en-GB" dirty="0">
                <a:latin typeface="Calibri Light" panose="020F0302020204030204" pitchFamily="34" charset="0"/>
                <a:cs typeface="Calibri Light" panose="020F0302020204030204" pitchFamily="34" charset="0"/>
              </a:rPr>
              <a:t>, t</a:t>
            </a:r>
            <a:r>
              <a:rPr lang="en-US" dirty="0">
                <a:latin typeface="Calibri Light" panose="020F0302020204030204" pitchFamily="34" charset="0"/>
                <a:cs typeface="Calibri Light" panose="020F0302020204030204" pitchFamily="34" charset="0"/>
              </a:rPr>
              <a:t>he functions included in the package allow to create</a:t>
            </a:r>
            <a:r>
              <a:rPr lang="en-US" dirty="0" smtClean="0">
                <a:latin typeface="Calibri Light" panose="020F0302020204030204" pitchFamily="34" charset="0"/>
                <a:cs typeface="Calibri Light" panose="020F0302020204030204" pitchFamily="34" charset="0"/>
              </a:rPr>
              <a:t>:</a:t>
            </a:r>
          </a:p>
          <a:p>
            <a:endParaRPr lang="it-IT" dirty="0">
              <a:latin typeface="Calibri Light" panose="020F0302020204030204" pitchFamily="34" charset="0"/>
              <a:cs typeface="Calibri Light" panose="020F0302020204030204" pitchFamily="34" charset="0"/>
            </a:endParaRPr>
          </a:p>
          <a:p>
            <a:pPr marL="285750" lvl="0" indent="-285750">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Table II.2 </a:t>
            </a:r>
            <a:r>
              <a:rPr lang="en-US" dirty="0">
                <a:latin typeface="Calibri Light" panose="020F0302020204030204" pitchFamily="34" charset="0"/>
                <a:cs typeface="Calibri Light" panose="020F0302020204030204" pitchFamily="34" charset="0"/>
              </a:rPr>
              <a:t>- Catch data per species: the total catch in weight, including landing and discards (if present and recorded), by main commercial species, fleet segment (Appendix B of GFCM DCRF) and area (GSA);</a:t>
            </a:r>
            <a:endParaRPr lang="it-IT" dirty="0">
              <a:latin typeface="Calibri Light" panose="020F0302020204030204" pitchFamily="34" charset="0"/>
              <a:cs typeface="Calibri Light" panose="020F0302020204030204" pitchFamily="34" charset="0"/>
            </a:endParaRPr>
          </a:p>
          <a:p>
            <a:pPr marL="285750" lvl="0" indent="-285750">
              <a:buFont typeface="Arial" panose="020B0604020202020204" pitchFamily="34" charset="0"/>
              <a:buChar char="•"/>
            </a:pPr>
            <a:r>
              <a:rPr lang="en-US" b="1" dirty="0">
                <a:latin typeface="Calibri Light" panose="020F0302020204030204" pitchFamily="34" charset="0"/>
                <a:cs typeface="Calibri Light" panose="020F0302020204030204" pitchFamily="34" charset="0"/>
              </a:rPr>
              <a:t>Tables VII.3.1</a:t>
            </a:r>
            <a:r>
              <a:rPr lang="en-US" dirty="0">
                <a:latin typeface="Calibri Light" panose="020F0302020204030204" pitchFamily="34" charset="0"/>
                <a:cs typeface="Calibri Light" panose="020F0302020204030204" pitchFamily="34" charset="0"/>
              </a:rPr>
              <a:t> - Other biological data: </a:t>
            </a:r>
            <a:r>
              <a:rPr lang="en-US" i="1" dirty="0">
                <a:latin typeface="Calibri Light" panose="020F0302020204030204" pitchFamily="34" charset="0"/>
                <a:cs typeface="Calibri Light" panose="020F0302020204030204" pitchFamily="34" charset="0"/>
              </a:rPr>
              <a:t>Maturity data</a:t>
            </a:r>
            <a:r>
              <a:rPr lang="en-US" dirty="0">
                <a:latin typeface="Calibri Light" panose="020F0302020204030204" pitchFamily="34" charset="0"/>
                <a:cs typeface="Calibri Light" panose="020F0302020204030204" pitchFamily="34" charset="0"/>
              </a:rPr>
              <a:t> table (species of Group 1 Appendix A of GFCM DCRF</a:t>
            </a:r>
            <a:r>
              <a:rPr lang="en-US" dirty="0" smtClean="0">
                <a:latin typeface="Calibri Light" panose="020F0302020204030204" pitchFamily="34" charset="0"/>
                <a:cs typeface="Calibri Light" panose="020F0302020204030204" pitchFamily="34" charset="0"/>
              </a:rPr>
              <a:t>).</a:t>
            </a:r>
            <a:endParaRPr lang="it-IT" dirty="0">
              <a:latin typeface="Calibri Light" panose="020F0302020204030204" pitchFamily="34" charset="0"/>
              <a:cs typeface="Calibri Light" panose="020F0302020204030204" pitchFamily="34" charset="0"/>
            </a:endParaRPr>
          </a:p>
        </p:txBody>
      </p:sp>
      <p:pic>
        <p:nvPicPr>
          <p:cNvPr id="6" name="Immagine 5"/>
          <p:cNvPicPr/>
          <p:nvPr/>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l="3371" t="10714" r="47097" b="43649"/>
          <a:stretch/>
        </p:blipFill>
        <p:spPr bwMode="auto">
          <a:xfrm>
            <a:off x="5335725" y="1670510"/>
            <a:ext cx="6780424" cy="2642522"/>
          </a:xfrm>
          <a:prstGeom prst="rect">
            <a:avLst/>
          </a:prstGeom>
          <a:ln>
            <a:noFill/>
          </a:ln>
          <a:extLst>
            <a:ext uri="{53640926-AAD7-44D8-BBD7-CCE9431645EC}">
              <a14:shadowObscured xmlns:a14="http://schemas.microsoft.com/office/drawing/2010/main"/>
            </a:ext>
          </a:extLst>
        </p:spPr>
      </p:pic>
      <p:sp>
        <p:nvSpPr>
          <p:cNvPr id="7" name="Rettangolo 6"/>
          <p:cNvSpPr/>
          <p:nvPr/>
        </p:nvSpPr>
        <p:spPr>
          <a:xfrm>
            <a:off x="5170891" y="4313033"/>
            <a:ext cx="7021109" cy="2308324"/>
          </a:xfrm>
          <a:prstGeom prst="rect">
            <a:avLst/>
          </a:prstGeom>
        </p:spPr>
        <p:txBody>
          <a:bodyPr wrap="square">
            <a:spAutoFit/>
          </a:bodyPr>
          <a:lstStyle/>
          <a:p>
            <a:r>
              <a:rPr lang="en-US" dirty="0" smtClean="0">
                <a:latin typeface="Calibri Light" panose="020F0302020204030204" pitchFamily="34" charset="0"/>
                <a:cs typeface="Calibri Light" panose="020F0302020204030204" pitchFamily="34" charset="0"/>
              </a:rPr>
              <a:t>The </a:t>
            </a:r>
            <a:r>
              <a:rPr lang="en-US" dirty="0">
                <a:latin typeface="Calibri Light" panose="020F0302020204030204" pitchFamily="34" charset="0"/>
                <a:cs typeface="Calibri Light" panose="020F0302020204030204" pitchFamily="34" charset="0"/>
              </a:rPr>
              <a:t>DCRF requires the fishery data aggregated according to the GFCM’s fleet segments  definition, while the Data Collection framework requires the data aggregated by </a:t>
            </a:r>
            <a:r>
              <a:rPr lang="en-US" dirty="0" err="1">
                <a:latin typeface="Calibri Light" panose="020F0302020204030204" pitchFamily="34" charset="0"/>
                <a:cs typeface="Calibri Light" panose="020F0302020204030204" pitchFamily="34" charset="0"/>
              </a:rPr>
              <a:t>metier</a:t>
            </a:r>
            <a:r>
              <a:rPr lang="en-US" dirty="0">
                <a:latin typeface="Calibri Light" panose="020F0302020204030204" pitchFamily="34" charset="0"/>
                <a:cs typeface="Calibri Light" panose="020F0302020204030204" pitchFamily="34" charset="0"/>
              </a:rPr>
              <a:t> and LOA</a:t>
            </a:r>
            <a:r>
              <a:rPr lang="en-US" dirty="0" smtClean="0">
                <a:latin typeface="Calibri Light" panose="020F0302020204030204" pitchFamily="34" charset="0"/>
                <a:cs typeface="Calibri Light" panose="020F0302020204030204" pitchFamily="34" charset="0"/>
              </a:rPr>
              <a:t>.</a:t>
            </a:r>
          </a:p>
          <a:p>
            <a:endParaRPr lang="it-IT"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For this reason, a communication table between GFCM fleet segments and </a:t>
            </a:r>
            <a:r>
              <a:rPr lang="en-US" dirty="0" err="1">
                <a:latin typeface="Calibri Light" panose="020F0302020204030204" pitchFamily="34" charset="0"/>
                <a:cs typeface="Calibri Light" panose="020F0302020204030204" pitchFamily="34" charset="0"/>
              </a:rPr>
              <a:t>metier</a:t>
            </a:r>
            <a:r>
              <a:rPr lang="en-US" dirty="0">
                <a:latin typeface="Calibri Light" panose="020F0302020204030204" pitchFamily="34" charset="0"/>
                <a:cs typeface="Calibri Light" panose="020F0302020204030204" pitchFamily="34" charset="0"/>
              </a:rPr>
              <a:t>-LOA defined within DCF is necessary to provide the sampled and raised data consistently with the </a:t>
            </a:r>
            <a:r>
              <a:rPr lang="en-GB" dirty="0">
                <a:latin typeface="Calibri Light" panose="020F0302020204030204" pitchFamily="34" charset="0"/>
                <a:cs typeface="Calibri Light" panose="020F0302020204030204" pitchFamily="34" charset="0"/>
              </a:rPr>
              <a:t>DG MARE</a:t>
            </a:r>
            <a:r>
              <a:rPr lang="en-US" dirty="0">
                <a:latin typeface="Calibri Light" panose="020F0302020204030204" pitchFamily="34" charset="0"/>
                <a:cs typeface="Calibri Light" panose="020F0302020204030204" pitchFamily="34" charset="0"/>
              </a:rPr>
              <a:t> Med&amp;BS Data Call. The table has been included in the package.</a:t>
            </a:r>
            <a:endParaRPr lang="it-IT" dirty="0">
              <a:latin typeface="Calibri Light" panose="020F0302020204030204" pitchFamily="34" charset="0"/>
              <a:cs typeface="Calibri Light" panose="020F0302020204030204" pitchFamily="34" charset="0"/>
            </a:endParaRPr>
          </a:p>
        </p:txBody>
      </p:sp>
      <p:sp>
        <p:nvSpPr>
          <p:cNvPr id="8" name="CasellaDiTesto 7"/>
          <p:cNvSpPr txBox="1"/>
          <p:nvPr/>
        </p:nvSpPr>
        <p:spPr>
          <a:xfrm>
            <a:off x="8830911" y="3721680"/>
            <a:ext cx="3360373" cy="646331"/>
          </a:xfrm>
          <a:prstGeom prst="rect">
            <a:avLst/>
          </a:prstGeom>
          <a:solidFill>
            <a:schemeClr val="bg1"/>
          </a:solidFill>
        </p:spPr>
        <p:txBody>
          <a:bodyPr wrap="square" rtlCol="0">
            <a:spAutoFit/>
          </a:bodyPr>
          <a:lstStyle/>
          <a:p>
            <a:r>
              <a:rPr lang="it-IT" dirty="0" err="1" smtClean="0">
                <a:solidFill>
                  <a:srgbClr val="FF0000"/>
                </a:solidFill>
              </a:rPr>
              <a:t>Communication</a:t>
            </a:r>
            <a:r>
              <a:rPr lang="it-IT" dirty="0" smtClean="0">
                <a:solidFill>
                  <a:srgbClr val="FF0000"/>
                </a:solidFill>
              </a:rPr>
              <a:t> </a:t>
            </a:r>
            <a:r>
              <a:rPr lang="it-IT" dirty="0" err="1" smtClean="0">
                <a:solidFill>
                  <a:srgbClr val="FF0000"/>
                </a:solidFill>
              </a:rPr>
              <a:t>table</a:t>
            </a:r>
            <a:r>
              <a:rPr lang="it-IT" dirty="0" smtClean="0">
                <a:solidFill>
                  <a:srgbClr val="FF0000"/>
                </a:solidFill>
              </a:rPr>
              <a:t> DCF-GFCM </a:t>
            </a:r>
            <a:r>
              <a:rPr lang="it-IT" dirty="0" err="1" smtClean="0">
                <a:solidFill>
                  <a:srgbClr val="FF0000"/>
                </a:solidFill>
              </a:rPr>
              <a:t>fleet</a:t>
            </a:r>
            <a:r>
              <a:rPr lang="it-IT" dirty="0" smtClean="0">
                <a:solidFill>
                  <a:srgbClr val="FF0000"/>
                </a:solidFill>
              </a:rPr>
              <a:t> </a:t>
            </a:r>
            <a:r>
              <a:rPr lang="it-IT" dirty="0" err="1" smtClean="0">
                <a:solidFill>
                  <a:srgbClr val="FF0000"/>
                </a:solidFill>
              </a:rPr>
              <a:t>segments</a:t>
            </a:r>
            <a:endParaRPr lang="it-IT" dirty="0">
              <a:solidFill>
                <a:srgbClr val="FF0000"/>
              </a:solidFill>
            </a:endParaRPr>
          </a:p>
        </p:txBody>
      </p:sp>
      <p:sp>
        <p:nvSpPr>
          <p:cNvPr id="9" name="Rectangle 1"/>
          <p:cNvSpPr/>
          <p:nvPr/>
        </p:nvSpPr>
        <p:spPr>
          <a:xfrm>
            <a:off x="143284" y="1047458"/>
            <a:ext cx="12048000" cy="553998"/>
          </a:xfrm>
          <a:prstGeom prst="rect">
            <a:avLst/>
          </a:prstGeom>
          <a:solidFill>
            <a:srgbClr val="00B0F0"/>
          </a:solidFill>
          <a:ln w="6350">
            <a:noFill/>
          </a:ln>
        </p:spPr>
        <p:txBody>
          <a:bodyPr wrap="square">
            <a:spAutoFit/>
          </a:bodyPr>
          <a:lstStyle/>
          <a:p>
            <a:pPr algn="ctr"/>
            <a:r>
              <a:rPr lang="en-US" sz="3000" b="1" dirty="0">
                <a:solidFill>
                  <a:schemeClr val="bg1"/>
                </a:solidFill>
                <a:latin typeface="Calibri Light" pitchFamily="34" charset="0"/>
                <a:cs typeface="Calibri Light" pitchFamily="34" charset="0"/>
              </a:rPr>
              <a:t>GFCM DCRF </a:t>
            </a:r>
            <a:r>
              <a:rPr lang="en-US" sz="3000" b="1" dirty="0" err="1" smtClean="0">
                <a:solidFill>
                  <a:schemeClr val="bg1"/>
                </a:solidFill>
                <a:latin typeface="Calibri Light" pitchFamily="34" charset="0"/>
                <a:cs typeface="Calibri Light" pitchFamily="34" charset="0"/>
              </a:rPr>
              <a:t>datacall</a:t>
            </a:r>
            <a:endParaRPr lang="en-US" sz="3000" b="1" dirty="0">
              <a:solidFill>
                <a:schemeClr val="bg1"/>
              </a:solidFill>
              <a:latin typeface="Calibri Light" pitchFamily="34" charset="0"/>
              <a:cs typeface="Calibri Light" pitchFamily="34" charset="0"/>
            </a:endParaRPr>
          </a:p>
        </p:txBody>
      </p:sp>
    </p:spTree>
    <p:extLst>
      <p:ext uri="{BB962C8B-B14F-4D97-AF65-F5344CB8AC3E}">
        <p14:creationId xmlns:p14="http://schemas.microsoft.com/office/powerpoint/2010/main" val="4209379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72000" y="1533465"/>
            <a:ext cx="12048000" cy="5324535"/>
          </a:xfrm>
          <a:prstGeom prst="rect">
            <a:avLst/>
          </a:prstGeom>
        </p:spPr>
        <p:txBody>
          <a:bodyPr wrap="square">
            <a:spAutoFit/>
          </a:bodyPr>
          <a:lstStyle/>
          <a:p>
            <a:endParaRPr lang="en-GB" sz="200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GB" sz="2000" dirty="0" smtClean="0">
                <a:latin typeface="Calibri Light" panose="020F0302020204030204" pitchFamily="34" charset="0"/>
                <a:cs typeface="Calibri Light" panose="020F0302020204030204" pitchFamily="34" charset="0"/>
              </a:rPr>
              <a:t>The </a:t>
            </a:r>
            <a:r>
              <a:rPr lang="en-GB" sz="2000" dirty="0" err="1">
                <a:latin typeface="Calibri Light" panose="020F0302020204030204" pitchFamily="34" charset="0"/>
                <a:cs typeface="Calibri Light" panose="020F0302020204030204" pitchFamily="34" charset="0"/>
              </a:rPr>
              <a:t>RDBprocessing</a:t>
            </a:r>
            <a:r>
              <a:rPr lang="en-GB" sz="2000" dirty="0">
                <a:latin typeface="Calibri Light" panose="020F0302020204030204" pitchFamily="34" charset="0"/>
                <a:cs typeface="Calibri Light" panose="020F0302020204030204" pitchFamily="34" charset="0"/>
              </a:rPr>
              <a:t> package has been created with the R version 4.1.2 (R Core Team, 2021), within R studio environment (version 2022.12.0 Build 353). </a:t>
            </a:r>
          </a:p>
          <a:p>
            <a:pPr marL="285750" indent="-285750">
              <a:buFont typeface="Arial" panose="020B0604020202020204" pitchFamily="34" charset="0"/>
              <a:buChar char="•"/>
            </a:pPr>
            <a:r>
              <a:rPr lang="en-GB" sz="2000" dirty="0" smtClean="0">
                <a:latin typeface="Calibri Light" panose="020F0302020204030204" pitchFamily="34" charset="0"/>
                <a:cs typeface="Calibri Light" panose="020F0302020204030204" pitchFamily="34" charset="0"/>
              </a:rPr>
              <a:t>The </a:t>
            </a:r>
            <a:r>
              <a:rPr lang="en-GB" sz="2000" b="1" dirty="0">
                <a:latin typeface="Calibri Light" panose="020F0302020204030204" pitchFamily="34" charset="0"/>
                <a:cs typeface="Calibri Light" panose="020F0302020204030204" pitchFamily="34" charset="0"/>
              </a:rPr>
              <a:t>roxygen2</a:t>
            </a:r>
            <a:r>
              <a:rPr lang="en-GB" sz="2000" dirty="0">
                <a:latin typeface="Calibri Light" panose="020F0302020204030204" pitchFamily="34" charset="0"/>
                <a:cs typeface="Calibri Light" panose="020F0302020204030204" pitchFamily="34" charset="0"/>
              </a:rPr>
              <a:t> library was used to automatically generate the function documentation in-line with the code. </a:t>
            </a:r>
            <a:endParaRPr lang="en-GB" sz="2000" dirty="0" smtClean="0">
              <a:latin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GB" sz="2000" b="1" dirty="0" err="1" smtClean="0">
                <a:latin typeface="Calibri Light" panose="020F0302020204030204" pitchFamily="34" charset="0"/>
                <a:cs typeface="Calibri Light" panose="020F0302020204030204" pitchFamily="34" charset="0"/>
              </a:rPr>
              <a:t>Devtools</a:t>
            </a:r>
            <a:r>
              <a:rPr lang="en-GB" sz="2000" dirty="0" smtClean="0">
                <a:latin typeface="Calibri Light" panose="020F0302020204030204" pitchFamily="34" charset="0"/>
                <a:cs typeface="Calibri Light" panose="020F0302020204030204" pitchFamily="34" charset="0"/>
              </a:rPr>
              <a:t> </a:t>
            </a:r>
            <a:r>
              <a:rPr lang="en-GB" sz="2000" dirty="0">
                <a:latin typeface="Calibri Light" panose="020F0302020204030204" pitchFamily="34" charset="0"/>
                <a:cs typeface="Calibri Light" panose="020F0302020204030204" pitchFamily="34" charset="0"/>
              </a:rPr>
              <a:t>(R CMD check) (Wickham et al., 2021) has been used to build the package in </a:t>
            </a:r>
            <a:r>
              <a:rPr lang="en-GB" sz="2000" dirty="0" err="1">
                <a:latin typeface="Calibri Light" panose="020F0302020204030204" pitchFamily="34" charset="0"/>
                <a:cs typeface="Calibri Light" panose="020F0302020204030204" pitchFamily="34" charset="0"/>
              </a:rPr>
              <a:t>Rstudio</a:t>
            </a:r>
            <a:r>
              <a:rPr lang="en-GB" sz="2000" dirty="0">
                <a:latin typeface="Calibri Light" panose="020F0302020204030204" pitchFamily="34" charset="0"/>
                <a:cs typeface="Calibri Light" panose="020F0302020204030204" pitchFamily="34" charset="0"/>
              </a:rPr>
              <a:t>, running all sorts of checks on the contents of the R package. </a:t>
            </a:r>
            <a:endParaRPr lang="en-GB" sz="2000" dirty="0" smtClean="0">
              <a:latin typeface="Calibri Light" panose="020F0302020204030204" pitchFamily="34" charset="0"/>
              <a:cs typeface="Calibri Light" panose="020F0302020204030204" pitchFamily="34" charset="0"/>
            </a:endParaRPr>
          </a:p>
          <a:p>
            <a:endParaRPr lang="en-GB" sz="2000" dirty="0">
              <a:latin typeface="Calibri Light" panose="020F0302020204030204" pitchFamily="34" charset="0"/>
              <a:cs typeface="Calibri Light" panose="020F0302020204030204" pitchFamily="34" charset="0"/>
            </a:endParaRPr>
          </a:p>
          <a:p>
            <a:r>
              <a:rPr lang="en-GB" sz="2000" dirty="0" smtClean="0">
                <a:latin typeface="Calibri Light" panose="020F0302020204030204" pitchFamily="34" charset="0"/>
                <a:cs typeface="Calibri Light" panose="020F0302020204030204" pitchFamily="34" charset="0"/>
              </a:rPr>
              <a:t>This </a:t>
            </a:r>
            <a:r>
              <a:rPr lang="en-GB" sz="2000" dirty="0">
                <a:latin typeface="Calibri Light" panose="020F0302020204030204" pitchFamily="34" charset="0"/>
                <a:cs typeface="Calibri Light" panose="020F0302020204030204" pitchFamily="34" charset="0"/>
              </a:rPr>
              <a:t>tool gives warning and error messages when it finds things that are not properly specified within the package. It also runs the examples reported in the .Rd files for each of the functions, as well as other automated included tests</a:t>
            </a:r>
            <a:r>
              <a:rPr lang="en-GB" sz="2000" dirty="0" smtClean="0">
                <a:latin typeface="Calibri Light" panose="020F0302020204030204" pitchFamily="34" charset="0"/>
                <a:cs typeface="Calibri Light" panose="020F0302020204030204" pitchFamily="34" charset="0"/>
              </a:rPr>
              <a:t>. </a:t>
            </a:r>
            <a:r>
              <a:rPr lang="en-US" sz="2000" dirty="0" smtClean="0">
                <a:latin typeface="Calibri Light" panose="020F0302020204030204" pitchFamily="34" charset="0"/>
                <a:cs typeface="Calibri Light" panose="020F0302020204030204" pitchFamily="34" charset="0"/>
              </a:rPr>
              <a:t>Before </a:t>
            </a:r>
            <a:r>
              <a:rPr lang="en-US" sz="2000" dirty="0">
                <a:latin typeface="Calibri Light" panose="020F0302020204030204" pitchFamily="34" charset="0"/>
                <a:cs typeface="Calibri Light" panose="020F0302020204030204" pitchFamily="34" charset="0"/>
              </a:rPr>
              <a:t>submitting a package to the R CRAN, R CMD check </a:t>
            </a:r>
            <a:r>
              <a:rPr lang="en-US" sz="2000" dirty="0" smtClean="0">
                <a:latin typeface="Calibri Light" panose="020F0302020204030204" pitchFamily="34" charset="0"/>
                <a:cs typeface="Calibri Light" panose="020F0302020204030204" pitchFamily="34" charset="0"/>
              </a:rPr>
              <a:t>needs </a:t>
            </a:r>
            <a:r>
              <a:rPr lang="en-US" sz="2000" dirty="0">
                <a:latin typeface="Calibri Light" panose="020F0302020204030204" pitchFamily="34" charset="0"/>
                <a:cs typeface="Calibri Light" panose="020F0302020204030204" pitchFamily="34" charset="0"/>
              </a:rPr>
              <a:t>to be carried out to verify that in the package there are no warnings or errors and other incompatibilities with the CRAN policies</a:t>
            </a:r>
            <a:r>
              <a:rPr lang="en-US" sz="2000" dirty="0" smtClean="0">
                <a:latin typeface="Calibri Light" panose="020F0302020204030204" pitchFamily="34" charset="0"/>
                <a:cs typeface="Calibri Light" panose="020F0302020204030204" pitchFamily="34" charset="0"/>
              </a:rPr>
              <a:t>.</a:t>
            </a:r>
          </a:p>
          <a:p>
            <a:endParaRPr lang="en-US" sz="2000" dirty="0" smtClean="0">
              <a:latin typeface="Calibri Light" panose="020F0302020204030204" pitchFamily="34" charset="0"/>
              <a:cs typeface="Calibri Light" panose="020F0302020204030204" pitchFamily="34" charset="0"/>
            </a:endParaRPr>
          </a:p>
          <a:p>
            <a:r>
              <a:rPr lang="en-US" sz="2000" dirty="0" err="1" smtClean="0">
                <a:latin typeface="Calibri Light" panose="020F0302020204030204" pitchFamily="34" charset="0"/>
                <a:cs typeface="Calibri Light" panose="020F0302020204030204" pitchFamily="34" charset="0"/>
              </a:rPr>
              <a:t>RDBprocessing</a:t>
            </a:r>
            <a:r>
              <a:rPr lang="en-US" sz="2000" dirty="0" smtClean="0">
                <a:latin typeface="Calibri Light" panose="020F0302020204030204" pitchFamily="34" charset="0"/>
                <a:cs typeface="Calibri Light" panose="020F0302020204030204" pitchFamily="34" charset="0"/>
              </a:rPr>
              <a:t> </a:t>
            </a:r>
            <a:r>
              <a:rPr lang="en-US" sz="2000" dirty="0">
                <a:latin typeface="Calibri Light" panose="020F0302020204030204" pitchFamily="34" charset="0"/>
                <a:cs typeface="Calibri Light" panose="020F0302020204030204" pitchFamily="34" charset="0"/>
              </a:rPr>
              <a:t>package was tested by several COISPA experts on GSA 18 data as standalone application; moreover, during the “Med&amp;BS RDBFIS WP5 Meetings, testing phase - 2nd WORKSHOP” held the 23rd January 2023, a real time demonstration of the functioning of the package was made.</a:t>
            </a:r>
          </a:p>
          <a:p>
            <a:endParaRPr lang="en-US" sz="2000" dirty="0" smtClean="0">
              <a:latin typeface="Calibri Light" panose="020F0302020204030204" pitchFamily="34" charset="0"/>
              <a:cs typeface="Calibri Light" panose="020F0302020204030204" pitchFamily="34" charset="0"/>
            </a:endParaRPr>
          </a:p>
          <a:p>
            <a:r>
              <a:rPr lang="en-US" sz="2000" dirty="0" smtClean="0">
                <a:latin typeface="Calibri Light" panose="020F0302020204030204" pitchFamily="34" charset="0"/>
                <a:cs typeface="Calibri Light" panose="020F0302020204030204" pitchFamily="34" charset="0"/>
              </a:rPr>
              <a:t>Finally</a:t>
            </a:r>
            <a:r>
              <a:rPr lang="en-US" sz="2000" dirty="0">
                <a:latin typeface="Calibri Light" panose="020F0302020204030204" pitchFamily="34" charset="0"/>
                <a:cs typeface="Calibri Light" panose="020F0302020204030204" pitchFamily="34" charset="0"/>
              </a:rPr>
              <a:t>, the </a:t>
            </a:r>
            <a:r>
              <a:rPr lang="en-US" sz="2000" dirty="0" err="1">
                <a:latin typeface="Calibri Light" panose="020F0302020204030204" pitchFamily="34" charset="0"/>
                <a:cs typeface="Calibri Light" panose="020F0302020204030204" pitchFamily="34" charset="0"/>
              </a:rPr>
              <a:t>RDBprocessing</a:t>
            </a:r>
            <a:r>
              <a:rPr lang="en-US" sz="2000" dirty="0">
                <a:latin typeface="Calibri Light" panose="020F0302020204030204" pitchFamily="34" charset="0"/>
                <a:cs typeface="Calibri Light" panose="020F0302020204030204" pitchFamily="34" charset="0"/>
              </a:rPr>
              <a:t> package was tested through RDBFIS web application on the GSA 18 </a:t>
            </a:r>
            <a:r>
              <a:rPr lang="en-US" sz="2000" dirty="0" smtClean="0">
                <a:latin typeface="Calibri Light" panose="020F0302020204030204" pitchFamily="34" charset="0"/>
                <a:cs typeface="Calibri Light" panose="020F0302020204030204" pitchFamily="34" charset="0"/>
              </a:rPr>
              <a:t>data</a:t>
            </a:r>
            <a:endParaRPr lang="en-US" sz="2000" dirty="0">
              <a:latin typeface="Calibri Light" panose="020F0302020204030204" pitchFamily="34" charset="0"/>
              <a:cs typeface="Calibri Light" panose="020F0302020204030204" pitchFamily="34" charset="0"/>
            </a:endParaRPr>
          </a:p>
        </p:txBody>
      </p:sp>
      <p:sp>
        <p:nvSpPr>
          <p:cNvPr id="6" name="Rectangle 1"/>
          <p:cNvSpPr/>
          <p:nvPr/>
        </p:nvSpPr>
        <p:spPr>
          <a:xfrm>
            <a:off x="72000" y="1012666"/>
            <a:ext cx="12048000" cy="553998"/>
          </a:xfrm>
          <a:prstGeom prst="rect">
            <a:avLst/>
          </a:prstGeom>
          <a:solidFill>
            <a:srgbClr val="00B0F0"/>
          </a:solidFill>
          <a:ln w="6350">
            <a:noFill/>
          </a:ln>
        </p:spPr>
        <p:txBody>
          <a:bodyPr wrap="square">
            <a:spAutoFit/>
          </a:bodyPr>
          <a:lstStyle/>
          <a:p>
            <a:pPr algn="ctr"/>
            <a:r>
              <a:rPr lang="en-US" sz="3000" b="1" dirty="0">
                <a:solidFill>
                  <a:schemeClr val="bg1"/>
                </a:solidFill>
                <a:latin typeface="Calibri Light" pitchFamily="34" charset="0"/>
                <a:cs typeface="Calibri Light" pitchFamily="34" charset="0"/>
              </a:rPr>
              <a:t>Technical features and testing</a:t>
            </a:r>
          </a:p>
        </p:txBody>
      </p:sp>
    </p:spTree>
    <p:extLst>
      <p:ext uri="{BB962C8B-B14F-4D97-AF65-F5344CB8AC3E}">
        <p14:creationId xmlns:p14="http://schemas.microsoft.com/office/powerpoint/2010/main" val="37551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0048" y="1750921"/>
            <a:ext cx="12076202" cy="4616648"/>
          </a:xfrm>
          <a:prstGeom prst="rect">
            <a:avLst/>
          </a:prstGeom>
        </p:spPr>
        <p:txBody>
          <a:bodyPr wrap="square">
            <a:spAutoFit/>
          </a:bodyPr>
          <a:lstStyle/>
          <a:p>
            <a:pPr algn="just">
              <a:spcBef>
                <a:spcPts val="600"/>
              </a:spcBef>
              <a:spcAft>
                <a:spcPts val="600"/>
              </a:spcAft>
            </a:pPr>
            <a:r>
              <a:rPr lang="en-US" sz="2200" dirty="0" smtClean="0">
                <a:solidFill>
                  <a:schemeClr val="bg2">
                    <a:lumMod val="50000"/>
                  </a:schemeClr>
                </a:solidFill>
                <a:latin typeface="Calibri Light" pitchFamily="34" charset="0"/>
                <a:ea typeface="Calibri"/>
                <a:cs typeface="Calibri Light" pitchFamily="34" charset="0"/>
              </a:rPr>
              <a:t>Being </a:t>
            </a:r>
            <a:r>
              <a:rPr lang="en-US" sz="2200" b="1" dirty="0" smtClean="0">
                <a:solidFill>
                  <a:schemeClr val="bg2">
                    <a:lumMod val="50000"/>
                  </a:schemeClr>
                </a:solidFill>
                <a:latin typeface="Calibri Light" pitchFamily="34" charset="0"/>
                <a:ea typeface="Calibri"/>
                <a:cs typeface="Calibri Light" pitchFamily="34" charset="0"/>
              </a:rPr>
              <a:t>incorporated </a:t>
            </a:r>
            <a:r>
              <a:rPr lang="en-US" sz="2200" b="1" dirty="0">
                <a:solidFill>
                  <a:schemeClr val="bg2">
                    <a:lumMod val="50000"/>
                  </a:schemeClr>
                </a:solidFill>
                <a:latin typeface="Calibri Light" pitchFamily="34" charset="0"/>
                <a:ea typeface="Calibri"/>
                <a:cs typeface="Calibri Light" pitchFamily="34" charset="0"/>
              </a:rPr>
              <a:t>in RDBFIS</a:t>
            </a:r>
            <a:r>
              <a:rPr lang="en-US" sz="2200" dirty="0">
                <a:solidFill>
                  <a:schemeClr val="bg2">
                    <a:lumMod val="50000"/>
                  </a:schemeClr>
                </a:solidFill>
                <a:latin typeface="Calibri Light" pitchFamily="34" charset="0"/>
                <a:ea typeface="Calibri"/>
                <a:cs typeface="Calibri Light" pitchFamily="34" charset="0"/>
              </a:rPr>
              <a:t>, </a:t>
            </a:r>
            <a:r>
              <a:rPr lang="en-US" sz="2200" dirty="0" smtClean="0">
                <a:solidFill>
                  <a:schemeClr val="bg2">
                    <a:lumMod val="50000"/>
                  </a:schemeClr>
                </a:solidFill>
                <a:latin typeface="Calibri Light" pitchFamily="34" charset="0"/>
                <a:ea typeface="Calibri"/>
                <a:cs typeface="Calibri Light" pitchFamily="34" charset="0"/>
              </a:rPr>
              <a:t>RDBFIS II ensures </a:t>
            </a:r>
            <a:r>
              <a:rPr lang="en-US" sz="2200" b="1" dirty="0">
                <a:solidFill>
                  <a:schemeClr val="bg2">
                    <a:lumMod val="50000"/>
                  </a:schemeClr>
                </a:solidFill>
                <a:latin typeface="Calibri Light" pitchFamily="34" charset="0"/>
                <a:ea typeface="Calibri"/>
                <a:cs typeface="Calibri Light" pitchFamily="34" charset="0"/>
              </a:rPr>
              <a:t>a higher consistency</a:t>
            </a:r>
            <a:r>
              <a:rPr lang="en-US" sz="2200" dirty="0">
                <a:solidFill>
                  <a:schemeClr val="bg2">
                    <a:lumMod val="50000"/>
                  </a:schemeClr>
                </a:solidFill>
                <a:latin typeface="Calibri Light" pitchFamily="34" charset="0"/>
                <a:ea typeface="Calibri"/>
                <a:cs typeface="Calibri Light" pitchFamily="34" charset="0"/>
              </a:rPr>
              <a:t> of the data required by the different data </a:t>
            </a:r>
            <a:r>
              <a:rPr lang="en-US" sz="2200" dirty="0" smtClean="0">
                <a:solidFill>
                  <a:schemeClr val="bg2">
                    <a:lumMod val="50000"/>
                  </a:schemeClr>
                </a:solidFill>
                <a:latin typeface="Calibri Light" pitchFamily="34" charset="0"/>
                <a:ea typeface="Calibri"/>
                <a:cs typeface="Calibri Light" pitchFamily="34" charset="0"/>
              </a:rPr>
              <a:t>calls. The </a:t>
            </a:r>
            <a:r>
              <a:rPr lang="en-US" sz="2200" dirty="0">
                <a:solidFill>
                  <a:schemeClr val="bg2">
                    <a:lumMod val="50000"/>
                  </a:schemeClr>
                </a:solidFill>
                <a:latin typeface="Calibri Light" pitchFamily="34" charset="0"/>
                <a:ea typeface="Calibri"/>
                <a:cs typeface="Calibri Light" pitchFamily="34" charset="0"/>
              </a:rPr>
              <a:t>storing on the </a:t>
            </a:r>
            <a:r>
              <a:rPr lang="en-US" sz="2200" dirty="0" err="1">
                <a:solidFill>
                  <a:schemeClr val="bg2">
                    <a:lumMod val="50000"/>
                  </a:schemeClr>
                </a:solidFill>
                <a:latin typeface="Calibri Light" pitchFamily="34" charset="0"/>
                <a:ea typeface="Calibri"/>
                <a:cs typeface="Calibri Light" pitchFamily="34" charset="0"/>
              </a:rPr>
              <a:t>GitHub</a:t>
            </a:r>
            <a:r>
              <a:rPr lang="en-US" sz="2200" dirty="0">
                <a:solidFill>
                  <a:schemeClr val="bg2">
                    <a:lumMod val="50000"/>
                  </a:schemeClr>
                </a:solidFill>
                <a:latin typeface="Calibri Light" pitchFamily="34" charset="0"/>
                <a:ea typeface="Calibri"/>
                <a:cs typeface="Calibri Light" pitchFamily="34" charset="0"/>
              </a:rPr>
              <a:t> repository and the development in R language will </a:t>
            </a:r>
            <a:r>
              <a:rPr lang="en-US" sz="2200" b="1" dirty="0">
                <a:solidFill>
                  <a:schemeClr val="bg2">
                    <a:lumMod val="50000"/>
                  </a:schemeClr>
                </a:solidFill>
                <a:latin typeface="Calibri Light" pitchFamily="34" charset="0"/>
                <a:ea typeface="Calibri"/>
                <a:cs typeface="Calibri Light" pitchFamily="34" charset="0"/>
              </a:rPr>
              <a:t>facilitate this code adaptation and improvement</a:t>
            </a:r>
            <a:r>
              <a:rPr lang="en-US" sz="2200" dirty="0">
                <a:solidFill>
                  <a:schemeClr val="bg2">
                    <a:lumMod val="50000"/>
                  </a:schemeClr>
                </a:solidFill>
                <a:latin typeface="Calibri Light" pitchFamily="34" charset="0"/>
                <a:ea typeface="Calibri"/>
                <a:cs typeface="Calibri Light" pitchFamily="34" charset="0"/>
              </a:rPr>
              <a:t>, allowing the </a:t>
            </a:r>
            <a:r>
              <a:rPr lang="en-US" sz="2200" b="1" dirty="0">
                <a:solidFill>
                  <a:schemeClr val="bg2">
                    <a:lumMod val="50000"/>
                  </a:schemeClr>
                </a:solidFill>
                <a:latin typeface="Calibri Light" pitchFamily="34" charset="0"/>
                <a:ea typeface="Calibri"/>
                <a:cs typeface="Calibri Light" pitchFamily="34" charset="0"/>
              </a:rPr>
              <a:t>collaboration among the experts </a:t>
            </a:r>
            <a:r>
              <a:rPr lang="en-US" sz="2200" dirty="0">
                <a:solidFill>
                  <a:schemeClr val="bg2">
                    <a:lumMod val="50000"/>
                  </a:schemeClr>
                </a:solidFill>
                <a:latin typeface="Calibri Light" pitchFamily="34" charset="0"/>
                <a:ea typeface="Calibri"/>
                <a:cs typeface="Calibri Light" pitchFamily="34" charset="0"/>
              </a:rPr>
              <a:t>involved in the data calls. </a:t>
            </a:r>
          </a:p>
          <a:p>
            <a:pPr algn="just">
              <a:spcBef>
                <a:spcPts val="600"/>
              </a:spcBef>
              <a:spcAft>
                <a:spcPts val="600"/>
              </a:spcAft>
            </a:pPr>
            <a:r>
              <a:rPr lang="en-US" sz="2200" dirty="0">
                <a:solidFill>
                  <a:schemeClr val="bg2">
                    <a:lumMod val="50000"/>
                  </a:schemeClr>
                </a:solidFill>
                <a:latin typeface="Calibri Light" pitchFamily="34" charset="0"/>
                <a:ea typeface="Calibri"/>
                <a:cs typeface="Calibri Light" pitchFamily="34" charset="0"/>
              </a:rPr>
              <a:t>Further </a:t>
            </a:r>
            <a:r>
              <a:rPr lang="en-US" sz="2200" b="1" dirty="0">
                <a:solidFill>
                  <a:schemeClr val="bg2">
                    <a:lumMod val="50000"/>
                  </a:schemeClr>
                </a:solidFill>
                <a:latin typeface="Calibri Light" pitchFamily="34" charset="0"/>
                <a:ea typeface="Calibri"/>
                <a:cs typeface="Calibri Light" pitchFamily="34" charset="0"/>
              </a:rPr>
              <a:t>generalization of the processing functions </a:t>
            </a:r>
            <a:r>
              <a:rPr lang="en-US" sz="2200" dirty="0">
                <a:solidFill>
                  <a:schemeClr val="bg2">
                    <a:lumMod val="50000"/>
                  </a:schemeClr>
                </a:solidFill>
                <a:latin typeface="Calibri Light" pitchFamily="34" charset="0"/>
                <a:ea typeface="Calibri"/>
                <a:cs typeface="Calibri Light" pitchFamily="34" charset="0"/>
              </a:rPr>
              <a:t>would be needed to easily adapt the algorithms already implemented in STREAM (e.g. raising from detailed data to the length and age structures of the landing and to the discard volume) according to different sampling designs, defined and tracked in a data base structure </a:t>
            </a:r>
            <a:r>
              <a:rPr lang="en-US" sz="2200" b="1" dirty="0">
                <a:solidFill>
                  <a:schemeClr val="bg2">
                    <a:lumMod val="50000"/>
                  </a:schemeClr>
                </a:solidFill>
                <a:latin typeface="Calibri Light" pitchFamily="34" charset="0"/>
                <a:ea typeface="Calibri"/>
                <a:cs typeface="Calibri Light" pitchFamily="34" charset="0"/>
              </a:rPr>
              <a:t>in line with RDBES concept</a:t>
            </a:r>
            <a:r>
              <a:rPr lang="en-US" sz="2200" dirty="0">
                <a:solidFill>
                  <a:schemeClr val="bg2">
                    <a:lumMod val="50000"/>
                  </a:schemeClr>
                </a:solidFill>
                <a:latin typeface="Calibri Light" pitchFamily="34" charset="0"/>
                <a:ea typeface="Calibri"/>
                <a:cs typeface="Calibri Light" pitchFamily="34" charset="0"/>
              </a:rPr>
              <a:t>. </a:t>
            </a:r>
            <a:endParaRPr lang="en-US" sz="2200" dirty="0" smtClean="0">
              <a:solidFill>
                <a:schemeClr val="bg2">
                  <a:lumMod val="50000"/>
                </a:schemeClr>
              </a:solidFill>
              <a:latin typeface="Calibri Light" pitchFamily="34" charset="0"/>
              <a:ea typeface="Calibri"/>
              <a:cs typeface="Calibri Light" pitchFamily="34" charset="0"/>
            </a:endParaRPr>
          </a:p>
          <a:p>
            <a:pPr algn="just">
              <a:spcBef>
                <a:spcPts val="600"/>
              </a:spcBef>
              <a:spcAft>
                <a:spcPts val="600"/>
              </a:spcAft>
            </a:pPr>
            <a:r>
              <a:rPr lang="en-US" sz="2200" dirty="0" smtClean="0">
                <a:solidFill>
                  <a:schemeClr val="bg2">
                    <a:lumMod val="50000"/>
                  </a:schemeClr>
                </a:solidFill>
                <a:latin typeface="Calibri Light" pitchFamily="34" charset="0"/>
                <a:ea typeface="Calibri"/>
                <a:cs typeface="Calibri Light" pitchFamily="34" charset="0"/>
              </a:rPr>
              <a:t>The discussion started during the online RDBFIS II workshop on raising procedures last week will be used to integrate in RDBFIS web app agreed raising procedures </a:t>
            </a:r>
            <a:r>
              <a:rPr lang="en-US" sz="2200" dirty="0" err="1" smtClean="0">
                <a:solidFill>
                  <a:schemeClr val="bg2">
                    <a:lumMod val="50000"/>
                  </a:schemeClr>
                </a:solidFill>
                <a:latin typeface="Calibri Light" pitchFamily="34" charset="0"/>
                <a:ea typeface="Calibri"/>
                <a:cs typeface="Calibri Light" pitchFamily="34" charset="0"/>
              </a:rPr>
              <a:t>utilised</a:t>
            </a:r>
            <a:r>
              <a:rPr lang="en-US" sz="2200" dirty="0" smtClean="0">
                <a:solidFill>
                  <a:schemeClr val="bg2">
                    <a:lumMod val="50000"/>
                  </a:schemeClr>
                </a:solidFill>
                <a:latin typeface="Calibri Light" pitchFamily="34" charset="0"/>
                <a:ea typeface="Calibri"/>
                <a:cs typeface="Calibri Light" pitchFamily="34" charset="0"/>
              </a:rPr>
              <a:t> by MS to submit the data to the relevant data calls.</a:t>
            </a:r>
          </a:p>
          <a:p>
            <a:pPr algn="ctr">
              <a:spcBef>
                <a:spcPts val="600"/>
              </a:spcBef>
              <a:spcAft>
                <a:spcPts val="600"/>
              </a:spcAft>
            </a:pPr>
            <a:r>
              <a:rPr lang="it-IT" sz="2200" b="1" u="sng" dirty="0" err="1" smtClean="0">
                <a:solidFill>
                  <a:schemeClr val="bg2">
                    <a:lumMod val="50000"/>
                  </a:schemeClr>
                </a:solidFill>
                <a:latin typeface="Calibri Light" pitchFamily="34" charset="0"/>
                <a:ea typeface="Calibri"/>
                <a:cs typeface="Calibri Light" pitchFamily="34" charset="0"/>
              </a:rPr>
              <a:t>RDBprocessing</a:t>
            </a:r>
            <a:r>
              <a:rPr lang="it-IT" sz="2200" b="1" u="sng" dirty="0" smtClean="0">
                <a:solidFill>
                  <a:schemeClr val="bg2">
                    <a:lumMod val="50000"/>
                  </a:schemeClr>
                </a:solidFill>
                <a:latin typeface="Calibri Light" pitchFamily="34" charset="0"/>
                <a:ea typeface="Calibri"/>
                <a:cs typeface="Calibri Light" pitchFamily="34" charset="0"/>
              </a:rPr>
              <a:t> </a:t>
            </a:r>
            <a:r>
              <a:rPr lang="it-IT" sz="2200" b="1" u="sng" dirty="0" err="1" smtClean="0">
                <a:solidFill>
                  <a:schemeClr val="bg2">
                    <a:lumMod val="50000"/>
                  </a:schemeClr>
                </a:solidFill>
                <a:latin typeface="Calibri Light" pitchFamily="34" charset="0"/>
                <a:ea typeface="Calibri"/>
                <a:cs typeface="Calibri Light" pitchFamily="34" charset="0"/>
              </a:rPr>
              <a:t>has</a:t>
            </a:r>
            <a:r>
              <a:rPr lang="it-IT" sz="2200" b="1" u="sng" dirty="0" smtClean="0">
                <a:solidFill>
                  <a:schemeClr val="bg2">
                    <a:lumMod val="50000"/>
                  </a:schemeClr>
                </a:solidFill>
                <a:latin typeface="Calibri Light" pitchFamily="34" charset="0"/>
                <a:ea typeface="Calibri"/>
                <a:cs typeface="Calibri Light" pitchFamily="34" charset="0"/>
              </a:rPr>
              <a:t> to be </a:t>
            </a:r>
            <a:r>
              <a:rPr lang="it-IT" sz="2200" b="1" u="sng" dirty="0" err="1" smtClean="0">
                <a:solidFill>
                  <a:schemeClr val="bg2">
                    <a:lumMod val="50000"/>
                  </a:schemeClr>
                </a:solidFill>
                <a:latin typeface="Calibri Light" pitchFamily="34" charset="0"/>
                <a:ea typeface="Calibri"/>
                <a:cs typeface="Calibri Light" pitchFamily="34" charset="0"/>
              </a:rPr>
              <a:t>considered</a:t>
            </a:r>
            <a:r>
              <a:rPr lang="it-IT" sz="2200" b="1" u="sng" dirty="0" smtClean="0">
                <a:solidFill>
                  <a:schemeClr val="bg2">
                    <a:lumMod val="50000"/>
                  </a:schemeClr>
                </a:solidFill>
                <a:latin typeface="Calibri Light" pitchFamily="34" charset="0"/>
                <a:ea typeface="Calibri"/>
                <a:cs typeface="Calibri Light" pitchFamily="34" charset="0"/>
              </a:rPr>
              <a:t> a first </a:t>
            </a:r>
            <a:r>
              <a:rPr lang="it-IT" sz="2200" b="1" u="sng" dirty="0" err="1" smtClean="0">
                <a:solidFill>
                  <a:schemeClr val="bg2">
                    <a:lumMod val="50000"/>
                  </a:schemeClr>
                </a:solidFill>
                <a:latin typeface="Calibri Light" pitchFamily="34" charset="0"/>
                <a:ea typeface="Calibri"/>
                <a:cs typeface="Calibri Light" pitchFamily="34" charset="0"/>
              </a:rPr>
              <a:t>attempt</a:t>
            </a:r>
            <a:r>
              <a:rPr lang="it-IT" sz="2200" b="1" u="sng" dirty="0" smtClean="0">
                <a:solidFill>
                  <a:schemeClr val="bg2">
                    <a:lumMod val="50000"/>
                  </a:schemeClr>
                </a:solidFill>
                <a:latin typeface="Calibri Light" pitchFamily="34" charset="0"/>
                <a:ea typeface="Calibri"/>
                <a:cs typeface="Calibri Light" pitchFamily="34" charset="0"/>
              </a:rPr>
              <a:t> </a:t>
            </a:r>
            <a:r>
              <a:rPr lang="it-IT" sz="2200" b="1" u="sng" dirty="0" err="1" smtClean="0">
                <a:solidFill>
                  <a:schemeClr val="bg2">
                    <a:lumMod val="50000"/>
                  </a:schemeClr>
                </a:solidFill>
                <a:latin typeface="Calibri Light" pitchFamily="34" charset="0"/>
                <a:ea typeface="Calibri"/>
                <a:cs typeface="Calibri Light" pitchFamily="34" charset="0"/>
              </a:rPr>
              <a:t>towards</a:t>
            </a:r>
            <a:r>
              <a:rPr lang="it-IT" sz="2200" b="1" u="sng" dirty="0" smtClean="0">
                <a:solidFill>
                  <a:schemeClr val="bg2">
                    <a:lumMod val="50000"/>
                  </a:schemeClr>
                </a:solidFill>
                <a:latin typeface="Calibri Light" pitchFamily="34" charset="0"/>
                <a:ea typeface="Calibri"/>
                <a:cs typeface="Calibri Light" pitchFamily="34" charset="0"/>
              </a:rPr>
              <a:t> </a:t>
            </a:r>
            <a:r>
              <a:rPr lang="it-IT" sz="2200" b="1" u="sng" dirty="0" err="1" smtClean="0">
                <a:solidFill>
                  <a:schemeClr val="bg2">
                    <a:lumMod val="50000"/>
                  </a:schemeClr>
                </a:solidFill>
                <a:latin typeface="Calibri Light" pitchFamily="34" charset="0"/>
                <a:ea typeface="Calibri"/>
                <a:cs typeface="Calibri Light" pitchFamily="34" charset="0"/>
              </a:rPr>
              <a:t>this</a:t>
            </a:r>
            <a:r>
              <a:rPr lang="it-IT" sz="2200" b="1" u="sng" dirty="0" smtClean="0">
                <a:solidFill>
                  <a:schemeClr val="bg2">
                    <a:lumMod val="50000"/>
                  </a:schemeClr>
                </a:solidFill>
                <a:latin typeface="Calibri Light" pitchFamily="34" charset="0"/>
                <a:ea typeface="Calibri"/>
                <a:cs typeface="Calibri Light" pitchFamily="34" charset="0"/>
              </a:rPr>
              <a:t> </a:t>
            </a:r>
            <a:r>
              <a:rPr lang="it-IT" sz="2200" b="1" u="sng" dirty="0" err="1" smtClean="0">
                <a:solidFill>
                  <a:schemeClr val="bg2">
                    <a:lumMod val="50000"/>
                  </a:schemeClr>
                </a:solidFill>
                <a:latin typeface="Calibri Light" pitchFamily="34" charset="0"/>
                <a:ea typeface="Calibri"/>
                <a:cs typeface="Calibri Light" pitchFamily="34" charset="0"/>
              </a:rPr>
              <a:t>integration</a:t>
            </a:r>
            <a:r>
              <a:rPr lang="it-IT" sz="2200" b="1" u="sng" dirty="0" smtClean="0">
                <a:solidFill>
                  <a:schemeClr val="bg2">
                    <a:lumMod val="50000"/>
                  </a:schemeClr>
                </a:solidFill>
                <a:latin typeface="Calibri Light" pitchFamily="34" charset="0"/>
                <a:ea typeface="Calibri"/>
                <a:cs typeface="Calibri Light" pitchFamily="34" charset="0"/>
              </a:rPr>
              <a:t> and </a:t>
            </a:r>
            <a:r>
              <a:rPr lang="it-IT" sz="2200" b="1" u="sng" dirty="0" err="1" smtClean="0">
                <a:solidFill>
                  <a:schemeClr val="bg2">
                    <a:lumMod val="50000"/>
                  </a:schemeClr>
                </a:solidFill>
                <a:latin typeface="Calibri Light" pitchFamily="34" charset="0"/>
                <a:ea typeface="Calibri"/>
                <a:cs typeface="Calibri Light" pitchFamily="34" charset="0"/>
              </a:rPr>
              <a:t>harmonization</a:t>
            </a:r>
            <a:r>
              <a:rPr lang="it-IT" sz="2200" b="1" u="sng" dirty="0" smtClean="0">
                <a:solidFill>
                  <a:schemeClr val="bg2">
                    <a:lumMod val="50000"/>
                  </a:schemeClr>
                </a:solidFill>
                <a:latin typeface="Calibri Light" pitchFamily="34" charset="0"/>
                <a:ea typeface="Calibri"/>
                <a:cs typeface="Calibri Light" pitchFamily="34" charset="0"/>
              </a:rPr>
              <a:t> of </a:t>
            </a:r>
            <a:r>
              <a:rPr lang="it-IT" sz="2200" b="1" u="sng" dirty="0" err="1" smtClean="0">
                <a:solidFill>
                  <a:schemeClr val="bg2">
                    <a:lumMod val="50000"/>
                  </a:schemeClr>
                </a:solidFill>
                <a:latin typeface="Calibri Light" pitchFamily="34" charset="0"/>
                <a:ea typeface="Calibri"/>
                <a:cs typeface="Calibri Light" pitchFamily="34" charset="0"/>
              </a:rPr>
              <a:t>raising</a:t>
            </a:r>
            <a:r>
              <a:rPr lang="it-IT" sz="2200" b="1" u="sng" dirty="0" smtClean="0">
                <a:solidFill>
                  <a:schemeClr val="bg2">
                    <a:lumMod val="50000"/>
                  </a:schemeClr>
                </a:solidFill>
                <a:latin typeface="Calibri Light" pitchFamily="34" charset="0"/>
                <a:ea typeface="Calibri"/>
                <a:cs typeface="Calibri Light" pitchFamily="34" charset="0"/>
              </a:rPr>
              <a:t> </a:t>
            </a:r>
            <a:r>
              <a:rPr lang="it-IT" sz="2200" b="1" u="sng" dirty="0" err="1" smtClean="0">
                <a:solidFill>
                  <a:schemeClr val="bg2">
                    <a:lumMod val="50000"/>
                  </a:schemeClr>
                </a:solidFill>
                <a:latin typeface="Calibri Light" pitchFamily="34" charset="0"/>
                <a:ea typeface="Calibri"/>
                <a:cs typeface="Calibri Light" pitchFamily="34" charset="0"/>
              </a:rPr>
              <a:t>methodologies</a:t>
            </a:r>
            <a:r>
              <a:rPr lang="it-IT" sz="2200" b="1" u="sng" dirty="0" smtClean="0">
                <a:solidFill>
                  <a:schemeClr val="bg2">
                    <a:lumMod val="50000"/>
                  </a:schemeClr>
                </a:solidFill>
                <a:latin typeface="Calibri Light" pitchFamily="34" charset="0"/>
                <a:ea typeface="Calibri"/>
                <a:cs typeface="Calibri Light" pitchFamily="34" charset="0"/>
              </a:rPr>
              <a:t> in the </a:t>
            </a:r>
            <a:r>
              <a:rPr lang="it-IT" sz="2200" b="1" u="sng" dirty="0" err="1" smtClean="0">
                <a:solidFill>
                  <a:schemeClr val="bg2">
                    <a:lumMod val="50000"/>
                  </a:schemeClr>
                </a:solidFill>
                <a:latin typeface="Calibri Light" pitchFamily="34" charset="0"/>
                <a:ea typeface="Calibri"/>
                <a:cs typeface="Calibri Light" pitchFamily="34" charset="0"/>
              </a:rPr>
              <a:t>Regional</a:t>
            </a:r>
            <a:r>
              <a:rPr lang="it-IT" sz="2200" b="1" u="sng" dirty="0" smtClean="0">
                <a:solidFill>
                  <a:schemeClr val="bg2">
                    <a:lumMod val="50000"/>
                  </a:schemeClr>
                </a:solidFill>
                <a:latin typeface="Calibri Light" pitchFamily="34" charset="0"/>
                <a:ea typeface="Calibri"/>
                <a:cs typeface="Calibri Light" pitchFamily="34" charset="0"/>
              </a:rPr>
              <a:t> data base of </a:t>
            </a:r>
            <a:r>
              <a:rPr lang="it-IT" sz="2200" b="1" u="sng" dirty="0" err="1" smtClean="0">
                <a:solidFill>
                  <a:schemeClr val="bg2">
                    <a:lumMod val="50000"/>
                  </a:schemeClr>
                </a:solidFill>
                <a:latin typeface="Calibri Light" pitchFamily="34" charset="0"/>
                <a:ea typeface="Calibri"/>
                <a:cs typeface="Calibri Light" pitchFamily="34" charset="0"/>
              </a:rPr>
              <a:t>Med</a:t>
            </a:r>
            <a:r>
              <a:rPr lang="it-IT" sz="2200" b="1" u="sng" dirty="0" smtClean="0">
                <a:solidFill>
                  <a:schemeClr val="bg2">
                    <a:lumMod val="50000"/>
                  </a:schemeClr>
                </a:solidFill>
                <a:latin typeface="Calibri Light" pitchFamily="34" charset="0"/>
                <a:ea typeface="Calibri"/>
                <a:cs typeface="Calibri Light" pitchFamily="34" charset="0"/>
              </a:rPr>
              <a:t> &amp; BS. </a:t>
            </a:r>
            <a:endParaRPr lang="en-US" sz="2200" b="1" u="sng" dirty="0">
              <a:solidFill>
                <a:schemeClr val="bg2">
                  <a:lumMod val="50000"/>
                </a:schemeClr>
              </a:solidFill>
              <a:latin typeface="Calibri Light" pitchFamily="34" charset="0"/>
              <a:ea typeface="Calibri"/>
              <a:cs typeface="Calibri Light" pitchFamily="34" charset="0"/>
            </a:endParaRPr>
          </a:p>
        </p:txBody>
      </p:sp>
      <p:sp>
        <p:nvSpPr>
          <p:cNvPr id="3" name="Rectangle 1"/>
          <p:cNvSpPr/>
          <p:nvPr/>
        </p:nvSpPr>
        <p:spPr>
          <a:xfrm>
            <a:off x="38250" y="960284"/>
            <a:ext cx="12048000" cy="584775"/>
          </a:xfrm>
          <a:prstGeom prst="rect">
            <a:avLst/>
          </a:prstGeom>
          <a:solidFill>
            <a:srgbClr val="00B0F0"/>
          </a:solidFill>
          <a:ln w="6350">
            <a:noFill/>
          </a:ln>
        </p:spPr>
        <p:txBody>
          <a:bodyPr wrap="square">
            <a:spAutoFit/>
          </a:bodyPr>
          <a:lstStyle/>
          <a:p>
            <a:pPr algn="ctr"/>
            <a:r>
              <a:rPr lang="en-US" sz="3200" b="1" dirty="0" smtClean="0">
                <a:solidFill>
                  <a:schemeClr val="bg1"/>
                </a:solidFill>
                <a:latin typeface="Calibri Light" pitchFamily="34" charset="0"/>
                <a:cs typeface="Calibri Light" pitchFamily="34" charset="0"/>
              </a:rPr>
              <a:t>Conclusions</a:t>
            </a:r>
          </a:p>
        </p:txBody>
      </p:sp>
    </p:spTree>
    <p:extLst>
      <p:ext uri="{BB962C8B-B14F-4D97-AF65-F5344CB8AC3E}">
        <p14:creationId xmlns:p14="http://schemas.microsoft.com/office/powerpoint/2010/main" val="4040882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39350" y="1196753"/>
            <a:ext cx="11713301" cy="5970865"/>
          </a:xfrm>
          <a:prstGeom prst="rect">
            <a:avLst/>
          </a:prstGeom>
          <a:noFill/>
        </p:spPr>
        <p:txBody>
          <a:bodyPr wrap="square" rtlCol="0">
            <a:spAutoFit/>
          </a:bodyPr>
          <a:lstStyle/>
          <a:p>
            <a:pPr algn="ctr"/>
            <a:r>
              <a:rPr lang="it-IT" sz="3000" b="1" dirty="0" smtClean="0">
                <a:solidFill>
                  <a:srgbClr val="0070C0"/>
                </a:solidFill>
                <a:latin typeface="Calibri Light" panose="020F0302020204030204" pitchFamily="34" charset="0"/>
                <a:cs typeface="Calibri Light" panose="020F0302020204030204" pitchFamily="34" charset="0"/>
              </a:rPr>
              <a:t>Background</a:t>
            </a:r>
          </a:p>
          <a:p>
            <a:endParaRPr lang="it-IT" sz="2200" b="1" dirty="0" smtClean="0">
              <a:latin typeface="Calibri Light" panose="020F0302020204030204" pitchFamily="34" charset="0"/>
              <a:cs typeface="Calibri Light" panose="020F0302020204030204" pitchFamily="34" charset="0"/>
            </a:endParaRPr>
          </a:p>
          <a:p>
            <a:r>
              <a:rPr lang="en-GB" sz="2200" dirty="0" smtClean="0">
                <a:latin typeface="Calibri Light" panose="020F0302020204030204" pitchFamily="34" charset="0"/>
                <a:cs typeface="Calibri Light" panose="020F0302020204030204" pitchFamily="34" charset="0"/>
              </a:rPr>
              <a:t>Some of the main advantages of a regional database is that the fisheries data (detailed and aggregated) of all types (biological, economic, etc…): </a:t>
            </a:r>
          </a:p>
          <a:p>
            <a:pPr marL="342900" indent="-342900">
              <a:buFontTx/>
              <a:buChar char="-"/>
            </a:pPr>
            <a:r>
              <a:rPr lang="en-GB" sz="2200" b="1" u="sng" dirty="0" smtClean="0">
                <a:latin typeface="Calibri Light" panose="020F0302020204030204" pitchFamily="34" charset="0"/>
                <a:cs typeface="Calibri Light" panose="020F0302020204030204" pitchFamily="34" charset="0"/>
              </a:rPr>
              <a:t>in the different formats (e. g. </a:t>
            </a:r>
            <a:r>
              <a:rPr lang="en-GB" sz="2200" b="1" u="sng" dirty="0" err="1" smtClean="0">
                <a:latin typeface="Calibri Light" panose="020F0302020204030204" pitchFamily="34" charset="0"/>
                <a:cs typeface="Calibri Light" panose="020F0302020204030204" pitchFamily="34" charset="0"/>
              </a:rPr>
              <a:t>datacalls</a:t>
            </a:r>
            <a:r>
              <a:rPr lang="en-GB" sz="2200" b="1" u="sng" dirty="0" smtClean="0">
                <a:latin typeface="Calibri Light" panose="020F0302020204030204" pitchFamily="34" charset="0"/>
                <a:cs typeface="Calibri Light" panose="020F0302020204030204" pitchFamily="34" charset="0"/>
              </a:rPr>
              <a:t>);</a:t>
            </a:r>
          </a:p>
          <a:p>
            <a:pPr marL="342900" indent="-342900">
              <a:buFontTx/>
              <a:buChar char="-"/>
            </a:pPr>
            <a:r>
              <a:rPr lang="en-GB" sz="2200" b="1" u="sng" dirty="0" smtClean="0">
                <a:latin typeface="Calibri Light" panose="020F0302020204030204" pitchFamily="34" charset="0"/>
                <a:cs typeface="Calibri Light" panose="020F0302020204030204" pitchFamily="34" charset="0"/>
              </a:rPr>
              <a:t>related to different Countries</a:t>
            </a:r>
          </a:p>
          <a:p>
            <a:endParaRPr lang="en-GB" sz="2200" b="1" u="sng" dirty="0" smtClean="0">
              <a:latin typeface="Calibri Light" panose="020F0302020204030204" pitchFamily="34" charset="0"/>
              <a:cs typeface="Calibri Light" panose="020F0302020204030204" pitchFamily="34" charset="0"/>
            </a:endParaRPr>
          </a:p>
          <a:p>
            <a:r>
              <a:rPr lang="en-GB" sz="2200" dirty="0" smtClean="0">
                <a:latin typeface="Calibri Light" panose="020F0302020204030204" pitchFamily="34" charset="0"/>
                <a:cs typeface="Calibri Light" panose="020F0302020204030204" pitchFamily="34" charset="0"/>
              </a:rPr>
              <a:t>are </a:t>
            </a:r>
            <a:r>
              <a:rPr lang="en-GB" sz="2200" b="1" dirty="0" smtClean="0">
                <a:latin typeface="Calibri Light" panose="020F0302020204030204" pitchFamily="34" charset="0"/>
                <a:cs typeface="Calibri Light" panose="020F0302020204030204" pitchFamily="34" charset="0"/>
              </a:rPr>
              <a:t>stored in a unique «box»</a:t>
            </a:r>
            <a:r>
              <a:rPr lang="en-GB" sz="2200" dirty="0" smtClean="0">
                <a:latin typeface="Calibri Light" panose="020F0302020204030204" pitchFamily="34" charset="0"/>
                <a:cs typeface="Calibri Light" panose="020F0302020204030204" pitchFamily="34" charset="0"/>
              </a:rPr>
              <a:t>;</a:t>
            </a:r>
          </a:p>
          <a:p>
            <a:endParaRPr lang="en-GB" sz="2200" dirty="0" smtClean="0">
              <a:latin typeface="Calibri Light" panose="020F0302020204030204" pitchFamily="34" charset="0"/>
              <a:cs typeface="Calibri Light" panose="020F0302020204030204" pitchFamily="34" charset="0"/>
            </a:endParaRPr>
          </a:p>
          <a:p>
            <a:r>
              <a:rPr lang="en-GB" sz="2200" dirty="0" smtClean="0">
                <a:latin typeface="Calibri Light" panose="020F0302020204030204" pitchFamily="34" charset="0"/>
                <a:cs typeface="Calibri Light" panose="020F0302020204030204" pitchFamily="34" charset="0"/>
              </a:rPr>
              <a:t>This allows, from a data processing point of view to facilitate:</a:t>
            </a:r>
          </a:p>
          <a:p>
            <a:endParaRPr lang="en-GB" sz="2200" dirty="0" smtClean="0">
              <a:latin typeface="Calibri Light" panose="020F0302020204030204" pitchFamily="34" charset="0"/>
              <a:cs typeface="Calibri Light" panose="020F0302020204030204" pitchFamily="34" charset="0"/>
            </a:endParaRPr>
          </a:p>
          <a:p>
            <a:pPr marL="342900" indent="-342900">
              <a:buFontTx/>
              <a:buChar char="-"/>
            </a:pPr>
            <a:r>
              <a:rPr lang="en-GB" sz="2200" dirty="0" smtClean="0">
                <a:latin typeface="Calibri Light" panose="020F0302020204030204" pitchFamily="34" charset="0"/>
                <a:cs typeface="Calibri Light" panose="020F0302020204030204" pitchFamily="34" charset="0"/>
              </a:rPr>
              <a:t>The extrapolate the aggregated information (e.g. raised LFDs) once and convert in the </a:t>
            </a:r>
            <a:r>
              <a:rPr lang="en-GB" sz="2200" b="1" dirty="0" smtClean="0">
                <a:latin typeface="Calibri Light" panose="020F0302020204030204" pitchFamily="34" charset="0"/>
                <a:cs typeface="Calibri Light" panose="020F0302020204030204" pitchFamily="34" charset="0"/>
              </a:rPr>
              <a:t>different formats</a:t>
            </a:r>
            <a:r>
              <a:rPr lang="en-GB" sz="2200" dirty="0" smtClean="0">
                <a:latin typeface="Calibri Light" panose="020F0302020204030204" pitchFamily="34" charset="0"/>
                <a:cs typeface="Calibri Light" panose="020F0302020204030204" pitchFamily="34" charset="0"/>
              </a:rPr>
              <a:t>;</a:t>
            </a:r>
          </a:p>
          <a:p>
            <a:pPr marL="342900" indent="-342900">
              <a:buFontTx/>
              <a:buChar char="-"/>
            </a:pPr>
            <a:r>
              <a:rPr lang="en-GB" sz="2200" dirty="0" smtClean="0">
                <a:latin typeface="Calibri Light" panose="020F0302020204030204" pitchFamily="34" charset="0"/>
                <a:cs typeface="Calibri Light" panose="020F0302020204030204" pitchFamily="34" charset="0"/>
              </a:rPr>
              <a:t>The </a:t>
            </a:r>
            <a:r>
              <a:rPr lang="en-GB" sz="2200" b="1" dirty="0" smtClean="0">
                <a:latin typeface="Calibri Light" panose="020F0302020204030204" pitchFamily="34" charset="0"/>
                <a:cs typeface="Calibri Light" panose="020F0302020204030204" pitchFamily="34" charset="0"/>
              </a:rPr>
              <a:t>harmonization</a:t>
            </a:r>
            <a:r>
              <a:rPr lang="en-GB" sz="2200" dirty="0" smtClean="0">
                <a:latin typeface="Calibri Light" panose="020F0302020204030204" pitchFamily="34" charset="0"/>
                <a:cs typeface="Calibri Light" panose="020F0302020204030204" pitchFamily="34" charset="0"/>
              </a:rPr>
              <a:t> of data processing </a:t>
            </a:r>
            <a:r>
              <a:rPr lang="en-GB" sz="2200" b="1" dirty="0" smtClean="0">
                <a:latin typeface="Calibri Light" panose="020F0302020204030204" pitchFamily="34" charset="0"/>
                <a:cs typeface="Calibri Light" panose="020F0302020204030204" pitchFamily="34" charset="0"/>
              </a:rPr>
              <a:t>among the Countries</a:t>
            </a:r>
            <a:r>
              <a:rPr lang="en-GB" sz="2200" dirty="0" smtClean="0">
                <a:latin typeface="Calibri Light" panose="020F0302020204030204" pitchFamily="34" charset="0"/>
                <a:cs typeface="Calibri Light" panose="020F0302020204030204" pitchFamily="34" charset="0"/>
              </a:rPr>
              <a:t>;</a:t>
            </a:r>
          </a:p>
          <a:p>
            <a:pPr marL="342900" indent="-342900">
              <a:buFontTx/>
              <a:buChar char="-"/>
            </a:pPr>
            <a:r>
              <a:rPr lang="en-GB" sz="2200" dirty="0" smtClean="0">
                <a:latin typeface="Calibri Light" panose="020F0302020204030204" pitchFamily="34" charset="0"/>
                <a:cs typeface="Calibri Light" panose="020F0302020204030204" pitchFamily="34" charset="0"/>
              </a:rPr>
              <a:t>A more </a:t>
            </a:r>
            <a:r>
              <a:rPr lang="en-GB" sz="2200" b="1" dirty="0" smtClean="0">
                <a:latin typeface="Calibri Light" panose="020F0302020204030204" pitchFamily="34" charset="0"/>
                <a:cs typeface="Calibri Light" panose="020F0302020204030204" pitchFamily="34" charset="0"/>
              </a:rPr>
              <a:t>transparent</a:t>
            </a:r>
            <a:r>
              <a:rPr lang="en-GB" sz="2200" dirty="0" smtClean="0">
                <a:latin typeface="Calibri Light" panose="020F0302020204030204" pitchFamily="34" charset="0"/>
                <a:cs typeface="Calibri Light" panose="020F0302020204030204" pitchFamily="34" charset="0"/>
              </a:rPr>
              <a:t>, </a:t>
            </a:r>
            <a:r>
              <a:rPr lang="en-GB" sz="2200" b="1" dirty="0" smtClean="0">
                <a:latin typeface="Calibri Light" panose="020F0302020204030204" pitchFamily="34" charset="0"/>
                <a:cs typeface="Calibri Light" panose="020F0302020204030204" pitchFamily="34" charset="0"/>
              </a:rPr>
              <a:t>tracked</a:t>
            </a:r>
            <a:r>
              <a:rPr lang="en-GB" sz="2200" dirty="0" smtClean="0">
                <a:latin typeface="Calibri Light" panose="020F0302020204030204" pitchFamily="34" charset="0"/>
                <a:cs typeface="Calibri Light" panose="020F0302020204030204" pitchFamily="34" charset="0"/>
              </a:rPr>
              <a:t> and </a:t>
            </a:r>
            <a:r>
              <a:rPr lang="en-GB" sz="2200" b="1" dirty="0" smtClean="0">
                <a:latin typeface="Calibri Light" panose="020F0302020204030204" pitchFamily="34" charset="0"/>
                <a:cs typeface="Calibri Light" panose="020F0302020204030204" pitchFamily="34" charset="0"/>
              </a:rPr>
              <a:t>documented</a:t>
            </a:r>
            <a:r>
              <a:rPr lang="en-GB" sz="2200" dirty="0" smtClean="0">
                <a:latin typeface="Calibri Light" panose="020F0302020204030204" pitchFamily="34" charset="0"/>
                <a:cs typeface="Calibri Light" panose="020F0302020204030204" pitchFamily="34" charset="0"/>
              </a:rPr>
              <a:t> data flow</a:t>
            </a:r>
            <a:r>
              <a:rPr lang="en-GB" sz="2200" b="1" dirty="0" smtClean="0">
                <a:latin typeface="Calibri Light" panose="020F0302020204030204" pitchFamily="34" charset="0"/>
                <a:cs typeface="Calibri Light" panose="020F0302020204030204" pitchFamily="34" charset="0"/>
              </a:rPr>
              <a:t> </a:t>
            </a:r>
            <a:r>
              <a:rPr lang="en-GB" sz="2200" dirty="0" smtClean="0">
                <a:latin typeface="Calibri Light" panose="020F0302020204030204" pitchFamily="34" charset="0"/>
                <a:cs typeface="Calibri Light" panose="020F0302020204030204" pitchFamily="34" charset="0"/>
              </a:rPr>
              <a:t>for answering to the data calls launched by end-users.</a:t>
            </a:r>
          </a:p>
          <a:p>
            <a:endParaRPr lang="it-IT" sz="2200" b="1"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2975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txBox="1">
            <a:spLocks/>
          </p:cNvSpPr>
          <p:nvPr/>
        </p:nvSpPr>
        <p:spPr>
          <a:xfrm>
            <a:off x="82464" y="1772816"/>
            <a:ext cx="7069653" cy="5085184"/>
          </a:xfrm>
          <a:prstGeom prst="rect">
            <a:avLst/>
          </a:prstGeom>
        </p:spPr>
        <p:txBody>
          <a:bodyPr>
            <a:noAutofit/>
          </a:bodyPr>
          <a:lstStyle/>
          <a:p>
            <a:pPr algn="just">
              <a:spcBef>
                <a:spcPts val="600"/>
              </a:spcBef>
              <a:spcAft>
                <a:spcPts val="600"/>
              </a:spcAft>
            </a:pPr>
            <a:r>
              <a:rPr lang="en-US" sz="2200" b="1" dirty="0" smtClean="0">
                <a:latin typeface="Calibri Light" pitchFamily="34" charset="0"/>
                <a:cs typeface="Calibri Light" pitchFamily="34" charset="0"/>
              </a:rPr>
              <a:t>RDBFIS takes advantage from existing conversion R tools developed in STREAM (MARE/2016/22 – SI2.770115) </a:t>
            </a:r>
            <a:r>
              <a:rPr lang="en-US" sz="2200" dirty="0">
                <a:latin typeface="Calibri Light" pitchFamily="34" charset="0"/>
                <a:cs typeface="Calibri Light" pitchFamily="34" charset="0"/>
              </a:rPr>
              <a:t>designed for in order to ease the process of </a:t>
            </a:r>
            <a:r>
              <a:rPr lang="en-US" sz="2200" dirty="0" smtClean="0">
                <a:latin typeface="Calibri Light" pitchFamily="34" charset="0"/>
                <a:cs typeface="Calibri Light" pitchFamily="34" charset="0"/>
              </a:rPr>
              <a:t>delivering datasets </a:t>
            </a:r>
            <a:r>
              <a:rPr lang="en-US" sz="2200" dirty="0">
                <a:latin typeface="Calibri Light" pitchFamily="34" charset="0"/>
                <a:cs typeface="Calibri Light" pitchFamily="34" charset="0"/>
              </a:rPr>
              <a:t>to the official data calls (e.g. </a:t>
            </a:r>
            <a:r>
              <a:rPr lang="en-US" sz="2200" dirty="0" smtClean="0">
                <a:latin typeface="Calibri Light" pitchFamily="34" charset="0"/>
                <a:cs typeface="Calibri Light" pitchFamily="34" charset="0"/>
              </a:rPr>
              <a:t>DG </a:t>
            </a:r>
            <a:r>
              <a:rPr lang="en-US" sz="2200" dirty="0">
                <a:latin typeface="Calibri Light" pitchFamily="34" charset="0"/>
                <a:cs typeface="Calibri Light" pitchFamily="34" charset="0"/>
              </a:rPr>
              <a:t>MARE, </a:t>
            </a:r>
            <a:r>
              <a:rPr lang="en-US" sz="2200" dirty="0" smtClean="0">
                <a:latin typeface="Calibri Light" pitchFamily="34" charset="0"/>
                <a:cs typeface="Calibri Light" pitchFamily="34" charset="0"/>
              </a:rPr>
              <a:t>FDI and GFCM</a:t>
            </a:r>
            <a:r>
              <a:rPr lang="en-US" sz="2200" dirty="0">
                <a:latin typeface="Calibri Light" pitchFamily="34" charset="0"/>
                <a:cs typeface="Calibri Light" pitchFamily="34" charset="0"/>
              </a:rPr>
              <a:t>) and mitigate the risk of </a:t>
            </a:r>
            <a:r>
              <a:rPr lang="en-US" sz="2200" dirty="0" smtClean="0">
                <a:latin typeface="Calibri Light" pitchFamily="34" charset="0"/>
                <a:cs typeface="Calibri Light" pitchFamily="34" charset="0"/>
              </a:rPr>
              <a:t>noncompliance in </a:t>
            </a:r>
            <a:r>
              <a:rPr lang="en-US" sz="2200" dirty="0">
                <a:latin typeface="Calibri Light" pitchFamily="34" charset="0"/>
                <a:cs typeface="Calibri Light" pitchFamily="34" charset="0"/>
              </a:rPr>
              <a:t>the data provision</a:t>
            </a:r>
            <a:r>
              <a:rPr lang="en-US" sz="2200" dirty="0" smtClean="0">
                <a:latin typeface="Calibri Light" pitchFamily="34" charset="0"/>
                <a:cs typeface="Calibri Light" pitchFamily="34" charset="0"/>
              </a:rPr>
              <a:t>.</a:t>
            </a:r>
            <a:endParaRPr kumimoji="0" lang="en-GB" sz="2200" b="0" i="0" u="none" strike="noStrike" kern="0" cap="none" spc="0" normalizeH="0" baseline="0" noProof="0" dirty="0" smtClean="0">
              <a:ln>
                <a:noFill/>
              </a:ln>
              <a:solidFill>
                <a:srgbClr val="000000"/>
              </a:solidFill>
              <a:effectLst/>
              <a:uLnTx/>
              <a:uFillTx/>
              <a:latin typeface="Calibri Light" pitchFamily="34" charset="0"/>
              <a:cs typeface="Calibri Light" pitchFamily="34" charset="0"/>
              <a:sym typeface="Arial"/>
            </a:endParaRPr>
          </a:p>
          <a:p>
            <a:pPr marL="0" marR="0" lvl="0" indent="0" algn="just" defTabSz="914400" rtl="0" eaLnBrk="1" fontAlgn="auto" latinLnBrk="0" hangingPunct="1">
              <a:lnSpc>
                <a:spcPct val="100000"/>
              </a:lnSpc>
              <a:spcBef>
                <a:spcPts val="600"/>
              </a:spcBef>
              <a:spcAft>
                <a:spcPts val="600"/>
              </a:spcAft>
              <a:buClr>
                <a:srgbClr val="000000"/>
              </a:buClr>
              <a:buSzTx/>
              <a:buFont typeface="Arial"/>
              <a:buNone/>
              <a:tabLst/>
              <a:defRPr/>
            </a:pPr>
            <a:r>
              <a:rPr lang="en-GB" sz="2200" dirty="0" smtClean="0">
                <a:latin typeface="Calibri Light" pitchFamily="34" charset="0"/>
                <a:cs typeface="Calibri Light" pitchFamily="34" charset="0"/>
              </a:rPr>
              <a:t>To improve the consistency among the different data call formats, an </a:t>
            </a:r>
            <a:r>
              <a:rPr kumimoji="0" lang="en-GB" sz="2200" b="0" i="0" u="none" strike="noStrike" kern="0" cap="none" spc="0" normalizeH="0" baseline="0" noProof="0" dirty="0" smtClean="0">
                <a:ln>
                  <a:noFill/>
                </a:ln>
                <a:solidFill>
                  <a:srgbClr val="000000"/>
                </a:solidFill>
                <a:effectLst/>
                <a:uLnTx/>
                <a:uFillTx/>
                <a:latin typeface="Calibri Light" pitchFamily="34" charset="0"/>
                <a:cs typeface="Calibri Light" pitchFamily="34" charset="0"/>
                <a:sym typeface="Arial"/>
              </a:rPr>
              <a:t>R package (</a:t>
            </a:r>
            <a:r>
              <a:rPr kumimoji="0" lang="en-GB" sz="2200" b="1" i="0" u="none" strike="noStrike" kern="0" cap="none" spc="0" normalizeH="0" baseline="0" noProof="0" dirty="0" err="1" smtClean="0">
                <a:ln>
                  <a:noFill/>
                </a:ln>
                <a:solidFill>
                  <a:srgbClr val="000000"/>
                </a:solidFill>
                <a:effectLst/>
                <a:uLnTx/>
                <a:uFillTx/>
                <a:latin typeface="Calibri Light" pitchFamily="34" charset="0"/>
                <a:cs typeface="Calibri Light" pitchFamily="34" charset="0"/>
                <a:sym typeface="Arial"/>
              </a:rPr>
              <a:t>RDBprocessing</a:t>
            </a:r>
            <a:r>
              <a:rPr kumimoji="0" lang="en-GB" sz="2200" b="0" i="0" u="none" strike="noStrike" kern="0" cap="none" spc="0" normalizeH="0" baseline="0" noProof="0" dirty="0" smtClean="0">
                <a:ln>
                  <a:noFill/>
                </a:ln>
                <a:solidFill>
                  <a:srgbClr val="000000"/>
                </a:solidFill>
                <a:effectLst/>
                <a:uLnTx/>
                <a:uFillTx/>
                <a:latin typeface="Calibri Light" pitchFamily="34" charset="0"/>
                <a:cs typeface="Calibri Light" pitchFamily="34" charset="0"/>
                <a:sym typeface="Arial"/>
              </a:rPr>
              <a:t>) was</a:t>
            </a:r>
            <a:r>
              <a:rPr kumimoji="0" lang="en-GB" sz="2200" b="0" i="0" u="none" strike="noStrike" kern="0" cap="none" spc="0" normalizeH="0" noProof="0" dirty="0" smtClean="0">
                <a:ln>
                  <a:noFill/>
                </a:ln>
                <a:solidFill>
                  <a:srgbClr val="000000"/>
                </a:solidFill>
                <a:effectLst/>
                <a:uLnTx/>
                <a:uFillTx/>
                <a:latin typeface="Calibri Light" pitchFamily="34" charset="0"/>
                <a:cs typeface="Calibri Light" pitchFamily="34" charset="0"/>
                <a:sym typeface="Arial"/>
              </a:rPr>
              <a:t> specifically developed starting from the available STREAM conversion routines</a:t>
            </a:r>
            <a:r>
              <a:rPr kumimoji="0" lang="en-GB" sz="2200" b="0" i="0" u="none" strike="noStrike" kern="0" cap="none" spc="0" normalizeH="0" baseline="0" noProof="0" dirty="0" smtClean="0">
                <a:ln>
                  <a:noFill/>
                </a:ln>
                <a:solidFill>
                  <a:srgbClr val="000000"/>
                </a:solidFill>
                <a:effectLst/>
                <a:uLnTx/>
                <a:uFillTx/>
                <a:latin typeface="Calibri Light" pitchFamily="34" charset="0"/>
                <a:cs typeface="Calibri Light" pitchFamily="34" charset="0"/>
                <a:sym typeface="Arial"/>
              </a:rPr>
              <a:t>.</a:t>
            </a:r>
            <a:endParaRPr lang="en-GB" sz="2200" dirty="0" smtClean="0">
              <a:latin typeface="Calibri Light" pitchFamily="34" charset="0"/>
              <a:cs typeface="Calibri Light" pitchFamily="34" charset="0"/>
            </a:endParaRPr>
          </a:p>
          <a:p>
            <a:pPr lvl="0" algn="just">
              <a:spcBef>
                <a:spcPts val="600"/>
              </a:spcBef>
              <a:spcAft>
                <a:spcPts val="600"/>
              </a:spcAft>
              <a:defRPr/>
            </a:pPr>
            <a:r>
              <a:rPr kumimoji="0" lang="en-GB" sz="2200" b="0" i="0" u="none" strike="noStrike" kern="0" cap="none" spc="0" normalizeH="0" baseline="0" noProof="0" dirty="0" err="1" smtClean="0">
                <a:ln>
                  <a:noFill/>
                </a:ln>
                <a:solidFill>
                  <a:srgbClr val="000000"/>
                </a:solidFill>
                <a:effectLst/>
                <a:uLnTx/>
                <a:uFillTx/>
                <a:latin typeface="Calibri Light" pitchFamily="34" charset="0"/>
                <a:cs typeface="Calibri Light" pitchFamily="34" charset="0"/>
                <a:sym typeface="Arial"/>
              </a:rPr>
              <a:t>RDBprocessing</a:t>
            </a:r>
            <a:r>
              <a:rPr kumimoji="0" lang="en-GB" sz="2200" b="0" i="0" u="none" strike="noStrike" kern="0" cap="none" spc="0" normalizeH="0" noProof="0" dirty="0" smtClean="0">
                <a:ln>
                  <a:noFill/>
                </a:ln>
                <a:solidFill>
                  <a:srgbClr val="000000"/>
                </a:solidFill>
                <a:effectLst/>
                <a:uLnTx/>
                <a:uFillTx/>
                <a:latin typeface="Calibri Light" pitchFamily="34" charset="0"/>
                <a:cs typeface="Calibri Light" pitchFamily="34" charset="0"/>
                <a:sym typeface="Arial"/>
              </a:rPr>
              <a:t> has been </a:t>
            </a:r>
            <a:r>
              <a:rPr lang="en-GB" sz="2200" b="1" dirty="0" smtClean="0">
                <a:latin typeface="Calibri Light" pitchFamily="34" charset="0"/>
                <a:cs typeface="Calibri Light" pitchFamily="34" charset="0"/>
              </a:rPr>
              <a:t>integrated in the RDBFIS </a:t>
            </a:r>
            <a:r>
              <a:rPr kumimoji="0" lang="en-GB" sz="2200" b="0" i="0" u="none" strike="noStrike" kern="0" cap="none" spc="0" normalizeH="0" baseline="0" noProof="0" dirty="0" smtClean="0">
                <a:ln>
                  <a:noFill/>
                </a:ln>
                <a:solidFill>
                  <a:srgbClr val="000000"/>
                </a:solidFill>
                <a:effectLst/>
                <a:uLnTx/>
                <a:uFillTx/>
                <a:latin typeface="Calibri Light" pitchFamily="34" charset="0"/>
                <a:cs typeface="Calibri Light" pitchFamily="34" charset="0"/>
                <a:sym typeface="Arial"/>
              </a:rPr>
              <a:t>but is also available as a </a:t>
            </a:r>
            <a:r>
              <a:rPr kumimoji="0" lang="en-GB" sz="2200" b="1" i="0" u="none" strike="noStrike" kern="0" cap="none" spc="0" normalizeH="0" baseline="0" noProof="0" dirty="0" smtClean="0">
                <a:ln>
                  <a:noFill/>
                </a:ln>
                <a:solidFill>
                  <a:srgbClr val="000000"/>
                </a:solidFill>
                <a:effectLst/>
                <a:uLnTx/>
                <a:uFillTx/>
                <a:latin typeface="Calibri Light" pitchFamily="34" charset="0"/>
                <a:cs typeface="Calibri Light" pitchFamily="34" charset="0"/>
                <a:sym typeface="Arial"/>
              </a:rPr>
              <a:t>stand-alone tool </a:t>
            </a:r>
            <a:r>
              <a:rPr kumimoji="0" lang="en-GB" sz="2200" i="0" u="none" strike="noStrike" kern="0" cap="none" spc="0" normalizeH="0" baseline="0" noProof="0" dirty="0" smtClean="0">
                <a:ln>
                  <a:noFill/>
                </a:ln>
                <a:solidFill>
                  <a:srgbClr val="000000"/>
                </a:solidFill>
                <a:effectLst/>
                <a:uLnTx/>
                <a:uFillTx/>
                <a:latin typeface="Calibri Light" pitchFamily="34" charset="0"/>
                <a:cs typeface="Calibri Light" pitchFamily="34" charset="0"/>
                <a:sym typeface="Arial"/>
              </a:rPr>
              <a:t>to be used by MS</a:t>
            </a:r>
            <a:r>
              <a:rPr kumimoji="0" lang="en-GB" sz="2200" i="0" u="none" strike="noStrike" kern="0" cap="none" spc="0" normalizeH="0" noProof="0" dirty="0" smtClean="0">
                <a:ln>
                  <a:noFill/>
                </a:ln>
                <a:solidFill>
                  <a:srgbClr val="000000"/>
                </a:solidFill>
                <a:effectLst/>
                <a:uLnTx/>
                <a:uFillTx/>
                <a:latin typeface="Calibri Light" pitchFamily="34" charset="0"/>
                <a:cs typeface="Calibri Light" pitchFamily="34" charset="0"/>
                <a:sym typeface="Arial"/>
              </a:rPr>
              <a:t>:</a:t>
            </a:r>
          </a:p>
          <a:p>
            <a:pPr lvl="0" algn="just">
              <a:spcBef>
                <a:spcPts val="600"/>
              </a:spcBef>
              <a:spcAft>
                <a:spcPts val="600"/>
              </a:spcAft>
              <a:defRPr/>
            </a:pPr>
            <a:r>
              <a:rPr kumimoji="0" lang="en-GB" sz="2200" i="0" u="none" strike="noStrike" kern="0" cap="none" spc="0" normalizeH="0" noProof="0" dirty="0" smtClean="0">
                <a:ln>
                  <a:noFill/>
                </a:ln>
                <a:solidFill>
                  <a:srgbClr val="000000"/>
                </a:solidFill>
                <a:effectLst/>
                <a:uLnTx/>
                <a:uFillTx/>
                <a:latin typeface="Calibri Light" pitchFamily="34" charset="0"/>
                <a:cs typeface="Calibri Light" pitchFamily="34" charset="0"/>
                <a:sym typeface="Arial"/>
              </a:rPr>
              <a:t> </a:t>
            </a:r>
            <a:r>
              <a:rPr lang="en-US" sz="2200" dirty="0" smtClean="0">
                <a:hlinkClick r:id="rId2"/>
              </a:rPr>
              <a:t>https</a:t>
            </a:r>
            <a:r>
              <a:rPr lang="en-US" sz="2200" dirty="0">
                <a:hlinkClick r:id="rId2"/>
              </a:rPr>
              <a:t>://</a:t>
            </a:r>
            <a:r>
              <a:rPr lang="en-US" sz="2200" dirty="0" smtClean="0">
                <a:hlinkClick r:id="rId2"/>
              </a:rPr>
              <a:t>github.com/COISPA/RDBprocessing</a:t>
            </a:r>
            <a:r>
              <a:rPr lang="en-US" sz="2200" dirty="0" smtClean="0"/>
              <a:t>  </a:t>
            </a:r>
            <a:endParaRPr lang="en-US" sz="2200" dirty="0"/>
          </a:p>
          <a:p>
            <a:pPr marL="0" marR="0" lvl="0" indent="0" algn="just" defTabSz="914400" rtl="0" eaLnBrk="1" fontAlgn="auto" latinLnBrk="0" hangingPunct="1">
              <a:lnSpc>
                <a:spcPct val="100000"/>
              </a:lnSpc>
              <a:spcBef>
                <a:spcPts val="600"/>
              </a:spcBef>
              <a:spcAft>
                <a:spcPts val="600"/>
              </a:spcAft>
              <a:buClr>
                <a:srgbClr val="000000"/>
              </a:buClr>
              <a:buSzTx/>
              <a:buFont typeface="Arial"/>
              <a:buNone/>
              <a:tabLst/>
              <a:defRPr/>
            </a:pPr>
            <a:endParaRPr kumimoji="0" lang="en-GB" sz="2200" b="0" i="0" u="none" strike="noStrike" kern="0" cap="none" spc="0" normalizeH="0" baseline="0" noProof="0" dirty="0" smtClean="0">
              <a:ln>
                <a:noFill/>
              </a:ln>
              <a:solidFill>
                <a:srgbClr val="000000"/>
              </a:solidFill>
              <a:effectLst/>
              <a:uLnTx/>
              <a:uFillTx/>
              <a:latin typeface="Calibri Light" pitchFamily="34" charset="0"/>
              <a:cs typeface="Calibri Light" pitchFamily="34"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GB" sz="2200" b="1" i="0" u="none" strike="noStrike" kern="0" cap="none" spc="0" normalizeH="0" baseline="0" noProof="0" dirty="0" smtClean="0">
              <a:ln>
                <a:noFill/>
              </a:ln>
              <a:solidFill>
                <a:srgbClr val="000000"/>
              </a:solidFill>
              <a:effectLst/>
              <a:uLnTx/>
              <a:uFillTx/>
              <a:latin typeface="Calibri Light" pitchFamily="34" charset="0"/>
              <a:cs typeface="Calibri Light" pitchFamily="34" charset="0"/>
              <a:sym typeface="Arial"/>
            </a:endParaRPr>
          </a:p>
        </p:txBody>
      </p:sp>
      <p:sp>
        <p:nvSpPr>
          <p:cNvPr id="4" name="Rectangle 3"/>
          <p:cNvSpPr/>
          <p:nvPr/>
        </p:nvSpPr>
        <p:spPr>
          <a:xfrm>
            <a:off x="82464" y="1289785"/>
            <a:ext cx="12024792" cy="461665"/>
          </a:xfrm>
          <a:prstGeom prst="rect">
            <a:avLst/>
          </a:prstGeom>
          <a:solidFill>
            <a:schemeClr val="bg2">
              <a:lumMod val="75000"/>
            </a:schemeClr>
          </a:solidFill>
          <a:ln w="6350">
            <a:noFill/>
          </a:ln>
        </p:spPr>
        <p:txBody>
          <a:bodyPr wrap="square">
            <a:spAutoFit/>
          </a:bodyPr>
          <a:lstStyle/>
          <a:p>
            <a:pPr algn="ctr"/>
            <a:r>
              <a:rPr lang="it-IT" sz="2400" b="1" dirty="0" err="1" smtClean="0">
                <a:solidFill>
                  <a:schemeClr val="bg1"/>
                </a:solidFill>
                <a:latin typeface="Calibri Light" pitchFamily="34" charset="0"/>
                <a:cs typeface="Calibri Light" pitchFamily="34" charset="0"/>
              </a:rPr>
              <a:t>RDBprocessing</a:t>
            </a:r>
            <a:r>
              <a:rPr lang="it-IT" sz="2400" b="1" dirty="0" smtClean="0">
                <a:solidFill>
                  <a:schemeClr val="bg1"/>
                </a:solidFill>
                <a:latin typeface="Calibri Light" pitchFamily="34" charset="0"/>
                <a:cs typeface="Calibri Light" pitchFamily="34" charset="0"/>
              </a:rPr>
              <a:t>: an R package to </a:t>
            </a:r>
            <a:r>
              <a:rPr lang="it-IT" sz="2400" b="1" dirty="0" err="1" smtClean="0">
                <a:solidFill>
                  <a:schemeClr val="bg1"/>
                </a:solidFill>
                <a:latin typeface="Calibri Light" pitchFamily="34" charset="0"/>
                <a:cs typeface="Calibri Light" pitchFamily="34" charset="0"/>
              </a:rPr>
              <a:t>process</a:t>
            </a:r>
            <a:r>
              <a:rPr lang="it-IT" sz="2400" b="1" dirty="0" smtClean="0">
                <a:solidFill>
                  <a:schemeClr val="bg1"/>
                </a:solidFill>
                <a:latin typeface="Calibri Light" pitchFamily="34" charset="0"/>
                <a:cs typeface="Calibri Light" pitchFamily="34" charset="0"/>
              </a:rPr>
              <a:t> data in RDBFIS</a:t>
            </a:r>
            <a:endParaRPr lang="en-US" sz="2400" b="1" dirty="0" smtClean="0">
              <a:solidFill>
                <a:schemeClr val="bg1"/>
              </a:solidFill>
              <a:latin typeface="Calibri Light" pitchFamily="34" charset="0"/>
              <a:cs typeface="Calibri Light" pitchFamily="34" charset="0"/>
            </a:endParaRPr>
          </a:p>
        </p:txBody>
      </p:sp>
      <p:grpSp>
        <p:nvGrpSpPr>
          <p:cNvPr id="5" name="Gruppo 7"/>
          <p:cNvGrpSpPr/>
          <p:nvPr/>
        </p:nvGrpSpPr>
        <p:grpSpPr>
          <a:xfrm>
            <a:off x="7234890" y="1916832"/>
            <a:ext cx="4909783" cy="4064000"/>
            <a:chOff x="5248668" y="1475682"/>
            <a:chExt cx="3888432" cy="4064000"/>
          </a:xfrm>
        </p:grpSpPr>
        <p:graphicFrame>
          <p:nvGraphicFramePr>
            <p:cNvPr id="6" name="Diagramma 3"/>
            <p:cNvGraphicFramePr/>
            <p:nvPr>
              <p:extLst>
                <p:ext uri="{D42A27DB-BD31-4B8C-83A1-F6EECF244321}">
                  <p14:modId xmlns:p14="http://schemas.microsoft.com/office/powerpoint/2010/main" val="314932569"/>
                </p:ext>
              </p:extLst>
            </p:nvPr>
          </p:nvGraphicFramePr>
          <p:xfrm>
            <a:off x="5248668" y="1475682"/>
            <a:ext cx="388843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2" descr="Med&amp;MS RDBFIS Log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1696" y="2053142"/>
              <a:ext cx="1758280" cy="553858"/>
            </a:xfrm>
            <a:prstGeom prst="rect">
              <a:avLst/>
            </a:prstGeom>
            <a:noFill/>
            <a:extLst>
              <a:ext uri="{909E8E84-426E-40DD-AFC4-6F175D3DCCD1}">
                <a14:hiddenFill xmlns:a14="http://schemas.microsoft.com/office/drawing/2010/main">
                  <a:solidFill>
                    <a:srgbClr val="FFFFFF"/>
                  </a:solidFill>
                </a14:hiddenFill>
              </a:ext>
            </a:extLst>
          </p:spPr>
        </p:pic>
      </p:grpSp>
      <p:pic>
        <p:nvPicPr>
          <p:cNvPr id="1026" name="Picture 2" descr="C:\Users\Utente\Downloads\github-logo-git-hub-icon-with-text-on-white-and-black-background-free-vector.jpg"/>
          <p:cNvPicPr>
            <a:picLocks noChangeAspect="1" noChangeArrowheads="1"/>
          </p:cNvPicPr>
          <p:nvPr/>
        </p:nvPicPr>
        <p:blipFill rotWithShape="1">
          <a:blip r:embed="rId9">
            <a:extLst>
              <a:ext uri="{28A0092B-C50C-407E-A947-70E740481C1C}">
                <a14:useLocalDpi xmlns:a14="http://schemas.microsoft.com/office/drawing/2010/main" val="0"/>
              </a:ext>
            </a:extLst>
          </a:blip>
          <a:srcRect r="50000"/>
          <a:stretch/>
        </p:blipFill>
        <p:spPr bwMode="auto">
          <a:xfrm>
            <a:off x="9144248" y="5229200"/>
            <a:ext cx="1830032" cy="1372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26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magine 1"/>
          <p:cNvPicPr/>
          <p:nvPr/>
        </p:nvPicPr>
        <p:blipFill rotWithShape="1">
          <a:blip r:embed="rId2"/>
          <a:srcRect l="14612" t="46485" r="13063"/>
          <a:stretch/>
        </p:blipFill>
        <p:spPr bwMode="auto">
          <a:xfrm>
            <a:off x="554305" y="2204865"/>
            <a:ext cx="11676777" cy="3956805"/>
          </a:xfrm>
          <a:prstGeom prst="rect">
            <a:avLst/>
          </a:prstGeom>
          <a:ln>
            <a:noFill/>
          </a:ln>
          <a:extLst>
            <a:ext uri="{53640926-AAD7-44D8-BBD7-CCE9431645EC}">
              <a14:shadowObscured xmlns:a14="http://schemas.microsoft.com/office/drawing/2010/main"/>
            </a:ext>
          </a:extLst>
        </p:spPr>
      </p:pic>
      <p:sp>
        <p:nvSpPr>
          <p:cNvPr id="3" name="CasellaDiTesto 2"/>
          <p:cNvSpPr txBox="1"/>
          <p:nvPr/>
        </p:nvSpPr>
        <p:spPr>
          <a:xfrm>
            <a:off x="675461" y="1504764"/>
            <a:ext cx="11137237" cy="461665"/>
          </a:xfrm>
          <a:prstGeom prst="rect">
            <a:avLst/>
          </a:prstGeom>
          <a:noFill/>
        </p:spPr>
        <p:txBody>
          <a:bodyPr wrap="square" rtlCol="0">
            <a:spAutoFit/>
          </a:bodyPr>
          <a:lstStyle>
            <a:defPPr marR="0" lvl="0" algn="l" rtl="0">
              <a:lnSpc>
                <a:spcPct val="100000"/>
              </a:lnSpc>
              <a:spcBef>
                <a:spcPts val="0"/>
              </a:spcBef>
              <a:spcAft>
                <a:spcPts val="0"/>
              </a:spcAft>
            </a:defPPr>
            <a:lvl1pPr algn="ctr">
              <a:defRPr sz="2400">
                <a:solidFill>
                  <a:srgbClr val="0070C0"/>
                </a:solidFill>
                <a:latin typeface="Calibri Light" panose="020F0302020204030204" pitchFamily="34" charset="0"/>
                <a:cs typeface="Calibri Light" panose="020F0302020204030204" pitchFamily="34" charset="0"/>
              </a:defRPr>
            </a:lvl1pPr>
          </a:lstStyle>
          <a:p>
            <a:r>
              <a:rPr lang="it-IT" dirty="0"/>
              <a:t>Conversion R </a:t>
            </a:r>
            <a:r>
              <a:rPr lang="it-IT" dirty="0" err="1"/>
              <a:t>tools</a:t>
            </a:r>
            <a:r>
              <a:rPr lang="it-IT" dirty="0"/>
              <a:t> </a:t>
            </a:r>
            <a:r>
              <a:rPr lang="it-IT" dirty="0" err="1"/>
              <a:t>developed</a:t>
            </a:r>
            <a:r>
              <a:rPr lang="it-IT" dirty="0"/>
              <a:t> in STREAM</a:t>
            </a:r>
          </a:p>
        </p:txBody>
      </p:sp>
    </p:spTree>
    <p:extLst>
      <p:ext uri="{BB962C8B-B14F-4D97-AF65-F5344CB8AC3E}">
        <p14:creationId xmlns:p14="http://schemas.microsoft.com/office/powerpoint/2010/main" val="365558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277020" y="1556792"/>
            <a:ext cx="11702777" cy="4047262"/>
          </a:xfrm>
          <a:prstGeom prst="rect">
            <a:avLst/>
          </a:prstGeom>
          <a:noFill/>
        </p:spPr>
        <p:txBody>
          <a:bodyPr wrap="square" rtlCol="0">
            <a:spAutoFit/>
          </a:bodyPr>
          <a:lstStyle/>
          <a:p>
            <a:pPr algn="ctr"/>
            <a:r>
              <a:rPr lang="it-IT" sz="2400" dirty="0">
                <a:solidFill>
                  <a:srgbClr val="0070C0"/>
                </a:solidFill>
                <a:latin typeface="Calibri Light" panose="020F0302020204030204" pitchFamily="34" charset="0"/>
                <a:cs typeface="Calibri Light" panose="020F0302020204030204" pitchFamily="34" charset="0"/>
              </a:rPr>
              <a:t>Data </a:t>
            </a:r>
            <a:r>
              <a:rPr lang="it-IT" sz="2400" dirty="0" smtClean="0">
                <a:solidFill>
                  <a:srgbClr val="0070C0"/>
                </a:solidFill>
                <a:latin typeface="Calibri Light" panose="020F0302020204030204" pitchFamily="34" charset="0"/>
                <a:cs typeface="Calibri Light" panose="020F0302020204030204" pitchFamily="34" charset="0"/>
              </a:rPr>
              <a:t>processing </a:t>
            </a:r>
            <a:r>
              <a:rPr lang="it-IT" sz="2400" dirty="0" err="1">
                <a:solidFill>
                  <a:srgbClr val="0070C0"/>
                </a:solidFill>
                <a:latin typeface="Calibri Light" panose="020F0302020204030204" pitchFamily="34" charset="0"/>
                <a:cs typeface="Calibri Light" panose="020F0302020204030204" pitchFamily="34" charset="0"/>
              </a:rPr>
              <a:t>tools</a:t>
            </a:r>
            <a:r>
              <a:rPr lang="it-IT" sz="2400" dirty="0">
                <a:solidFill>
                  <a:srgbClr val="0070C0"/>
                </a:solidFill>
                <a:latin typeface="Calibri Light" panose="020F0302020204030204" pitchFamily="34" charset="0"/>
                <a:cs typeface="Calibri Light" panose="020F0302020204030204" pitchFamily="34" charset="0"/>
              </a:rPr>
              <a:t> </a:t>
            </a:r>
            <a:r>
              <a:rPr lang="it-IT" sz="2400" dirty="0" err="1">
                <a:solidFill>
                  <a:srgbClr val="0070C0"/>
                </a:solidFill>
                <a:latin typeface="Calibri Light" panose="020F0302020204030204" pitchFamily="34" charset="0"/>
                <a:cs typeface="Calibri Light" panose="020F0302020204030204" pitchFamily="34" charset="0"/>
              </a:rPr>
              <a:t>implemented</a:t>
            </a:r>
            <a:r>
              <a:rPr lang="it-IT" sz="2400" dirty="0">
                <a:solidFill>
                  <a:srgbClr val="0070C0"/>
                </a:solidFill>
                <a:latin typeface="Calibri Light" panose="020F0302020204030204" pitchFamily="34" charset="0"/>
                <a:cs typeface="Calibri Light" panose="020F0302020204030204" pitchFamily="34" charset="0"/>
              </a:rPr>
              <a:t> in </a:t>
            </a:r>
            <a:r>
              <a:rPr lang="it-IT" sz="2400" dirty="0" smtClean="0">
                <a:solidFill>
                  <a:srgbClr val="0070C0"/>
                </a:solidFill>
                <a:latin typeface="Calibri Light" panose="020F0302020204030204" pitchFamily="34" charset="0"/>
                <a:cs typeface="Calibri Light" panose="020F0302020204030204" pitchFamily="34" charset="0"/>
              </a:rPr>
              <a:t>RDBFIS</a:t>
            </a:r>
            <a:endParaRPr lang="en-GB" sz="2400" dirty="0" smtClean="0">
              <a:latin typeface="Calibri Light" panose="020F0302020204030204" pitchFamily="34" charset="0"/>
              <a:cs typeface="Calibri Light" panose="020F0302020204030204" pitchFamily="34" charset="0"/>
            </a:endParaRPr>
          </a:p>
          <a:p>
            <a:pPr>
              <a:spcBef>
                <a:spcPts val="600"/>
              </a:spcBef>
              <a:spcAft>
                <a:spcPts val="600"/>
              </a:spcAft>
            </a:pPr>
            <a:r>
              <a:rPr lang="en-GB" sz="2400" dirty="0" smtClean="0">
                <a:latin typeface="Calibri Light" panose="020F0302020204030204" pitchFamily="34" charset="0"/>
                <a:cs typeface="Calibri Light" panose="020F0302020204030204" pitchFamily="34" charset="0"/>
              </a:rPr>
              <a:t>Supported data call formats:</a:t>
            </a:r>
          </a:p>
          <a:p>
            <a:pPr marL="342900" indent="-342900">
              <a:spcBef>
                <a:spcPts val="600"/>
              </a:spcBef>
              <a:spcAft>
                <a:spcPts val="600"/>
              </a:spcAft>
              <a:buFont typeface="Arial" panose="020B0604020202020204" pitchFamily="34" charset="0"/>
              <a:buChar char="•"/>
            </a:pPr>
            <a:r>
              <a:rPr lang="en-GB" sz="2400" dirty="0" err="1" smtClean="0">
                <a:latin typeface="Calibri Light" panose="020F0302020204030204" pitchFamily="34" charset="0"/>
                <a:cs typeface="Calibri Light" panose="020F0302020204030204" pitchFamily="34" charset="0"/>
              </a:rPr>
              <a:t>Med&amp;BS</a:t>
            </a:r>
            <a:r>
              <a:rPr lang="en-GB" sz="2400" dirty="0" smtClean="0">
                <a:latin typeface="Calibri Light" panose="020F0302020204030204" pitchFamily="34" charset="0"/>
                <a:cs typeface="Calibri Light" panose="020F0302020204030204" pitchFamily="34" charset="0"/>
              </a:rPr>
              <a:t> </a:t>
            </a:r>
            <a:r>
              <a:rPr lang="en-GB" sz="2400" dirty="0" err="1">
                <a:latin typeface="Calibri Light" panose="020F0302020204030204" pitchFamily="34" charset="0"/>
                <a:cs typeface="Calibri Light" panose="020F0302020204030204" pitchFamily="34" charset="0"/>
              </a:rPr>
              <a:t>datacall</a:t>
            </a:r>
            <a:r>
              <a:rPr lang="en-GB" sz="2400" dirty="0">
                <a:latin typeface="Calibri Light" panose="020F0302020204030204" pitchFamily="34" charset="0"/>
                <a:cs typeface="Calibri Light" panose="020F0302020204030204" pitchFamily="34" charset="0"/>
              </a:rPr>
              <a:t> </a:t>
            </a:r>
            <a:r>
              <a:rPr lang="en-GB" sz="2400" dirty="0" smtClean="0">
                <a:latin typeface="Calibri Light" panose="020F0302020204030204" pitchFamily="34" charset="0"/>
                <a:cs typeface="Calibri Light" panose="020F0302020204030204" pitchFamily="34" charset="0"/>
              </a:rPr>
              <a:t>(</a:t>
            </a:r>
            <a:r>
              <a:rPr lang="en-GB" sz="2400" u="sng" dirty="0" smtClean="0">
                <a:latin typeface="Calibri Light" panose="020F0302020204030204" pitchFamily="34" charset="0"/>
                <a:cs typeface="Calibri Light" panose="020F0302020204030204" pitchFamily="34" charset="0"/>
                <a:hlinkClick r:id="rId2"/>
              </a:rPr>
              <a:t>https</a:t>
            </a:r>
            <a:r>
              <a:rPr lang="en-GB" sz="2400" u="sng" dirty="0">
                <a:latin typeface="Calibri Light" panose="020F0302020204030204" pitchFamily="34" charset="0"/>
                <a:cs typeface="Calibri Light" panose="020F0302020204030204" pitchFamily="34" charset="0"/>
                <a:hlinkClick r:id="rId2"/>
              </a:rPr>
              <a:t>://datacollection.jrc.ec.europa.eu/dc/medbs</a:t>
            </a:r>
            <a:r>
              <a:rPr lang="en-GB" sz="2400" dirty="0" smtClean="0">
                <a:latin typeface="Calibri Light" panose="020F0302020204030204" pitchFamily="34" charset="0"/>
                <a:cs typeface="Calibri Light" panose="020F0302020204030204" pitchFamily="34" charset="0"/>
              </a:rPr>
              <a:t>);</a:t>
            </a:r>
          </a:p>
          <a:p>
            <a:pPr marL="342900" indent="-342900">
              <a:spcBef>
                <a:spcPts val="600"/>
              </a:spcBef>
              <a:spcAft>
                <a:spcPts val="600"/>
              </a:spcAft>
              <a:buFont typeface="Arial" panose="020B0604020202020204" pitchFamily="34" charset="0"/>
              <a:buChar char="•"/>
            </a:pPr>
            <a:r>
              <a:rPr lang="en-GB" sz="2400" dirty="0" smtClean="0">
                <a:latin typeface="Calibri Light" panose="020F0302020204030204" pitchFamily="34" charset="0"/>
                <a:cs typeface="Calibri Light" panose="020F0302020204030204" pitchFamily="34" charset="0"/>
              </a:rPr>
              <a:t>FDI </a:t>
            </a:r>
            <a:r>
              <a:rPr lang="en-GB" sz="2400" dirty="0" err="1">
                <a:latin typeface="Calibri Light" panose="020F0302020204030204" pitchFamily="34" charset="0"/>
                <a:cs typeface="Calibri Light" panose="020F0302020204030204" pitchFamily="34" charset="0"/>
              </a:rPr>
              <a:t>datacall</a:t>
            </a:r>
            <a:r>
              <a:rPr lang="en-GB" sz="2400" dirty="0">
                <a:latin typeface="Calibri Light" panose="020F0302020204030204" pitchFamily="34" charset="0"/>
                <a:cs typeface="Calibri Light" panose="020F0302020204030204" pitchFamily="34" charset="0"/>
              </a:rPr>
              <a:t> </a:t>
            </a:r>
            <a:r>
              <a:rPr lang="en-GB" sz="2400" dirty="0" smtClean="0">
                <a:latin typeface="Calibri Light" panose="020F0302020204030204" pitchFamily="34" charset="0"/>
                <a:cs typeface="Calibri Light" panose="020F0302020204030204" pitchFamily="34" charset="0"/>
              </a:rPr>
              <a:t>(</a:t>
            </a:r>
            <a:r>
              <a:rPr lang="en-GB" sz="2400" u="sng" dirty="0" smtClean="0">
                <a:latin typeface="Calibri Light" panose="020F0302020204030204" pitchFamily="34" charset="0"/>
                <a:cs typeface="Calibri Light" panose="020F0302020204030204" pitchFamily="34" charset="0"/>
                <a:hlinkClick r:id="rId3"/>
              </a:rPr>
              <a:t>https</a:t>
            </a:r>
            <a:r>
              <a:rPr lang="en-GB" sz="2400" u="sng" dirty="0">
                <a:latin typeface="Calibri Light" panose="020F0302020204030204" pitchFamily="34" charset="0"/>
                <a:cs typeface="Calibri Light" panose="020F0302020204030204" pitchFamily="34" charset="0"/>
                <a:hlinkClick r:id="rId3"/>
              </a:rPr>
              <a:t>://datacollection.jrc.ec.europa.eu/dc/fdi</a:t>
            </a:r>
            <a:r>
              <a:rPr lang="en-GB" sz="2400" dirty="0">
                <a:latin typeface="Calibri Light" panose="020F0302020204030204" pitchFamily="34" charset="0"/>
                <a:cs typeface="Calibri Light" panose="020F0302020204030204" pitchFamily="34" charset="0"/>
              </a:rPr>
              <a:t> </a:t>
            </a:r>
            <a:r>
              <a:rPr lang="en-GB" sz="2400" dirty="0" smtClean="0">
                <a:latin typeface="Calibri Light" panose="020F0302020204030204" pitchFamily="34" charset="0"/>
                <a:cs typeface="Calibri Light" panose="020F0302020204030204" pitchFamily="34" charset="0"/>
              </a:rPr>
              <a:t>);</a:t>
            </a:r>
          </a:p>
          <a:p>
            <a:pPr marL="342900" indent="-342900">
              <a:spcBef>
                <a:spcPts val="600"/>
              </a:spcBef>
              <a:spcAft>
                <a:spcPts val="600"/>
              </a:spcAft>
              <a:buFont typeface="Arial" panose="020B0604020202020204" pitchFamily="34" charset="0"/>
              <a:buChar char="•"/>
            </a:pPr>
            <a:r>
              <a:rPr lang="en-GB" sz="2400" dirty="0" smtClean="0">
                <a:latin typeface="Calibri Light" panose="020F0302020204030204" pitchFamily="34" charset="0"/>
                <a:cs typeface="Calibri Light" panose="020F0302020204030204" pitchFamily="34" charset="0"/>
              </a:rPr>
              <a:t>GFCM </a:t>
            </a:r>
            <a:r>
              <a:rPr lang="en-GB" sz="2400" dirty="0">
                <a:latin typeface="Calibri Light" panose="020F0302020204030204" pitchFamily="34" charset="0"/>
                <a:cs typeface="Calibri Light" panose="020F0302020204030204" pitchFamily="34" charset="0"/>
              </a:rPr>
              <a:t>DCRF data call </a:t>
            </a:r>
            <a:r>
              <a:rPr lang="en-GB" sz="2400" dirty="0" smtClean="0">
                <a:latin typeface="Calibri Light" panose="020F0302020204030204" pitchFamily="34" charset="0"/>
                <a:cs typeface="Calibri Light" panose="020F0302020204030204" pitchFamily="34" charset="0"/>
              </a:rPr>
              <a:t>(</a:t>
            </a:r>
            <a:r>
              <a:rPr lang="en-GB" sz="2400" u="sng" dirty="0" smtClean="0">
                <a:latin typeface="Calibri Light" panose="020F0302020204030204" pitchFamily="34" charset="0"/>
                <a:cs typeface="Calibri Light" panose="020F0302020204030204" pitchFamily="34" charset="0"/>
                <a:hlinkClick r:id="rId4"/>
              </a:rPr>
              <a:t>http</a:t>
            </a:r>
            <a:r>
              <a:rPr lang="en-GB" sz="2400" u="sng" dirty="0">
                <a:latin typeface="Calibri Light" panose="020F0302020204030204" pitchFamily="34" charset="0"/>
                <a:cs typeface="Calibri Light" panose="020F0302020204030204" pitchFamily="34" charset="0"/>
                <a:hlinkClick r:id="rId4"/>
              </a:rPr>
              <a:t>://www.fao.org/gfcm/data/dcrf/platform/en</a:t>
            </a:r>
            <a:r>
              <a:rPr lang="en-GB" sz="2400" u="sng" dirty="0" smtClean="0">
                <a:latin typeface="Calibri Light" panose="020F0302020204030204" pitchFamily="34" charset="0"/>
                <a:cs typeface="Calibri Light" panose="020F0302020204030204" pitchFamily="34" charset="0"/>
                <a:hlinkClick r:id="rId4"/>
              </a:rPr>
              <a:t>/</a:t>
            </a:r>
            <a:r>
              <a:rPr lang="en-GB" sz="2400" dirty="0" smtClean="0">
                <a:latin typeface="Calibri Light" panose="020F0302020204030204" pitchFamily="34" charset="0"/>
                <a:cs typeface="Calibri Light" panose="020F0302020204030204" pitchFamily="34" charset="0"/>
              </a:rPr>
              <a:t>);</a:t>
            </a:r>
            <a:endParaRPr lang="it-IT" sz="2400" dirty="0" smtClean="0">
              <a:latin typeface="Calibri Light" panose="020F0302020204030204" pitchFamily="34" charset="0"/>
              <a:cs typeface="Calibri Light" panose="020F0302020204030204" pitchFamily="34" charset="0"/>
            </a:endParaRPr>
          </a:p>
          <a:p>
            <a:pPr>
              <a:spcBef>
                <a:spcPts val="600"/>
              </a:spcBef>
              <a:spcAft>
                <a:spcPts val="600"/>
              </a:spcAft>
            </a:pPr>
            <a:endParaRPr lang="en-GB" sz="2400" dirty="0" smtClean="0">
              <a:latin typeface="Calibri Light" panose="020F0302020204030204" pitchFamily="34" charset="0"/>
              <a:cs typeface="Calibri Light" panose="020F0302020204030204" pitchFamily="34" charset="0"/>
            </a:endParaRPr>
          </a:p>
          <a:p>
            <a:pPr>
              <a:spcBef>
                <a:spcPts val="600"/>
              </a:spcBef>
              <a:spcAft>
                <a:spcPts val="600"/>
              </a:spcAft>
            </a:pPr>
            <a:r>
              <a:rPr lang="en-GB" sz="2400" dirty="0" smtClean="0">
                <a:latin typeface="Calibri Light" panose="020F0302020204030204" pitchFamily="34" charset="0"/>
                <a:cs typeface="Calibri Light" panose="020F0302020204030204" pitchFamily="34" charset="0"/>
              </a:rPr>
              <a:t>Starting from:</a:t>
            </a:r>
          </a:p>
          <a:p>
            <a:pPr>
              <a:spcBef>
                <a:spcPts val="600"/>
              </a:spcBef>
              <a:spcAft>
                <a:spcPts val="600"/>
              </a:spcAft>
            </a:pPr>
            <a:r>
              <a:rPr lang="en-GB" sz="2400" dirty="0" smtClean="0">
                <a:latin typeface="Calibri Light" panose="020F0302020204030204" pitchFamily="34" charset="0"/>
                <a:cs typeface="Calibri Light" panose="020F0302020204030204" pitchFamily="34" charset="0"/>
              </a:rPr>
              <a:t>RCG (</a:t>
            </a:r>
            <a:r>
              <a:rPr lang="en-GB" sz="2400" u="sng" dirty="0" smtClean="0">
                <a:latin typeface="Calibri Light" panose="020F0302020204030204" pitchFamily="34" charset="0"/>
                <a:cs typeface="Calibri Light" panose="020F0302020204030204" pitchFamily="34" charset="0"/>
                <a:hlinkClick r:id="rId5"/>
              </a:rPr>
              <a:t>https</a:t>
            </a:r>
            <a:r>
              <a:rPr lang="en-GB" sz="2400" u="sng" dirty="0">
                <a:latin typeface="Calibri Light" panose="020F0302020204030204" pitchFamily="34" charset="0"/>
                <a:cs typeface="Calibri Light" panose="020F0302020204030204" pitchFamily="34" charset="0"/>
                <a:hlinkClick r:id="rId5"/>
              </a:rPr>
              <a:t>://datacollection.jrc.ec.europa.eu/bg_BG/docs/rcg</a:t>
            </a:r>
            <a:r>
              <a:rPr lang="en-GB" sz="2400" dirty="0" smtClean="0">
                <a:latin typeface="Calibri Light" panose="020F0302020204030204" pitchFamily="34" charset="0"/>
                <a:cs typeface="Calibri Light" panose="020F0302020204030204" pitchFamily="34" charset="0"/>
              </a:rPr>
              <a:t>)</a:t>
            </a:r>
            <a:endParaRPr lang="it-IT" sz="2400" dirty="0" smtClean="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74286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347240" y="981952"/>
            <a:ext cx="11509399" cy="5786199"/>
          </a:xfrm>
          <a:prstGeom prst="rect">
            <a:avLst/>
          </a:prstGeom>
          <a:noFill/>
        </p:spPr>
        <p:txBody>
          <a:bodyPr wrap="square" rtlCol="0">
            <a:spAutoFit/>
          </a:bodyPr>
          <a:lstStyle>
            <a:defPPr marR="0" lvl="0" algn="l" rtl="0">
              <a:lnSpc>
                <a:spcPct val="100000"/>
              </a:lnSpc>
              <a:spcBef>
                <a:spcPts val="0"/>
              </a:spcBef>
              <a:spcAft>
                <a:spcPts val="0"/>
              </a:spcAft>
            </a:defPPr>
            <a:lvl1pPr algn="ctr">
              <a:defRPr sz="2400">
                <a:solidFill>
                  <a:srgbClr val="0070C0"/>
                </a:solidFill>
                <a:latin typeface="Calibri Light" panose="020F0302020204030204" pitchFamily="34" charset="0"/>
                <a:cs typeface="Calibri Light" panose="020F0302020204030204" pitchFamily="34" charset="0"/>
              </a:defRPr>
            </a:lvl1pPr>
          </a:lstStyle>
          <a:p>
            <a:r>
              <a:rPr lang="it-IT" sz="3000" b="1" dirty="0"/>
              <a:t>MED &amp; BS data </a:t>
            </a:r>
            <a:r>
              <a:rPr lang="it-IT" sz="3000" b="1" dirty="0" smtClean="0"/>
              <a:t>call</a:t>
            </a:r>
          </a:p>
          <a:p>
            <a:endParaRPr lang="it-IT" sz="2000" dirty="0" smtClean="0"/>
          </a:p>
          <a:p>
            <a:pPr algn="l"/>
            <a:r>
              <a:rPr lang="en-GB" sz="2000" dirty="0" smtClean="0">
                <a:solidFill>
                  <a:schemeClr val="tx2">
                    <a:lumMod val="25000"/>
                  </a:schemeClr>
                </a:solidFill>
              </a:rPr>
              <a:t>8 functions specifically implemented to compile the tables:</a:t>
            </a:r>
          </a:p>
          <a:p>
            <a:pPr algn="l"/>
            <a:endParaRPr lang="en-GB" sz="2000" dirty="0" smtClean="0">
              <a:solidFill>
                <a:schemeClr val="tx2">
                  <a:lumMod val="25000"/>
                </a:schemeClr>
              </a:solidFill>
            </a:endParaRPr>
          </a:p>
          <a:p>
            <a:pPr marL="342900" lvl="0" indent="-342900" algn="l">
              <a:buFont typeface="+mj-lt"/>
              <a:buAutoNum type="arabicPeriod"/>
            </a:pPr>
            <a:r>
              <a:rPr lang="en-GB" sz="2000" b="1" dirty="0">
                <a:solidFill>
                  <a:schemeClr val="tx2">
                    <a:lumMod val="25000"/>
                  </a:schemeClr>
                </a:solidFill>
              </a:rPr>
              <a:t>Table </a:t>
            </a:r>
            <a:r>
              <a:rPr lang="en-GB" sz="2000" b="1" dirty="0" smtClean="0">
                <a:solidFill>
                  <a:schemeClr val="tx2">
                    <a:lumMod val="25000"/>
                  </a:schemeClr>
                </a:solidFill>
              </a:rPr>
              <a:t>Catch</a:t>
            </a:r>
            <a:r>
              <a:rPr lang="en-GB" sz="2000" dirty="0" smtClean="0">
                <a:solidFill>
                  <a:schemeClr val="tx2">
                    <a:lumMod val="25000"/>
                  </a:schemeClr>
                </a:solidFill>
              </a:rPr>
              <a:t> </a:t>
            </a:r>
            <a:r>
              <a:rPr lang="en-GB" sz="2000" dirty="0">
                <a:solidFill>
                  <a:schemeClr val="tx2">
                    <a:lumMod val="25000"/>
                  </a:schemeClr>
                </a:solidFill>
              </a:rPr>
              <a:t>data fully aggregated (sum) by ID except for mean weight and length (arithmetic mean) in landings and discards at age. </a:t>
            </a:r>
            <a:endParaRPr lang="it-IT" sz="2000" dirty="0">
              <a:solidFill>
                <a:schemeClr val="tx2">
                  <a:lumMod val="25000"/>
                </a:schemeClr>
              </a:solidFill>
            </a:endParaRPr>
          </a:p>
          <a:p>
            <a:pPr marL="342900" lvl="0" indent="-342900" algn="l">
              <a:buFont typeface="+mj-lt"/>
              <a:buAutoNum type="arabicPeriod"/>
            </a:pPr>
            <a:r>
              <a:rPr lang="en-GB" sz="2000" b="1" dirty="0">
                <a:solidFill>
                  <a:schemeClr val="tx2">
                    <a:lumMod val="25000"/>
                  </a:schemeClr>
                </a:solidFill>
              </a:rPr>
              <a:t>Table </a:t>
            </a:r>
            <a:r>
              <a:rPr lang="en-GB" sz="2000" b="1" dirty="0" smtClean="0">
                <a:solidFill>
                  <a:schemeClr val="tx2">
                    <a:lumMod val="25000"/>
                  </a:schemeClr>
                </a:solidFill>
              </a:rPr>
              <a:t>Landings</a:t>
            </a:r>
            <a:r>
              <a:rPr lang="en-GB" sz="2000" dirty="0" smtClean="0">
                <a:solidFill>
                  <a:schemeClr val="tx2">
                    <a:lumMod val="25000"/>
                  </a:schemeClr>
                </a:solidFill>
              </a:rPr>
              <a:t> </a:t>
            </a:r>
            <a:r>
              <a:rPr lang="en-GB" sz="2000" dirty="0">
                <a:solidFill>
                  <a:schemeClr val="tx2">
                    <a:lumMod val="25000"/>
                  </a:schemeClr>
                </a:solidFill>
              </a:rPr>
              <a:t>data fully aggregated (sum) by ID.</a:t>
            </a:r>
            <a:endParaRPr lang="it-IT" sz="2000" dirty="0">
              <a:solidFill>
                <a:schemeClr val="tx2">
                  <a:lumMod val="25000"/>
                </a:schemeClr>
              </a:solidFill>
            </a:endParaRPr>
          </a:p>
          <a:p>
            <a:pPr marL="342900" lvl="0" indent="-342900" algn="l">
              <a:buFont typeface="+mj-lt"/>
              <a:buAutoNum type="arabicPeriod"/>
            </a:pPr>
            <a:r>
              <a:rPr lang="en-GB" sz="2000" b="1" dirty="0">
                <a:solidFill>
                  <a:schemeClr val="tx2">
                    <a:lumMod val="25000"/>
                  </a:schemeClr>
                </a:solidFill>
              </a:rPr>
              <a:t>Table </a:t>
            </a:r>
            <a:r>
              <a:rPr lang="en-GB" sz="2000" b="1" dirty="0" smtClean="0">
                <a:solidFill>
                  <a:schemeClr val="tx2">
                    <a:lumMod val="25000"/>
                  </a:schemeClr>
                </a:solidFill>
              </a:rPr>
              <a:t>Discards</a:t>
            </a:r>
            <a:r>
              <a:rPr lang="en-GB" sz="2000" dirty="0" smtClean="0">
                <a:solidFill>
                  <a:schemeClr val="tx2">
                    <a:lumMod val="25000"/>
                  </a:schemeClr>
                </a:solidFill>
              </a:rPr>
              <a:t> </a:t>
            </a:r>
            <a:r>
              <a:rPr lang="en-GB" sz="2000" dirty="0">
                <a:solidFill>
                  <a:schemeClr val="tx2">
                    <a:lumMod val="25000"/>
                  </a:schemeClr>
                </a:solidFill>
              </a:rPr>
              <a:t>data fully aggregated (sum) by ID.</a:t>
            </a:r>
            <a:endParaRPr lang="it-IT" sz="2000" dirty="0">
              <a:solidFill>
                <a:schemeClr val="tx2">
                  <a:lumMod val="25000"/>
                </a:schemeClr>
              </a:solidFill>
            </a:endParaRPr>
          </a:p>
          <a:p>
            <a:pPr marL="342900" lvl="0" indent="-342900" algn="l">
              <a:buFont typeface="+mj-lt"/>
              <a:buAutoNum type="arabicPeriod"/>
            </a:pPr>
            <a:r>
              <a:rPr lang="en-US" sz="2000" b="1" dirty="0">
                <a:solidFill>
                  <a:schemeClr val="tx2">
                    <a:lumMod val="25000"/>
                  </a:schemeClr>
                </a:solidFill>
              </a:rPr>
              <a:t>Table ML.</a:t>
            </a:r>
            <a:r>
              <a:rPr lang="en-US" sz="2000" dirty="0">
                <a:solidFill>
                  <a:schemeClr val="tx2">
                    <a:lumMod val="25000"/>
                  </a:schemeClr>
                </a:solidFill>
              </a:rPr>
              <a:t> Maturity </a:t>
            </a:r>
            <a:r>
              <a:rPr lang="en-US" sz="2000" dirty="0" err="1">
                <a:solidFill>
                  <a:schemeClr val="tx2">
                    <a:lumMod val="25000"/>
                  </a:schemeClr>
                </a:solidFill>
              </a:rPr>
              <a:t>ogives</a:t>
            </a:r>
            <a:r>
              <a:rPr lang="en-US" sz="2000" dirty="0">
                <a:solidFill>
                  <a:schemeClr val="tx2">
                    <a:lumMod val="25000"/>
                  </a:schemeClr>
                </a:solidFill>
              </a:rPr>
              <a:t> at Length - aggregated by length class, sex, species, start-end year, area and country where fish were caught.</a:t>
            </a:r>
            <a:endParaRPr lang="it-IT" sz="2000" dirty="0">
              <a:solidFill>
                <a:schemeClr val="tx2">
                  <a:lumMod val="25000"/>
                </a:schemeClr>
              </a:solidFill>
            </a:endParaRPr>
          </a:p>
          <a:p>
            <a:pPr marL="342900" lvl="0" indent="-342900" algn="l">
              <a:buFont typeface="+mj-lt"/>
              <a:buAutoNum type="arabicPeriod"/>
            </a:pPr>
            <a:r>
              <a:rPr lang="en-US" sz="2000" b="1" dirty="0">
                <a:solidFill>
                  <a:schemeClr val="tx2">
                    <a:lumMod val="25000"/>
                  </a:schemeClr>
                </a:solidFill>
              </a:rPr>
              <a:t>Table MA.</a:t>
            </a:r>
            <a:r>
              <a:rPr lang="en-US" sz="2000" dirty="0">
                <a:solidFill>
                  <a:schemeClr val="tx2">
                    <a:lumMod val="25000"/>
                  </a:schemeClr>
                </a:solidFill>
              </a:rPr>
              <a:t> Maturity </a:t>
            </a:r>
            <a:r>
              <a:rPr lang="en-US" sz="2000" dirty="0" err="1">
                <a:solidFill>
                  <a:schemeClr val="tx2">
                    <a:lumMod val="25000"/>
                  </a:schemeClr>
                </a:solidFill>
              </a:rPr>
              <a:t>ogives</a:t>
            </a:r>
            <a:r>
              <a:rPr lang="en-US" sz="2000" dirty="0">
                <a:solidFill>
                  <a:schemeClr val="tx2">
                    <a:lumMod val="25000"/>
                  </a:schemeClr>
                </a:solidFill>
              </a:rPr>
              <a:t> at Age - aggregated by age class, sex, species, start-end year, area and country where fish were caught.</a:t>
            </a:r>
            <a:endParaRPr lang="it-IT" sz="2000" dirty="0">
              <a:solidFill>
                <a:schemeClr val="tx2">
                  <a:lumMod val="25000"/>
                </a:schemeClr>
              </a:solidFill>
            </a:endParaRPr>
          </a:p>
          <a:p>
            <a:pPr marL="342900" lvl="0" indent="-342900" algn="l">
              <a:buFont typeface="+mj-lt"/>
              <a:buAutoNum type="arabicPeriod"/>
            </a:pPr>
            <a:r>
              <a:rPr lang="en-US" sz="2000" b="1" dirty="0">
                <a:solidFill>
                  <a:schemeClr val="tx2">
                    <a:lumMod val="25000"/>
                  </a:schemeClr>
                </a:solidFill>
              </a:rPr>
              <a:t>Table SRL.</a:t>
            </a:r>
            <a:r>
              <a:rPr lang="en-US" sz="2000" dirty="0">
                <a:solidFill>
                  <a:schemeClr val="tx2">
                    <a:lumMod val="25000"/>
                  </a:schemeClr>
                </a:solidFill>
              </a:rPr>
              <a:t> Sex ratio at length - aggregated by length class, species, start-end year, area and country where fish were caught.</a:t>
            </a:r>
            <a:endParaRPr lang="it-IT" sz="2000" dirty="0">
              <a:solidFill>
                <a:schemeClr val="tx2">
                  <a:lumMod val="25000"/>
                </a:schemeClr>
              </a:solidFill>
            </a:endParaRPr>
          </a:p>
          <a:p>
            <a:pPr marL="342900" lvl="0" indent="-342900" algn="l">
              <a:buFont typeface="+mj-lt"/>
              <a:buAutoNum type="arabicPeriod"/>
            </a:pPr>
            <a:r>
              <a:rPr lang="en-US" sz="2000" b="1" dirty="0">
                <a:solidFill>
                  <a:schemeClr val="tx2">
                    <a:lumMod val="25000"/>
                  </a:schemeClr>
                </a:solidFill>
              </a:rPr>
              <a:t>Table SRA.</a:t>
            </a:r>
            <a:r>
              <a:rPr lang="en-US" sz="2000" dirty="0">
                <a:solidFill>
                  <a:schemeClr val="tx2">
                    <a:lumMod val="25000"/>
                  </a:schemeClr>
                </a:solidFill>
              </a:rPr>
              <a:t> Sex ratio at age - aggregated by age class, species, start-end year, area and country where fish were caught.</a:t>
            </a:r>
            <a:endParaRPr lang="it-IT" sz="2000" dirty="0">
              <a:solidFill>
                <a:schemeClr val="tx2">
                  <a:lumMod val="25000"/>
                </a:schemeClr>
              </a:solidFill>
            </a:endParaRPr>
          </a:p>
          <a:p>
            <a:pPr marL="342900" lvl="0" indent="-342900" algn="l">
              <a:buFont typeface="+mj-lt"/>
              <a:buAutoNum type="arabicPeriod"/>
            </a:pPr>
            <a:r>
              <a:rPr lang="en-US" sz="2000" b="1" dirty="0">
                <a:solidFill>
                  <a:schemeClr val="tx2">
                    <a:lumMod val="25000"/>
                  </a:schemeClr>
                </a:solidFill>
              </a:rPr>
              <a:t>Table ALK.</a:t>
            </a:r>
            <a:r>
              <a:rPr lang="en-US" sz="2000" dirty="0">
                <a:solidFill>
                  <a:schemeClr val="tx2">
                    <a:lumMod val="25000"/>
                  </a:schemeClr>
                </a:solidFill>
              </a:rPr>
              <a:t> Age length key aggregated by age class, sex, species, start-end year, area and country where fish were caught</a:t>
            </a:r>
            <a:r>
              <a:rPr lang="en-US" sz="2000" dirty="0" smtClean="0">
                <a:solidFill>
                  <a:schemeClr val="tx2">
                    <a:lumMod val="25000"/>
                  </a:schemeClr>
                </a:solidFill>
              </a:rPr>
              <a:t>.</a:t>
            </a:r>
            <a:endParaRPr lang="it-IT" sz="2000" dirty="0">
              <a:solidFill>
                <a:schemeClr val="tx2">
                  <a:lumMod val="25000"/>
                </a:schemeClr>
              </a:solidFill>
            </a:endParaRPr>
          </a:p>
        </p:txBody>
      </p:sp>
    </p:spTree>
    <p:extLst>
      <p:ext uri="{BB962C8B-B14F-4D97-AF65-F5344CB8AC3E}">
        <p14:creationId xmlns:p14="http://schemas.microsoft.com/office/powerpoint/2010/main" val="2822310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3" descr="C:\Users\Utente\Downloads\fish-vessel-icon-outline-vector-fishing-boat-sea-trawler-2HG264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1585" y="2761726"/>
            <a:ext cx="1824203" cy="8682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tente\Downloads\fish-vessel-icon-outline-vector-fishing-boat-sea-trawler-2HG2649.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84299" y="2033601"/>
            <a:ext cx="1824203" cy="868250"/>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p:cNvSpPr txBox="1"/>
          <p:nvPr/>
        </p:nvSpPr>
        <p:spPr>
          <a:xfrm>
            <a:off x="239349" y="935654"/>
            <a:ext cx="11952651" cy="6340197"/>
          </a:xfrm>
          <a:prstGeom prst="rect">
            <a:avLst/>
          </a:prstGeom>
          <a:noFill/>
        </p:spPr>
        <p:txBody>
          <a:bodyPr wrap="square" rtlCol="0">
            <a:spAutoFit/>
          </a:bodyPr>
          <a:lstStyle>
            <a:defPPr marR="0" lvl="0" algn="l" rtl="0">
              <a:lnSpc>
                <a:spcPct val="100000"/>
              </a:lnSpc>
              <a:spcBef>
                <a:spcPts val="0"/>
              </a:spcBef>
              <a:spcAft>
                <a:spcPts val="0"/>
              </a:spcAft>
            </a:defPPr>
            <a:lvl1pPr algn="ctr">
              <a:defRPr sz="2400">
                <a:solidFill>
                  <a:srgbClr val="0070C0"/>
                </a:solidFill>
                <a:latin typeface="Calibri Light" panose="020F0302020204030204" pitchFamily="34" charset="0"/>
                <a:cs typeface="Calibri Light" panose="020F0302020204030204" pitchFamily="34" charset="0"/>
              </a:defRPr>
            </a:lvl1pPr>
          </a:lstStyle>
          <a:p>
            <a:r>
              <a:rPr lang="it-IT" sz="3200" b="1" dirty="0"/>
              <a:t>MED &amp; BS data </a:t>
            </a:r>
            <a:r>
              <a:rPr lang="it-IT" sz="3200" b="1" dirty="0" smtClean="0"/>
              <a:t>call</a:t>
            </a:r>
          </a:p>
          <a:p>
            <a:endParaRPr lang="it-IT" sz="2200" dirty="0" smtClean="0"/>
          </a:p>
          <a:p>
            <a:pPr algn="l"/>
            <a:r>
              <a:rPr lang="en-US" sz="2200" b="1" dirty="0" smtClean="0"/>
              <a:t>Input tables:</a:t>
            </a:r>
          </a:p>
          <a:p>
            <a:pPr marL="285750" indent="-285750" algn="l">
              <a:buFont typeface="Arial" panose="020B0604020202020204" pitchFamily="34" charset="0"/>
              <a:buChar char="•"/>
            </a:pPr>
            <a:r>
              <a:rPr lang="en-US" sz="2200" dirty="0" smtClean="0">
                <a:solidFill>
                  <a:schemeClr val="tx2">
                    <a:lumMod val="25000"/>
                  </a:schemeClr>
                </a:solidFill>
              </a:rPr>
              <a:t>RCG CS detailed sampling data format</a:t>
            </a:r>
          </a:p>
          <a:p>
            <a:pPr marL="285750" indent="-285750" algn="l">
              <a:buFont typeface="Arial" panose="020B0604020202020204" pitchFamily="34" charset="0"/>
              <a:buChar char="•"/>
            </a:pPr>
            <a:r>
              <a:rPr lang="en-US" sz="2200" dirty="0" smtClean="0">
                <a:solidFill>
                  <a:schemeClr val="tx2">
                    <a:lumMod val="25000"/>
                  </a:schemeClr>
                </a:solidFill>
              </a:rPr>
              <a:t>RCG CL aggregated landing data format</a:t>
            </a:r>
          </a:p>
          <a:p>
            <a:pPr marL="285750" indent="-285750" algn="l">
              <a:buFont typeface="Arial" panose="020B0604020202020204" pitchFamily="34" charset="0"/>
              <a:buChar char="•"/>
            </a:pPr>
            <a:r>
              <a:rPr lang="en-US" sz="2200" dirty="0" smtClean="0">
                <a:solidFill>
                  <a:schemeClr val="tx2">
                    <a:lumMod val="25000"/>
                  </a:schemeClr>
                </a:solidFill>
              </a:rPr>
              <a:t>Effort table in COST format </a:t>
            </a:r>
            <a:endParaRPr lang="en-US" sz="2200" dirty="0">
              <a:solidFill>
                <a:schemeClr val="tx2">
                  <a:lumMod val="25000"/>
                </a:schemeClr>
              </a:solidFill>
            </a:endParaRPr>
          </a:p>
          <a:p>
            <a:pPr algn="l"/>
            <a:endParaRPr lang="en-US" sz="2200" dirty="0" smtClean="0">
              <a:solidFill>
                <a:schemeClr val="tx1"/>
              </a:solidFill>
            </a:endParaRPr>
          </a:p>
          <a:p>
            <a:pPr algn="l"/>
            <a:endParaRPr lang="en-US" sz="2200" dirty="0" smtClean="0">
              <a:solidFill>
                <a:schemeClr val="tx1"/>
              </a:solidFill>
            </a:endParaRPr>
          </a:p>
          <a:p>
            <a:pPr algn="l"/>
            <a:r>
              <a:rPr lang="en-US" sz="2200" b="1" dirty="0"/>
              <a:t>Auxiliary information</a:t>
            </a:r>
            <a:r>
              <a:rPr lang="en-US" sz="2200" b="1" dirty="0">
                <a:solidFill>
                  <a:schemeClr val="tx1"/>
                </a:solidFill>
              </a:rPr>
              <a:t> </a:t>
            </a:r>
            <a:r>
              <a:rPr lang="en-US" sz="2200" dirty="0" smtClean="0">
                <a:solidFill>
                  <a:schemeClr val="tx1"/>
                </a:solidFill>
              </a:rPr>
              <a:t>(included </a:t>
            </a:r>
            <a:r>
              <a:rPr lang="en-US" sz="2200" dirty="0">
                <a:solidFill>
                  <a:schemeClr val="tx1"/>
                </a:solidFill>
              </a:rPr>
              <a:t>in the R </a:t>
            </a:r>
            <a:r>
              <a:rPr lang="en-US" sz="2200" dirty="0" smtClean="0">
                <a:solidFill>
                  <a:schemeClr val="tx1"/>
                </a:solidFill>
              </a:rPr>
              <a:t>package):</a:t>
            </a:r>
            <a:endParaRPr lang="en-US" sz="2200" dirty="0">
              <a:solidFill>
                <a:schemeClr val="tx1"/>
              </a:solidFill>
            </a:endParaRPr>
          </a:p>
          <a:p>
            <a:pPr marL="285750" indent="-285750" algn="l">
              <a:buFont typeface="Arial" panose="020B0604020202020204" pitchFamily="34" charset="0"/>
              <a:buChar char="•"/>
            </a:pPr>
            <a:r>
              <a:rPr lang="en-US" sz="2200" dirty="0">
                <a:solidFill>
                  <a:schemeClr val="tx1"/>
                </a:solidFill>
              </a:rPr>
              <a:t>Last templates of the </a:t>
            </a:r>
            <a:r>
              <a:rPr lang="en-US" sz="2200" dirty="0" err="1">
                <a:solidFill>
                  <a:schemeClr val="tx1"/>
                </a:solidFill>
              </a:rPr>
              <a:t>Med&amp;BS</a:t>
            </a:r>
            <a:r>
              <a:rPr lang="en-US" sz="2200" dirty="0">
                <a:solidFill>
                  <a:schemeClr val="tx1"/>
                </a:solidFill>
              </a:rPr>
              <a:t> Data Call;</a:t>
            </a:r>
          </a:p>
          <a:p>
            <a:pPr marL="285750" indent="-285750" algn="l">
              <a:buFont typeface="Arial" panose="020B0604020202020204" pitchFamily="34" charset="0"/>
              <a:buChar char="•"/>
            </a:pPr>
            <a:r>
              <a:rPr lang="en-US" sz="2200" dirty="0" smtClean="0">
                <a:solidFill>
                  <a:schemeClr val="tx1"/>
                </a:solidFill>
              </a:rPr>
              <a:t>Conversion </a:t>
            </a:r>
            <a:r>
              <a:rPr lang="en-US" sz="2200" dirty="0">
                <a:solidFill>
                  <a:schemeClr val="tx1"/>
                </a:solidFill>
              </a:rPr>
              <a:t>table </a:t>
            </a:r>
            <a:r>
              <a:rPr lang="en-US" sz="2200" dirty="0" smtClean="0">
                <a:solidFill>
                  <a:schemeClr val="tx1"/>
                </a:solidFill>
              </a:rPr>
              <a:t>of </a:t>
            </a:r>
            <a:r>
              <a:rPr lang="en-US" sz="2200" dirty="0">
                <a:solidFill>
                  <a:schemeClr val="tx1"/>
                </a:solidFill>
              </a:rPr>
              <a:t>the FISHERY codification from the RCG to the </a:t>
            </a:r>
            <a:r>
              <a:rPr lang="en-US" sz="2200" dirty="0" smtClean="0">
                <a:solidFill>
                  <a:schemeClr val="tx1"/>
                </a:solidFill>
              </a:rPr>
              <a:t>MED&amp;BS format</a:t>
            </a:r>
            <a:r>
              <a:rPr lang="en-US" sz="2200" dirty="0">
                <a:solidFill>
                  <a:schemeClr val="tx1"/>
                </a:solidFill>
              </a:rPr>
              <a:t>. </a:t>
            </a:r>
          </a:p>
          <a:p>
            <a:pPr algn="l"/>
            <a:endParaRPr lang="en-US" sz="2200" dirty="0" smtClean="0">
              <a:solidFill>
                <a:schemeClr val="tx1"/>
              </a:solidFill>
            </a:endParaRPr>
          </a:p>
          <a:p>
            <a:pPr algn="l"/>
            <a:endParaRPr lang="en-US" sz="2200" dirty="0" smtClean="0">
              <a:solidFill>
                <a:schemeClr val="tx1"/>
              </a:solidFill>
            </a:endParaRPr>
          </a:p>
          <a:p>
            <a:pPr algn="l"/>
            <a:r>
              <a:rPr lang="en-US" sz="2200" b="1" dirty="0"/>
              <a:t>Default stratification:</a:t>
            </a:r>
          </a:p>
          <a:p>
            <a:pPr marL="285750" indent="-285750" algn="l">
              <a:buFont typeface="Arial" panose="020B0604020202020204" pitchFamily="34" charset="0"/>
              <a:buChar char="•"/>
            </a:pPr>
            <a:r>
              <a:rPr lang="en-US" sz="2200" dirty="0">
                <a:solidFill>
                  <a:schemeClr val="tx1"/>
                </a:solidFill>
              </a:rPr>
              <a:t>Spatial stratum: GSA;</a:t>
            </a:r>
          </a:p>
          <a:p>
            <a:pPr marL="285750" indent="-285750" algn="l">
              <a:buFont typeface="Arial" panose="020B0604020202020204" pitchFamily="34" charset="0"/>
              <a:buChar char="•"/>
            </a:pPr>
            <a:r>
              <a:rPr lang="en-US" sz="2200" dirty="0">
                <a:solidFill>
                  <a:schemeClr val="tx1"/>
                </a:solidFill>
              </a:rPr>
              <a:t>Temporal stratum: QUARTER;</a:t>
            </a:r>
            <a:endParaRPr lang="it-IT" sz="2200" dirty="0">
              <a:solidFill>
                <a:schemeClr val="tx1"/>
              </a:solidFill>
            </a:endParaRPr>
          </a:p>
          <a:p>
            <a:pPr marL="285750" indent="-285750" algn="l">
              <a:buFont typeface="Arial" panose="020B0604020202020204" pitchFamily="34" charset="0"/>
              <a:buChar char="•"/>
            </a:pPr>
            <a:r>
              <a:rPr lang="en-US" sz="2200" dirty="0">
                <a:solidFill>
                  <a:schemeClr val="tx1"/>
                </a:solidFill>
              </a:rPr>
              <a:t>Technical stratum: GEAR/METIER.</a:t>
            </a:r>
          </a:p>
          <a:p>
            <a:pPr algn="l"/>
            <a:endParaRPr lang="en-US" sz="2200" dirty="0" smtClean="0">
              <a:solidFill>
                <a:schemeClr val="tx1"/>
              </a:solidFill>
            </a:endParaRPr>
          </a:p>
        </p:txBody>
      </p:sp>
      <p:pic>
        <p:nvPicPr>
          <p:cNvPr id="2050" name="Picture 2" descr="C:\Users\Utente\Downloads\images (2).png"/>
          <p:cNvPicPr>
            <a:picLocks noChangeAspect="1" noChangeArrowheads="1"/>
          </p:cNvPicPr>
          <p:nvPr/>
        </p:nvPicPr>
        <p:blipFill rotWithShape="1">
          <a:blip r:embed="rId3">
            <a:extLst>
              <a:ext uri="{28A0092B-C50C-407E-A947-70E740481C1C}">
                <a14:useLocalDpi xmlns:a14="http://schemas.microsoft.com/office/drawing/2010/main" val="0"/>
              </a:ext>
            </a:extLst>
          </a:blip>
          <a:srcRect l="72599" t="35051" b="40307"/>
          <a:stretch/>
        </p:blipFill>
        <p:spPr bwMode="auto">
          <a:xfrm>
            <a:off x="5954356" y="2276873"/>
            <a:ext cx="1733441" cy="1249959"/>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5994740" y="1916833"/>
            <a:ext cx="1693056" cy="369332"/>
          </a:xfrm>
          <a:prstGeom prst="rect">
            <a:avLst/>
          </a:prstGeom>
          <a:noFill/>
        </p:spPr>
        <p:txBody>
          <a:bodyPr wrap="square" rtlCol="0">
            <a:spAutoFit/>
          </a:bodyPr>
          <a:lstStyle>
            <a:defPPr marR="0" lvl="0" algn="l" rtl="0">
              <a:lnSpc>
                <a:spcPct val="100000"/>
              </a:lnSpc>
              <a:spcBef>
                <a:spcPts val="0"/>
              </a:spcBef>
              <a:spcAft>
                <a:spcPts val="0"/>
              </a:spcAft>
            </a:defPPr>
            <a:lvl1pPr>
              <a:defRPr b="1">
                <a:solidFill>
                  <a:srgbClr val="FF0000"/>
                </a:solidFill>
              </a:defRPr>
            </a:lvl1pPr>
          </a:lstStyle>
          <a:p>
            <a:pPr algn="ctr"/>
            <a:r>
              <a:rPr lang="it-IT" dirty="0"/>
              <a:t>sample</a:t>
            </a:r>
          </a:p>
        </p:txBody>
      </p:sp>
      <p:pic>
        <p:nvPicPr>
          <p:cNvPr id="9" name="Picture 3" descr="C:\Users\Utente\Downloads\fish-vessel-icon-outline-vector-fishing-boat-sea-trawler-2HG264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49813" y="1711482"/>
            <a:ext cx="1187891" cy="5653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descr="C:\Users\Utente\Downloads\fish-vessel-icon-outline-vector-fishing-boat-sea-trawler-2HG2649.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552851" y="2384563"/>
            <a:ext cx="1584853" cy="754329"/>
          </a:xfrm>
          <a:prstGeom prst="rect">
            <a:avLst/>
          </a:prstGeom>
          <a:noFill/>
          <a:extLst>
            <a:ext uri="{909E8E84-426E-40DD-AFC4-6F175D3DCCD1}">
              <a14:hiddenFill xmlns:a14="http://schemas.microsoft.com/office/drawing/2010/main">
                <a:solidFill>
                  <a:srgbClr val="FFFFFF"/>
                </a:solidFill>
              </a14:hiddenFill>
            </a:ext>
          </a:extLst>
        </p:spPr>
      </p:pic>
      <p:sp>
        <p:nvSpPr>
          <p:cNvPr id="4" name="Freccia circolare in giù 3"/>
          <p:cNvSpPr/>
          <p:nvPr/>
        </p:nvSpPr>
        <p:spPr>
          <a:xfrm rot="21125823">
            <a:off x="7123891" y="1465937"/>
            <a:ext cx="3795389" cy="936104"/>
          </a:xfrm>
          <a:prstGeom prst="curvedDownArrow">
            <a:avLst>
              <a:gd name="adj1" fmla="val 25000"/>
              <a:gd name="adj2" fmla="val 103847"/>
              <a:gd name="adj3" fmla="val 360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7" name="CasellaDiTesto 6"/>
          <p:cNvSpPr txBox="1"/>
          <p:nvPr/>
        </p:nvSpPr>
        <p:spPr>
          <a:xfrm>
            <a:off x="10224459" y="1340769"/>
            <a:ext cx="1967541" cy="369332"/>
          </a:xfrm>
          <a:prstGeom prst="rect">
            <a:avLst/>
          </a:prstGeom>
          <a:noFill/>
        </p:spPr>
        <p:txBody>
          <a:bodyPr wrap="square" rtlCol="0">
            <a:spAutoFit/>
          </a:bodyPr>
          <a:lstStyle/>
          <a:p>
            <a:r>
              <a:rPr lang="it-IT" b="1" dirty="0" smtClean="0">
                <a:solidFill>
                  <a:srgbClr val="FF0000"/>
                </a:solidFill>
              </a:rPr>
              <a:t>catches</a:t>
            </a:r>
            <a:endParaRPr lang="it-IT" b="1" dirty="0">
              <a:solidFill>
                <a:srgbClr val="FF0000"/>
              </a:solidFill>
            </a:endParaRPr>
          </a:p>
        </p:txBody>
      </p:sp>
      <p:pic>
        <p:nvPicPr>
          <p:cNvPr id="13" name="Picture 3" descr="C:\Users\Utente\Downloads\fish-vessel-icon-outline-vector-fishing-boat-sea-trawler-2HG264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902248" y="3191191"/>
            <a:ext cx="1187891" cy="565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89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1566551"/>
            <a:ext cx="12134079" cy="5324535"/>
          </a:xfrm>
          <a:prstGeom prst="rect">
            <a:avLst/>
          </a:prstGeom>
          <a:noFill/>
        </p:spPr>
        <p:txBody>
          <a:bodyPr wrap="square" rtlCol="0">
            <a:spAutoFit/>
          </a:bodyPr>
          <a:lstStyle/>
          <a:p>
            <a:r>
              <a:rPr lang="en-US" sz="2000" dirty="0" smtClean="0">
                <a:solidFill>
                  <a:schemeClr val="tx1"/>
                </a:solidFill>
                <a:latin typeface="Calibri Light" panose="020F0302020204030204" pitchFamily="34" charset="0"/>
                <a:cs typeface="Calibri Light" panose="020F0302020204030204" pitchFamily="34" charset="0"/>
              </a:rPr>
              <a:t>Several </a:t>
            </a:r>
            <a:r>
              <a:rPr lang="en-US" sz="2000" dirty="0">
                <a:solidFill>
                  <a:schemeClr val="tx1"/>
                </a:solidFill>
                <a:latin typeface="Calibri Light" panose="020F0302020204030204" pitchFamily="34" charset="0"/>
                <a:cs typeface="Calibri Light" panose="020F0302020204030204" pitchFamily="34" charset="0"/>
              </a:rPr>
              <a:t>options of the COST package are used to implement the most common raising procedures starting directly from primary data (CS table) and data on landings (CL table) :</a:t>
            </a:r>
          </a:p>
          <a:p>
            <a:r>
              <a:rPr lang="en-US" sz="2000" dirty="0">
                <a:solidFill>
                  <a:schemeClr val="tx1"/>
                </a:solidFill>
                <a:latin typeface="Calibri Light" panose="020F0302020204030204" pitchFamily="34" charset="0"/>
                <a:cs typeface="Calibri Light" panose="020F0302020204030204" pitchFamily="34" charset="0"/>
              </a:rPr>
              <a:t>•	Discards raising;</a:t>
            </a:r>
          </a:p>
          <a:p>
            <a:r>
              <a:rPr lang="en-US" sz="2000" dirty="0">
                <a:solidFill>
                  <a:schemeClr val="tx1"/>
                </a:solidFill>
                <a:latin typeface="Calibri Light" panose="020F0302020204030204" pitchFamily="34" charset="0"/>
                <a:cs typeface="Calibri Light" panose="020F0302020204030204" pitchFamily="34" charset="0"/>
              </a:rPr>
              <a:t>•	Length distribution </a:t>
            </a:r>
            <a:r>
              <a:rPr lang="en-US" sz="2000" dirty="0" smtClean="0">
                <a:solidFill>
                  <a:schemeClr val="tx1"/>
                </a:solidFill>
                <a:latin typeface="Calibri Light" panose="020F0302020204030204" pitchFamily="34" charset="0"/>
                <a:cs typeface="Calibri Light" panose="020F0302020204030204" pitchFamily="34" charset="0"/>
              </a:rPr>
              <a:t>raising;</a:t>
            </a:r>
            <a:endParaRPr lang="en-US" sz="2000" dirty="0">
              <a:solidFill>
                <a:schemeClr val="tx1"/>
              </a:solidFill>
              <a:latin typeface="Calibri Light" panose="020F0302020204030204" pitchFamily="34" charset="0"/>
              <a:cs typeface="Calibri Light" panose="020F0302020204030204" pitchFamily="34" charset="0"/>
            </a:endParaRPr>
          </a:p>
          <a:p>
            <a:r>
              <a:rPr lang="en-US" sz="2000" dirty="0">
                <a:solidFill>
                  <a:schemeClr val="tx1"/>
                </a:solidFill>
                <a:latin typeface="Calibri Light" panose="020F0302020204030204" pitchFamily="34" charset="0"/>
                <a:cs typeface="Calibri Light" panose="020F0302020204030204" pitchFamily="34" charset="0"/>
              </a:rPr>
              <a:t>•	Age structure estimation</a:t>
            </a:r>
            <a:r>
              <a:rPr lang="en-US" sz="2000" dirty="0" smtClean="0">
                <a:solidFill>
                  <a:schemeClr val="tx1"/>
                </a:solidFill>
                <a:latin typeface="Calibri Light" panose="020F0302020204030204" pitchFamily="34" charset="0"/>
                <a:cs typeface="Calibri Light" panose="020F0302020204030204" pitchFamily="34" charset="0"/>
              </a:rPr>
              <a:t>.</a:t>
            </a:r>
          </a:p>
          <a:p>
            <a:r>
              <a:rPr lang="en-US" sz="2000" b="1" dirty="0" smtClean="0">
                <a:solidFill>
                  <a:srgbClr val="002060"/>
                </a:solidFill>
                <a:latin typeface="Calibri Light" panose="020F0302020204030204" pitchFamily="34" charset="0"/>
                <a:cs typeface="Calibri Light" panose="020F0302020204030204" pitchFamily="34" charset="0"/>
              </a:rPr>
              <a:t>Estimation of landings LFDs:</a:t>
            </a:r>
          </a:p>
          <a:p>
            <a:r>
              <a:rPr lang="en-US" sz="2000" dirty="0" err="1" smtClean="0">
                <a:solidFill>
                  <a:srgbClr val="0070C0"/>
                </a:solidFill>
                <a:latin typeface="Calibri Light" panose="020F0302020204030204" pitchFamily="34" charset="0"/>
                <a:cs typeface="Calibri Light" panose="020F0302020204030204" pitchFamily="34" charset="0"/>
              </a:rPr>
              <a:t>RaiseLgth</a:t>
            </a:r>
            <a:r>
              <a:rPr lang="en-US" sz="2000" dirty="0">
                <a:solidFill>
                  <a:srgbClr val="0070C0"/>
                </a:solidFill>
                <a:latin typeface="Calibri Light" panose="020F0302020204030204" pitchFamily="34" charset="0"/>
                <a:cs typeface="Calibri Light" panose="020F0302020204030204" pitchFamily="34" charset="0"/>
              </a:rPr>
              <a:t>() </a:t>
            </a:r>
            <a:r>
              <a:rPr lang="en-US" sz="2000" dirty="0">
                <a:solidFill>
                  <a:schemeClr val="tx1"/>
                </a:solidFill>
                <a:latin typeface="Calibri Light" panose="020F0302020204030204" pitchFamily="34" charset="0"/>
                <a:cs typeface="Calibri Light" panose="020F0302020204030204" pitchFamily="34" charset="0"/>
              </a:rPr>
              <a:t>COST function </a:t>
            </a:r>
            <a:r>
              <a:rPr lang="en-US" sz="2000" dirty="0" smtClean="0">
                <a:solidFill>
                  <a:schemeClr val="tx1"/>
                </a:solidFill>
                <a:latin typeface="Calibri Light" panose="020F0302020204030204" pitchFamily="34" charset="0"/>
                <a:cs typeface="Calibri Light" panose="020F0302020204030204" pitchFamily="34" charset="0"/>
              </a:rPr>
              <a:t>is used to estimate </a:t>
            </a:r>
            <a:r>
              <a:rPr lang="en-US" sz="2000" dirty="0">
                <a:solidFill>
                  <a:schemeClr val="tx1"/>
                </a:solidFill>
                <a:latin typeface="Calibri Light" panose="020F0302020204030204" pitchFamily="34" charset="0"/>
                <a:cs typeface="Calibri Light" panose="020F0302020204030204" pitchFamily="34" charset="0"/>
              </a:rPr>
              <a:t>the total weight by each combination of the spatial, temporal and technical </a:t>
            </a:r>
            <a:r>
              <a:rPr lang="en-US" sz="2000" dirty="0" smtClean="0">
                <a:solidFill>
                  <a:schemeClr val="tx1"/>
                </a:solidFill>
                <a:latin typeface="Calibri Light" panose="020F0302020204030204" pitchFamily="34" charset="0"/>
                <a:cs typeface="Calibri Light" panose="020F0302020204030204" pitchFamily="34" charset="0"/>
              </a:rPr>
              <a:t>stratum, </a:t>
            </a:r>
            <a:r>
              <a:rPr lang="en-US" sz="2000" dirty="0">
                <a:solidFill>
                  <a:schemeClr val="tx1"/>
                </a:solidFill>
                <a:latin typeface="Calibri Light" panose="020F0302020204030204" pitchFamily="34" charset="0"/>
                <a:cs typeface="Calibri Light" panose="020F0302020204030204" pitchFamily="34" charset="0"/>
              </a:rPr>
              <a:t>and </a:t>
            </a:r>
            <a:r>
              <a:rPr lang="en-US" sz="2000" dirty="0" smtClean="0">
                <a:solidFill>
                  <a:schemeClr val="tx1"/>
                </a:solidFill>
                <a:latin typeface="Calibri Light" panose="020F0302020204030204" pitchFamily="34" charset="0"/>
                <a:cs typeface="Calibri Light" panose="020F0302020204030204" pitchFamily="34" charset="0"/>
              </a:rPr>
              <a:t>to derive the </a:t>
            </a:r>
            <a:r>
              <a:rPr lang="en-US" sz="2000" dirty="0">
                <a:solidFill>
                  <a:schemeClr val="tx1"/>
                </a:solidFill>
                <a:latin typeface="Calibri Light" panose="020F0302020204030204" pitchFamily="34" charset="0"/>
                <a:cs typeface="Calibri Light" panose="020F0302020204030204" pitchFamily="34" charset="0"/>
              </a:rPr>
              <a:t>numbers at each length class for each combination of the </a:t>
            </a:r>
            <a:r>
              <a:rPr lang="en-US" sz="2000" dirty="0" smtClean="0">
                <a:solidFill>
                  <a:schemeClr val="tx1"/>
                </a:solidFill>
                <a:latin typeface="Calibri Light" panose="020F0302020204030204" pitchFamily="34" charset="0"/>
                <a:cs typeface="Calibri Light" panose="020F0302020204030204" pitchFamily="34" charset="0"/>
              </a:rPr>
              <a:t>stratum.</a:t>
            </a:r>
          </a:p>
          <a:p>
            <a:endParaRPr lang="en-US" sz="2000" dirty="0" smtClean="0">
              <a:solidFill>
                <a:schemeClr val="tx1"/>
              </a:solidFill>
              <a:latin typeface="Calibri Light" panose="020F0302020204030204" pitchFamily="34" charset="0"/>
              <a:cs typeface="Calibri Light" panose="020F0302020204030204" pitchFamily="34" charset="0"/>
            </a:endParaRPr>
          </a:p>
          <a:p>
            <a:r>
              <a:rPr lang="en-US" sz="2000" b="1" dirty="0">
                <a:solidFill>
                  <a:srgbClr val="002060"/>
                </a:solidFill>
                <a:latin typeface="Calibri Light" panose="020F0302020204030204" pitchFamily="34" charset="0"/>
                <a:cs typeface="Calibri Light" panose="020F0302020204030204" pitchFamily="34" charset="0"/>
              </a:rPr>
              <a:t>Estimation of </a:t>
            </a:r>
            <a:r>
              <a:rPr lang="en-US" sz="2000" b="1" dirty="0" smtClean="0">
                <a:solidFill>
                  <a:srgbClr val="002060"/>
                </a:solidFill>
                <a:latin typeface="Calibri Light" panose="020F0302020204030204" pitchFamily="34" charset="0"/>
                <a:cs typeface="Calibri Light" panose="020F0302020204030204" pitchFamily="34" charset="0"/>
              </a:rPr>
              <a:t>discards LFDs:</a:t>
            </a:r>
            <a:endParaRPr lang="en-US" sz="2000" b="1" dirty="0">
              <a:solidFill>
                <a:srgbClr val="002060"/>
              </a:solidFill>
              <a:latin typeface="Calibri Light" panose="020F0302020204030204" pitchFamily="34" charset="0"/>
              <a:cs typeface="Calibri Light" panose="020F0302020204030204" pitchFamily="34" charset="0"/>
            </a:endParaRPr>
          </a:p>
          <a:p>
            <a:r>
              <a:rPr lang="en-US" sz="2000" dirty="0" smtClean="0">
                <a:solidFill>
                  <a:schemeClr val="tx1"/>
                </a:solidFill>
                <a:latin typeface="Calibri Light" panose="020F0302020204030204" pitchFamily="34" charset="0"/>
                <a:cs typeface="Calibri Light" panose="020F0302020204030204" pitchFamily="34" charset="0"/>
              </a:rPr>
              <a:t>Default raising method </a:t>
            </a:r>
            <a:r>
              <a:rPr lang="en-US" sz="2000" dirty="0">
                <a:solidFill>
                  <a:schemeClr val="tx1"/>
                </a:solidFill>
                <a:latin typeface="Calibri Light" panose="020F0302020204030204" pitchFamily="34" charset="0"/>
                <a:cs typeface="Calibri Light" panose="020F0302020204030204" pitchFamily="34" charset="0"/>
              </a:rPr>
              <a:t>: </a:t>
            </a:r>
            <a:r>
              <a:rPr lang="en-US" sz="2000" dirty="0" smtClean="0">
                <a:solidFill>
                  <a:schemeClr val="tx1"/>
                </a:solidFill>
                <a:latin typeface="Calibri Light" panose="020F0302020204030204" pitchFamily="34" charset="0"/>
                <a:cs typeface="Calibri Light" panose="020F0302020204030204" pitchFamily="34" charset="0"/>
              </a:rPr>
              <a:t>by </a:t>
            </a:r>
            <a:r>
              <a:rPr lang="en-US" sz="2000" dirty="0">
                <a:solidFill>
                  <a:schemeClr val="tx1"/>
                </a:solidFill>
                <a:latin typeface="Calibri Light" panose="020F0302020204030204" pitchFamily="34" charset="0"/>
                <a:cs typeface="Calibri Light" panose="020F0302020204030204" pitchFamily="34" charset="0"/>
              </a:rPr>
              <a:t>trip</a:t>
            </a:r>
            <a:r>
              <a:rPr lang="en-US" sz="2000" dirty="0" smtClean="0">
                <a:solidFill>
                  <a:schemeClr val="tx1"/>
                </a:solidFill>
                <a:latin typeface="Calibri Light" panose="020F0302020204030204" pitchFamily="34" charset="0"/>
                <a:cs typeface="Calibri Light" panose="020F0302020204030204" pitchFamily="34" charset="0"/>
              </a:rPr>
              <a:t>,</a:t>
            </a:r>
          </a:p>
          <a:p>
            <a:r>
              <a:rPr lang="en-US" sz="2000" dirty="0" smtClean="0">
                <a:solidFill>
                  <a:schemeClr val="tx1"/>
                </a:solidFill>
                <a:latin typeface="Calibri Light" panose="020F0302020204030204" pitchFamily="34" charset="0"/>
                <a:cs typeface="Calibri Light" panose="020F0302020204030204" pitchFamily="34" charset="0"/>
              </a:rPr>
              <a:t>Other available methods: by </a:t>
            </a:r>
            <a:r>
              <a:rPr lang="en-US" sz="2000" dirty="0">
                <a:solidFill>
                  <a:schemeClr val="tx1"/>
                </a:solidFill>
                <a:latin typeface="Calibri Light" panose="020F0302020204030204" pitchFamily="34" charset="0"/>
                <a:cs typeface="Calibri Light" panose="020F0302020204030204" pitchFamily="34" charset="0"/>
              </a:rPr>
              <a:t>fishing operations, </a:t>
            </a:r>
            <a:r>
              <a:rPr lang="en-US" sz="2000" dirty="0" smtClean="0">
                <a:solidFill>
                  <a:schemeClr val="tx1"/>
                </a:solidFill>
                <a:latin typeface="Calibri Light" panose="020F0302020204030204" pitchFamily="34" charset="0"/>
                <a:cs typeface="Calibri Light" panose="020F0302020204030204" pitchFamily="34" charset="0"/>
              </a:rPr>
              <a:t> by </a:t>
            </a:r>
            <a:r>
              <a:rPr lang="en-US" sz="2000" dirty="0">
                <a:solidFill>
                  <a:schemeClr val="tx1"/>
                </a:solidFill>
                <a:latin typeface="Calibri Light" panose="020F0302020204030204" pitchFamily="34" charset="0"/>
                <a:cs typeface="Calibri Light" panose="020F0302020204030204" pitchFamily="34" charset="0"/>
              </a:rPr>
              <a:t>fishing days, </a:t>
            </a:r>
            <a:r>
              <a:rPr lang="en-US" sz="2000" dirty="0" smtClean="0">
                <a:solidFill>
                  <a:schemeClr val="tx1"/>
                </a:solidFill>
                <a:latin typeface="Calibri Light" panose="020F0302020204030204" pitchFamily="34" charset="0"/>
                <a:cs typeface="Calibri Light" panose="020F0302020204030204" pitchFamily="34" charset="0"/>
              </a:rPr>
              <a:t>ratio-to-total </a:t>
            </a:r>
            <a:r>
              <a:rPr lang="en-US" sz="2000" dirty="0">
                <a:solidFill>
                  <a:schemeClr val="tx1"/>
                </a:solidFill>
                <a:latin typeface="Calibri Light" panose="020F0302020204030204" pitchFamily="34" charset="0"/>
                <a:cs typeface="Calibri Light" panose="020F0302020204030204" pitchFamily="34" charset="0"/>
              </a:rPr>
              <a:t>landings </a:t>
            </a:r>
            <a:r>
              <a:rPr lang="en-US" sz="2000" dirty="0" smtClean="0">
                <a:solidFill>
                  <a:schemeClr val="tx1"/>
                </a:solidFill>
                <a:latin typeface="Calibri Light" panose="020F0302020204030204" pitchFamily="34" charset="0"/>
                <a:cs typeface="Calibri Light" panose="020F0302020204030204" pitchFamily="34" charset="0"/>
              </a:rPr>
              <a:t>and ratio-to-fishing duration.</a:t>
            </a:r>
          </a:p>
          <a:p>
            <a:r>
              <a:rPr lang="en-US" sz="2000" dirty="0" err="1">
                <a:solidFill>
                  <a:srgbClr val="0070C0"/>
                </a:solidFill>
                <a:latin typeface="Calibri Light" panose="020F0302020204030204" pitchFamily="34" charset="0"/>
                <a:cs typeface="Calibri Light" panose="020F0302020204030204" pitchFamily="34" charset="0"/>
              </a:rPr>
              <a:t>totVolume</a:t>
            </a:r>
            <a:r>
              <a:rPr lang="en-US" sz="2000" dirty="0">
                <a:solidFill>
                  <a:srgbClr val="0070C0"/>
                </a:solidFill>
                <a:latin typeface="Calibri Light" panose="020F0302020204030204" pitchFamily="34" charset="0"/>
                <a:cs typeface="Calibri Light" panose="020F0302020204030204" pitchFamily="34" charset="0"/>
              </a:rPr>
              <a:t>() </a:t>
            </a:r>
            <a:r>
              <a:rPr lang="en-US" sz="2000" dirty="0" smtClean="0">
                <a:solidFill>
                  <a:schemeClr val="tx1"/>
                </a:solidFill>
                <a:latin typeface="Calibri Light" panose="020F0302020204030204" pitchFamily="34" charset="0"/>
                <a:cs typeface="Calibri Light" panose="020F0302020204030204" pitchFamily="34" charset="0"/>
              </a:rPr>
              <a:t>COST</a:t>
            </a:r>
            <a:r>
              <a:rPr lang="en-US" sz="2000" dirty="0" smtClean="0">
                <a:solidFill>
                  <a:srgbClr val="0070C0"/>
                </a:solidFill>
                <a:latin typeface="Calibri Light" panose="020F0302020204030204" pitchFamily="34" charset="0"/>
                <a:cs typeface="Calibri Light" panose="020F0302020204030204" pitchFamily="34" charset="0"/>
              </a:rPr>
              <a:t> </a:t>
            </a:r>
            <a:r>
              <a:rPr lang="en-US" sz="2000" dirty="0" smtClean="0">
                <a:solidFill>
                  <a:schemeClr val="tx1"/>
                </a:solidFill>
                <a:latin typeface="Calibri Light" panose="020F0302020204030204" pitchFamily="34" charset="0"/>
                <a:cs typeface="Calibri Light" panose="020F0302020204030204" pitchFamily="34" charset="0"/>
              </a:rPr>
              <a:t>function </a:t>
            </a:r>
            <a:r>
              <a:rPr lang="en-US" sz="2000" dirty="0">
                <a:solidFill>
                  <a:schemeClr val="tx1"/>
                </a:solidFill>
                <a:latin typeface="Calibri Light" panose="020F0302020204030204" pitchFamily="34" charset="0"/>
                <a:cs typeface="Calibri Light" panose="020F0302020204030204" pitchFamily="34" charset="0"/>
              </a:rPr>
              <a:t>is </a:t>
            </a:r>
            <a:r>
              <a:rPr lang="en-US" sz="2000" dirty="0" smtClean="0">
                <a:solidFill>
                  <a:schemeClr val="tx1"/>
                </a:solidFill>
                <a:latin typeface="Calibri Light" panose="020F0302020204030204" pitchFamily="34" charset="0"/>
                <a:cs typeface="Calibri Light" panose="020F0302020204030204" pitchFamily="34" charset="0"/>
              </a:rPr>
              <a:t>used to estimate the </a:t>
            </a:r>
            <a:r>
              <a:rPr lang="en-US" sz="2000" dirty="0">
                <a:solidFill>
                  <a:schemeClr val="tx1"/>
                </a:solidFill>
                <a:latin typeface="Calibri Light" panose="020F0302020204030204" pitchFamily="34" charset="0"/>
                <a:cs typeface="Calibri Light" panose="020F0302020204030204" pitchFamily="34" charset="0"/>
              </a:rPr>
              <a:t>total weight by each combination of the spatial, temporal and technical </a:t>
            </a:r>
            <a:r>
              <a:rPr lang="en-US" sz="2000" dirty="0" smtClean="0">
                <a:solidFill>
                  <a:schemeClr val="tx1"/>
                </a:solidFill>
                <a:latin typeface="Calibri Light" panose="020F0302020204030204" pitchFamily="34" charset="0"/>
                <a:cs typeface="Calibri Light" panose="020F0302020204030204" pitchFamily="34" charset="0"/>
              </a:rPr>
              <a:t>strata; then  the </a:t>
            </a:r>
            <a:r>
              <a:rPr lang="en-US" sz="2000" dirty="0">
                <a:solidFill>
                  <a:schemeClr val="tx1"/>
                </a:solidFill>
                <a:latin typeface="Calibri Light" panose="020F0302020204030204" pitchFamily="34" charset="0"/>
                <a:cs typeface="Calibri Light" panose="020F0302020204030204" pitchFamily="34" charset="0"/>
              </a:rPr>
              <a:t>numbers at each length class for each combination of the strata </a:t>
            </a:r>
            <a:r>
              <a:rPr lang="en-US" sz="2000" dirty="0" smtClean="0">
                <a:solidFill>
                  <a:schemeClr val="tx1"/>
                </a:solidFill>
                <a:latin typeface="Calibri Light" panose="020F0302020204030204" pitchFamily="34" charset="0"/>
                <a:cs typeface="Calibri Light" panose="020F0302020204030204" pitchFamily="34" charset="0"/>
              </a:rPr>
              <a:t>are derived.</a:t>
            </a:r>
          </a:p>
          <a:p>
            <a:endParaRPr lang="en-US" sz="2000" dirty="0" smtClean="0">
              <a:solidFill>
                <a:schemeClr val="tx1"/>
              </a:solidFill>
              <a:latin typeface="Calibri Light" panose="020F0302020204030204" pitchFamily="34" charset="0"/>
              <a:cs typeface="Calibri Light" panose="020F0302020204030204" pitchFamily="34" charset="0"/>
            </a:endParaRPr>
          </a:p>
          <a:p>
            <a:r>
              <a:rPr lang="en-US" sz="2000" b="1" dirty="0">
                <a:solidFill>
                  <a:srgbClr val="002060"/>
                </a:solidFill>
                <a:latin typeface="Calibri Light" panose="020F0302020204030204" pitchFamily="34" charset="0"/>
                <a:cs typeface="Calibri Light" panose="020F0302020204030204" pitchFamily="34" charset="0"/>
              </a:rPr>
              <a:t>Estimation of </a:t>
            </a:r>
            <a:r>
              <a:rPr lang="en-US" sz="2000" b="1" dirty="0" smtClean="0">
                <a:solidFill>
                  <a:srgbClr val="002060"/>
                </a:solidFill>
                <a:latin typeface="Calibri Light" panose="020F0302020204030204" pitchFamily="34" charset="0"/>
                <a:cs typeface="Calibri Light" panose="020F0302020204030204" pitchFamily="34" charset="0"/>
              </a:rPr>
              <a:t>landings and discards at age:</a:t>
            </a:r>
            <a:endParaRPr lang="en-US" sz="2000" dirty="0">
              <a:solidFill>
                <a:schemeClr val="tx1"/>
              </a:solidFill>
              <a:latin typeface="Calibri Light" panose="020F0302020204030204" pitchFamily="34" charset="0"/>
              <a:cs typeface="Calibri Light" panose="020F0302020204030204" pitchFamily="34" charset="0"/>
            </a:endParaRPr>
          </a:p>
          <a:p>
            <a:r>
              <a:rPr lang="en-US" sz="2000" dirty="0" err="1">
                <a:solidFill>
                  <a:srgbClr val="0070C0"/>
                </a:solidFill>
                <a:latin typeface="Calibri Light" panose="020F0302020204030204" pitchFamily="34" charset="0"/>
                <a:cs typeface="Calibri Light" panose="020F0302020204030204" pitchFamily="34" charset="0"/>
              </a:rPr>
              <a:t>RaiseAge</a:t>
            </a:r>
            <a:r>
              <a:rPr lang="en-US" sz="2000" dirty="0">
                <a:solidFill>
                  <a:srgbClr val="0070C0"/>
                </a:solidFill>
                <a:latin typeface="Calibri Light" panose="020F0302020204030204" pitchFamily="34" charset="0"/>
                <a:cs typeface="Calibri Light" panose="020F0302020204030204" pitchFamily="34" charset="0"/>
              </a:rPr>
              <a:t>() </a:t>
            </a:r>
            <a:r>
              <a:rPr lang="en-US" sz="2000" dirty="0">
                <a:solidFill>
                  <a:schemeClr val="tx1"/>
                </a:solidFill>
                <a:latin typeface="Calibri Light" panose="020F0302020204030204" pitchFamily="34" charset="0"/>
                <a:cs typeface="Calibri Light" panose="020F0302020204030204" pitchFamily="34" charset="0"/>
              </a:rPr>
              <a:t>function is used to transform the numbers at length to numbers at age for </a:t>
            </a:r>
            <a:r>
              <a:rPr lang="en-US" sz="2000" dirty="0" smtClean="0">
                <a:solidFill>
                  <a:schemeClr val="tx1"/>
                </a:solidFill>
                <a:latin typeface="Calibri Light" panose="020F0302020204030204" pitchFamily="34" charset="0"/>
                <a:cs typeface="Calibri Light" panose="020F0302020204030204" pitchFamily="34" charset="0"/>
              </a:rPr>
              <a:t>Landings and Discards.</a:t>
            </a:r>
            <a:endParaRPr lang="it-IT" sz="2000" dirty="0">
              <a:solidFill>
                <a:schemeClr val="tx1"/>
              </a:solidFill>
              <a:latin typeface="Calibri Light" panose="020F0302020204030204" pitchFamily="34" charset="0"/>
              <a:cs typeface="Calibri Light" panose="020F0302020204030204" pitchFamily="34" charset="0"/>
            </a:endParaRPr>
          </a:p>
        </p:txBody>
      </p:sp>
      <p:sp>
        <p:nvSpPr>
          <p:cNvPr id="3" name="Rectangle 1"/>
          <p:cNvSpPr/>
          <p:nvPr/>
        </p:nvSpPr>
        <p:spPr>
          <a:xfrm>
            <a:off x="86079" y="1012553"/>
            <a:ext cx="12048000" cy="553998"/>
          </a:xfrm>
          <a:prstGeom prst="rect">
            <a:avLst/>
          </a:prstGeom>
          <a:solidFill>
            <a:srgbClr val="00B0F0"/>
          </a:solidFill>
          <a:ln w="6350">
            <a:noFill/>
          </a:ln>
        </p:spPr>
        <p:txBody>
          <a:bodyPr wrap="square">
            <a:spAutoFit/>
          </a:bodyPr>
          <a:lstStyle/>
          <a:p>
            <a:pPr algn="ctr"/>
            <a:r>
              <a:rPr lang="en-US" sz="3000" b="1" dirty="0" smtClean="0">
                <a:solidFill>
                  <a:schemeClr val="bg1"/>
                </a:solidFill>
                <a:latin typeface="Calibri Light" pitchFamily="34" charset="0"/>
                <a:cs typeface="Calibri Light" pitchFamily="34" charset="0"/>
              </a:rPr>
              <a:t>MED &amp; BS data call</a:t>
            </a:r>
          </a:p>
        </p:txBody>
      </p:sp>
    </p:spTree>
    <p:extLst>
      <p:ext uri="{BB962C8B-B14F-4D97-AF65-F5344CB8AC3E}">
        <p14:creationId xmlns:p14="http://schemas.microsoft.com/office/powerpoint/2010/main" val="2043305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61778" y="1727853"/>
            <a:ext cx="11952650" cy="4708981"/>
          </a:xfrm>
          <a:prstGeom prst="rect">
            <a:avLst/>
          </a:prstGeom>
        </p:spPr>
        <p:txBody>
          <a:bodyPr wrap="square">
            <a:spAutoFit/>
          </a:bodyPr>
          <a:lstStyle/>
          <a:p>
            <a:r>
              <a:rPr lang="en-US" sz="2000" dirty="0" smtClean="0">
                <a:latin typeface="Calibri Light" panose="020F0302020204030204" pitchFamily="34" charset="0"/>
                <a:cs typeface="Calibri Light" panose="020F0302020204030204" pitchFamily="34" charset="0"/>
              </a:rPr>
              <a:t>STREAM </a:t>
            </a:r>
            <a:r>
              <a:rPr lang="en-US" sz="2000" dirty="0">
                <a:latin typeface="Calibri Light" panose="020F0302020204030204" pitchFamily="34" charset="0"/>
                <a:cs typeface="Calibri Light" panose="020F0302020204030204" pitchFamily="34" charset="0"/>
              </a:rPr>
              <a:t>developed R scripts that allows to create </a:t>
            </a:r>
            <a:r>
              <a:rPr lang="en-US" sz="2000" dirty="0" smtClean="0">
                <a:latin typeface="Calibri Light" panose="020F0302020204030204" pitchFamily="34" charset="0"/>
                <a:cs typeface="Calibri Light" panose="020F0302020204030204" pitchFamily="34" charset="0"/>
              </a:rPr>
              <a:t>Table </a:t>
            </a:r>
            <a:r>
              <a:rPr lang="en-US" sz="2000" dirty="0">
                <a:latin typeface="Calibri Light" panose="020F0302020204030204" pitchFamily="34" charset="0"/>
                <a:cs typeface="Calibri Light" panose="020F0302020204030204" pitchFamily="34" charset="0"/>
              </a:rPr>
              <a:t>C. Discard biological data (age based</a:t>
            </a:r>
            <a:r>
              <a:rPr lang="en-US" sz="2000" dirty="0" smtClean="0">
                <a:latin typeface="Calibri Light" panose="020F0302020204030204" pitchFamily="34" charset="0"/>
                <a:cs typeface="Calibri Light" panose="020F0302020204030204" pitchFamily="34" charset="0"/>
              </a:rPr>
              <a:t>), Table </a:t>
            </a:r>
            <a:r>
              <a:rPr lang="en-US" sz="2000" dirty="0">
                <a:latin typeface="Calibri Light" panose="020F0302020204030204" pitchFamily="34" charset="0"/>
                <a:cs typeface="Calibri Light" panose="020F0302020204030204" pitchFamily="34" charset="0"/>
              </a:rPr>
              <a:t>D. Discard biological data (length based</a:t>
            </a:r>
            <a:r>
              <a:rPr lang="en-US" sz="2000" dirty="0" smtClean="0">
                <a:latin typeface="Calibri Light" panose="020F0302020204030204" pitchFamily="34" charset="0"/>
                <a:cs typeface="Calibri Light" panose="020F0302020204030204" pitchFamily="34" charset="0"/>
              </a:rPr>
              <a:t>), Table </a:t>
            </a:r>
            <a:r>
              <a:rPr lang="en-US" sz="2000" dirty="0">
                <a:latin typeface="Calibri Light" panose="020F0302020204030204" pitchFamily="34" charset="0"/>
                <a:cs typeface="Calibri Light" panose="020F0302020204030204" pitchFamily="34" charset="0"/>
              </a:rPr>
              <a:t>E. Landings biological data (age based</a:t>
            </a:r>
            <a:r>
              <a:rPr lang="en-US" sz="2000" dirty="0" smtClean="0">
                <a:latin typeface="Calibri Light" panose="020F0302020204030204" pitchFamily="34" charset="0"/>
                <a:cs typeface="Calibri Light" panose="020F0302020204030204" pitchFamily="34" charset="0"/>
              </a:rPr>
              <a:t>) and Table </a:t>
            </a:r>
            <a:r>
              <a:rPr lang="en-US" sz="2000" dirty="0">
                <a:latin typeface="Calibri Light" panose="020F0302020204030204" pitchFamily="34" charset="0"/>
                <a:cs typeface="Calibri Light" panose="020F0302020204030204" pitchFamily="34" charset="0"/>
              </a:rPr>
              <a:t>F. Landings biological data (length based</a:t>
            </a:r>
            <a:r>
              <a:rPr lang="en-US" sz="2000" dirty="0" smtClean="0">
                <a:latin typeface="Calibri Light" panose="020F0302020204030204" pitchFamily="34" charset="0"/>
                <a:cs typeface="Calibri Light" panose="020F0302020204030204" pitchFamily="34" charset="0"/>
              </a:rPr>
              <a:t>).</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Nevertheless, these four tables are no longer required by Mediterranean and Black Sea, and thus have not been included in the </a:t>
            </a:r>
            <a:r>
              <a:rPr lang="en-US" sz="2000" dirty="0" smtClean="0">
                <a:latin typeface="Calibri Light" panose="020F0302020204030204" pitchFamily="34" charset="0"/>
                <a:cs typeface="Calibri Light" panose="020F0302020204030204" pitchFamily="34" charset="0"/>
              </a:rPr>
              <a:t>package at this stage.</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The only table required is the Catch table for which no script was available from STREAM project.</a:t>
            </a:r>
          </a:p>
          <a:p>
            <a:endParaRPr lang="en-GB" sz="2000" dirty="0">
              <a:latin typeface="Calibri Light" panose="020F0302020204030204" pitchFamily="34" charset="0"/>
              <a:cs typeface="Calibri Light" panose="020F0302020204030204" pitchFamily="34" charset="0"/>
            </a:endParaRPr>
          </a:p>
          <a:p>
            <a:r>
              <a:rPr lang="en-GB" sz="2000" dirty="0" smtClean="0">
                <a:latin typeface="Calibri Light" panose="020F0302020204030204" pitchFamily="34" charset="0"/>
                <a:cs typeface="Calibri Light" panose="020F0302020204030204" pitchFamily="34" charset="0"/>
              </a:rPr>
              <a:t>A </a:t>
            </a:r>
            <a:r>
              <a:rPr lang="en-GB" sz="2000" dirty="0">
                <a:latin typeface="Calibri Light" panose="020F0302020204030204" pitchFamily="34" charset="0"/>
                <a:cs typeface="Calibri Light" panose="020F0302020204030204" pitchFamily="34" charset="0"/>
              </a:rPr>
              <a:t>new function has been, thus, developed from scratch to be integrated in the </a:t>
            </a:r>
            <a:r>
              <a:rPr lang="en-GB" sz="2000" dirty="0" err="1">
                <a:latin typeface="Calibri Light" panose="020F0302020204030204" pitchFamily="34" charset="0"/>
                <a:cs typeface="Calibri Light" panose="020F0302020204030204" pitchFamily="34" charset="0"/>
              </a:rPr>
              <a:t>RDBprocessing</a:t>
            </a:r>
            <a:r>
              <a:rPr lang="en-GB" sz="2000" dirty="0">
                <a:latin typeface="Calibri Light" panose="020F0302020204030204" pitchFamily="34" charset="0"/>
                <a:cs typeface="Calibri Light" panose="020F0302020204030204" pitchFamily="34" charset="0"/>
              </a:rPr>
              <a:t> package and in the RDBFIS platform</a:t>
            </a:r>
            <a:r>
              <a:rPr lang="en-GB" sz="2000" dirty="0" smtClean="0">
                <a:latin typeface="Calibri Light" panose="020F0302020204030204" pitchFamily="34" charset="0"/>
                <a:cs typeface="Calibri Light" panose="020F0302020204030204" pitchFamily="34" charset="0"/>
              </a:rPr>
              <a:t>. The </a:t>
            </a:r>
            <a:r>
              <a:rPr lang="en-GB" sz="2000" dirty="0">
                <a:latin typeface="Calibri Light" panose="020F0302020204030204" pitchFamily="34" charset="0"/>
                <a:cs typeface="Calibri Light" panose="020F0302020204030204" pitchFamily="34" charset="0"/>
              </a:rPr>
              <a:t>function uses as input the RCG CL landing table, where the information on landing and landing value are available by metier but not by vessel length; thus, the vessel length column is reported as “NK”. </a:t>
            </a:r>
            <a:endParaRPr lang="en-GB" sz="2000" dirty="0" smtClean="0">
              <a:latin typeface="Calibri Light" panose="020F0302020204030204" pitchFamily="34" charset="0"/>
              <a:cs typeface="Calibri Light" panose="020F0302020204030204" pitchFamily="34" charset="0"/>
            </a:endParaRPr>
          </a:p>
          <a:p>
            <a:endParaRPr lang="en-GB" sz="2000" dirty="0" smtClean="0">
              <a:latin typeface="Calibri Light" panose="020F0302020204030204" pitchFamily="34" charset="0"/>
              <a:cs typeface="Calibri Light" panose="020F0302020204030204" pitchFamily="34" charset="0"/>
            </a:endParaRPr>
          </a:p>
          <a:p>
            <a:r>
              <a:rPr lang="en-GB" sz="2000" dirty="0" smtClean="0">
                <a:latin typeface="Calibri Light" panose="020F0302020204030204" pitchFamily="34" charset="0"/>
                <a:cs typeface="Calibri Light" panose="020F0302020204030204" pitchFamily="34" charset="0"/>
              </a:rPr>
              <a:t>Information </a:t>
            </a:r>
            <a:r>
              <a:rPr lang="en-GB" sz="2000" dirty="0">
                <a:latin typeface="Calibri Light" panose="020F0302020204030204" pitchFamily="34" charset="0"/>
                <a:cs typeface="Calibri Light" panose="020F0302020204030204" pitchFamily="34" charset="0"/>
              </a:rPr>
              <a:t>on the discard cannot be automatically reported, but needs to be entered a posteriori, manipulating off-line the information from MED&amp;BS data call that not always is reported at the same aggregation level.</a:t>
            </a:r>
            <a:endParaRPr lang="it-IT" sz="2000" dirty="0">
              <a:latin typeface="Calibri Light" panose="020F0302020204030204" pitchFamily="34" charset="0"/>
              <a:cs typeface="Calibri Light" panose="020F0302020204030204" pitchFamily="34" charset="0"/>
            </a:endParaRPr>
          </a:p>
        </p:txBody>
      </p:sp>
      <p:sp>
        <p:nvSpPr>
          <p:cNvPr id="6" name="Rectangle 1"/>
          <p:cNvSpPr/>
          <p:nvPr/>
        </p:nvSpPr>
        <p:spPr>
          <a:xfrm>
            <a:off x="4870" y="1048622"/>
            <a:ext cx="12048000" cy="553998"/>
          </a:xfrm>
          <a:prstGeom prst="rect">
            <a:avLst/>
          </a:prstGeom>
          <a:solidFill>
            <a:srgbClr val="00B0F0"/>
          </a:solidFill>
          <a:ln w="6350">
            <a:noFill/>
          </a:ln>
        </p:spPr>
        <p:txBody>
          <a:bodyPr wrap="square">
            <a:spAutoFit/>
          </a:bodyPr>
          <a:lstStyle/>
          <a:p>
            <a:pPr algn="ctr"/>
            <a:r>
              <a:rPr lang="en-US" sz="3000" b="1" dirty="0" smtClean="0">
                <a:solidFill>
                  <a:schemeClr val="bg1"/>
                </a:solidFill>
                <a:latin typeface="Calibri Light" pitchFamily="34" charset="0"/>
                <a:cs typeface="Calibri Light" pitchFamily="34" charset="0"/>
              </a:rPr>
              <a:t>FDI data call</a:t>
            </a:r>
          </a:p>
        </p:txBody>
      </p:sp>
    </p:spTree>
    <p:extLst>
      <p:ext uri="{BB962C8B-B14F-4D97-AF65-F5344CB8AC3E}">
        <p14:creationId xmlns:p14="http://schemas.microsoft.com/office/powerpoint/2010/main" val="7653780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8A2E44B0CEB7E47B8540D1C44E7D149" ma:contentTypeVersion="11" ma:contentTypeDescription="Creare un nuovo documento." ma:contentTypeScope="" ma:versionID="665c651f9bd412448c28db1e1cdcba9e">
  <xsd:schema xmlns:xsd="http://www.w3.org/2001/XMLSchema" xmlns:xs="http://www.w3.org/2001/XMLSchema" xmlns:p="http://schemas.microsoft.com/office/2006/metadata/properties" xmlns:ns2="8e93a919-8b90-4eee-a128-e4c4ed2c8f0f" xmlns:ns3="82e3c047-f150-4590-ba06-f742885720c6" targetNamespace="http://schemas.microsoft.com/office/2006/metadata/properties" ma:root="true" ma:fieldsID="5d2f7cd4b9a091a78ff9cacc422cfa6b" ns2:_="" ns3:_="">
    <xsd:import namespace="8e93a919-8b90-4eee-a128-e4c4ed2c8f0f"/>
    <xsd:import namespace="82e3c047-f150-4590-ba06-f742885720c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93a919-8b90-4eee-a128-e4c4ed2c8f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1e68faa5-9218-4cce-9282-5710a97a2d9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e3c047-f150-4590-ba06-f742885720c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652f7ed-dd19-46b3-b48b-992a46fb2015}" ma:internalName="TaxCatchAll" ma:showField="CatchAllData" ma:web="82e3c047-f150-4590-ba06-f742885720c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e93a919-8b90-4eee-a128-e4c4ed2c8f0f">
      <Terms xmlns="http://schemas.microsoft.com/office/infopath/2007/PartnerControls"/>
    </lcf76f155ced4ddcb4097134ff3c332f>
    <TaxCatchAll xmlns="82e3c047-f150-4590-ba06-f742885720c6" xsi:nil="true"/>
  </documentManagement>
</p:properties>
</file>

<file path=customXml/itemProps1.xml><?xml version="1.0" encoding="utf-8"?>
<ds:datastoreItem xmlns:ds="http://schemas.openxmlformats.org/officeDocument/2006/customXml" ds:itemID="{6E83F36F-1931-4742-BAFC-F8ED443C8FFD}">
  <ds:schemaRefs>
    <ds:schemaRef ds:uri="http://schemas.microsoft.com/sharepoint/v3/contenttype/forms"/>
  </ds:schemaRefs>
</ds:datastoreItem>
</file>

<file path=customXml/itemProps2.xml><?xml version="1.0" encoding="utf-8"?>
<ds:datastoreItem xmlns:ds="http://schemas.openxmlformats.org/officeDocument/2006/customXml" ds:itemID="{6837D07A-EC39-4A84-929A-99C21AEE96F6}"/>
</file>

<file path=customXml/itemProps3.xml><?xml version="1.0" encoding="utf-8"?>
<ds:datastoreItem xmlns:ds="http://schemas.openxmlformats.org/officeDocument/2006/customXml" ds:itemID="{F9C95C31-733E-4235-B8AB-8B77E88425FC}">
  <ds:schemaRefs>
    <ds:schemaRef ds:uri="http://schemas.microsoft.com/office/2006/metadata/properties"/>
    <ds:schemaRef ds:uri="http://schemas.microsoft.com/office/infopath/2007/PartnerControls"/>
    <ds:schemaRef ds:uri="8e93a919-8b90-4eee-a128-e4c4ed2c8f0f"/>
    <ds:schemaRef ds:uri="82e3c047-f150-4590-ba06-f742885720c6"/>
  </ds:schemaRefs>
</ds:datastoreItem>
</file>

<file path=docProps/app.xml><?xml version="1.0" encoding="utf-8"?>
<Properties xmlns="http://schemas.openxmlformats.org/officeDocument/2006/extended-properties" xmlns:vt="http://schemas.openxmlformats.org/officeDocument/2006/docPropsVTypes">
  <Template/>
  <TotalTime>8286</TotalTime>
  <Words>1412</Words>
  <Application>Microsoft Office PowerPoint</Application>
  <PresentationFormat>Personalizzato</PresentationFormat>
  <Paragraphs>121</Paragraphs>
  <Slides>12</Slides>
  <Notes>0</Notes>
  <HiddenSlides>0</HiddenSlides>
  <MMClips>0</MMClips>
  <ScaleCrop>false</ScaleCrop>
  <HeadingPairs>
    <vt:vector size="4" baseType="variant">
      <vt:variant>
        <vt:lpstr>Tema</vt:lpstr>
      </vt:variant>
      <vt:variant>
        <vt:i4>1</vt:i4>
      </vt:variant>
      <vt:variant>
        <vt:lpstr>Titoli diapositive</vt:lpstr>
      </vt:variant>
      <vt:variant>
        <vt:i4>12</vt:i4>
      </vt:variant>
    </vt:vector>
  </HeadingPairs>
  <TitlesOfParts>
    <vt:vector size="13" baseType="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Walter Zupa</dc:creator>
  <cp:lastModifiedBy>Isabella Bitetto</cp:lastModifiedBy>
  <cp:revision>282</cp:revision>
  <dcterms:created xsi:type="dcterms:W3CDTF">2021-02-25T15:55:42Z</dcterms:created>
  <dcterms:modified xsi:type="dcterms:W3CDTF">2025-01-19T17:00:22Z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0x010100E8A2E44B0CEB7E47B8540D1C44E7D149</vt:lpwstr>
  </property>
</Properties>
</file>