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1"/>
  </p:notesMasterIdLst>
  <p:sldIdLst>
    <p:sldId id="258" r:id="rId5"/>
    <p:sldId id="543" r:id="rId6"/>
    <p:sldId id="548" r:id="rId7"/>
    <p:sldId id="549" r:id="rId8"/>
    <p:sldId id="550" r:id="rId9"/>
    <p:sldId id="517" r:id="rId1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8000"/>
    <a:srgbClr val="006666"/>
    <a:srgbClr val="0066CC"/>
    <a:srgbClr val="FF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CDA79A-D00D-40AD-9729-6EDB1091C2EC}">
  <a:tblStyle styleId="{FACDA79A-D00D-40AD-9729-6EDB1091C2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Στυλ με θέμα 1 - Έμφαση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B4B98B0-60AC-42C2-AFA5-B58CD77FA1E5}" styleName="Φωτεινό στυλ 1 - Έμφαση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Φωτεινό στυλ 3 - Έμφαση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3" autoAdjust="0"/>
    <p:restoredTop sz="93001" autoAdjust="0"/>
  </p:normalViewPr>
  <p:slideViewPr>
    <p:cSldViewPr>
      <p:cViewPr varScale="1">
        <p:scale>
          <a:sx n="82" d="100"/>
          <a:sy n="82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customXml" Target="../customXml/item2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46447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a397a42b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4" name="Google Shape;134;gaa397a42b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320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437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2564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261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l-GR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948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1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3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6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6" y="2174876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3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1" y="1435103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40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rdbfis.eu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 descr="https://ec.europa.eu/info/sites/info/themes/europa/images/svg/logo/logo--en.svg"/>
          <p:cNvSpPr/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15"/>
          <p:cNvGrpSpPr/>
          <p:nvPr/>
        </p:nvGrpSpPr>
        <p:grpSpPr>
          <a:xfrm>
            <a:off x="714348" y="963771"/>
            <a:ext cx="7643866" cy="4706790"/>
            <a:chOff x="892934" y="2045320"/>
            <a:chExt cx="7500990" cy="3677668"/>
          </a:xfrm>
        </p:grpSpPr>
        <p:sp>
          <p:nvSpPr>
            <p:cNvPr id="142" name="Google Shape;142;p15"/>
            <p:cNvSpPr/>
            <p:nvPr/>
          </p:nvSpPr>
          <p:spPr>
            <a:xfrm>
              <a:off x="892934" y="2045320"/>
              <a:ext cx="7500990" cy="18978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lvl="0" algn="ctr">
                <a:lnSpc>
                  <a:spcPct val="105000"/>
                </a:lnSpc>
              </a:pPr>
              <a:endParaRPr lang="en-US" i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>
                <a:lnSpc>
                  <a:spcPct val="105000"/>
                </a:lnSpc>
              </a:pPr>
              <a:r>
                <a:rPr lang="en-US" sz="1800" b="1" cap="small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Symbol"/>
                </a:rPr>
                <a:t>CINEA/EMFAF/2021/3.1.2/03/SC04/SI2.881222</a:t>
              </a:r>
            </a:p>
            <a:p>
              <a:pPr algn="ctr">
                <a:lnSpc>
                  <a:spcPct val="105000"/>
                </a:lnSpc>
              </a:pPr>
              <a:r>
                <a:rPr lang="en-US" b="1" i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</a:rPr>
                <a:t>Specific Contract 2021/3.1.2/03/SC04</a:t>
              </a:r>
            </a:p>
            <a:p>
              <a:pPr algn="ctr"/>
              <a:r>
                <a:rPr lang="en-US" sz="1800" b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Symbol"/>
                </a:rPr>
                <a:t>Hosting, maintenance and further development of the Regional Database for the Mediterranean and Black Seas</a:t>
              </a:r>
            </a:p>
            <a:p>
              <a:pPr marL="177800" indent="-177800" algn="ctr"/>
              <a:endParaRPr lang="en-US" sz="300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Symbol"/>
              </a:endParaRPr>
            </a:p>
            <a:p>
              <a:pPr marL="177800" indent="-177800"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Symbol"/>
              </a:endParaRPr>
            </a:p>
            <a:p>
              <a:pPr marL="177800" indent="-177800" algn="ctr"/>
              <a:r>
                <a:rPr lang="en-US" b="1" i="1" dirty="0">
                  <a:solidFill>
                    <a:srgbClr val="002060"/>
                  </a:solidFill>
                  <a:latin typeface="Calibri Light" pitchFamily="34" charset="0"/>
                  <a:ea typeface="Calibri Light" pitchFamily="34" charset="0"/>
                  <a:cs typeface="Calibri Light" pitchFamily="34" charset="0"/>
                  <a:sym typeface="Symbol"/>
                </a:rPr>
                <a:t> </a:t>
              </a:r>
            </a:p>
            <a:p>
              <a:pPr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endParaRPr>
            </a:p>
            <a:p>
              <a:pPr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Calibri"/>
              </a:endParaRPr>
            </a:p>
            <a:p>
              <a:pPr algn="ctr"/>
              <a:endParaRPr lang="en-US" b="1" dirty="0">
                <a:solidFill>
                  <a:srgbClr val="00206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sym typeface="Calibri"/>
              </a:endParaRPr>
            </a:p>
            <a:p>
              <a:pPr lvl="0" algn="ctr">
                <a:lnSpc>
                  <a:spcPct val="105000"/>
                </a:lnSpc>
              </a:pPr>
              <a:endParaRPr lang="en-US" i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lvl="0" algn="ctr">
                <a:lnSpc>
                  <a:spcPct val="105000"/>
                </a:lnSpc>
              </a:pPr>
              <a:endParaRPr lang="en-US" sz="2400" b="1" cap="small" dirty="0">
                <a:solidFill>
                  <a:schemeClr val="bg2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5"/>
            <p:cNvSpPr/>
            <p:nvPr/>
          </p:nvSpPr>
          <p:spPr>
            <a:xfrm>
              <a:off x="892934" y="4445509"/>
              <a:ext cx="7500990" cy="12774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/>
              <a:endParaRPr lang="en-US" sz="26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/>
              <a:endParaRPr lang="en-US" sz="2000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/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2</a:t>
              </a:r>
              <a:r>
                <a:rPr lang="en-US" sz="2000" b="1" baseline="30000" dirty="0" smtClean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nd</a:t>
              </a: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 Training Course, 20-24 January 2025</a:t>
              </a:r>
            </a:p>
            <a:p>
              <a:pPr algn="ctr"/>
              <a:endParaRPr lang="en-US" sz="2000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  <a:p>
              <a:pPr algn="ctr"/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Alessandro Ligas (CIBM) - Task </a:t>
              </a:r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5 </a:t>
              </a:r>
              <a:r>
                <a:rPr lang="en-US" sz="2000" b="1" dirty="0" smtClean="0">
                  <a:solidFill>
                    <a:schemeClr val="accent1">
                      <a:lumMod val="75000"/>
                    </a:schemeClr>
                  </a:solidFill>
                  <a:latin typeface="Calibri Light" pitchFamily="34" charset="0"/>
                  <a:ea typeface="Calibri"/>
                  <a:cs typeface="Calibri Light" pitchFamily="34" charset="0"/>
                  <a:sym typeface="Calibri"/>
                </a:rPr>
                <a:t>leader</a:t>
              </a:r>
              <a:endParaRPr lang="en-US" sz="2000" b="1" dirty="0">
                <a:solidFill>
                  <a:schemeClr val="accent1">
                    <a:lumMod val="75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85786" y="2500306"/>
            <a:ext cx="7358114" cy="1733740"/>
            <a:chOff x="785786" y="2695392"/>
            <a:chExt cx="7358114" cy="173374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/>
            <a:srcRect l="9376" t="24723" r="10142"/>
            <a:stretch>
              <a:fillRect/>
            </a:stretch>
          </p:blipFill>
          <p:spPr bwMode="auto">
            <a:xfrm>
              <a:off x="785786" y="3124019"/>
              <a:ext cx="7358114" cy="1305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" name="Picture 9" descr="v1.2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73093" y="2695392"/>
              <a:ext cx="1098973" cy="348319"/>
            </a:xfrm>
            <a:prstGeom prst="rect">
              <a:avLst/>
            </a:prstGeom>
          </p:spPr>
        </p:pic>
      </p:grpSp>
      <p:pic>
        <p:nvPicPr>
          <p:cNvPr id="11" name="Imagen 1" descr="logo_ec_17_colors_300dpi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37" y="214290"/>
            <a:ext cx="1360805" cy="6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itchFamily="34" charset="0"/>
                <a:cs typeface="Calibri Light" pitchFamily="34" charset="0"/>
                <a:sym typeface="Arial"/>
              </a:rPr>
              <a:t>RDBFIS II: Task 5, Questionnaire to trainees</a:t>
            </a:r>
            <a:endParaRPr kumimoji="0" lang="en-GB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 pitchFamily="34" charset="0"/>
              <a:cs typeface="Calibri Light" pitchFamily="34" charset="0"/>
              <a:sym typeface="Arial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524" y="1268760"/>
            <a:ext cx="85689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aim of Task 5 “Advise on way forward, in terms of improving the RDBFIS” is to </a:t>
            </a:r>
            <a:r>
              <a:rPr lang="en-US" sz="1800" dirty="0" err="1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summarise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main achievements and areas in need of further work, including proposals for improvement. Task 5 will also tackle the challenges related to compatibility of the Med&amp;BS RDBFIS with other RDBs.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activities of Task 5 started in August 2024. A questionnaire was drafted and submitted to the participants to the first training course organized under Task 4 of RDBFIS II (17-19 September 2024, online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questionnaire will be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to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participants to the second training course organized by Task 4 as a hybrid meeting (Bari, Italy, 20-24 January 2025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584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RDBFIS II: Task 5, Questionnaire to trainees</a:t>
            </a:r>
            <a:endParaRPr lang="en-GB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528" y="763186"/>
            <a:ext cx="856895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training course organized by Task 4 (17-19 September 2024, online) was attended by 42 experts, including the project coordinator, the Task 4 and Task 5 coordinators, and other experts involved in RDBFIS II. The feedback of 19 trainees was gathered through the questionnaire drafted by Task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Among the respondents, two were officers working for national administrations, eleven were national experts involved in the data collection, five were IT experts, and one was a responsible for statistical analysis of production data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RDBFIS suitable solution for: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68%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management and quality checks: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84%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 and submission to data calls: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63%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respondents.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RDBFIS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easy to learn: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input: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79%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management: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checks: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79%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respondents;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preparation and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submission: </a:t>
            </a:r>
            <a:r>
              <a:rPr lang="en-US" sz="1800" b="1" dirty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63%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respondents.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32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RDBFIS II: Task 5, Questionnaire to trainees</a:t>
            </a:r>
            <a:endParaRPr lang="en-GB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23528" y="763186"/>
            <a:ext cx="85689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RDBFIS integration into your current tech settings at national level: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and support to national database: </a:t>
            </a:r>
            <a:r>
              <a:rPr lang="en-US" sz="1800" b="1" dirty="0" smtClean="0">
                <a:solidFill>
                  <a:srgbClr val="FFC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47%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respondents;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to data quality check and submission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95%</a:t>
            </a:r>
            <a:r>
              <a:rPr lang="en-US" sz="1800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respondents;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duplication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b="1" dirty="0" smtClean="0">
                <a:solidFill>
                  <a:srgbClr val="0099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21%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respondents.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solidFill>
                  <a:srgbClr val="00B05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</a:t>
            </a:r>
            <a:r>
              <a:rPr lang="en-US" sz="1800" b="1" dirty="0">
                <a:solidFill>
                  <a:srgbClr val="00B05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strength</a:t>
            </a:r>
            <a:r>
              <a:rPr lang="en-US" sz="1800" dirty="0">
                <a:solidFill>
                  <a:srgbClr val="00B05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data standardization (e.g., raising procedures),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quality check and analysis, preparation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submission;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Centralize fishery information from member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states;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informs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yearly;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 for MEDIAS data;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</a:p>
          <a:p>
            <a:pPr algn="just"/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 smtClean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</a:t>
            </a:r>
            <a:r>
              <a:rPr lang="en-US" sz="1800" b="1" dirty="0">
                <a:solidFill>
                  <a:srgbClr val="FF0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weakness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uploading large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files;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clear error or warning messages (e.g., syntax errors, etc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.);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ensuring data harmonization across regions with different standards and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methodologies;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67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400110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>
            <a:noFill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2000" b="1" dirty="0">
                <a:solidFill>
                  <a:srgbClr val="FFFFFF"/>
                </a:solidFill>
                <a:latin typeface="Calibri Light" pitchFamily="34" charset="0"/>
                <a:cs typeface="Calibri Light" pitchFamily="34" charset="0"/>
              </a:rPr>
              <a:t>RDBFIS II: Task 5, Questionnaire to trainees</a:t>
            </a:r>
            <a:endParaRPr lang="en-GB" sz="2000" b="1" dirty="0">
              <a:solidFill>
                <a:srgbClr val="FFFFFF"/>
              </a:solidFill>
              <a:latin typeface="Calibri Light" pitchFamily="34" charset="0"/>
              <a:cs typeface="Calibri Light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87524" y="836712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800" b="1" dirty="0" smtClean="0">
                <a:solidFill>
                  <a:srgbClr val="FFC00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Points needing further improvement</a:t>
            </a:r>
            <a:r>
              <a:rPr lang="en-US" sz="1800" dirty="0">
                <a:solidFill>
                  <a:srgbClr val="00B050"/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manual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explanations on each field, correct data format, and practical examples to facilitate a correct understanding and standardize the data upload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process;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the process of data uploading (especially for large files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training and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capacity-building;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long-term funding to enhance the sustainability of the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database;</a:t>
            </a:r>
          </a:p>
          <a:p>
            <a:pPr marL="285750" indent="-285750" algn="just">
              <a:buFontTx/>
              <a:buChar char="-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searching tools in the application for filtering </a:t>
            </a: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data;</a:t>
            </a:r>
          </a:p>
          <a:p>
            <a:pPr marL="285750" indent="-285750" algn="just">
              <a:buFontTx/>
              <a:buChar char="-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</a:t>
            </a:r>
            <a:endParaRPr lang="en-US" sz="1800" dirty="0">
              <a:solidFill>
                <a:schemeClr val="bg2">
                  <a:lumMod val="75000"/>
                </a:schemeClr>
              </a:solidFill>
              <a:latin typeface="Calibri Light" panose="020F03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411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236" y="2140857"/>
            <a:ext cx="499897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447675" indent="-180975"/>
            <a:r>
              <a:rPr lang="en-US" sz="2800" b="1" i="1" dirty="0">
                <a:solidFill>
                  <a:srgbClr val="0070C0"/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We thank you for your attention</a:t>
            </a:r>
          </a:p>
        </p:txBody>
      </p:sp>
      <p:pic>
        <p:nvPicPr>
          <p:cNvPr id="6159" name="Picture 15"/>
          <p:cNvPicPr>
            <a:picLocks noChangeAspect="1" noChangeArrowheads="1"/>
          </p:cNvPicPr>
          <p:nvPr/>
        </p:nvPicPr>
        <p:blipFill>
          <a:blip r:embed="rId2"/>
          <a:srcRect t="60942"/>
          <a:stretch>
            <a:fillRect/>
          </a:stretch>
        </p:blipFill>
        <p:spPr bwMode="auto">
          <a:xfrm>
            <a:off x="930352" y="4786322"/>
            <a:ext cx="7213548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859178" y="2650805"/>
            <a:ext cx="3498772" cy="4924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marL="447675" indent="-180975" algn="ctr"/>
            <a:r>
              <a:rPr lang="en-US" sz="3200" b="1" i="1" dirty="0">
                <a:solidFill>
                  <a:schemeClr val="bg2">
                    <a:lumMod val="7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  <a:hlinkClick r:id="rId3"/>
              </a:rPr>
              <a:t>http://rdbfis.eu/</a:t>
            </a:r>
            <a:endParaRPr lang="en-US" sz="3200" b="1" i="1" dirty="0">
              <a:solidFill>
                <a:schemeClr val="bg2">
                  <a:lumMod val="75000"/>
                </a:schemeClr>
              </a:solidFill>
              <a:latin typeface="Calibri Light" pitchFamily="34" charset="0"/>
              <a:ea typeface="Calibri Light" pitchFamily="34" charset="0"/>
              <a:cs typeface="Calibri Light" pitchFamily="34" charset="0"/>
            </a:endParaRP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417716" y="3739638"/>
            <a:ext cx="6368994" cy="975246"/>
            <a:chOff x="1714480" y="571480"/>
            <a:chExt cx="8970413" cy="137358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 l="9376" t="24723" r="10142"/>
            <a:stretch>
              <a:fillRect/>
            </a:stretch>
          </p:blipFill>
          <p:spPr bwMode="auto">
            <a:xfrm>
              <a:off x="2940680" y="571480"/>
              <a:ext cx="7744213" cy="13735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" name="Picture 7" descr="v1.2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14480" y="1028096"/>
              <a:ext cx="1098973" cy="348320"/>
            </a:xfrm>
            <a:prstGeom prst="rect">
              <a:avLst/>
            </a:prstGeom>
          </p:spPr>
        </p:pic>
      </p:grpSp>
      <p:pic>
        <p:nvPicPr>
          <p:cNvPr id="9" name="Imagen 1" descr="logo_ec_17_colors_300dpi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137" y="214290"/>
            <a:ext cx="1360805" cy="66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2214546" y="928670"/>
            <a:ext cx="4572000" cy="97565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b="1" cap="small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Symbol"/>
              </a:rPr>
              <a:t>CINEA/EMFAF/2021/3.1.2/03/SC04/SI2.881222</a:t>
            </a:r>
          </a:p>
          <a:p>
            <a:pPr algn="ctr">
              <a:lnSpc>
                <a:spcPct val="105000"/>
              </a:lnSpc>
            </a:pPr>
            <a:r>
              <a:rPr lang="en-US" b="1" i="1" dirty="0">
                <a:solidFill>
                  <a:schemeClr val="bg2">
                    <a:lumMod val="75000"/>
                  </a:schemeClr>
                </a:solidFill>
                <a:latin typeface="Calibri Light" pitchFamily="34" charset="0"/>
                <a:ea typeface="Calibri Light" pitchFamily="34" charset="0"/>
                <a:cs typeface="Calibri Light" pitchFamily="34" charset="0"/>
              </a:rPr>
              <a:t>Specific Contract 2021/3.1.2/03/SC04</a:t>
            </a:r>
          </a:p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alibri Light" pitchFamily="34" charset="0"/>
                <a:ea typeface="Calibri"/>
                <a:cs typeface="Calibri Light" pitchFamily="34" charset="0"/>
                <a:sym typeface="Symbol"/>
              </a:rPr>
              <a:t>Hosting, maintenance and further development of the Regional Database for the Mediterranean and Black Seas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e93a919-8b90-4eee-a128-e4c4ed2c8f0f">
      <Terms xmlns="http://schemas.microsoft.com/office/infopath/2007/PartnerControls"/>
    </lcf76f155ced4ddcb4097134ff3c332f>
    <TaxCatchAll xmlns="82e3c047-f150-4590-ba06-f742885720c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2E44B0CEB7E47B8540D1C44E7D149" ma:contentTypeVersion="11" ma:contentTypeDescription="Creare un nuovo documento." ma:contentTypeScope="" ma:versionID="665c651f9bd412448c28db1e1cdcba9e">
  <xsd:schema xmlns:xsd="http://www.w3.org/2001/XMLSchema" xmlns:xs="http://www.w3.org/2001/XMLSchema" xmlns:p="http://schemas.microsoft.com/office/2006/metadata/properties" xmlns:ns2="8e93a919-8b90-4eee-a128-e4c4ed2c8f0f" xmlns:ns3="82e3c047-f150-4590-ba06-f742885720c6" targetNamespace="http://schemas.microsoft.com/office/2006/metadata/properties" ma:root="true" ma:fieldsID="5d2f7cd4b9a091a78ff9cacc422cfa6b" ns2:_="" ns3:_="">
    <xsd:import namespace="8e93a919-8b90-4eee-a128-e4c4ed2c8f0f"/>
    <xsd:import namespace="82e3c047-f150-4590-ba06-f742885720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93a919-8b90-4eee-a128-e4c4ed2c8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1e68faa5-9218-4cce-9282-5710a97a2d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e3c047-f150-4590-ba06-f742885720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652f7ed-dd19-46b3-b48b-992a46fb2015}" ma:internalName="TaxCatchAll" ma:showField="CatchAllData" ma:web="82e3c047-f150-4590-ba06-f742885720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03F0A-D01B-46E1-B341-2517BAA330B3}">
  <ds:schemaRefs>
    <ds:schemaRef ds:uri="http://schemas.microsoft.com/office/2006/metadata/properties"/>
    <ds:schemaRef ds:uri="http://schemas.microsoft.com/office/infopath/2007/PartnerControls"/>
    <ds:schemaRef ds:uri="4d5313c0-c1e6-4122-afa9-da1ccdba405d"/>
  </ds:schemaRefs>
</ds:datastoreItem>
</file>

<file path=customXml/itemProps2.xml><?xml version="1.0" encoding="utf-8"?>
<ds:datastoreItem xmlns:ds="http://schemas.openxmlformats.org/officeDocument/2006/customXml" ds:itemID="{49687C5C-8DA6-4ECA-8269-B40E12132E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D46F2-ACDD-4A6E-A6DB-C9392958663E}"/>
</file>

<file path=docProps/app.xml><?xml version="1.0" encoding="utf-8"?>
<Properties xmlns="http://schemas.openxmlformats.org/officeDocument/2006/extended-properties" xmlns:vt="http://schemas.openxmlformats.org/officeDocument/2006/docPropsVTypes">
  <TotalTime>18674</TotalTime>
  <Words>460</Words>
  <Application>Microsoft Office PowerPoint</Application>
  <PresentationFormat>On-screen Show (4:3)</PresentationFormat>
  <Paragraphs>67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Times New Roman</vt:lpstr>
      <vt:lpstr>Arial</vt:lpstr>
      <vt:lpstr>Symbol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stefanos</dc:creator>
  <cp:lastModifiedBy>alessandro ligas</cp:lastModifiedBy>
  <cp:revision>2412</cp:revision>
  <dcterms:modified xsi:type="dcterms:W3CDTF">2025-01-23T14:51:45Z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0x010100E8A2E44B0CEB7E47B8540D1C44E7D149</vt:lpwstr>
  </property>
</Properties>
</file>