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58" r:id="rId5"/>
    <p:sldId id="462" r:id="rId6"/>
    <p:sldId id="458" r:id="rId7"/>
    <p:sldId id="459" r:id="rId8"/>
    <p:sldId id="460" r:id="rId9"/>
    <p:sldId id="461" r:id="rId10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E56DC-3FD7-57B7-B66E-E69E1D131BA9}" v="3" dt="2025-01-20T08:13:38.278"/>
  </p1510:revLst>
</p1510:revInfo>
</file>

<file path=ppt/tableStyles.xml><?xml version="1.0" encoding="utf-8"?>
<a:tblStyleLst xmlns:a="http://schemas.openxmlformats.org/drawingml/2006/main" def="{FACDA79A-D00D-40AD-9729-6EDB1091C2EC}">
  <a:tblStyle styleId="{FACDA79A-D00D-40AD-9729-6EDB1091C2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3647" autoAdjust="0"/>
  </p:normalViewPr>
  <p:slideViewPr>
    <p:cSldViewPr>
      <p:cViewPr>
        <p:scale>
          <a:sx n="107" d="100"/>
          <a:sy n="107" d="100"/>
        </p:scale>
        <p:origin x="-165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nis Chamodrakas" userId="S::ihamod_di.uoa.gr#ext#@coispa.onmicrosoft.com::5543428f-cfe1-4c16-868d-72db8f443af6" providerId="AD" clId="Web-{93AE56DC-3FD7-57B7-B66E-E69E1D131BA9}"/>
    <pc:docChg chg="modSld">
      <pc:chgData name="Ioannis Chamodrakas" userId="S::ihamod_di.uoa.gr#ext#@coispa.onmicrosoft.com::5543428f-cfe1-4c16-868d-72db8f443af6" providerId="AD" clId="Web-{93AE56DC-3FD7-57B7-B66E-E69E1D131BA9}" dt="2025-01-20T08:13:38.278" v="2" actId="20577"/>
      <pc:docMkLst>
        <pc:docMk/>
      </pc:docMkLst>
      <pc:sldChg chg="modSp">
        <pc:chgData name="Ioannis Chamodrakas" userId="S::ihamod_di.uoa.gr#ext#@coispa.onmicrosoft.com::5543428f-cfe1-4c16-868d-72db8f443af6" providerId="AD" clId="Web-{93AE56DC-3FD7-57B7-B66E-E69E1D131BA9}" dt="2025-01-20T08:13:38.278" v="2" actId="20577"/>
        <pc:sldMkLst>
          <pc:docMk/>
          <pc:sldMk cId="2530414263" sldId="461"/>
        </pc:sldMkLst>
        <pc:spChg chg="mod">
          <ac:chgData name="Ioannis Chamodrakas" userId="S::ihamod_di.uoa.gr#ext#@coispa.onmicrosoft.com::5543428f-cfe1-4c16-868d-72db8f443af6" providerId="AD" clId="Web-{93AE56DC-3FD7-57B7-B66E-E69E1D131BA9}" dt="2025-01-20T08:13:38.278" v="2" actId="20577"/>
          <ac:spMkLst>
            <pc:docMk/>
            <pc:sldMk cId="2530414263" sldId="46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9924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a397a42b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aa397a42b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</a:t>
            </a:r>
            <a:r>
              <a:rPr lang="en-US" baseline="0" dirty="0"/>
              <a:t> presentation consists of 4 parts: First I will present an overview of the RDBFIS web application software architecture, Then I will proceed with the Graphical User Interface Design. I will also give an overview of the Access and Security subsystem. Finally I will perform a live demonstration of the web application on a high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8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6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9260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926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4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57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1" y="16002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40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dbfis.ath.hcmr.g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bs-rdbfis.hcmr.gr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 descr="https://ec.europa.eu/info/sites/info/themes/europa/images/svg/logo/logo--en.svg"/>
          <p:cNvSpPr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5"/>
          <p:cNvGrpSpPr/>
          <p:nvPr/>
        </p:nvGrpSpPr>
        <p:grpSpPr>
          <a:xfrm>
            <a:off x="785786" y="836712"/>
            <a:ext cx="7643866" cy="3786214"/>
            <a:chOff x="892934" y="1415286"/>
            <a:chExt cx="7500990" cy="2958373"/>
          </a:xfrm>
        </p:grpSpPr>
        <p:sp>
          <p:nvSpPr>
            <p:cNvPr id="142" name="Google Shape;142;p15"/>
            <p:cNvSpPr/>
            <p:nvPr/>
          </p:nvSpPr>
          <p:spPr>
            <a:xfrm>
              <a:off x="892934" y="1415286"/>
              <a:ext cx="7500990" cy="1643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sz="2600" b="1" cap="small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MARE/2020/08 - SI2.839444</a:t>
              </a:r>
            </a:p>
            <a:p>
              <a:pPr lvl="0" algn="ctr">
                <a:lnSpc>
                  <a:spcPct val="105000"/>
                </a:lnSpc>
              </a:pPr>
              <a:r>
                <a:rPr lang="en-US" sz="2600" b="1" cap="small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Development of the Regional Database for the Mediterranean &amp; Black Seas (</a:t>
              </a:r>
              <a:r>
                <a:rPr lang="en-US" sz="2600" b="1" dirty="0" err="1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Med&amp;BS</a:t>
              </a:r>
              <a:r>
                <a:rPr lang="en-US" sz="2600" b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 RDBFIS</a:t>
              </a:r>
              <a:r>
                <a:rPr lang="en-US" sz="2600" b="1" cap="small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)</a:t>
              </a:r>
            </a:p>
            <a:p>
              <a:pPr lvl="0" algn="ctr">
                <a:lnSpc>
                  <a:spcPct val="105000"/>
                </a:lnSpc>
              </a:pPr>
              <a:r>
                <a:rPr lang="en-US" i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This project has financed under the European Maritime and Fisheries Fund (EMFF)</a:t>
              </a:r>
            </a:p>
            <a:p>
              <a:pPr lvl="0" algn="ctr">
                <a:lnSpc>
                  <a:spcPct val="105000"/>
                </a:lnSpc>
              </a:pPr>
              <a:endParaRPr lang="en-US" sz="2400" b="1" cap="small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892934" y="3096180"/>
              <a:ext cx="7500990" cy="1277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sz="2800" b="1" cap="small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Symbol"/>
                </a:rPr>
                <a:t>CINEA/EMFAF/2021/3.1.2/03/SC04/SI2.881222</a:t>
              </a:r>
            </a:p>
            <a:p>
              <a:pPr algn="ctr">
                <a:lnSpc>
                  <a:spcPct val="105000"/>
                </a:lnSpc>
              </a:pPr>
              <a:r>
                <a:rPr lang="en-US" sz="2800" b="1" i="1" dirty="0">
                  <a:solidFill>
                    <a:schemeClr val="bg2">
                      <a:lumMod val="75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Specific Contract 2021/3.1.2/03/SC04</a:t>
              </a:r>
            </a:p>
            <a:p>
              <a:pPr algn="ctr"/>
              <a:r>
                <a:rPr lang="en-US" sz="2800" b="1" cap="small" dirty="0">
                  <a:solidFill>
                    <a:schemeClr val="accent6">
                      <a:lumMod val="75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Symbol"/>
                </a:rPr>
                <a:t>Hosting, maintenance and further development of the Regional Database for the Mediterranean and Black Seas</a:t>
              </a:r>
            </a:p>
            <a:p>
              <a:pPr algn="ctr"/>
              <a:r>
                <a:rPr lang="en-US" sz="2800" i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(</a:t>
              </a:r>
              <a:r>
                <a:rPr lang="en-US" sz="2800" b="1" i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period: 01/04/2023 – 31/03/2025</a:t>
              </a:r>
              <a:r>
                <a:rPr lang="en-US" sz="2800" i="1" dirty="0">
                  <a:solidFill>
                    <a:schemeClr val="bg2">
                      <a:lumMod val="50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)</a:t>
              </a:r>
            </a:p>
            <a:p>
              <a:pPr algn="ctr"/>
              <a:endParaRPr lang="pt-BR" sz="2600" b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9416" y="2420888"/>
            <a:ext cx="8001056" cy="4810548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5000"/>
              </a:lnSpc>
            </a:pPr>
            <a:r>
              <a:rPr lang="en-US" sz="3200" b="1" dirty="0">
                <a:solidFill>
                  <a:srgbClr val="0070C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Overview of the RDBFIS web application</a:t>
            </a:r>
          </a:p>
          <a:p>
            <a:pPr algn="ctr">
              <a:lnSpc>
                <a:spcPct val="105000"/>
              </a:lnSpc>
            </a:pPr>
            <a:endParaRPr lang="en-US" sz="2800" b="1" dirty="0">
              <a:solidFill>
                <a:srgbClr val="0070C0"/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marL="342900" lvl="1" indent="-342900">
              <a:lnSpc>
                <a:spcPct val="105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RDBFIS web application software architecture</a:t>
            </a:r>
          </a:p>
          <a:p>
            <a:pPr marL="342900" lvl="1" indent="-342900">
              <a:lnSpc>
                <a:spcPct val="105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Graphical User Interface Design</a:t>
            </a:r>
          </a:p>
          <a:p>
            <a:pPr marL="342900" lvl="1" indent="-342900">
              <a:lnSpc>
                <a:spcPct val="105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Access and Security subsystem</a:t>
            </a:r>
          </a:p>
          <a:p>
            <a:pPr marL="342900" lvl="1" indent="-342900">
              <a:lnSpc>
                <a:spcPct val="105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Live demonstration on a high level</a:t>
            </a:r>
          </a:p>
          <a:p>
            <a:pPr marL="342900" lvl="1" indent="-342900">
              <a:lnSpc>
                <a:spcPct val="105000"/>
              </a:lnSpc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marL="342900" lvl="1" indent="-342900">
              <a:lnSpc>
                <a:spcPct val="105000"/>
              </a:lnSpc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marL="342900" lvl="1" indent="-342900" algn="ctr">
              <a:lnSpc>
                <a:spcPct val="105000"/>
              </a:lnSpc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algn="ctr">
              <a:lnSpc>
                <a:spcPct val="105000"/>
              </a:lnSpc>
            </a:pPr>
            <a:endParaRPr lang="en-US" sz="1800" b="1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algn="ctr">
              <a:lnSpc>
                <a:spcPct val="105000"/>
              </a:lnSpc>
            </a:pPr>
            <a:endParaRPr lang="en-US" sz="1800" b="1" dirty="0">
              <a:solidFill>
                <a:schemeClr val="tx1"/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algn="just">
              <a:lnSpc>
                <a:spcPct val="105000"/>
              </a:lnSpc>
            </a:pPr>
            <a:endParaRPr lang="en-US" sz="2000" dirty="0">
              <a:solidFill>
                <a:srgbClr val="FF0000"/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algn="just">
              <a:lnSpc>
                <a:spcPct val="105000"/>
              </a:lnSpc>
            </a:pPr>
            <a:endParaRPr lang="en-US" sz="1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algn="just">
              <a:lnSpc>
                <a:spcPct val="105000"/>
              </a:lnSpc>
            </a:pPr>
            <a:endParaRPr lang="en-US" sz="1000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21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979" y="1993746"/>
            <a:ext cx="612068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RDBFIS software architecture</a:t>
            </a:r>
            <a:endParaRPr lang="el-GR" sz="24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level view of the software architecture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Server</a:t>
            </a:r>
          </a:p>
          <a:p>
            <a:pPr marL="360363" lvl="1" indent="-27305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Web Application components</a:t>
            </a:r>
          </a:p>
          <a:p>
            <a:pPr marL="360363" lvl="1" indent="-273050">
              <a:buFont typeface="+mj-lt"/>
              <a:buAutoNum type="arabicPeriod"/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Springboot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REST API /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Authentication&amp;Authorization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filters</a:t>
            </a:r>
          </a:p>
          <a:p>
            <a:pPr marL="360363" lvl="1" indent="-27305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Data Validation / Processing web services (via Plumber)</a:t>
            </a:r>
          </a:p>
          <a:p>
            <a:pPr marL="360363" lvl="1" indent="-27305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Access Repositories</a:t>
            </a:r>
          </a:p>
          <a:p>
            <a:pPr lvl="1">
              <a:spcAft>
                <a:spcPts val="600"/>
              </a:spcAft>
            </a:pP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images:</a:t>
            </a:r>
          </a:p>
          <a:p>
            <a:pPr marL="285750" lvl="1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>
                <a:latin typeface="Consolas" pitchFamily="49" charset="0"/>
              </a:rPr>
              <a:t>Java Application Server</a:t>
            </a:r>
          </a:p>
          <a:p>
            <a:pPr marL="285750" lvl="1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dirty="0">
                <a:latin typeface="Consolas" pitchFamily="49" charset="0"/>
              </a:rPr>
              <a:t>Multiple R server instances </a:t>
            </a:r>
            <a:r>
              <a:rPr lang="en-US" dirty="0">
                <a:latin typeface="Consolas" pitchFamily="49" charset="0"/>
              </a:rPr>
              <a:t>served through a </a:t>
            </a:r>
            <a:r>
              <a:rPr lang="en-US" dirty="0" err="1">
                <a:latin typeface="Consolas" pitchFamily="49" charset="0"/>
              </a:rPr>
              <a:t>HAproxy</a:t>
            </a:r>
            <a:r>
              <a:rPr lang="en-US" dirty="0">
                <a:latin typeface="Consolas" pitchFamily="49" charset="0"/>
              </a:rPr>
              <a:t> load balancer behind a highly performing </a:t>
            </a:r>
            <a:r>
              <a:rPr lang="en-US" dirty="0" err="1">
                <a:latin typeface="Consolas" pitchFamily="49" charset="0"/>
              </a:rPr>
              <a:t>nginx</a:t>
            </a:r>
            <a:r>
              <a:rPr lang="en-US" dirty="0">
                <a:latin typeface="Consolas" pitchFamily="49" charset="0"/>
              </a:rPr>
              <a:t> Web Server</a:t>
            </a:r>
            <a:r>
              <a:rPr lang="en-GB" dirty="0">
                <a:latin typeface="Consolas" pitchFamily="49" charset="0"/>
              </a:rPr>
              <a:t>)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alibri" panose="020F050202020403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Server</a:t>
            </a:r>
          </a:p>
          <a:p>
            <a:pPr lvl="1">
              <a:spcAft>
                <a:spcPts val="600"/>
              </a:spcAft>
            </a:pP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13 at </a:t>
            </a:r>
            <a:r>
              <a:rPr lang="en-GB" u="sng" dirty="0">
                <a:latin typeface="Consolas" pitchFamily="49" charset="0"/>
                <a:hlinkClick r:id="rId3"/>
              </a:rPr>
              <a:t>rdbfis.ath.hcmr.gr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lvl="1" indent="-273050">
              <a:spcAft>
                <a:spcPts val="600"/>
              </a:spcAft>
              <a:buFont typeface="+mj-lt"/>
              <a:buAutoNum type="arabicPeriod"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4625" lvl="1">
              <a:spcAft>
                <a:spcPts val="600"/>
              </a:spcAft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4625" lvl="1">
              <a:spcAft>
                <a:spcPts val="600"/>
              </a:spcAft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14" y="2006812"/>
            <a:ext cx="2835886" cy="41337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442" y="1285860"/>
            <a:ext cx="9036000" cy="40241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000" b="1" dirty="0">
                <a:solidFill>
                  <a:srgbClr val="0070C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Overview of the RDBFIS web application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379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993746"/>
            <a:ext cx="8712968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Graphical User Interface design</a:t>
            </a:r>
          </a:p>
          <a:p>
            <a:endParaRPr lang="en-US" sz="10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design of the GUI follows the main guidelines of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human-centered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user interface design: simplicity, consistency, purposefulness, communication of status information and clarity. </a:t>
            </a:r>
          </a:p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navigation menu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 vertical sidebar (appropriate functionality in 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move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Upper levels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Data Calls,  Surveys, Stomach Contents,  Eggs &amp; Larvae, Alien/Invasive Species, Recreational Fisheries, Litter, EU Fleet Data, Spatial Analysis, Environmental, Codification System.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Calls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can navigate to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FDI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Med&amp;BS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GFCM/DCRF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RCG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STECF/GFCM , AER Socioeconomic and GFCM Socioeconomic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calls, under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Surveys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can navigate to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MEDITS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surveys</a:t>
            </a:r>
          </a:p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 Panel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component UI View (e.g. Med&amp;BS Data Call includes 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Tabular Visualization, Graphs, Import and Processing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tabs). Easy incorporation of additional tabs and functionalities.</a:t>
            </a: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sz="1800" b="1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sz="1800" b="1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42" y="1285860"/>
            <a:ext cx="9036000" cy="40241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000" b="1" dirty="0">
                <a:solidFill>
                  <a:srgbClr val="0070C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Overview of the RDBFIS web application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983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993746"/>
            <a:ext cx="871296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and Security System</a:t>
            </a:r>
          </a:p>
          <a:p>
            <a:endParaRPr lang="en-US" sz="10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Security System of the platform enforces Role-based Access Control on the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Med&amp;BS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RDBFIS data. 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roles / access levels to the system: 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Administrator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role which may access all functionalities and data; 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 (open access level) which may access only publicly available EU Fleet data as well as the entries of the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Med&amp;BS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RDBFIS Codification System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State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 having access solely to own data;</a:t>
            </a:r>
          </a:p>
          <a:p>
            <a:pPr marL="630238" lvl="8" indent="-274638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Member State level is further subdivided into sub-levels: a user may have only read access to Member State data or both read/write access. Furthermore, a user may only have read or read/write access on a specific Geographical Subarea.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 Purpose User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 (e.g. STECF to access only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Med&amp;BS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data). 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data exchanges are encrypted using the TLS cryptographic protocol. The passwords of the users are stored in an encrypted form in the database (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algorithm) and the access to the Web Service API is restricted by using Spring Security with JSON Web Tokens. </a:t>
            </a:r>
          </a:p>
          <a:p>
            <a:pPr>
              <a:spcAft>
                <a:spcPts val="600"/>
              </a:spcAft>
            </a:pPr>
            <a:endParaRPr lang="en-US" sz="1800" b="1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42" y="1285860"/>
            <a:ext cx="9036000" cy="40241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000" b="1" dirty="0">
                <a:solidFill>
                  <a:srgbClr val="0070C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Overview of the RDBFIS web application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8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723109"/>
            <a:ext cx="7772400" cy="1362075"/>
          </a:xfrm>
        </p:spPr>
        <p:txBody>
          <a:bodyPr/>
          <a:lstStyle/>
          <a:p>
            <a:pPr algn="ctr"/>
            <a:r>
              <a:rPr lang="en-US"/>
              <a:t>Live Demonstration</a:t>
            </a:r>
            <a:br>
              <a:rPr lang="en-US" dirty="0"/>
            </a:br>
            <a:r>
              <a:rPr lang="en-US" sz="2800" b="0" dirty="0">
                <a:hlinkClick r:id="rId2"/>
              </a:rPr>
              <a:t>https://medbs-rdbfis.hcmr.gr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44442" y="1285860"/>
            <a:ext cx="9036000" cy="402418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000" b="1" dirty="0">
                <a:solidFill>
                  <a:srgbClr val="0070C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Overview of the RDBFIS web application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41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93a919-8b90-4eee-a128-e4c4ed2c8f0f">
      <Terms xmlns="http://schemas.microsoft.com/office/infopath/2007/PartnerControls"/>
    </lcf76f155ced4ddcb4097134ff3c332f>
    <TaxCatchAll xmlns="82e3c047-f150-4590-ba06-f742885720c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A2E44B0CEB7E47B8540D1C44E7D149" ma:contentTypeVersion="11" ma:contentTypeDescription="Creare un nuovo documento." ma:contentTypeScope="" ma:versionID="665c651f9bd412448c28db1e1cdcba9e">
  <xsd:schema xmlns:xsd="http://www.w3.org/2001/XMLSchema" xmlns:xs="http://www.w3.org/2001/XMLSchema" xmlns:p="http://schemas.microsoft.com/office/2006/metadata/properties" xmlns:ns2="8e93a919-8b90-4eee-a128-e4c4ed2c8f0f" xmlns:ns3="82e3c047-f150-4590-ba06-f742885720c6" targetNamespace="http://schemas.microsoft.com/office/2006/metadata/properties" ma:root="true" ma:fieldsID="5d2f7cd4b9a091a78ff9cacc422cfa6b" ns2:_="" ns3:_="">
    <xsd:import namespace="8e93a919-8b90-4eee-a128-e4c4ed2c8f0f"/>
    <xsd:import namespace="82e3c047-f150-4590-ba06-f742885720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3a919-8b90-4eee-a128-e4c4ed2c8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1e68faa5-9218-4cce-9282-5710a97a2d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e3c047-f150-4590-ba06-f742885720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652f7ed-dd19-46b3-b48b-992a46fb2015}" ma:internalName="TaxCatchAll" ma:showField="CatchAllData" ma:web="82e3c047-f150-4590-ba06-f742885720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687C5C-8DA6-4ECA-8269-B40E12132E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E03F0A-D01B-46E1-B341-2517BAA330B3}">
  <ds:schemaRefs>
    <ds:schemaRef ds:uri="http://schemas.microsoft.com/office/2006/documentManagement/types"/>
    <ds:schemaRef ds:uri="http://purl.org/dc/elements/1.1/"/>
    <ds:schemaRef ds:uri="1142d928-f7e1-4dad-be17-917fb3789665"/>
    <ds:schemaRef ds:uri="http://schemas.microsoft.com/office/infopath/2007/PartnerControls"/>
    <ds:schemaRef ds:uri="http://schemas.openxmlformats.org/package/2006/metadata/core-properties"/>
    <ds:schemaRef ds:uri="5cd3fa5a-9be5-4a3e-93ee-3ed4abf94e62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84732C-826C-4762-AA8C-AB47990D5D78}"/>
</file>

<file path=docProps/app.xml><?xml version="1.0" encoding="utf-8"?>
<Properties xmlns="http://schemas.openxmlformats.org/officeDocument/2006/extended-properties" xmlns:vt="http://schemas.openxmlformats.org/officeDocument/2006/docPropsVTypes">
  <TotalTime>15625</TotalTime>
  <Words>565</Words>
  <Application>Microsoft Office PowerPoint</Application>
  <PresentationFormat>On-screen Show (4:3)</PresentationFormat>
  <Paragraphs>56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Live Demonstration https://medbs-rdbfis.hcmr.gr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stefanos</dc:creator>
  <cp:lastModifiedBy>Ioannis Chamodrakas</cp:lastModifiedBy>
  <cp:revision>1903</cp:revision>
  <dcterms:modified xsi:type="dcterms:W3CDTF">2025-01-20T08:14:04Z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0x010100E8A2E44B0CEB7E47B8540D1C44E7D149</vt:lpwstr>
  </property>
</Properties>
</file>