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xml" ContentType="application/vnd.openxmlformats-officedocument.presentationml.slide+xml"/>
  <Override PartName="/ppt/slides/slide3.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4.xml" ContentType="application/vnd.openxmlformats-officedocument.presentationml.slide+xml"/>
  <Override PartName="/ppt/slides/slide8.xml" ContentType="application/vnd.openxmlformats-officedocument.presentationml.slide+xml"/>
  <Override PartName="/ppt/slides/slide1.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Masters/slideMaster1.xml" ContentType="application/vnd.openxmlformats-officedocument.presentationml.slideMaster+xml"/>
  <Override PartName="/ppt/slideLayouts/slideLayout17.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8.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10" d="100"/>
          <a:sy n="110" d="100"/>
        </p:scale>
        <p:origin x="-594" y="-90"/>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18" Type="http://schemas.openxmlformats.org/officeDocument/2006/relationships/customXml" Target="../customXml/item3.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77E52F3-D49E-4113-9736-1C207B644CAA}" type="datetimeFigureOut">
              <a:rPr lang="en-US" smtClean="0"/>
              <a:pPr/>
              <a:t>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4D0217-71EA-4689-807B-AE2B04C06EBB}" type="slidenum">
              <a:rPr lang="en-US" smtClean="0"/>
              <a:pPr/>
              <a:t>‹#›</a:t>
            </a:fld>
            <a:endParaRPr lang="en-US"/>
          </a:p>
        </p:txBody>
      </p:sp>
    </p:spTree>
    <p:extLst>
      <p:ext uri="{BB962C8B-B14F-4D97-AF65-F5344CB8AC3E}">
        <p14:creationId xmlns:p14="http://schemas.microsoft.com/office/powerpoint/2010/main" xmlns="" val="1242195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77E52F3-D49E-4113-9736-1C207B644CAA}" type="datetimeFigureOut">
              <a:rPr lang="en-US" smtClean="0"/>
              <a:pPr/>
              <a:t>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4D0217-71EA-4689-807B-AE2B04C06EBB}" type="slidenum">
              <a:rPr lang="en-US" smtClean="0"/>
              <a:pPr/>
              <a:t>‹#›</a:t>
            </a:fld>
            <a:endParaRPr lang="en-US"/>
          </a:p>
        </p:txBody>
      </p:sp>
    </p:spTree>
    <p:extLst>
      <p:ext uri="{BB962C8B-B14F-4D97-AF65-F5344CB8AC3E}">
        <p14:creationId xmlns:p14="http://schemas.microsoft.com/office/powerpoint/2010/main" xmlns="" val="1160487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77E52F3-D49E-4113-9736-1C207B644CAA}" type="datetimeFigureOut">
              <a:rPr lang="en-US" smtClean="0"/>
              <a:pPr/>
              <a:t>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4D0217-71EA-4689-807B-AE2B04C06EBB}" type="slidenum">
              <a:rPr lang="en-US" smtClean="0"/>
              <a:pPr/>
              <a:t>‹#›</a:t>
            </a:fld>
            <a:endParaRPr lang="en-US"/>
          </a:p>
        </p:txBody>
      </p:sp>
    </p:spTree>
    <p:extLst>
      <p:ext uri="{BB962C8B-B14F-4D97-AF65-F5344CB8AC3E}">
        <p14:creationId xmlns:p14="http://schemas.microsoft.com/office/powerpoint/2010/main" xmlns="" val="37468185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77E52F3-D49E-4113-9736-1C207B644CAA}" type="datetimeFigureOut">
              <a:rPr lang="en-US" smtClean="0"/>
              <a:pPr/>
              <a:t>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4D0217-71EA-4689-807B-AE2B04C06EBB}" type="slidenum">
              <a:rPr lang="en-US" smtClean="0"/>
              <a:pPr/>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xmlns="" val="2452820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77E52F3-D49E-4113-9736-1C207B644CAA}" type="datetimeFigureOut">
              <a:rPr lang="en-US" smtClean="0"/>
              <a:pPr/>
              <a:t>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4D0217-71EA-4689-807B-AE2B04C06EBB}" type="slidenum">
              <a:rPr lang="en-US" smtClean="0"/>
              <a:pPr/>
              <a:t>‹#›</a:t>
            </a:fld>
            <a:endParaRPr lang="en-US"/>
          </a:p>
        </p:txBody>
      </p:sp>
    </p:spTree>
    <p:extLst>
      <p:ext uri="{BB962C8B-B14F-4D97-AF65-F5344CB8AC3E}">
        <p14:creationId xmlns:p14="http://schemas.microsoft.com/office/powerpoint/2010/main" xmlns="" val="20360233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77E52F3-D49E-4113-9736-1C207B644CAA}" type="datetimeFigureOut">
              <a:rPr lang="en-US" smtClean="0"/>
              <a:pPr/>
              <a:t>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4D0217-71EA-4689-807B-AE2B04C06EBB}" type="slidenum">
              <a:rPr lang="en-US" smtClean="0"/>
              <a:pPr/>
              <a:t>‹#›</a:t>
            </a:fld>
            <a:endParaRPr lang="en-US"/>
          </a:p>
        </p:txBody>
      </p:sp>
    </p:spTree>
    <p:extLst>
      <p:ext uri="{BB962C8B-B14F-4D97-AF65-F5344CB8AC3E}">
        <p14:creationId xmlns:p14="http://schemas.microsoft.com/office/powerpoint/2010/main" xmlns="" val="17059419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77E52F3-D49E-4113-9736-1C207B644CAA}" type="datetimeFigureOut">
              <a:rPr lang="en-US" smtClean="0"/>
              <a:pPr/>
              <a:t>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4D0217-71EA-4689-807B-AE2B04C06EBB}" type="slidenum">
              <a:rPr lang="en-US" smtClean="0"/>
              <a:pPr/>
              <a:t>‹#›</a:t>
            </a:fld>
            <a:endParaRPr lang="en-US"/>
          </a:p>
        </p:txBody>
      </p:sp>
    </p:spTree>
    <p:extLst>
      <p:ext uri="{BB962C8B-B14F-4D97-AF65-F5344CB8AC3E}">
        <p14:creationId xmlns:p14="http://schemas.microsoft.com/office/powerpoint/2010/main" xmlns="" val="33963958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7E52F3-D49E-4113-9736-1C207B644CAA}" type="datetimeFigureOut">
              <a:rPr lang="en-US" smtClean="0"/>
              <a:pPr/>
              <a:t>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4D0217-71EA-4689-807B-AE2B04C06EBB}" type="slidenum">
              <a:rPr lang="en-US" smtClean="0"/>
              <a:pPr/>
              <a:t>‹#›</a:t>
            </a:fld>
            <a:endParaRPr lang="en-US"/>
          </a:p>
        </p:txBody>
      </p:sp>
    </p:spTree>
    <p:extLst>
      <p:ext uri="{BB962C8B-B14F-4D97-AF65-F5344CB8AC3E}">
        <p14:creationId xmlns:p14="http://schemas.microsoft.com/office/powerpoint/2010/main" xmlns="" val="6139247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7E52F3-D49E-4113-9736-1C207B644CAA}" type="datetimeFigureOut">
              <a:rPr lang="en-US" smtClean="0"/>
              <a:pPr/>
              <a:t>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4D0217-71EA-4689-807B-AE2B04C06EBB}" type="slidenum">
              <a:rPr lang="en-US" smtClean="0"/>
              <a:pPr/>
              <a:t>‹#›</a:t>
            </a:fld>
            <a:endParaRPr lang="en-US"/>
          </a:p>
        </p:txBody>
      </p:sp>
    </p:spTree>
    <p:extLst>
      <p:ext uri="{BB962C8B-B14F-4D97-AF65-F5344CB8AC3E}">
        <p14:creationId xmlns:p14="http://schemas.microsoft.com/office/powerpoint/2010/main" xmlns="" val="8295737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4C3393-C2F1-DE7D-8AF3-00870B1381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0134121F-EF37-1EFB-DCC0-450D1757C33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B2DCC30-4F45-9FBC-82E8-11F265465DEB}"/>
              </a:ext>
            </a:extLst>
          </p:cNvPr>
          <p:cNvSpPr>
            <a:spLocks noGrp="1"/>
          </p:cNvSpPr>
          <p:nvPr>
            <p:ph type="dt" sz="half" idx="10"/>
          </p:nvPr>
        </p:nvSpPr>
        <p:spPr/>
        <p:txBody>
          <a:bodyPr/>
          <a:lstStyle/>
          <a:p>
            <a:fld id="{777E52F3-D49E-4113-9736-1C207B644CAA}" type="datetimeFigureOut">
              <a:rPr lang="en-US" smtClean="0"/>
              <a:pPr/>
              <a:t>2/5/2025</a:t>
            </a:fld>
            <a:endParaRPr lang="en-US"/>
          </a:p>
        </p:txBody>
      </p:sp>
      <p:sp>
        <p:nvSpPr>
          <p:cNvPr id="5" name="Footer Placeholder 4">
            <a:extLst>
              <a:ext uri="{FF2B5EF4-FFF2-40B4-BE49-F238E27FC236}">
                <a16:creationId xmlns:a16="http://schemas.microsoft.com/office/drawing/2014/main" xmlns="" id="{B44B8A8F-5267-E8C3-6488-F34B6761D7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5B48657-9BB6-38F7-D1CF-267F053D0092}"/>
              </a:ext>
            </a:extLst>
          </p:cNvPr>
          <p:cNvSpPr>
            <a:spLocks noGrp="1"/>
          </p:cNvSpPr>
          <p:nvPr>
            <p:ph type="sldNum" sz="quarter" idx="12"/>
          </p:nvPr>
        </p:nvSpPr>
        <p:spPr/>
        <p:txBody>
          <a:bodyPr/>
          <a:lstStyle/>
          <a:p>
            <a:fld id="{934D0217-71EA-4689-807B-AE2B04C06EBB}" type="slidenum">
              <a:rPr lang="en-US" smtClean="0"/>
              <a:pPr/>
              <a:t>‹#›</a:t>
            </a:fld>
            <a:endParaRPr lang="en-US"/>
          </a:p>
        </p:txBody>
      </p:sp>
    </p:spTree>
    <p:extLst>
      <p:ext uri="{BB962C8B-B14F-4D97-AF65-F5344CB8AC3E}">
        <p14:creationId xmlns:p14="http://schemas.microsoft.com/office/powerpoint/2010/main" xmlns="" val="507659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7E52F3-D49E-4113-9736-1C207B644CAA}" type="datetimeFigureOut">
              <a:rPr lang="en-US" smtClean="0"/>
              <a:pPr/>
              <a:t>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4D0217-71EA-4689-807B-AE2B04C06EBB}" type="slidenum">
              <a:rPr lang="en-US" smtClean="0"/>
              <a:pPr/>
              <a:t>‹#›</a:t>
            </a:fld>
            <a:endParaRPr lang="en-US"/>
          </a:p>
        </p:txBody>
      </p:sp>
    </p:spTree>
    <p:extLst>
      <p:ext uri="{BB962C8B-B14F-4D97-AF65-F5344CB8AC3E}">
        <p14:creationId xmlns:p14="http://schemas.microsoft.com/office/powerpoint/2010/main" xmlns="" val="635221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7E52F3-D49E-4113-9736-1C207B644CAA}" type="datetimeFigureOut">
              <a:rPr lang="en-US" smtClean="0"/>
              <a:pPr/>
              <a:t>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4D0217-71EA-4689-807B-AE2B04C06EBB}" type="slidenum">
              <a:rPr lang="en-US" smtClean="0"/>
              <a:pPr/>
              <a:t>‹#›</a:t>
            </a:fld>
            <a:endParaRPr lang="en-US"/>
          </a:p>
        </p:txBody>
      </p:sp>
    </p:spTree>
    <p:extLst>
      <p:ext uri="{BB962C8B-B14F-4D97-AF65-F5344CB8AC3E}">
        <p14:creationId xmlns:p14="http://schemas.microsoft.com/office/powerpoint/2010/main" xmlns="" val="1107687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77E52F3-D49E-4113-9736-1C207B644CAA}" type="datetimeFigureOut">
              <a:rPr lang="en-US" smtClean="0"/>
              <a:pPr/>
              <a:t>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4D0217-71EA-4689-807B-AE2B04C06EBB}" type="slidenum">
              <a:rPr lang="en-US" smtClean="0"/>
              <a:pPr/>
              <a:t>‹#›</a:t>
            </a:fld>
            <a:endParaRPr lang="en-US"/>
          </a:p>
        </p:txBody>
      </p:sp>
    </p:spTree>
    <p:extLst>
      <p:ext uri="{BB962C8B-B14F-4D97-AF65-F5344CB8AC3E}">
        <p14:creationId xmlns:p14="http://schemas.microsoft.com/office/powerpoint/2010/main" xmlns="" val="1052131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77E52F3-D49E-4113-9736-1C207B644CAA}" type="datetimeFigureOut">
              <a:rPr lang="en-US" smtClean="0"/>
              <a:pPr/>
              <a:t>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4D0217-71EA-4689-807B-AE2B04C06EBB}" type="slidenum">
              <a:rPr lang="en-US" smtClean="0"/>
              <a:pPr/>
              <a:t>‹#›</a:t>
            </a:fld>
            <a:endParaRPr lang="en-US"/>
          </a:p>
        </p:txBody>
      </p:sp>
    </p:spTree>
    <p:extLst>
      <p:ext uri="{BB962C8B-B14F-4D97-AF65-F5344CB8AC3E}">
        <p14:creationId xmlns:p14="http://schemas.microsoft.com/office/powerpoint/2010/main" xmlns="" val="4178481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77E52F3-D49E-4113-9736-1C207B644CAA}" type="datetimeFigureOut">
              <a:rPr lang="en-US" smtClean="0"/>
              <a:pPr/>
              <a:t>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4D0217-71EA-4689-807B-AE2B04C06EBB}" type="slidenum">
              <a:rPr lang="en-US" smtClean="0"/>
              <a:pPr/>
              <a:t>‹#›</a:t>
            </a:fld>
            <a:endParaRPr lang="en-US"/>
          </a:p>
        </p:txBody>
      </p:sp>
    </p:spTree>
    <p:extLst>
      <p:ext uri="{BB962C8B-B14F-4D97-AF65-F5344CB8AC3E}">
        <p14:creationId xmlns:p14="http://schemas.microsoft.com/office/powerpoint/2010/main" xmlns="" val="3096190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777E52F3-D49E-4113-9736-1C207B644CAA}" type="datetimeFigureOut">
              <a:rPr lang="en-US" smtClean="0"/>
              <a:pPr/>
              <a:t>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4D0217-71EA-4689-807B-AE2B04C06EBB}" type="slidenum">
              <a:rPr lang="en-US" smtClean="0"/>
              <a:pPr/>
              <a:t>‹#›</a:t>
            </a:fld>
            <a:endParaRPr lang="en-US"/>
          </a:p>
        </p:txBody>
      </p:sp>
    </p:spTree>
    <p:extLst>
      <p:ext uri="{BB962C8B-B14F-4D97-AF65-F5344CB8AC3E}">
        <p14:creationId xmlns:p14="http://schemas.microsoft.com/office/powerpoint/2010/main" xmlns="" val="940654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77E52F3-D49E-4113-9736-1C207B644CAA}" type="datetimeFigureOut">
              <a:rPr lang="en-US" smtClean="0"/>
              <a:pPr/>
              <a:t>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4D0217-71EA-4689-807B-AE2B04C06EBB}" type="slidenum">
              <a:rPr lang="en-US" smtClean="0"/>
              <a:pPr/>
              <a:t>‹#›</a:t>
            </a:fld>
            <a:endParaRPr lang="en-US"/>
          </a:p>
        </p:txBody>
      </p:sp>
    </p:spTree>
    <p:extLst>
      <p:ext uri="{BB962C8B-B14F-4D97-AF65-F5344CB8AC3E}">
        <p14:creationId xmlns:p14="http://schemas.microsoft.com/office/powerpoint/2010/main" xmlns="" val="2906989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77E52F3-D49E-4113-9736-1C207B644CAA}" type="datetimeFigureOut">
              <a:rPr lang="en-US" smtClean="0"/>
              <a:pPr/>
              <a:t>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4D0217-71EA-4689-807B-AE2B04C06EBB}" type="slidenum">
              <a:rPr lang="en-US" smtClean="0"/>
              <a:pPr/>
              <a:t>‹#›</a:t>
            </a:fld>
            <a:endParaRPr lang="en-US"/>
          </a:p>
        </p:txBody>
      </p:sp>
    </p:spTree>
    <p:extLst>
      <p:ext uri="{BB962C8B-B14F-4D97-AF65-F5344CB8AC3E}">
        <p14:creationId xmlns:p14="http://schemas.microsoft.com/office/powerpoint/2010/main" xmlns="" val="991296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cstate="print">
            <a:alphaModFix amt="70000"/>
            <a:extLst>
              <a:ext uri="{28A0092B-C50C-407E-A947-70E740481C1C}">
                <a14:useLocalDpi xmlns:a14="http://schemas.microsoft.com/office/drawing/2010/main" xmlns=""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777E52F3-D49E-4113-9736-1C207B644CAA}" type="datetimeFigureOut">
              <a:rPr lang="en-US" smtClean="0"/>
              <a:pPr/>
              <a:t>2/5/2025</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934D0217-71EA-4689-807B-AE2B04C06EBB}" type="slidenum">
              <a:rPr lang="en-US" smtClean="0"/>
              <a:pPr/>
              <a:t>‹#›</a:t>
            </a:fld>
            <a:endParaRPr lang="en-US"/>
          </a:p>
        </p:txBody>
      </p:sp>
    </p:spTree>
    <p:extLst>
      <p:ext uri="{BB962C8B-B14F-4D97-AF65-F5344CB8AC3E}">
        <p14:creationId xmlns:p14="http://schemas.microsoft.com/office/powerpoint/2010/main" xmlns="" val="1184428079"/>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image" Target="../media/image5.png"/><Relationship Id="rId7" Type="http://schemas.openxmlformats.org/officeDocument/2006/relationships/image" Target="../media/image9.emf"/><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18.xml"/><Relationship Id="rId5" Type="http://schemas.openxmlformats.org/officeDocument/2006/relationships/image" Target="../media/image16.emf"/><Relationship Id="rId4" Type="http://schemas.openxmlformats.org/officeDocument/2006/relationships/image" Target="../media/image15.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3BA387-9F25-59F8-7DA2-A552AB871AC4}"/>
              </a:ext>
            </a:extLst>
          </p:cNvPr>
          <p:cNvSpPr>
            <a:spLocks noGrp="1"/>
          </p:cNvSpPr>
          <p:nvPr>
            <p:ph type="ctrTitle"/>
          </p:nvPr>
        </p:nvSpPr>
        <p:spPr/>
        <p:txBody>
          <a:bodyPr/>
          <a:lstStyle/>
          <a:p>
            <a:r>
              <a:rPr lang="en-US" dirty="0"/>
              <a:t>Methodological Approaches of Bulgaria</a:t>
            </a:r>
          </a:p>
        </p:txBody>
      </p:sp>
      <p:sp>
        <p:nvSpPr>
          <p:cNvPr id="3" name="Subtitle 2">
            <a:extLst>
              <a:ext uri="{FF2B5EF4-FFF2-40B4-BE49-F238E27FC236}">
                <a16:creationId xmlns:a16="http://schemas.microsoft.com/office/drawing/2014/main" xmlns="" id="{7162035D-BA50-9BDC-2C34-0F5E2492259C}"/>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xmlns="" val="2675099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AA0D4A1-C52E-5756-7CA1-02F26912AA44}"/>
              </a:ext>
            </a:extLst>
          </p:cNvPr>
          <p:cNvSpPr>
            <a:spLocks noGrp="1"/>
          </p:cNvSpPr>
          <p:nvPr>
            <p:ph idx="1"/>
          </p:nvPr>
        </p:nvSpPr>
        <p:spPr/>
        <p:txBody>
          <a:bodyPr>
            <a:normAutofit/>
          </a:bodyPr>
          <a:lstStyle/>
          <a:p>
            <a:pPr marL="0" indent="0" algn="ctr">
              <a:buNone/>
            </a:pPr>
            <a:r>
              <a:rPr lang="en-US" sz="6600" dirty="0"/>
              <a:t>THANK YOU FOR YOUR ATTENTION! </a:t>
            </a:r>
          </a:p>
        </p:txBody>
      </p:sp>
    </p:spTree>
    <p:extLst>
      <p:ext uri="{BB962C8B-B14F-4D97-AF65-F5344CB8AC3E}">
        <p14:creationId xmlns:p14="http://schemas.microsoft.com/office/powerpoint/2010/main" xmlns="" val="1048205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0265C1-F3BB-1129-FD3E-34EB39EAE899}"/>
              </a:ext>
            </a:extLst>
          </p:cNvPr>
          <p:cNvSpPr>
            <a:spLocks noGrp="1"/>
          </p:cNvSpPr>
          <p:nvPr>
            <p:ph type="title"/>
          </p:nvPr>
        </p:nvSpPr>
        <p:spPr>
          <a:xfrm>
            <a:off x="258418" y="533255"/>
            <a:ext cx="11473873" cy="549275"/>
          </a:xfrm>
        </p:spPr>
        <p:txBody>
          <a:bodyPr>
            <a:noAutofit/>
          </a:bodyPr>
          <a:lstStyle/>
          <a:p>
            <a:r>
              <a:rPr lang="en-US" b="1" dirty="0"/>
              <a:t>Geographical peculiarities of the Bulgarian part </a:t>
            </a:r>
            <a:br>
              <a:rPr lang="en-US" b="1" dirty="0"/>
            </a:br>
            <a:r>
              <a:rPr lang="en-US" b="1" dirty="0"/>
              <a:t>of the Black Sea  region (GSA 29)</a:t>
            </a:r>
          </a:p>
        </p:txBody>
      </p:sp>
      <p:sp>
        <p:nvSpPr>
          <p:cNvPr id="3" name="Content Placeholder 2">
            <a:extLst>
              <a:ext uri="{FF2B5EF4-FFF2-40B4-BE49-F238E27FC236}">
                <a16:creationId xmlns:a16="http://schemas.microsoft.com/office/drawing/2014/main" xmlns="" id="{F4DDA834-051E-6F91-CAC5-97AAECF2CE5C}"/>
              </a:ext>
            </a:extLst>
          </p:cNvPr>
          <p:cNvSpPr>
            <a:spLocks noGrp="1"/>
          </p:cNvSpPr>
          <p:nvPr>
            <p:ph idx="1"/>
          </p:nvPr>
        </p:nvSpPr>
        <p:spPr>
          <a:xfrm>
            <a:off x="838200" y="1440873"/>
            <a:ext cx="10515600" cy="4883872"/>
          </a:xfrm>
        </p:spPr>
        <p:txBody>
          <a:bodyPr>
            <a:normAutofit fontScale="77500" lnSpcReduction="20000"/>
          </a:bodyPr>
          <a:lstStyle/>
          <a:p>
            <a:pPr marL="0" indent="0">
              <a:buNone/>
            </a:pPr>
            <a:r>
              <a:rPr lang="en-US" sz="2600" dirty="0"/>
              <a:t>The distinctive physical and ecological features of the Bulgarian Black Sea coast influence its fisheries. These characteristics influence species composition, fishing practices, and management strategies. </a:t>
            </a:r>
          </a:p>
          <a:p>
            <a:pPr marL="0" indent="0">
              <a:buNone/>
            </a:pPr>
            <a:r>
              <a:rPr lang="en-US" sz="2600" b="1" dirty="0" err="1"/>
              <a:t>Gographical</a:t>
            </a:r>
            <a:r>
              <a:rPr lang="en-US" sz="2600" b="1" dirty="0"/>
              <a:t> and environmental features</a:t>
            </a:r>
          </a:p>
          <a:p>
            <a:pPr marL="457200" lvl="1" indent="0">
              <a:buNone/>
            </a:pPr>
            <a:r>
              <a:rPr lang="en-US" sz="2600" dirty="0"/>
              <a:t>The length of coastline is approximately 354 km.</a:t>
            </a:r>
          </a:p>
          <a:p>
            <a:pPr marL="457200" lvl="1" indent="0">
              <a:buNone/>
            </a:pPr>
            <a:r>
              <a:rPr lang="en-US" sz="2600" dirty="0"/>
              <a:t>The Bulgarian Black Sea possesses an extensive and relatively shallow continental shelf, making it suitable for demersal and pelagic fisheries.</a:t>
            </a:r>
          </a:p>
          <a:p>
            <a:pPr marL="457200" lvl="1" indent="0">
              <a:buNone/>
            </a:pPr>
            <a:r>
              <a:rPr lang="en-US" sz="2600" dirty="0"/>
              <a:t>Depths vary from nearshore shallows (&lt;10 m) to offshore areas surpassing 100 m within Bulgaria's Exclusive Economic Zone (EEZ).</a:t>
            </a:r>
          </a:p>
          <a:p>
            <a:pPr marL="457200" lvl="1" indent="0">
              <a:buNone/>
            </a:pPr>
            <a:r>
              <a:rPr lang="en-US" sz="2600" dirty="0"/>
              <a:t>The seabed includes sandy and muddy substrates, critical for survival and development of various benthic species.</a:t>
            </a:r>
          </a:p>
          <a:p>
            <a:pPr marL="457200" lvl="1" indent="0">
              <a:buNone/>
            </a:pPr>
            <a:r>
              <a:rPr lang="en-US" sz="2600" dirty="0"/>
              <a:t>Major freshwater contributions arise from the Danube (indirectly through currents), </a:t>
            </a:r>
            <a:r>
              <a:rPr lang="en-US" sz="2600" dirty="0" err="1"/>
              <a:t>Kamchia</a:t>
            </a:r>
            <a:r>
              <a:rPr lang="en-US" sz="2600" dirty="0"/>
              <a:t>, and </a:t>
            </a:r>
            <a:r>
              <a:rPr lang="en-US" sz="2600" dirty="0" err="1"/>
              <a:t>Ropotamo</a:t>
            </a:r>
            <a:r>
              <a:rPr lang="en-US" sz="2600" dirty="0"/>
              <a:t> rivers, supplying nutrients and affecting salinity.</a:t>
            </a:r>
          </a:p>
        </p:txBody>
      </p:sp>
    </p:spTree>
    <p:extLst>
      <p:ext uri="{BB962C8B-B14F-4D97-AF65-F5344CB8AC3E}">
        <p14:creationId xmlns:p14="http://schemas.microsoft.com/office/powerpoint/2010/main" xmlns="" val="3645793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208E65-E1B0-9A04-5D54-830CEA9A5D55}"/>
              </a:ext>
            </a:extLst>
          </p:cNvPr>
          <p:cNvSpPr>
            <a:spLocks noGrp="1"/>
          </p:cNvSpPr>
          <p:nvPr>
            <p:ph type="title"/>
          </p:nvPr>
        </p:nvSpPr>
        <p:spPr/>
        <p:txBody>
          <a:bodyPr vert="horz" lIns="91440" tIns="45720" rIns="91440" bIns="45720" rtlCol="0" anchor="ctr">
            <a:normAutofit/>
          </a:bodyPr>
          <a:lstStyle/>
          <a:p>
            <a:r>
              <a:rPr lang="en-US" b="1" dirty="0"/>
              <a:t>Environmental Conditions</a:t>
            </a:r>
          </a:p>
        </p:txBody>
      </p:sp>
      <p:sp>
        <p:nvSpPr>
          <p:cNvPr id="3" name="Content Placeholder 2">
            <a:extLst>
              <a:ext uri="{FF2B5EF4-FFF2-40B4-BE49-F238E27FC236}">
                <a16:creationId xmlns:a16="http://schemas.microsoft.com/office/drawing/2014/main" xmlns="" id="{882E6134-4611-05AC-CFF5-5499B2CACEE4}"/>
              </a:ext>
            </a:extLst>
          </p:cNvPr>
          <p:cNvSpPr>
            <a:spLocks noGrp="1"/>
          </p:cNvSpPr>
          <p:nvPr>
            <p:ph idx="1"/>
          </p:nvPr>
        </p:nvSpPr>
        <p:spPr/>
        <p:txBody>
          <a:bodyPr>
            <a:normAutofit fontScale="85000" lnSpcReduction="20000"/>
          </a:bodyPr>
          <a:lstStyle/>
          <a:p>
            <a:r>
              <a:rPr lang="en-US" b="1" dirty="0"/>
              <a:t>Environmental Conditions</a:t>
            </a:r>
          </a:p>
          <a:p>
            <a:pPr>
              <a:buFont typeface="Arial" panose="020B0604020202020204" pitchFamily="34" charset="0"/>
              <a:buChar char="•"/>
            </a:pPr>
            <a:r>
              <a:rPr lang="en-US" b="1" dirty="0"/>
              <a:t>Salinity</a:t>
            </a:r>
            <a:r>
              <a:rPr lang="en-US" dirty="0"/>
              <a:t>: Low salinity (~18-19 PSU) compared to other </a:t>
            </a:r>
            <a:r>
              <a:rPr lang="en-US" dirty="0" err="1"/>
              <a:t>Eropean</a:t>
            </a:r>
            <a:r>
              <a:rPr lang="en-US" dirty="0"/>
              <a:t> seas and open oceans, influenced by freshwater inflows.</a:t>
            </a:r>
          </a:p>
          <a:p>
            <a:pPr>
              <a:buFont typeface="Arial" panose="020B0604020202020204" pitchFamily="34" charset="0"/>
              <a:buChar char="•"/>
            </a:pPr>
            <a:r>
              <a:rPr lang="en-US" b="1" dirty="0"/>
              <a:t>Temperature</a:t>
            </a:r>
            <a:r>
              <a:rPr lang="en-US" dirty="0"/>
              <a:t>: The Black Sea exhibits considerable regional and temporal variations in water temperature, affected by seasonal, geographic, and climatic factors. Surface temperatures along the Bulgarian coast fluctuate from 4–7°C in winter and 24–28°C in summer, with shallow coastal regions occasionally surpassing 30°C during heatwaves..</a:t>
            </a:r>
          </a:p>
          <a:p>
            <a:pPr>
              <a:buFont typeface="Arial" panose="020B0604020202020204" pitchFamily="34" charset="0"/>
              <a:buChar char="•"/>
            </a:pPr>
            <a:r>
              <a:rPr lang="en-US" b="1" dirty="0"/>
              <a:t>Oxygen Dynamics</a:t>
            </a:r>
            <a:r>
              <a:rPr lang="en-US" dirty="0"/>
              <a:t>:</a:t>
            </a:r>
          </a:p>
          <a:p>
            <a:pPr marL="742950" lvl="1" indent="-285750">
              <a:buFont typeface="Arial" panose="020B0604020202020204" pitchFamily="34" charset="0"/>
              <a:buChar char="•"/>
            </a:pPr>
            <a:r>
              <a:rPr lang="en-US" dirty="0"/>
              <a:t>The Black Sea experiences hypoxic (low oxygen) zones below 150-200 m due to stratification and limited water exchange with the Mediterranean Sea.</a:t>
            </a:r>
          </a:p>
          <a:p>
            <a:pPr marL="742950" lvl="1" indent="-285750">
              <a:buFont typeface="Arial" panose="020B0604020202020204" pitchFamily="34" charset="0"/>
              <a:buChar char="•"/>
            </a:pPr>
            <a:r>
              <a:rPr lang="en-US" dirty="0"/>
              <a:t>Bulgarian fisheries operate above these anoxic depths.</a:t>
            </a:r>
          </a:p>
          <a:p>
            <a:endParaRPr lang="en-US" dirty="0"/>
          </a:p>
        </p:txBody>
      </p:sp>
    </p:spTree>
    <p:extLst>
      <p:ext uri="{BB962C8B-B14F-4D97-AF65-F5344CB8AC3E}">
        <p14:creationId xmlns:p14="http://schemas.microsoft.com/office/powerpoint/2010/main" xmlns="" val="1019295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776D00-B9AE-E154-4C90-F1B3E3AC3F75}"/>
              </a:ext>
            </a:extLst>
          </p:cNvPr>
          <p:cNvSpPr>
            <a:spLocks noGrp="1"/>
          </p:cNvSpPr>
          <p:nvPr>
            <p:ph type="title"/>
          </p:nvPr>
        </p:nvSpPr>
        <p:spPr>
          <a:xfrm>
            <a:off x="838200" y="365126"/>
            <a:ext cx="10515600" cy="687820"/>
          </a:xfrm>
        </p:spPr>
        <p:txBody>
          <a:bodyPr>
            <a:normAutofit/>
          </a:bodyPr>
          <a:lstStyle/>
          <a:p>
            <a:r>
              <a:rPr lang="en-US" b="1" dirty="0"/>
              <a:t>Fisheries-Specific Characteristics</a:t>
            </a:r>
            <a:endParaRPr lang="en-US" dirty="0"/>
          </a:p>
        </p:txBody>
      </p:sp>
      <p:sp>
        <p:nvSpPr>
          <p:cNvPr id="3" name="Content Placeholder 2">
            <a:extLst>
              <a:ext uri="{FF2B5EF4-FFF2-40B4-BE49-F238E27FC236}">
                <a16:creationId xmlns:a16="http://schemas.microsoft.com/office/drawing/2014/main" xmlns="" id="{D08419F6-472B-1A80-9419-95B7AE22BEA5}"/>
              </a:ext>
            </a:extLst>
          </p:cNvPr>
          <p:cNvSpPr>
            <a:spLocks noGrp="1"/>
          </p:cNvSpPr>
          <p:nvPr>
            <p:ph idx="1"/>
          </p:nvPr>
        </p:nvSpPr>
        <p:spPr>
          <a:xfrm>
            <a:off x="773545" y="1052945"/>
            <a:ext cx="10515600" cy="5126181"/>
          </a:xfrm>
        </p:spPr>
        <p:txBody>
          <a:bodyPr>
            <a:normAutofit fontScale="77500" lnSpcReduction="20000"/>
          </a:bodyPr>
          <a:lstStyle/>
          <a:p>
            <a:pPr marL="0" indent="0">
              <a:buNone/>
            </a:pPr>
            <a:r>
              <a:rPr lang="en-US" b="1" dirty="0"/>
              <a:t>Pelagic Species</a:t>
            </a:r>
            <a:r>
              <a:rPr lang="en-US" dirty="0"/>
              <a:t> (surface-dwelling):</a:t>
            </a:r>
          </a:p>
          <a:p>
            <a:pPr marL="457200" lvl="1" indent="0">
              <a:buNone/>
            </a:pPr>
            <a:r>
              <a:rPr lang="en-US" b="1" dirty="0"/>
              <a:t>Sprat (</a:t>
            </a:r>
            <a:r>
              <a:rPr lang="en-US" b="1" i="1" dirty="0"/>
              <a:t>Sprattus sprattus</a:t>
            </a:r>
            <a:r>
              <a:rPr lang="en-US" b="1" dirty="0"/>
              <a:t>)</a:t>
            </a:r>
            <a:r>
              <a:rPr lang="en-US" dirty="0"/>
              <a:t>: A key species for industrial and human consumption fisheries.</a:t>
            </a:r>
          </a:p>
          <a:p>
            <a:pPr marL="457200" lvl="1" indent="0">
              <a:buNone/>
            </a:pPr>
            <a:r>
              <a:rPr lang="en-US" b="1" dirty="0"/>
              <a:t>European anchovy (</a:t>
            </a:r>
            <a:r>
              <a:rPr lang="en-US" b="1" i="1" dirty="0" err="1"/>
              <a:t>Engraulis</a:t>
            </a:r>
            <a:r>
              <a:rPr lang="en-US" b="1" i="1" dirty="0"/>
              <a:t> </a:t>
            </a:r>
            <a:r>
              <a:rPr lang="en-US" b="1" i="1" dirty="0" err="1"/>
              <a:t>encrasicolus</a:t>
            </a:r>
            <a:r>
              <a:rPr lang="en-US" b="1" dirty="0"/>
              <a:t>)</a:t>
            </a:r>
            <a:r>
              <a:rPr lang="en-US" dirty="0"/>
              <a:t>: The most significant commercial species; forms large schools in coastal waters.</a:t>
            </a:r>
          </a:p>
          <a:p>
            <a:pPr marL="457200" lvl="1" indent="0">
              <a:buNone/>
            </a:pPr>
            <a:r>
              <a:rPr lang="en-US" b="1" dirty="0"/>
              <a:t>Horse mackerel (</a:t>
            </a:r>
            <a:r>
              <a:rPr lang="en-US" b="1" i="1" dirty="0" err="1"/>
              <a:t>Trachurus</a:t>
            </a:r>
            <a:r>
              <a:rPr lang="en-US" b="1" i="1" dirty="0"/>
              <a:t> </a:t>
            </a:r>
            <a:r>
              <a:rPr lang="en-US" b="1" i="1" dirty="0" err="1"/>
              <a:t>mediterraneus</a:t>
            </a:r>
            <a:r>
              <a:rPr lang="en-US" b="1" dirty="0"/>
              <a:t>)</a:t>
            </a:r>
            <a:r>
              <a:rPr lang="en-US" dirty="0"/>
              <a:t>: Common in spring and autumn migrations.</a:t>
            </a:r>
          </a:p>
          <a:p>
            <a:pPr marL="457200" lvl="1" indent="0">
              <a:buNone/>
            </a:pPr>
            <a:r>
              <a:rPr lang="en-US" b="1" dirty="0"/>
              <a:t>Bonito (Sarda sarda)</a:t>
            </a:r>
            <a:r>
              <a:rPr lang="en-US" dirty="0"/>
              <a:t>: Seasonal occurrence, mostly targeted by artisanal fisheries.</a:t>
            </a:r>
          </a:p>
          <a:p>
            <a:pPr marL="0" indent="0">
              <a:buNone/>
            </a:pPr>
            <a:r>
              <a:rPr lang="en-US" b="1" dirty="0"/>
              <a:t>Demersal Species</a:t>
            </a:r>
            <a:r>
              <a:rPr lang="en-US" dirty="0"/>
              <a:t> (bottom-dwelling):</a:t>
            </a:r>
          </a:p>
          <a:p>
            <a:pPr marL="457200" lvl="1" indent="0">
              <a:buNone/>
            </a:pPr>
            <a:r>
              <a:rPr lang="en-US" b="1" dirty="0"/>
              <a:t>Turbot (</a:t>
            </a:r>
            <a:r>
              <a:rPr lang="en-US" b="1" i="1" dirty="0"/>
              <a:t>Scophthalmus maximus</a:t>
            </a:r>
            <a:r>
              <a:rPr lang="en-US" b="1" dirty="0"/>
              <a:t>)</a:t>
            </a:r>
            <a:r>
              <a:rPr lang="en-US" dirty="0"/>
              <a:t>: High-value species, subject to strict quotas.</a:t>
            </a:r>
          </a:p>
          <a:p>
            <a:pPr marL="457200" lvl="1" indent="0">
              <a:buNone/>
            </a:pPr>
            <a:r>
              <a:rPr lang="en-US" b="1" dirty="0"/>
              <a:t>Whiting (</a:t>
            </a:r>
            <a:r>
              <a:rPr lang="en-US" b="1" i="1" dirty="0" err="1"/>
              <a:t>Merlangius</a:t>
            </a:r>
            <a:r>
              <a:rPr lang="en-US" b="1" i="1" dirty="0"/>
              <a:t> merlangus</a:t>
            </a:r>
            <a:r>
              <a:rPr lang="en-US" b="1" dirty="0"/>
              <a:t>)</a:t>
            </a:r>
            <a:r>
              <a:rPr lang="en-US" dirty="0"/>
              <a:t>: Common in deeper waters.</a:t>
            </a:r>
          </a:p>
          <a:p>
            <a:pPr marL="457200" lvl="1" indent="0">
              <a:buNone/>
            </a:pPr>
            <a:r>
              <a:rPr lang="en-US" b="1" dirty="0"/>
              <a:t>Gobies (</a:t>
            </a:r>
            <a:r>
              <a:rPr lang="en-US" b="1" i="1" dirty="0" err="1"/>
              <a:t>Gobiidae</a:t>
            </a:r>
            <a:r>
              <a:rPr lang="en-US" b="1" dirty="0"/>
              <a:t> </a:t>
            </a:r>
            <a:r>
              <a:rPr lang="en-US" b="1" dirty="0" err="1"/>
              <a:t>spp</a:t>
            </a:r>
            <a:r>
              <a:rPr lang="en-US" b="1" dirty="0"/>
              <a:t>)</a:t>
            </a:r>
            <a:r>
              <a:rPr lang="en-US" dirty="0"/>
              <a:t>: Targeted by small-scale fisheries.</a:t>
            </a:r>
          </a:p>
          <a:p>
            <a:pPr marL="0" indent="0">
              <a:buNone/>
            </a:pPr>
            <a:r>
              <a:rPr lang="en-US" b="1" dirty="0"/>
              <a:t>Other Species</a:t>
            </a:r>
            <a:r>
              <a:rPr lang="en-US" dirty="0"/>
              <a:t>:</a:t>
            </a:r>
          </a:p>
          <a:p>
            <a:pPr marL="457200" lvl="1" indent="0">
              <a:buNone/>
            </a:pPr>
            <a:r>
              <a:rPr lang="en-US" b="1" dirty="0"/>
              <a:t>Mediterranean mussel (</a:t>
            </a:r>
            <a:r>
              <a:rPr lang="en-US" b="1" i="1" dirty="0"/>
              <a:t>Mytilus </a:t>
            </a:r>
            <a:r>
              <a:rPr lang="en-US" b="1" i="1" dirty="0" err="1"/>
              <a:t>galloprovincialis</a:t>
            </a:r>
            <a:r>
              <a:rPr lang="en-US" b="1" dirty="0"/>
              <a:t>)</a:t>
            </a:r>
            <a:r>
              <a:rPr lang="en-US" dirty="0"/>
              <a:t>: Collected via aquaculture and natural beds.</a:t>
            </a:r>
          </a:p>
          <a:p>
            <a:pPr marL="457200" lvl="1" indent="0">
              <a:buNone/>
            </a:pPr>
            <a:r>
              <a:rPr lang="en-US" b="1" dirty="0" err="1"/>
              <a:t>Rapana</a:t>
            </a:r>
            <a:r>
              <a:rPr lang="en-US" b="1" dirty="0"/>
              <a:t> whelk (</a:t>
            </a:r>
            <a:r>
              <a:rPr lang="en-US" b="1" i="1" dirty="0" err="1"/>
              <a:t>Rapana</a:t>
            </a:r>
            <a:r>
              <a:rPr lang="en-US" b="1" i="1" dirty="0"/>
              <a:t> </a:t>
            </a:r>
            <a:r>
              <a:rPr lang="en-US" b="1" i="1" dirty="0" err="1"/>
              <a:t>venosa</a:t>
            </a:r>
            <a:r>
              <a:rPr lang="en-US" b="1" dirty="0"/>
              <a:t>)</a:t>
            </a:r>
            <a:r>
              <a:rPr lang="en-US" dirty="0"/>
              <a:t>: An invasive species, commercially harvested for export.</a:t>
            </a:r>
          </a:p>
          <a:p>
            <a:pPr marL="0" indent="0">
              <a:buNone/>
            </a:pPr>
            <a:r>
              <a:rPr lang="en-US" b="1" dirty="0"/>
              <a:t>Fishing Gear and Practices</a:t>
            </a:r>
          </a:p>
          <a:p>
            <a:pPr marL="457200" lvl="1" indent="0">
              <a:buNone/>
            </a:pPr>
            <a:r>
              <a:rPr lang="en-US" b="1" dirty="0"/>
              <a:t>Trawls</a:t>
            </a:r>
            <a:r>
              <a:rPr lang="en-US" dirty="0"/>
              <a:t>: Primarily used for sprat and demersal species.</a:t>
            </a:r>
          </a:p>
          <a:p>
            <a:pPr marL="457200" lvl="1" indent="0">
              <a:buNone/>
            </a:pPr>
            <a:r>
              <a:rPr lang="en-US" b="1" dirty="0"/>
              <a:t>Gillnets</a:t>
            </a:r>
            <a:r>
              <a:rPr lang="en-US" dirty="0"/>
              <a:t>: Widely used for turbot and other high-value fish.</a:t>
            </a:r>
          </a:p>
          <a:p>
            <a:pPr marL="457200" lvl="1" indent="0">
              <a:buNone/>
            </a:pPr>
            <a:r>
              <a:rPr lang="en-US" b="1" dirty="0"/>
              <a:t>Stationary trap pound nets; Purse seines</a:t>
            </a:r>
            <a:r>
              <a:rPr lang="en-US" dirty="0"/>
              <a:t>: Target pelagic species like anchovy and horse mackerel.</a:t>
            </a:r>
          </a:p>
          <a:p>
            <a:endParaRPr lang="en-US" dirty="0"/>
          </a:p>
        </p:txBody>
      </p:sp>
    </p:spTree>
    <p:extLst>
      <p:ext uri="{BB962C8B-B14F-4D97-AF65-F5344CB8AC3E}">
        <p14:creationId xmlns:p14="http://schemas.microsoft.com/office/powerpoint/2010/main" xmlns="" val="717820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ABC94E-91F9-4399-AE9E-B286CAADE426}"/>
              </a:ext>
            </a:extLst>
          </p:cNvPr>
          <p:cNvSpPr>
            <a:spLocks noGrp="1"/>
          </p:cNvSpPr>
          <p:nvPr>
            <p:ph type="title"/>
          </p:nvPr>
        </p:nvSpPr>
        <p:spPr/>
        <p:txBody>
          <a:bodyPr/>
          <a:lstStyle/>
          <a:p>
            <a:r>
              <a:rPr lang="en-US" b="1" dirty="0"/>
              <a:t>Biological monitoring (Landings)</a:t>
            </a:r>
          </a:p>
        </p:txBody>
      </p:sp>
      <p:sp>
        <p:nvSpPr>
          <p:cNvPr id="3" name="Content Placeholder 2">
            <a:extLst>
              <a:ext uri="{FF2B5EF4-FFF2-40B4-BE49-F238E27FC236}">
                <a16:creationId xmlns:a16="http://schemas.microsoft.com/office/drawing/2014/main" xmlns="" id="{E57AB89B-8ECA-8079-F5CD-9B0F517C3E32}"/>
              </a:ext>
            </a:extLst>
          </p:cNvPr>
          <p:cNvSpPr>
            <a:spLocks noGrp="1"/>
          </p:cNvSpPr>
          <p:nvPr>
            <p:ph idx="1"/>
          </p:nvPr>
        </p:nvSpPr>
        <p:spPr>
          <a:xfrm>
            <a:off x="838200" y="1450109"/>
            <a:ext cx="10515600" cy="4726854"/>
          </a:xfrm>
        </p:spPr>
        <p:txBody>
          <a:bodyPr>
            <a:normAutofit fontScale="85000" lnSpcReduction="10000"/>
          </a:bodyPr>
          <a:lstStyle/>
          <a:p>
            <a:pPr marL="0" indent="0">
              <a:buNone/>
            </a:pPr>
            <a:r>
              <a:rPr lang="en-US" b="1" dirty="0"/>
              <a:t>Data Collection</a:t>
            </a:r>
          </a:p>
          <a:p>
            <a:pPr marL="0" indent="0">
              <a:buNone/>
            </a:pPr>
            <a:r>
              <a:rPr lang="en-US" dirty="0"/>
              <a:t>Biological data collection is based on statistically robust sampling strategy (from commercial catches) aiming at temporal stratification (monthly, seasonal) and specific Gear type (OTM) sampling.</a:t>
            </a:r>
          </a:p>
          <a:p>
            <a:pPr marL="0" indent="0">
              <a:buNone/>
            </a:pPr>
            <a:r>
              <a:rPr lang="en-US" dirty="0"/>
              <a:t>The sampling processing Includes length and weight measurements, sex, age and maturity determination and biological potentials and parameters of target species like growth models (LWR, Fulton condition factor and individual growth parameters) which on a broader scale are helping to determine the current state of the population/stock.</a:t>
            </a:r>
          </a:p>
          <a:p>
            <a:pPr marL="0" indent="0">
              <a:buNone/>
            </a:pPr>
            <a:r>
              <a:rPr lang="en-US" dirty="0"/>
              <a:t>The size and weight measurements, along with age determination of the samples, are being utilized to ascertain the size and age structure of the stocks, while sex determination is employed to establish the sex structure accordingly.</a:t>
            </a:r>
          </a:p>
          <a:p>
            <a:pPr marL="0" indent="0">
              <a:buNone/>
            </a:pPr>
            <a:r>
              <a:rPr lang="en-US" dirty="0"/>
              <a:t>The assessment of maturity, taking into account factors such as seasonality and recruitment, facilitates inferences regarding species succession, development, and fisheries/gear selectivity.</a:t>
            </a:r>
          </a:p>
        </p:txBody>
      </p:sp>
    </p:spTree>
    <p:extLst>
      <p:ext uri="{BB962C8B-B14F-4D97-AF65-F5344CB8AC3E}">
        <p14:creationId xmlns:p14="http://schemas.microsoft.com/office/powerpoint/2010/main" xmlns="" val="1598215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ADF1452E-5E00-41FE-F3E5-1E739C24A54B}"/>
              </a:ext>
            </a:extLst>
          </p:cNvPr>
          <p:cNvSpPr txBox="1">
            <a:spLocks noGrp="1"/>
          </p:cNvSpPr>
          <p:nvPr>
            <p:ph type="ctrTitle"/>
          </p:nvPr>
        </p:nvSpPr>
        <p:spPr>
          <a:xfrm>
            <a:off x="3109760" y="105348"/>
            <a:ext cx="3987403" cy="786183"/>
          </a:xfrm>
        </p:spPr>
        <p:txBody>
          <a:bodyPr>
            <a:normAutofit fontScale="90000"/>
          </a:bodyPr>
          <a:lstStyle/>
          <a:p>
            <a:pPr lvl="0"/>
            <a:r>
              <a:rPr lang="en-GB" sz="2800" dirty="0"/>
              <a:t>Biological sampling of landings</a:t>
            </a:r>
            <a:endParaRPr lang="en-US" sz="2800" dirty="0"/>
          </a:p>
        </p:txBody>
      </p:sp>
      <p:sp>
        <p:nvSpPr>
          <p:cNvPr id="2" name="Subtitle 2">
            <a:extLst>
              <a:ext uri="{FF2B5EF4-FFF2-40B4-BE49-F238E27FC236}">
                <a16:creationId xmlns:a16="http://schemas.microsoft.com/office/drawing/2014/main" xmlns="" id="{1DCEAB08-B361-F32C-18D4-0904CC94CB48}"/>
              </a:ext>
            </a:extLst>
          </p:cNvPr>
          <p:cNvSpPr txBox="1">
            <a:spLocks noGrp="1"/>
          </p:cNvSpPr>
          <p:nvPr>
            <p:ph type="subTitle" idx="1"/>
          </p:nvPr>
        </p:nvSpPr>
        <p:spPr>
          <a:xfrm>
            <a:off x="439127" y="35912"/>
            <a:ext cx="2816291" cy="1064590"/>
          </a:xfrm>
        </p:spPr>
        <p:txBody>
          <a:bodyPr>
            <a:noAutofit/>
          </a:bodyPr>
          <a:lstStyle/>
          <a:p>
            <a:pPr lvl="0"/>
            <a:endParaRPr lang="en-GB" sz="2000" dirty="0"/>
          </a:p>
          <a:p>
            <a:pPr lvl="0"/>
            <a:r>
              <a:rPr lang="en-GB" sz="2000" b="1" dirty="0"/>
              <a:t>Size/age distribution</a:t>
            </a:r>
          </a:p>
          <a:p>
            <a:pPr lvl="0"/>
            <a:r>
              <a:rPr lang="en-GB" sz="2000" dirty="0"/>
              <a:t>Bulgaria GSA 29</a:t>
            </a:r>
            <a:endParaRPr lang="en-US" sz="2000" dirty="0"/>
          </a:p>
        </p:txBody>
      </p:sp>
      <p:sp>
        <p:nvSpPr>
          <p:cNvPr id="4" name="Arrow: Right 9">
            <a:extLst>
              <a:ext uri="{FF2B5EF4-FFF2-40B4-BE49-F238E27FC236}">
                <a16:creationId xmlns:a16="http://schemas.microsoft.com/office/drawing/2014/main" xmlns="" id="{1BBFB68B-4BFD-A409-BA8F-D9437AF3662B}"/>
              </a:ext>
            </a:extLst>
          </p:cNvPr>
          <p:cNvSpPr/>
          <p:nvPr/>
        </p:nvSpPr>
        <p:spPr>
          <a:xfrm>
            <a:off x="2807855" y="716002"/>
            <a:ext cx="5051990" cy="409742"/>
          </a:xfrm>
          <a:custGeom>
            <a:avLst>
              <a:gd name="f0" fmla="val 18721"/>
              <a:gd name="f1" fmla="val 5400"/>
            </a:avLst>
            <a:gdLst>
              <a:gd name="f2" fmla="val 10800000"/>
              <a:gd name="f3" fmla="val 5400000"/>
              <a:gd name="f4" fmla="val 180"/>
              <a:gd name="f5" fmla="val w"/>
              <a:gd name="f6" fmla="val h"/>
              <a:gd name="f7" fmla="val 0"/>
              <a:gd name="f8" fmla="val 21600"/>
              <a:gd name="f9" fmla="val 10800"/>
              <a:gd name="f10" fmla="+- 0 0 0"/>
              <a:gd name="f11" fmla="+- 0 0 180"/>
              <a:gd name="f12" fmla="*/ f5 1 21600"/>
              <a:gd name="f13" fmla="*/ f6 1 21600"/>
              <a:gd name="f14" fmla="pin 0 f0 21600"/>
              <a:gd name="f15" fmla="pin 0 f1 10800"/>
              <a:gd name="f16" fmla="*/ f10 f2 1"/>
              <a:gd name="f17" fmla="*/ f11 f2 1"/>
              <a:gd name="f18" fmla="val f15"/>
              <a:gd name="f19" fmla="val f14"/>
              <a:gd name="f20" fmla="+- 21600 0 f15"/>
              <a:gd name="f21" fmla="*/ f14 f12 1"/>
              <a:gd name="f22" fmla="*/ f15 f13 1"/>
              <a:gd name="f23" fmla="*/ 0 f12 1"/>
              <a:gd name="f24" fmla="*/ 0 f13 1"/>
              <a:gd name="f25" fmla="*/ f16 1 f4"/>
              <a:gd name="f26" fmla="*/ 21600 f13 1"/>
              <a:gd name="f27" fmla="*/ f17 1 f4"/>
              <a:gd name="f28" fmla="+- 21600 0 f19"/>
              <a:gd name="f29" fmla="*/ f20 f13 1"/>
              <a:gd name="f30" fmla="*/ f18 f13 1"/>
              <a:gd name="f31" fmla="*/ f19 f12 1"/>
              <a:gd name="f32" fmla="+- f25 0 f3"/>
              <a:gd name="f33" fmla="+- f27 0 f3"/>
              <a:gd name="f34" fmla="*/ f28 f18 1"/>
              <a:gd name="f35" fmla="*/ f34 1 10800"/>
              <a:gd name="f36" fmla="+- f19 f35 0"/>
              <a:gd name="f37" fmla="*/ f36 f12 1"/>
            </a:gdLst>
            <a:ahLst>
              <a:ahXY gdRefX="f0" minX="f7" maxX="f8" gdRefY="f1" minY="f7" maxY="f9">
                <a:pos x="f21" y="f22"/>
              </a:ahXY>
            </a:ahLst>
            <a:cxnLst>
              <a:cxn ang="3cd4">
                <a:pos x="hc" y="t"/>
              </a:cxn>
              <a:cxn ang="0">
                <a:pos x="r" y="vc"/>
              </a:cxn>
              <a:cxn ang="cd4">
                <a:pos x="hc" y="b"/>
              </a:cxn>
              <a:cxn ang="cd2">
                <a:pos x="l" y="vc"/>
              </a:cxn>
              <a:cxn ang="f32">
                <a:pos x="f31" y="f24"/>
              </a:cxn>
              <a:cxn ang="f33">
                <a:pos x="f31" y="f26"/>
              </a:cxn>
            </a:cxnLst>
            <a:rect l="f23" t="f30" r="f37" b="f29"/>
            <a:pathLst>
              <a:path w="21600" h="21600">
                <a:moveTo>
                  <a:pt x="f7" y="f18"/>
                </a:moveTo>
                <a:lnTo>
                  <a:pt x="f19" y="f18"/>
                </a:lnTo>
                <a:lnTo>
                  <a:pt x="f19" y="f7"/>
                </a:lnTo>
                <a:lnTo>
                  <a:pt x="f8" y="f9"/>
                </a:lnTo>
                <a:lnTo>
                  <a:pt x="f19" y="f8"/>
                </a:lnTo>
                <a:lnTo>
                  <a:pt x="f19" y="f20"/>
                </a:lnTo>
                <a:lnTo>
                  <a:pt x="f7" y="f20"/>
                </a:lnTo>
                <a:close/>
              </a:path>
            </a:pathLst>
          </a:custGeom>
          <a:solidFill>
            <a:srgbClr val="4472C4"/>
          </a:solidFill>
          <a:ln w="12701" cap="flat">
            <a:solidFill>
              <a:srgbClr val="172C51"/>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5" name="Rectangle 10">
            <a:extLst>
              <a:ext uri="{FF2B5EF4-FFF2-40B4-BE49-F238E27FC236}">
                <a16:creationId xmlns:a16="http://schemas.microsoft.com/office/drawing/2014/main" xmlns="" id="{C930C68A-B4E5-47FE-660D-1DB3938EFB53}"/>
              </a:ext>
            </a:extLst>
          </p:cNvPr>
          <p:cNvSpPr/>
          <p:nvPr/>
        </p:nvSpPr>
        <p:spPr>
          <a:xfrm>
            <a:off x="7898298" y="680765"/>
            <a:ext cx="3379302" cy="889958"/>
          </a:xfrm>
          <a:prstGeom prst="rect">
            <a:avLst/>
          </a:prstGeom>
          <a:solidFill>
            <a:srgbClr val="4472C4"/>
          </a:solidFill>
          <a:ln w="12701" cap="flat">
            <a:solidFill>
              <a:srgbClr val="172C51"/>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FFFFFF"/>
                </a:solidFill>
                <a:uFillTx/>
                <a:latin typeface="Calibri"/>
              </a:rPr>
              <a:t>Monthly/seasonally for migratory species</a:t>
            </a:r>
            <a:endParaRPr lang="en-US" sz="1800" b="0" i="0" u="none" strike="noStrike" kern="1200" cap="none" spc="0" baseline="0">
              <a:solidFill>
                <a:srgbClr val="FFFFFF"/>
              </a:solidFill>
              <a:uFillTx/>
              <a:latin typeface="Calibri"/>
            </a:endParaRPr>
          </a:p>
        </p:txBody>
      </p:sp>
      <p:sp>
        <p:nvSpPr>
          <p:cNvPr id="6" name="Arrow: Down 11">
            <a:extLst>
              <a:ext uri="{FF2B5EF4-FFF2-40B4-BE49-F238E27FC236}">
                <a16:creationId xmlns:a16="http://schemas.microsoft.com/office/drawing/2014/main" xmlns="" id="{8986429A-7946-8B02-8EE9-87E15FDA61A6}"/>
              </a:ext>
            </a:extLst>
          </p:cNvPr>
          <p:cNvSpPr/>
          <p:nvPr/>
        </p:nvSpPr>
        <p:spPr>
          <a:xfrm>
            <a:off x="9389768" y="1589292"/>
            <a:ext cx="530086" cy="889958"/>
          </a:xfrm>
          <a:custGeom>
            <a:avLst>
              <a:gd name="f0" fmla="val 16518"/>
              <a:gd name="f1" fmla="val 5400"/>
            </a:avLst>
            <a:gdLst>
              <a:gd name="f2" fmla="val 10800000"/>
              <a:gd name="f3" fmla="val 5400000"/>
              <a:gd name="f4" fmla="val 180"/>
              <a:gd name="f5" fmla="val w"/>
              <a:gd name="f6" fmla="val h"/>
              <a:gd name="f7" fmla="val 0"/>
              <a:gd name="f8" fmla="val 21600"/>
              <a:gd name="f9" fmla="val 10800"/>
              <a:gd name="f10" fmla="+- 0 0 -270"/>
              <a:gd name="f11" fmla="+- 0 0 -90"/>
              <a:gd name="f12" fmla="*/ f5 1 21600"/>
              <a:gd name="f13" fmla="*/ f6 1 21600"/>
              <a:gd name="f14" fmla="pin 0 f1 10800"/>
              <a:gd name="f15" fmla="pin 0 f0 21600"/>
              <a:gd name="f16" fmla="*/ f10 f2 1"/>
              <a:gd name="f17" fmla="*/ f11 f2 1"/>
              <a:gd name="f18" fmla="val f14"/>
              <a:gd name="f19" fmla="val f15"/>
              <a:gd name="f20" fmla="+- 21600 0 f14"/>
              <a:gd name="f21" fmla="*/ f14 f12 1"/>
              <a:gd name="f22" fmla="*/ f15 f13 1"/>
              <a:gd name="f23" fmla="*/ 0 f13 1"/>
              <a:gd name="f24" fmla="*/ 0 f12 1"/>
              <a:gd name="f25" fmla="*/ f16 1 f4"/>
              <a:gd name="f26" fmla="*/ 21600 f12 1"/>
              <a:gd name="f27" fmla="*/ f17 1 f4"/>
              <a:gd name="f28" fmla="+- 21600 0 f19"/>
              <a:gd name="f29" fmla="*/ f18 f12 1"/>
              <a:gd name="f30" fmla="*/ f20 f12 1"/>
              <a:gd name="f31" fmla="*/ f19 f13 1"/>
              <a:gd name="f32" fmla="+- f25 0 f3"/>
              <a:gd name="f33" fmla="+- f27 0 f3"/>
              <a:gd name="f34" fmla="*/ f28 f18 1"/>
              <a:gd name="f35" fmla="*/ f34 1 10800"/>
              <a:gd name="f36" fmla="+- f19 f35 0"/>
              <a:gd name="f37" fmla="*/ f36 f13 1"/>
            </a:gdLst>
            <a:ahLst>
              <a:ahXY gdRefX="f1" minX="f7" maxX="f9" gdRefY="f0" minY="f7" maxY="f8">
                <a:pos x="f21" y="f22"/>
              </a:ahXY>
            </a:ahLst>
            <a:cxnLst>
              <a:cxn ang="3cd4">
                <a:pos x="hc" y="t"/>
              </a:cxn>
              <a:cxn ang="0">
                <a:pos x="r" y="vc"/>
              </a:cxn>
              <a:cxn ang="cd4">
                <a:pos x="hc" y="b"/>
              </a:cxn>
              <a:cxn ang="cd2">
                <a:pos x="l" y="vc"/>
              </a:cxn>
              <a:cxn ang="f32">
                <a:pos x="f24" y="f31"/>
              </a:cxn>
              <a:cxn ang="f33">
                <a:pos x="f26" y="f31"/>
              </a:cxn>
            </a:cxnLst>
            <a:rect l="f29" t="f23" r="f30" b="f37"/>
            <a:pathLst>
              <a:path w="21600" h="21600">
                <a:moveTo>
                  <a:pt x="f18" y="f7"/>
                </a:moveTo>
                <a:lnTo>
                  <a:pt x="f18" y="f19"/>
                </a:lnTo>
                <a:lnTo>
                  <a:pt x="f7" y="f19"/>
                </a:lnTo>
                <a:lnTo>
                  <a:pt x="f9" y="f8"/>
                </a:lnTo>
                <a:lnTo>
                  <a:pt x="f8" y="f19"/>
                </a:lnTo>
                <a:lnTo>
                  <a:pt x="f20" y="f19"/>
                </a:lnTo>
                <a:lnTo>
                  <a:pt x="f20" y="f7"/>
                </a:lnTo>
                <a:close/>
              </a:path>
            </a:pathLst>
          </a:custGeom>
          <a:solidFill>
            <a:srgbClr val="4472C4"/>
          </a:solidFill>
          <a:ln w="12701" cap="flat">
            <a:solidFill>
              <a:srgbClr val="172C51"/>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7" name="Rectangle: Rounded Corners 12">
            <a:extLst>
              <a:ext uri="{FF2B5EF4-FFF2-40B4-BE49-F238E27FC236}">
                <a16:creationId xmlns:a16="http://schemas.microsoft.com/office/drawing/2014/main" xmlns="" id="{0FDF9BC1-4EE6-A4C8-DDAC-D4E8EF799D2A}"/>
              </a:ext>
            </a:extLst>
          </p:cNvPr>
          <p:cNvSpPr/>
          <p:nvPr/>
        </p:nvSpPr>
        <p:spPr>
          <a:xfrm>
            <a:off x="7898298" y="2471057"/>
            <a:ext cx="3693338" cy="507533"/>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4472C4"/>
          </a:solidFill>
          <a:ln w="12701" cap="flat">
            <a:solidFill>
              <a:srgbClr val="172C51"/>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FFFFFF"/>
                </a:solidFill>
                <a:uFillTx/>
                <a:latin typeface="Calibri"/>
              </a:rPr>
              <a:t>Length and weight measurements: to the nearest 0.5 cm (L), w</a:t>
            </a:r>
            <a:r>
              <a:rPr lang="en-GB" sz="1800" b="0" i="0" u="none" strike="noStrike" kern="1200" cap="none" spc="0" baseline="0" dirty="0">
                <a:solidFill>
                  <a:srgbClr val="FFFFFF"/>
                </a:solidFill>
                <a:uFillTx/>
                <a:latin typeface="Wingdings" pitchFamily="2"/>
              </a:rPr>
              <a:t></a:t>
            </a:r>
            <a:r>
              <a:rPr lang="en-GB" sz="1800" b="0" i="0" u="none" strike="noStrike" kern="1200" cap="none" spc="0" baseline="0" dirty="0">
                <a:solidFill>
                  <a:srgbClr val="FFFFFF"/>
                </a:solidFill>
                <a:uFillTx/>
                <a:latin typeface="Calibri"/>
              </a:rPr>
              <a:t>0.01g</a:t>
            </a:r>
            <a:endParaRPr lang="en-US" sz="1800" b="0" i="0" u="none" strike="noStrike" kern="1200" cap="none" spc="0" baseline="0" dirty="0">
              <a:solidFill>
                <a:srgbClr val="FFFFFF"/>
              </a:solidFill>
              <a:uFillTx/>
              <a:latin typeface="Calibri"/>
            </a:endParaRPr>
          </a:p>
        </p:txBody>
      </p:sp>
      <p:sp>
        <p:nvSpPr>
          <p:cNvPr id="9" name="Arrow: Left 16">
            <a:extLst>
              <a:ext uri="{FF2B5EF4-FFF2-40B4-BE49-F238E27FC236}">
                <a16:creationId xmlns:a16="http://schemas.microsoft.com/office/drawing/2014/main" xmlns="" id="{5409A2BF-C120-839A-39C5-C01594FD4DB2}"/>
              </a:ext>
            </a:extLst>
          </p:cNvPr>
          <p:cNvSpPr/>
          <p:nvPr/>
        </p:nvSpPr>
        <p:spPr>
          <a:xfrm>
            <a:off x="5031099" y="1676228"/>
            <a:ext cx="4483440" cy="409742"/>
          </a:xfrm>
          <a:custGeom>
            <a:avLst>
              <a:gd name="f0" fmla="val 3515"/>
              <a:gd name="f1" fmla="val 5400"/>
            </a:avLst>
            <a:gdLst>
              <a:gd name="f2" fmla="val 10800000"/>
              <a:gd name="f3" fmla="val 5400000"/>
              <a:gd name="f4" fmla="val 180"/>
              <a:gd name="f5" fmla="val w"/>
              <a:gd name="f6" fmla="val h"/>
              <a:gd name="f7" fmla="val 0"/>
              <a:gd name="f8" fmla="val 21600"/>
              <a:gd name="f9" fmla="val 10800"/>
              <a:gd name="f10" fmla="+- 0 0 0"/>
              <a:gd name="f11" fmla="+- 0 0 180"/>
              <a:gd name="f12" fmla="*/ f5 1 21600"/>
              <a:gd name="f13" fmla="*/ f6 1 21600"/>
              <a:gd name="f14" fmla="pin 0 f0 21600"/>
              <a:gd name="f15" fmla="pin 0 f1 10800"/>
              <a:gd name="f16" fmla="*/ f10 f2 1"/>
              <a:gd name="f17" fmla="*/ f11 f2 1"/>
              <a:gd name="f18" fmla="val f15"/>
              <a:gd name="f19" fmla="val f14"/>
              <a:gd name="f20" fmla="+- 21600 0 f15"/>
              <a:gd name="f21" fmla="*/ f14 f12 1"/>
              <a:gd name="f22" fmla="*/ f15 f13 1"/>
              <a:gd name="f23" fmla="*/ 21600 f12 1"/>
              <a:gd name="f24" fmla="*/ 0 f13 1"/>
              <a:gd name="f25" fmla="*/ f16 1 f4"/>
              <a:gd name="f26" fmla="*/ 21600 f13 1"/>
              <a:gd name="f27" fmla="*/ f17 1 f4"/>
              <a:gd name="f28" fmla="*/ f19 f18 1"/>
              <a:gd name="f29" fmla="*/ f20 f13 1"/>
              <a:gd name="f30" fmla="*/ f18 f13 1"/>
              <a:gd name="f31" fmla="*/ f19 f12 1"/>
              <a:gd name="f32" fmla="+- f25 0 f3"/>
              <a:gd name="f33" fmla="+- f27 0 f3"/>
              <a:gd name="f34" fmla="*/ f28 1 10800"/>
              <a:gd name="f35" fmla="+- f19 0 f34"/>
              <a:gd name="f36" fmla="*/ f35 f12 1"/>
            </a:gdLst>
            <a:ahLst>
              <a:ahXY gdRefX="f0" minX="f7" maxX="f8" gdRefY="f1" minY="f7" maxY="f9">
                <a:pos x="f21" y="f22"/>
              </a:ahXY>
            </a:ahLst>
            <a:cxnLst>
              <a:cxn ang="3cd4">
                <a:pos x="hc" y="t"/>
              </a:cxn>
              <a:cxn ang="0">
                <a:pos x="r" y="vc"/>
              </a:cxn>
              <a:cxn ang="cd4">
                <a:pos x="hc" y="b"/>
              </a:cxn>
              <a:cxn ang="cd2">
                <a:pos x="l" y="vc"/>
              </a:cxn>
              <a:cxn ang="f32">
                <a:pos x="f31" y="f24"/>
              </a:cxn>
              <a:cxn ang="f33">
                <a:pos x="f31" y="f26"/>
              </a:cxn>
            </a:cxnLst>
            <a:rect l="f36" t="f30" r="f23" b="f29"/>
            <a:pathLst>
              <a:path w="21600" h="21600">
                <a:moveTo>
                  <a:pt x="f8" y="f18"/>
                </a:moveTo>
                <a:lnTo>
                  <a:pt x="f19" y="f18"/>
                </a:lnTo>
                <a:lnTo>
                  <a:pt x="f19" y="f7"/>
                </a:lnTo>
                <a:lnTo>
                  <a:pt x="f7" y="f9"/>
                </a:lnTo>
                <a:lnTo>
                  <a:pt x="f19" y="f8"/>
                </a:lnTo>
                <a:lnTo>
                  <a:pt x="f19" y="f20"/>
                </a:lnTo>
                <a:lnTo>
                  <a:pt x="f8" y="f20"/>
                </a:lnTo>
                <a:close/>
              </a:path>
            </a:pathLst>
          </a:custGeom>
          <a:solidFill>
            <a:srgbClr val="4472C4"/>
          </a:solidFill>
          <a:ln w="12701" cap="flat">
            <a:solidFill>
              <a:srgbClr val="172C51"/>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10" name="TextBox 18">
            <a:extLst>
              <a:ext uri="{FF2B5EF4-FFF2-40B4-BE49-F238E27FC236}">
                <a16:creationId xmlns:a16="http://schemas.microsoft.com/office/drawing/2014/main" xmlns="" id="{3A2E5CF3-D4A9-2B7A-58AC-798FF92B8F03}"/>
              </a:ext>
            </a:extLst>
          </p:cNvPr>
          <p:cNvSpPr txBox="1"/>
          <p:nvPr/>
        </p:nvSpPr>
        <p:spPr>
          <a:xfrm>
            <a:off x="1149427" y="2085970"/>
            <a:ext cx="3269970" cy="30777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400" b="0" i="1" u="none" strike="noStrike" kern="1200" cap="none" spc="0" baseline="0" dirty="0">
                <a:solidFill>
                  <a:srgbClr val="31859C"/>
                </a:solidFill>
                <a:uFillTx/>
                <a:latin typeface="Calibri" pitchFamily="34"/>
              </a:rPr>
              <a:t>Evaluation of method - accuracy</a:t>
            </a:r>
            <a:r>
              <a:rPr lang="en-US" sz="1400" b="0" i="0" u="none" strike="noStrike" kern="1200" cap="none" spc="0" baseline="0" dirty="0">
                <a:solidFill>
                  <a:srgbClr val="000000"/>
                </a:solidFill>
                <a:uFillTx/>
                <a:latin typeface="Calibri"/>
              </a:rPr>
              <a:t> </a:t>
            </a:r>
          </a:p>
        </p:txBody>
      </p:sp>
      <p:sp>
        <p:nvSpPr>
          <p:cNvPr id="11" name="Rectangle 19">
            <a:extLst>
              <a:ext uri="{FF2B5EF4-FFF2-40B4-BE49-F238E27FC236}">
                <a16:creationId xmlns:a16="http://schemas.microsoft.com/office/drawing/2014/main" xmlns="" id="{19030902-9467-A23D-69E0-D77069EBB27C}"/>
              </a:ext>
            </a:extLst>
          </p:cNvPr>
          <p:cNvSpPr/>
          <p:nvPr/>
        </p:nvSpPr>
        <p:spPr>
          <a:xfrm>
            <a:off x="439127" y="1604509"/>
            <a:ext cx="4457266" cy="523873"/>
          </a:xfrm>
          <a:prstGeom prst="rect">
            <a:avLst/>
          </a:prstGeom>
          <a:solidFill>
            <a:srgbClr val="4472C4"/>
          </a:solidFill>
          <a:ln w="12701" cap="flat">
            <a:solidFill>
              <a:srgbClr val="172C51"/>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FFFFFF"/>
                </a:solidFill>
                <a:uFillTx/>
                <a:latin typeface="Calibri"/>
              </a:rPr>
              <a:t>3 readers (direct otolith reading)</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FFFFFF"/>
                </a:solidFill>
                <a:uFillTx/>
                <a:latin typeface="Calibri"/>
              </a:rPr>
              <a:t>CV</a:t>
            </a:r>
            <a:endParaRPr lang="en-US" sz="1800" b="0" i="0" u="none" strike="noStrike" kern="1200" cap="none" spc="0" baseline="0" dirty="0">
              <a:solidFill>
                <a:srgbClr val="FFFFFF"/>
              </a:solidFill>
              <a:uFillTx/>
              <a:latin typeface="Calibri"/>
            </a:endParaRPr>
          </a:p>
        </p:txBody>
      </p:sp>
      <p:sp>
        <p:nvSpPr>
          <p:cNvPr id="12" name="TextBox 21">
            <a:extLst>
              <a:ext uri="{FF2B5EF4-FFF2-40B4-BE49-F238E27FC236}">
                <a16:creationId xmlns:a16="http://schemas.microsoft.com/office/drawing/2014/main" xmlns="" id="{3EEC13E1-B6AC-18BA-DCEC-93F2ADF547BA}"/>
              </a:ext>
            </a:extLst>
          </p:cNvPr>
          <p:cNvSpPr txBox="1"/>
          <p:nvPr/>
        </p:nvSpPr>
        <p:spPr>
          <a:xfrm>
            <a:off x="8547253" y="285727"/>
            <a:ext cx="2153476"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1" u="none" strike="noStrike" kern="1200" cap="none" spc="0" baseline="0" dirty="0">
                <a:solidFill>
                  <a:srgbClr val="31859C"/>
                </a:solidFill>
                <a:uFillTx/>
                <a:latin typeface="Calibri" pitchFamily="34"/>
              </a:rPr>
              <a:t>Sampling scheme </a:t>
            </a:r>
            <a:endParaRPr lang="en-US" sz="1800" b="0" i="0" u="none" strike="noStrike" kern="1200" cap="none" spc="0" baseline="0" dirty="0">
              <a:solidFill>
                <a:srgbClr val="000000"/>
              </a:solidFill>
              <a:uFillTx/>
              <a:latin typeface="Calibri"/>
            </a:endParaRPr>
          </a:p>
        </p:txBody>
      </p:sp>
      <p:pic>
        <p:nvPicPr>
          <p:cNvPr id="13" name="Picture 12">
            <a:extLst>
              <a:ext uri="{FF2B5EF4-FFF2-40B4-BE49-F238E27FC236}">
                <a16:creationId xmlns:a16="http://schemas.microsoft.com/office/drawing/2014/main" xmlns="" id="{183828ED-7002-4750-2500-C4F9580CF6CE}"/>
              </a:ext>
            </a:extLst>
          </p:cNvPr>
          <p:cNvPicPr>
            <a:picLocks noChangeAspect="1"/>
          </p:cNvPicPr>
          <p:nvPr/>
        </p:nvPicPr>
        <p:blipFill>
          <a:blip r:embed="rId2" cstate="print"/>
          <a:stretch>
            <a:fillRect/>
          </a:stretch>
        </p:blipFill>
        <p:spPr>
          <a:xfrm>
            <a:off x="8257277" y="5048714"/>
            <a:ext cx="1712702" cy="1510440"/>
          </a:xfrm>
          <a:prstGeom prst="rect">
            <a:avLst/>
          </a:prstGeom>
        </p:spPr>
      </p:pic>
      <p:pic>
        <p:nvPicPr>
          <p:cNvPr id="16" name="Picture 15">
            <a:extLst>
              <a:ext uri="{FF2B5EF4-FFF2-40B4-BE49-F238E27FC236}">
                <a16:creationId xmlns:a16="http://schemas.microsoft.com/office/drawing/2014/main" xmlns="" id="{7A0AA587-FD2C-1071-F8FB-A6C02A971DEE}"/>
              </a:ext>
            </a:extLst>
          </p:cNvPr>
          <p:cNvPicPr>
            <a:picLocks noChangeAspect="1"/>
          </p:cNvPicPr>
          <p:nvPr/>
        </p:nvPicPr>
        <p:blipFill>
          <a:blip r:embed="rId3" cstate="print"/>
          <a:stretch>
            <a:fillRect/>
          </a:stretch>
        </p:blipFill>
        <p:spPr>
          <a:xfrm>
            <a:off x="8202056" y="3363678"/>
            <a:ext cx="1767923" cy="1557456"/>
          </a:xfrm>
          <a:prstGeom prst="rect">
            <a:avLst/>
          </a:prstGeom>
        </p:spPr>
      </p:pic>
      <p:pic>
        <p:nvPicPr>
          <p:cNvPr id="17" name="Picture 16">
            <a:extLst>
              <a:ext uri="{FF2B5EF4-FFF2-40B4-BE49-F238E27FC236}">
                <a16:creationId xmlns:a16="http://schemas.microsoft.com/office/drawing/2014/main" xmlns="" id="{789D69AD-3953-925E-DD16-D9DB484F7392}"/>
              </a:ext>
            </a:extLst>
          </p:cNvPr>
          <p:cNvPicPr>
            <a:picLocks noChangeAspect="1"/>
          </p:cNvPicPr>
          <p:nvPr/>
        </p:nvPicPr>
        <p:blipFill>
          <a:blip r:embed="rId4" cstate="print"/>
          <a:stretch>
            <a:fillRect/>
          </a:stretch>
        </p:blipFill>
        <p:spPr>
          <a:xfrm>
            <a:off x="314097" y="3532391"/>
            <a:ext cx="4330556" cy="3179216"/>
          </a:xfrm>
          <a:prstGeom prst="rect">
            <a:avLst/>
          </a:prstGeom>
        </p:spPr>
      </p:pic>
      <p:sp>
        <p:nvSpPr>
          <p:cNvPr id="19" name="TextBox 18">
            <a:extLst>
              <a:ext uri="{FF2B5EF4-FFF2-40B4-BE49-F238E27FC236}">
                <a16:creationId xmlns:a16="http://schemas.microsoft.com/office/drawing/2014/main" xmlns="" id="{F2BF4323-4091-5712-2788-C93615CA8F88}"/>
              </a:ext>
            </a:extLst>
          </p:cNvPr>
          <p:cNvSpPr txBox="1"/>
          <p:nvPr/>
        </p:nvSpPr>
        <p:spPr>
          <a:xfrm>
            <a:off x="216794" y="2471811"/>
            <a:ext cx="5443008" cy="1077218"/>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600" b="0" i="1" u="none" strike="noStrike" kern="1200" cap="none" spc="0" baseline="0" dirty="0">
                <a:solidFill>
                  <a:srgbClr val="31859C"/>
                </a:solidFill>
                <a:uFillTx/>
                <a:latin typeface="Calibri" pitchFamily="34"/>
              </a:rPr>
              <a:t>Age slicing </a:t>
            </a:r>
            <a:r>
              <a:rPr lang="en-US" sz="1600" i="1" dirty="0">
                <a:solidFill>
                  <a:srgbClr val="31859C"/>
                </a:solidFill>
                <a:latin typeface="Calibri" pitchFamily="34"/>
              </a:rPr>
              <a:t>(ELEFAN RSA, SA and GA) </a:t>
            </a:r>
            <a:r>
              <a:rPr lang="en-US" sz="1600" b="0" i="1" u="none" strike="noStrike" kern="1200" cap="none" spc="0" baseline="0" dirty="0">
                <a:solidFill>
                  <a:srgbClr val="31859C"/>
                </a:solidFill>
                <a:uFillTx/>
                <a:latin typeface="Calibri" pitchFamily="34"/>
              </a:rPr>
              <a:t>as a supplementary validation to otolith readings and tool for von </a:t>
            </a:r>
            <a:r>
              <a:rPr lang="en-US" sz="1600" b="0" i="1" u="none" strike="noStrike" kern="1200" cap="none" spc="0" baseline="0" dirty="0" err="1">
                <a:solidFill>
                  <a:srgbClr val="31859C"/>
                </a:solidFill>
                <a:uFillTx/>
                <a:latin typeface="Calibri" pitchFamily="34"/>
              </a:rPr>
              <a:t>Bertalanffy</a:t>
            </a:r>
            <a:r>
              <a:rPr lang="en-US" sz="1600" b="0" i="1" u="none" strike="noStrike" kern="1200" cap="none" spc="0" baseline="0" dirty="0">
                <a:solidFill>
                  <a:srgbClr val="31859C"/>
                </a:solidFill>
                <a:uFillTx/>
                <a:latin typeface="Calibri" pitchFamily="34"/>
              </a:rPr>
              <a:t> growth parameters estimation  followed by consequent construction of ALK</a:t>
            </a:r>
            <a:endParaRPr lang="en-US" sz="1600" b="0" i="0" u="none" strike="noStrike" kern="1200" cap="none" spc="0" baseline="0" dirty="0">
              <a:solidFill>
                <a:srgbClr val="000000"/>
              </a:solidFill>
              <a:uFillTx/>
              <a:latin typeface="Calibri"/>
            </a:endParaRPr>
          </a:p>
        </p:txBody>
      </p:sp>
      <p:pic>
        <p:nvPicPr>
          <p:cNvPr id="20" name="Picture 19">
            <a:extLst>
              <a:ext uri="{FF2B5EF4-FFF2-40B4-BE49-F238E27FC236}">
                <a16:creationId xmlns:a16="http://schemas.microsoft.com/office/drawing/2014/main" xmlns="" id="{E42506B1-67DD-902D-9229-72B3326EB520}"/>
              </a:ext>
            </a:extLst>
          </p:cNvPr>
          <p:cNvPicPr>
            <a:picLocks noChangeAspect="1"/>
          </p:cNvPicPr>
          <p:nvPr/>
        </p:nvPicPr>
        <p:blipFill>
          <a:blip r:embed="rId5" cstate="print"/>
          <a:stretch>
            <a:fillRect/>
          </a:stretch>
        </p:blipFill>
        <p:spPr>
          <a:xfrm>
            <a:off x="10016158" y="3338537"/>
            <a:ext cx="1799389" cy="1584445"/>
          </a:xfrm>
          <a:prstGeom prst="rect">
            <a:avLst/>
          </a:prstGeom>
        </p:spPr>
      </p:pic>
      <p:pic>
        <p:nvPicPr>
          <p:cNvPr id="21" name="Picture 20">
            <a:extLst>
              <a:ext uri="{FF2B5EF4-FFF2-40B4-BE49-F238E27FC236}">
                <a16:creationId xmlns:a16="http://schemas.microsoft.com/office/drawing/2014/main" xmlns="" id="{8D611349-DACE-9A2B-2A6A-5507E97EA3A2}"/>
              </a:ext>
            </a:extLst>
          </p:cNvPr>
          <p:cNvPicPr>
            <a:picLocks noChangeAspect="1"/>
          </p:cNvPicPr>
          <p:nvPr/>
        </p:nvPicPr>
        <p:blipFill>
          <a:blip r:embed="rId6" cstate="print"/>
          <a:stretch>
            <a:fillRect/>
          </a:stretch>
        </p:blipFill>
        <p:spPr>
          <a:xfrm>
            <a:off x="10189804" y="5121999"/>
            <a:ext cx="1636818" cy="1441283"/>
          </a:xfrm>
          <a:prstGeom prst="rect">
            <a:avLst/>
          </a:prstGeom>
        </p:spPr>
      </p:pic>
      <p:pic>
        <p:nvPicPr>
          <p:cNvPr id="22" name="Picture 21">
            <a:extLst>
              <a:ext uri="{FF2B5EF4-FFF2-40B4-BE49-F238E27FC236}">
                <a16:creationId xmlns:a16="http://schemas.microsoft.com/office/drawing/2014/main" xmlns="" id="{A2C5E201-FCCE-046F-9EBE-77A300332EBB}"/>
              </a:ext>
            </a:extLst>
          </p:cNvPr>
          <p:cNvPicPr>
            <a:picLocks noChangeAspect="1"/>
          </p:cNvPicPr>
          <p:nvPr/>
        </p:nvPicPr>
        <p:blipFill>
          <a:blip r:embed="rId7" cstate="print"/>
          <a:srcRect r="14036"/>
          <a:stretch/>
        </p:blipFill>
        <p:spPr>
          <a:xfrm>
            <a:off x="4896393" y="4660827"/>
            <a:ext cx="2828747" cy="183531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cxnSp>
        <p:nvCxnSpPr>
          <p:cNvPr id="24" name="Connector: Elbow 23">
            <a:extLst>
              <a:ext uri="{FF2B5EF4-FFF2-40B4-BE49-F238E27FC236}">
                <a16:creationId xmlns:a16="http://schemas.microsoft.com/office/drawing/2014/main" xmlns="" id="{3C35FBF3-670F-4012-4BA2-11B1B779C381}"/>
              </a:ext>
            </a:extLst>
          </p:cNvPr>
          <p:cNvCxnSpPr>
            <a:cxnSpLocks/>
            <a:stCxn id="7" idx="3"/>
            <a:endCxn id="28" idx="0"/>
          </p:cNvCxnSpPr>
          <p:nvPr/>
        </p:nvCxnSpPr>
        <p:spPr>
          <a:xfrm rot="10800000" flipV="1">
            <a:off x="6275526" y="2724823"/>
            <a:ext cx="1622772" cy="9512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xmlns="" id="{2C3ED176-663F-97EF-38D3-516A89CE65E4}"/>
              </a:ext>
            </a:extLst>
          </p:cNvPr>
          <p:cNvSpPr txBox="1"/>
          <p:nvPr/>
        </p:nvSpPr>
        <p:spPr>
          <a:xfrm>
            <a:off x="6836071" y="2446166"/>
            <a:ext cx="632985" cy="33855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600" b="0" i="1" u="none" strike="noStrike" kern="1200" cap="none" spc="0" baseline="0" dirty="0">
                <a:solidFill>
                  <a:srgbClr val="31859C"/>
                </a:solidFill>
                <a:uFillTx/>
                <a:latin typeface="Calibri" pitchFamily="34"/>
              </a:rPr>
              <a:t>LWR</a:t>
            </a:r>
            <a:endParaRPr lang="en-US" sz="1600" b="0" i="0" u="none" strike="noStrike" kern="1200" cap="none" spc="0" baseline="0" dirty="0">
              <a:solidFill>
                <a:srgbClr val="000000"/>
              </a:solidFill>
              <a:uFillTx/>
              <a:latin typeface="Calibri"/>
            </a:endParaRPr>
          </a:p>
        </p:txBody>
      </p:sp>
      <p:pic>
        <p:nvPicPr>
          <p:cNvPr id="27" name="Picture 26">
            <a:extLst>
              <a:ext uri="{FF2B5EF4-FFF2-40B4-BE49-F238E27FC236}">
                <a16:creationId xmlns:a16="http://schemas.microsoft.com/office/drawing/2014/main" xmlns="" id="{B12A7684-28EA-CAAD-7370-B2BD13E460A4}"/>
              </a:ext>
            </a:extLst>
          </p:cNvPr>
          <p:cNvPicPr>
            <a:picLocks noChangeAspect="1"/>
          </p:cNvPicPr>
          <p:nvPr/>
        </p:nvPicPr>
        <p:blipFill>
          <a:blip r:embed="rId8" cstate="print"/>
          <a:stretch>
            <a:fillRect/>
          </a:stretch>
        </p:blipFill>
        <p:spPr>
          <a:xfrm>
            <a:off x="1164237" y="5948218"/>
            <a:ext cx="6204244" cy="193780"/>
          </a:xfrm>
          <a:prstGeom prst="rect">
            <a:avLst/>
          </a:prstGeom>
        </p:spPr>
      </p:pic>
      <p:pic>
        <p:nvPicPr>
          <p:cNvPr id="28" name="Picture 27">
            <a:extLst>
              <a:ext uri="{FF2B5EF4-FFF2-40B4-BE49-F238E27FC236}">
                <a16:creationId xmlns:a16="http://schemas.microsoft.com/office/drawing/2014/main" xmlns="" id="{BAE5E084-BBAE-DAF6-30DD-93651DF42FF6}"/>
              </a:ext>
            </a:extLst>
          </p:cNvPr>
          <p:cNvPicPr>
            <a:picLocks noChangeAspect="1"/>
          </p:cNvPicPr>
          <p:nvPr/>
        </p:nvPicPr>
        <p:blipFill>
          <a:blip r:embed="rId9" cstate="print"/>
          <a:stretch>
            <a:fillRect/>
          </a:stretch>
        </p:blipFill>
        <p:spPr>
          <a:xfrm>
            <a:off x="5048275" y="2819951"/>
            <a:ext cx="2454501" cy="1840876"/>
          </a:xfrm>
          <a:prstGeom prst="rect">
            <a:avLst/>
          </a:prstGeom>
        </p:spPr>
      </p:pic>
      <p:sp>
        <p:nvSpPr>
          <p:cNvPr id="36" name="Arrow: Down 35">
            <a:extLst>
              <a:ext uri="{FF2B5EF4-FFF2-40B4-BE49-F238E27FC236}">
                <a16:creationId xmlns:a16="http://schemas.microsoft.com/office/drawing/2014/main" xmlns="" id="{E6AA86FF-41B1-FE06-F20A-2E2DD7CD071D}"/>
              </a:ext>
            </a:extLst>
          </p:cNvPr>
          <p:cNvSpPr/>
          <p:nvPr/>
        </p:nvSpPr>
        <p:spPr>
          <a:xfrm>
            <a:off x="2600266" y="2359318"/>
            <a:ext cx="207589" cy="24782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C580BC20-B3FC-D000-1716-08C06809659D}"/>
              </a:ext>
            </a:extLst>
          </p:cNvPr>
          <p:cNvSpPr txBox="1">
            <a:spLocks noGrp="1"/>
          </p:cNvSpPr>
          <p:nvPr>
            <p:ph type="ctrTitle"/>
          </p:nvPr>
        </p:nvSpPr>
        <p:spPr>
          <a:xfrm>
            <a:off x="443173" y="1140177"/>
            <a:ext cx="4128828" cy="465563"/>
          </a:xfrm>
        </p:spPr>
        <p:txBody>
          <a:bodyPr>
            <a:normAutofit fontScale="90000"/>
          </a:bodyPr>
          <a:lstStyle/>
          <a:p>
            <a:pPr lvl="0"/>
            <a:r>
              <a:rPr lang="en-GB" sz="2800" dirty="0"/>
              <a:t>Biological sampling of landings</a:t>
            </a:r>
            <a:endParaRPr lang="en-US" sz="2800" dirty="0"/>
          </a:p>
        </p:txBody>
      </p:sp>
      <p:sp>
        <p:nvSpPr>
          <p:cNvPr id="2" name="Subtitle 2">
            <a:extLst>
              <a:ext uri="{FF2B5EF4-FFF2-40B4-BE49-F238E27FC236}">
                <a16:creationId xmlns:a16="http://schemas.microsoft.com/office/drawing/2014/main" xmlns="" id="{EBB7E5C4-5390-74A4-8280-D82487F0119F}"/>
              </a:ext>
            </a:extLst>
          </p:cNvPr>
          <p:cNvSpPr txBox="1">
            <a:spLocks noGrp="1"/>
          </p:cNvSpPr>
          <p:nvPr>
            <p:ph type="subTitle" idx="1"/>
          </p:nvPr>
        </p:nvSpPr>
        <p:spPr>
          <a:xfrm>
            <a:off x="-55484" y="44080"/>
            <a:ext cx="6621936" cy="1275654"/>
          </a:xfrm>
        </p:spPr>
        <p:txBody>
          <a:bodyPr>
            <a:normAutofit fontScale="77500" lnSpcReduction="20000"/>
          </a:bodyPr>
          <a:lstStyle/>
          <a:p>
            <a:pPr lvl="0"/>
            <a:endParaRPr lang="en-GB" dirty="0"/>
          </a:p>
          <a:p>
            <a:pPr lvl="0"/>
            <a:r>
              <a:rPr lang="en-GB" sz="3200" b="1" dirty="0"/>
              <a:t>Maturity and Sex determination</a:t>
            </a:r>
          </a:p>
          <a:p>
            <a:pPr lvl="0"/>
            <a:r>
              <a:rPr lang="en-GB" dirty="0"/>
              <a:t>Bulgaria GSA 29</a:t>
            </a:r>
            <a:endParaRPr lang="en-US" dirty="0"/>
          </a:p>
        </p:txBody>
      </p:sp>
      <p:sp>
        <p:nvSpPr>
          <p:cNvPr id="4" name="Arrow: Right 9">
            <a:extLst>
              <a:ext uri="{FF2B5EF4-FFF2-40B4-BE49-F238E27FC236}">
                <a16:creationId xmlns:a16="http://schemas.microsoft.com/office/drawing/2014/main" xmlns="" id="{6030232E-854E-5A1C-8753-7AD7B65B6D11}"/>
              </a:ext>
            </a:extLst>
          </p:cNvPr>
          <p:cNvSpPr/>
          <p:nvPr/>
        </p:nvSpPr>
        <p:spPr>
          <a:xfrm>
            <a:off x="4484243" y="1188830"/>
            <a:ext cx="2082210" cy="409742"/>
          </a:xfrm>
          <a:custGeom>
            <a:avLst>
              <a:gd name="f0" fmla="val 18721"/>
              <a:gd name="f1" fmla="val 5400"/>
            </a:avLst>
            <a:gdLst>
              <a:gd name="f2" fmla="val 10800000"/>
              <a:gd name="f3" fmla="val 5400000"/>
              <a:gd name="f4" fmla="val 180"/>
              <a:gd name="f5" fmla="val w"/>
              <a:gd name="f6" fmla="val h"/>
              <a:gd name="f7" fmla="val 0"/>
              <a:gd name="f8" fmla="val 21600"/>
              <a:gd name="f9" fmla="val 10800"/>
              <a:gd name="f10" fmla="+- 0 0 0"/>
              <a:gd name="f11" fmla="+- 0 0 180"/>
              <a:gd name="f12" fmla="*/ f5 1 21600"/>
              <a:gd name="f13" fmla="*/ f6 1 21600"/>
              <a:gd name="f14" fmla="pin 0 f0 21600"/>
              <a:gd name="f15" fmla="pin 0 f1 10800"/>
              <a:gd name="f16" fmla="*/ f10 f2 1"/>
              <a:gd name="f17" fmla="*/ f11 f2 1"/>
              <a:gd name="f18" fmla="val f15"/>
              <a:gd name="f19" fmla="val f14"/>
              <a:gd name="f20" fmla="+- 21600 0 f15"/>
              <a:gd name="f21" fmla="*/ f14 f12 1"/>
              <a:gd name="f22" fmla="*/ f15 f13 1"/>
              <a:gd name="f23" fmla="*/ 0 f12 1"/>
              <a:gd name="f24" fmla="*/ 0 f13 1"/>
              <a:gd name="f25" fmla="*/ f16 1 f4"/>
              <a:gd name="f26" fmla="*/ 21600 f13 1"/>
              <a:gd name="f27" fmla="*/ f17 1 f4"/>
              <a:gd name="f28" fmla="+- 21600 0 f19"/>
              <a:gd name="f29" fmla="*/ f20 f13 1"/>
              <a:gd name="f30" fmla="*/ f18 f13 1"/>
              <a:gd name="f31" fmla="*/ f19 f12 1"/>
              <a:gd name="f32" fmla="+- f25 0 f3"/>
              <a:gd name="f33" fmla="+- f27 0 f3"/>
              <a:gd name="f34" fmla="*/ f28 f18 1"/>
              <a:gd name="f35" fmla="*/ f34 1 10800"/>
              <a:gd name="f36" fmla="+- f19 f35 0"/>
              <a:gd name="f37" fmla="*/ f36 f12 1"/>
            </a:gdLst>
            <a:ahLst>
              <a:ahXY gdRefX="f0" minX="f7" maxX="f8" gdRefY="f1" minY="f7" maxY="f9">
                <a:pos x="f21" y="f22"/>
              </a:ahXY>
            </a:ahLst>
            <a:cxnLst>
              <a:cxn ang="3cd4">
                <a:pos x="hc" y="t"/>
              </a:cxn>
              <a:cxn ang="0">
                <a:pos x="r" y="vc"/>
              </a:cxn>
              <a:cxn ang="cd4">
                <a:pos x="hc" y="b"/>
              </a:cxn>
              <a:cxn ang="cd2">
                <a:pos x="l" y="vc"/>
              </a:cxn>
              <a:cxn ang="f32">
                <a:pos x="f31" y="f24"/>
              </a:cxn>
              <a:cxn ang="f33">
                <a:pos x="f31" y="f26"/>
              </a:cxn>
            </a:cxnLst>
            <a:rect l="f23" t="f30" r="f37" b="f29"/>
            <a:pathLst>
              <a:path w="21600" h="21600">
                <a:moveTo>
                  <a:pt x="f7" y="f18"/>
                </a:moveTo>
                <a:lnTo>
                  <a:pt x="f19" y="f18"/>
                </a:lnTo>
                <a:lnTo>
                  <a:pt x="f19" y="f7"/>
                </a:lnTo>
                <a:lnTo>
                  <a:pt x="f8" y="f9"/>
                </a:lnTo>
                <a:lnTo>
                  <a:pt x="f19" y="f8"/>
                </a:lnTo>
                <a:lnTo>
                  <a:pt x="f19" y="f20"/>
                </a:lnTo>
                <a:lnTo>
                  <a:pt x="f7" y="f20"/>
                </a:lnTo>
                <a:close/>
              </a:path>
            </a:pathLst>
          </a:custGeom>
          <a:solidFill>
            <a:srgbClr val="4472C4"/>
          </a:solidFill>
          <a:ln w="12701" cap="flat">
            <a:solidFill>
              <a:srgbClr val="172C51"/>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5" name="Rectangle 10">
            <a:extLst>
              <a:ext uri="{FF2B5EF4-FFF2-40B4-BE49-F238E27FC236}">
                <a16:creationId xmlns:a16="http://schemas.microsoft.com/office/drawing/2014/main" xmlns="" id="{E8E6FEE2-E57A-5C80-D3EA-81F1B8C3CD39}"/>
              </a:ext>
            </a:extLst>
          </p:cNvPr>
          <p:cNvSpPr/>
          <p:nvPr/>
        </p:nvSpPr>
        <p:spPr>
          <a:xfrm>
            <a:off x="6566452" y="821291"/>
            <a:ext cx="3379302" cy="1126431"/>
          </a:xfrm>
          <a:prstGeom prst="rect">
            <a:avLst/>
          </a:prstGeom>
          <a:solidFill>
            <a:srgbClr val="4472C4"/>
          </a:solidFill>
          <a:ln w="12701" cap="flat">
            <a:solidFill>
              <a:srgbClr val="172C51"/>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FFFFFF"/>
                </a:solidFill>
                <a:uFillTx/>
                <a:latin typeface="Calibri"/>
              </a:rPr>
              <a:t>Monthly/seasonally for migratory species</a:t>
            </a:r>
            <a:endParaRPr lang="en-US" sz="1800" b="0" i="0" u="none" strike="noStrike" kern="1200" cap="none" spc="0" baseline="0" dirty="0">
              <a:solidFill>
                <a:srgbClr val="FFFFFF"/>
              </a:solidFill>
              <a:uFillTx/>
              <a:latin typeface="Calibri"/>
            </a:endParaRPr>
          </a:p>
        </p:txBody>
      </p:sp>
      <p:sp>
        <p:nvSpPr>
          <p:cNvPr id="7" name="Rectangle: Rounded Corners 12">
            <a:extLst>
              <a:ext uri="{FF2B5EF4-FFF2-40B4-BE49-F238E27FC236}">
                <a16:creationId xmlns:a16="http://schemas.microsoft.com/office/drawing/2014/main" xmlns="" id="{5112CA6F-23F8-F183-CF1F-F05F4C0417C9}"/>
              </a:ext>
            </a:extLst>
          </p:cNvPr>
          <p:cNvSpPr/>
          <p:nvPr/>
        </p:nvSpPr>
        <p:spPr>
          <a:xfrm>
            <a:off x="5463150" y="2486122"/>
            <a:ext cx="1741004" cy="83200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4472C4"/>
          </a:solidFill>
          <a:ln w="12701" cap="flat">
            <a:solidFill>
              <a:srgbClr val="172C51"/>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FFFFFF"/>
                </a:solidFill>
                <a:uFillTx/>
                <a:latin typeface="Calibri"/>
              </a:rPr>
              <a:t>macroscopically</a:t>
            </a:r>
            <a:endParaRPr lang="en-US" sz="1800" b="0" i="0" u="none" strike="noStrike" kern="1200" cap="none" spc="0" baseline="0" dirty="0">
              <a:solidFill>
                <a:srgbClr val="FFFFFF"/>
              </a:solidFill>
              <a:uFillTx/>
              <a:latin typeface="Calibri"/>
            </a:endParaRPr>
          </a:p>
        </p:txBody>
      </p:sp>
      <p:sp>
        <p:nvSpPr>
          <p:cNvPr id="9" name="Arrow: Left 16">
            <a:extLst>
              <a:ext uri="{FF2B5EF4-FFF2-40B4-BE49-F238E27FC236}">
                <a16:creationId xmlns:a16="http://schemas.microsoft.com/office/drawing/2014/main" xmlns="" id="{94E0581F-238E-957F-38D1-A8F65516BD37}"/>
              </a:ext>
            </a:extLst>
          </p:cNvPr>
          <p:cNvSpPr/>
          <p:nvPr/>
        </p:nvSpPr>
        <p:spPr>
          <a:xfrm>
            <a:off x="4289846" y="3965305"/>
            <a:ext cx="688059" cy="409742"/>
          </a:xfrm>
          <a:custGeom>
            <a:avLst>
              <a:gd name="f0" fmla="val 3515"/>
              <a:gd name="f1" fmla="val 5400"/>
            </a:avLst>
            <a:gdLst>
              <a:gd name="f2" fmla="val 10800000"/>
              <a:gd name="f3" fmla="val 5400000"/>
              <a:gd name="f4" fmla="val 180"/>
              <a:gd name="f5" fmla="val w"/>
              <a:gd name="f6" fmla="val h"/>
              <a:gd name="f7" fmla="val 0"/>
              <a:gd name="f8" fmla="val 21600"/>
              <a:gd name="f9" fmla="val 10800"/>
              <a:gd name="f10" fmla="+- 0 0 0"/>
              <a:gd name="f11" fmla="+- 0 0 180"/>
              <a:gd name="f12" fmla="*/ f5 1 21600"/>
              <a:gd name="f13" fmla="*/ f6 1 21600"/>
              <a:gd name="f14" fmla="pin 0 f0 21600"/>
              <a:gd name="f15" fmla="pin 0 f1 10800"/>
              <a:gd name="f16" fmla="*/ f10 f2 1"/>
              <a:gd name="f17" fmla="*/ f11 f2 1"/>
              <a:gd name="f18" fmla="val f15"/>
              <a:gd name="f19" fmla="val f14"/>
              <a:gd name="f20" fmla="+- 21600 0 f15"/>
              <a:gd name="f21" fmla="*/ f14 f12 1"/>
              <a:gd name="f22" fmla="*/ f15 f13 1"/>
              <a:gd name="f23" fmla="*/ 21600 f12 1"/>
              <a:gd name="f24" fmla="*/ 0 f13 1"/>
              <a:gd name="f25" fmla="*/ f16 1 f4"/>
              <a:gd name="f26" fmla="*/ 21600 f13 1"/>
              <a:gd name="f27" fmla="*/ f17 1 f4"/>
              <a:gd name="f28" fmla="*/ f19 f18 1"/>
              <a:gd name="f29" fmla="*/ f20 f13 1"/>
              <a:gd name="f30" fmla="*/ f18 f13 1"/>
              <a:gd name="f31" fmla="*/ f19 f12 1"/>
              <a:gd name="f32" fmla="+- f25 0 f3"/>
              <a:gd name="f33" fmla="+- f27 0 f3"/>
              <a:gd name="f34" fmla="*/ f28 1 10800"/>
              <a:gd name="f35" fmla="+- f19 0 f34"/>
              <a:gd name="f36" fmla="*/ f35 f12 1"/>
            </a:gdLst>
            <a:ahLst>
              <a:ahXY gdRefX="f0" minX="f7" maxX="f8" gdRefY="f1" minY="f7" maxY="f9">
                <a:pos x="f21" y="f22"/>
              </a:ahXY>
            </a:ahLst>
            <a:cxnLst>
              <a:cxn ang="3cd4">
                <a:pos x="hc" y="t"/>
              </a:cxn>
              <a:cxn ang="0">
                <a:pos x="r" y="vc"/>
              </a:cxn>
              <a:cxn ang="cd4">
                <a:pos x="hc" y="b"/>
              </a:cxn>
              <a:cxn ang="cd2">
                <a:pos x="l" y="vc"/>
              </a:cxn>
              <a:cxn ang="f32">
                <a:pos x="f31" y="f24"/>
              </a:cxn>
              <a:cxn ang="f33">
                <a:pos x="f31" y="f26"/>
              </a:cxn>
            </a:cxnLst>
            <a:rect l="f36" t="f30" r="f23" b="f29"/>
            <a:pathLst>
              <a:path w="21600" h="21600">
                <a:moveTo>
                  <a:pt x="f8" y="f18"/>
                </a:moveTo>
                <a:lnTo>
                  <a:pt x="f19" y="f18"/>
                </a:lnTo>
                <a:lnTo>
                  <a:pt x="f19" y="f7"/>
                </a:lnTo>
                <a:lnTo>
                  <a:pt x="f7" y="f9"/>
                </a:lnTo>
                <a:lnTo>
                  <a:pt x="f19" y="f8"/>
                </a:lnTo>
                <a:lnTo>
                  <a:pt x="f19" y="f20"/>
                </a:lnTo>
                <a:lnTo>
                  <a:pt x="f8" y="f20"/>
                </a:lnTo>
                <a:close/>
              </a:path>
            </a:pathLst>
          </a:custGeom>
          <a:solidFill>
            <a:srgbClr val="4472C4"/>
          </a:solidFill>
          <a:ln w="12701" cap="flat">
            <a:solidFill>
              <a:srgbClr val="172C51"/>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10" name="TextBox 18">
            <a:extLst>
              <a:ext uri="{FF2B5EF4-FFF2-40B4-BE49-F238E27FC236}">
                <a16:creationId xmlns:a16="http://schemas.microsoft.com/office/drawing/2014/main" xmlns="" id="{4847C47C-9757-567E-7EF8-AC02780D68E9}"/>
              </a:ext>
            </a:extLst>
          </p:cNvPr>
          <p:cNvSpPr txBox="1"/>
          <p:nvPr/>
        </p:nvSpPr>
        <p:spPr>
          <a:xfrm>
            <a:off x="938421" y="3349217"/>
            <a:ext cx="6354412"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1" u="none" strike="noStrike" kern="1200" cap="none" spc="0" baseline="0" dirty="0">
                <a:solidFill>
                  <a:srgbClr val="31859C"/>
                </a:solidFill>
                <a:uFillTx/>
                <a:latin typeface="Calibri" pitchFamily="34"/>
              </a:rPr>
              <a:t>Evaluation of method - accuracy</a:t>
            </a:r>
            <a:r>
              <a:rPr lang="en-US" sz="1800" b="0" i="0" u="none" strike="noStrike" kern="1200" cap="none" spc="0" baseline="0" dirty="0">
                <a:solidFill>
                  <a:srgbClr val="000000"/>
                </a:solidFill>
                <a:uFillTx/>
                <a:latin typeface="Calibri"/>
              </a:rPr>
              <a:t> </a:t>
            </a:r>
          </a:p>
        </p:txBody>
      </p:sp>
      <p:sp>
        <p:nvSpPr>
          <p:cNvPr id="11" name="Rectangle 19">
            <a:extLst>
              <a:ext uri="{FF2B5EF4-FFF2-40B4-BE49-F238E27FC236}">
                <a16:creationId xmlns:a16="http://schemas.microsoft.com/office/drawing/2014/main" xmlns="" id="{044018D1-5D20-45C8-8922-512D7FCFAD25}"/>
              </a:ext>
            </a:extLst>
          </p:cNvPr>
          <p:cNvSpPr/>
          <p:nvPr/>
        </p:nvSpPr>
        <p:spPr>
          <a:xfrm>
            <a:off x="736325" y="3700215"/>
            <a:ext cx="3379302" cy="1057997"/>
          </a:xfrm>
          <a:prstGeom prst="rect">
            <a:avLst/>
          </a:prstGeom>
          <a:solidFill>
            <a:srgbClr val="4472C4"/>
          </a:solidFill>
          <a:ln w="12701" cap="flat">
            <a:solidFill>
              <a:srgbClr val="172C51"/>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FFFFFF"/>
                </a:solidFill>
                <a:uFillTx/>
                <a:latin typeface="Calibri"/>
              </a:rPr>
              <a:t>3 experts (maturity and sex determination)</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FFFFFF"/>
                </a:solidFill>
                <a:uFillTx/>
                <a:latin typeface="Calibri"/>
              </a:rPr>
              <a:t>CV</a:t>
            </a:r>
            <a:endParaRPr lang="en-US" sz="1800" b="0" i="0" u="none" strike="noStrike" kern="1200" cap="none" spc="0" baseline="0" dirty="0">
              <a:solidFill>
                <a:srgbClr val="FFFFFF"/>
              </a:solidFill>
              <a:uFillTx/>
              <a:latin typeface="Calibri"/>
            </a:endParaRPr>
          </a:p>
        </p:txBody>
      </p:sp>
      <p:sp>
        <p:nvSpPr>
          <p:cNvPr id="12" name="TextBox 21">
            <a:extLst>
              <a:ext uri="{FF2B5EF4-FFF2-40B4-BE49-F238E27FC236}">
                <a16:creationId xmlns:a16="http://schemas.microsoft.com/office/drawing/2014/main" xmlns="" id="{D1751B03-7BC3-CEBE-EB8A-B77EE43D6572}"/>
              </a:ext>
            </a:extLst>
          </p:cNvPr>
          <p:cNvSpPr txBox="1"/>
          <p:nvPr/>
        </p:nvSpPr>
        <p:spPr>
          <a:xfrm>
            <a:off x="7179365" y="375070"/>
            <a:ext cx="2153476"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1" u="none" strike="noStrike" kern="1200" cap="none" spc="0" baseline="0" dirty="0">
                <a:solidFill>
                  <a:srgbClr val="31859C"/>
                </a:solidFill>
                <a:uFillTx/>
                <a:latin typeface="Calibri" pitchFamily="34"/>
              </a:rPr>
              <a:t>Sampling scheme </a:t>
            </a:r>
            <a:endParaRPr lang="en-US" sz="1800" b="0" i="0" u="none" strike="noStrike" kern="1200" cap="none" spc="0" baseline="0" dirty="0">
              <a:solidFill>
                <a:srgbClr val="000000"/>
              </a:solidFill>
              <a:uFillTx/>
              <a:latin typeface="Calibri"/>
            </a:endParaRPr>
          </a:p>
        </p:txBody>
      </p:sp>
      <p:sp>
        <p:nvSpPr>
          <p:cNvPr id="13" name="Rectangle: Rounded Corners 1">
            <a:extLst>
              <a:ext uri="{FF2B5EF4-FFF2-40B4-BE49-F238E27FC236}">
                <a16:creationId xmlns:a16="http://schemas.microsoft.com/office/drawing/2014/main" xmlns="" id="{718C06B1-1E8E-6389-195C-12A570CE310B}"/>
              </a:ext>
            </a:extLst>
          </p:cNvPr>
          <p:cNvSpPr/>
          <p:nvPr/>
        </p:nvSpPr>
        <p:spPr>
          <a:xfrm>
            <a:off x="5273478" y="3793197"/>
            <a:ext cx="2120347" cy="753959"/>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4472C4"/>
          </a:solidFill>
          <a:ln w="12701" cap="flat">
            <a:solidFill>
              <a:srgbClr val="172C51"/>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FFFFFF"/>
                </a:solidFill>
                <a:uFillTx/>
                <a:latin typeface="Calibri"/>
              </a:rPr>
              <a:t>Maturity stage according to the </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FFFFFF"/>
                </a:solidFill>
                <a:uFillTx/>
                <a:latin typeface="Calibri"/>
              </a:rPr>
              <a:t>MEDITS handbook</a:t>
            </a:r>
            <a:endParaRPr lang="en-US" sz="1800" b="0" i="0" u="none" strike="noStrike" kern="1200" cap="none" spc="0" baseline="0" dirty="0">
              <a:solidFill>
                <a:srgbClr val="FFFFFF"/>
              </a:solidFill>
              <a:uFillTx/>
              <a:latin typeface="Calibri"/>
            </a:endParaRPr>
          </a:p>
        </p:txBody>
      </p:sp>
      <p:pic>
        <p:nvPicPr>
          <p:cNvPr id="18" name="Picture 17">
            <a:extLst>
              <a:ext uri="{FF2B5EF4-FFF2-40B4-BE49-F238E27FC236}">
                <a16:creationId xmlns:a16="http://schemas.microsoft.com/office/drawing/2014/main" xmlns="" id="{73C074FC-4910-66EC-09CE-56B4D29CFA38}"/>
              </a:ext>
            </a:extLst>
          </p:cNvPr>
          <p:cNvPicPr>
            <a:picLocks noChangeAspect="1"/>
          </p:cNvPicPr>
          <p:nvPr/>
        </p:nvPicPr>
        <p:blipFill>
          <a:blip r:embed="rId2" cstate="print"/>
          <a:stretch>
            <a:fillRect/>
          </a:stretch>
        </p:blipFill>
        <p:spPr>
          <a:xfrm>
            <a:off x="8256103" y="3391732"/>
            <a:ext cx="3365284" cy="2962913"/>
          </a:xfrm>
          <a:prstGeom prst="rect">
            <a:avLst/>
          </a:prstGeom>
        </p:spPr>
      </p:pic>
      <p:sp>
        <p:nvSpPr>
          <p:cNvPr id="21" name="TextBox 18">
            <a:extLst>
              <a:ext uri="{FF2B5EF4-FFF2-40B4-BE49-F238E27FC236}">
                <a16:creationId xmlns:a16="http://schemas.microsoft.com/office/drawing/2014/main" xmlns="" id="{70B88C1E-ED63-FF50-6D57-E07811EB70D0}"/>
              </a:ext>
            </a:extLst>
          </p:cNvPr>
          <p:cNvSpPr txBox="1"/>
          <p:nvPr/>
        </p:nvSpPr>
        <p:spPr>
          <a:xfrm>
            <a:off x="9704344" y="2948786"/>
            <a:ext cx="1917043"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1" u="none" strike="noStrike" kern="1200" cap="none" spc="0" baseline="0" dirty="0">
                <a:solidFill>
                  <a:srgbClr val="31859C"/>
                </a:solidFill>
                <a:uFillTx/>
                <a:latin typeface="Calibri" pitchFamily="34"/>
              </a:rPr>
              <a:t>Sex determination</a:t>
            </a:r>
            <a:endParaRPr lang="en-US" sz="1800" b="0" i="0" u="none" strike="noStrike" kern="1200" cap="none" spc="0" baseline="0" dirty="0">
              <a:solidFill>
                <a:srgbClr val="000000"/>
              </a:solidFill>
              <a:uFillTx/>
              <a:latin typeface="Calibri"/>
            </a:endParaRPr>
          </a:p>
        </p:txBody>
      </p:sp>
      <p:sp>
        <p:nvSpPr>
          <p:cNvPr id="22" name="TextBox 18">
            <a:extLst>
              <a:ext uri="{FF2B5EF4-FFF2-40B4-BE49-F238E27FC236}">
                <a16:creationId xmlns:a16="http://schemas.microsoft.com/office/drawing/2014/main" xmlns="" id="{07608E57-C5B1-8031-5820-66D8E5FCC406}"/>
              </a:ext>
            </a:extLst>
          </p:cNvPr>
          <p:cNvSpPr txBox="1"/>
          <p:nvPr/>
        </p:nvSpPr>
        <p:spPr>
          <a:xfrm>
            <a:off x="5835941" y="2167863"/>
            <a:ext cx="995422"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1" u="none" strike="noStrike" kern="1200" cap="none" spc="0" baseline="0" dirty="0">
                <a:solidFill>
                  <a:srgbClr val="31859C"/>
                </a:solidFill>
                <a:uFillTx/>
                <a:latin typeface="Calibri" pitchFamily="34"/>
              </a:rPr>
              <a:t>Method</a:t>
            </a:r>
            <a:endParaRPr lang="en-US" sz="1800" b="0" i="0" u="none" strike="noStrike" kern="1200" cap="none" spc="0" baseline="0" dirty="0">
              <a:solidFill>
                <a:srgbClr val="000000"/>
              </a:solidFill>
              <a:uFillTx/>
              <a:latin typeface="Calibri"/>
            </a:endParaRPr>
          </a:p>
        </p:txBody>
      </p:sp>
      <p:sp>
        <p:nvSpPr>
          <p:cNvPr id="25" name="Arrow: Down 24">
            <a:extLst>
              <a:ext uri="{FF2B5EF4-FFF2-40B4-BE49-F238E27FC236}">
                <a16:creationId xmlns:a16="http://schemas.microsoft.com/office/drawing/2014/main" xmlns="" id="{9D20713A-3144-B7A5-B79F-7057B51B6934}"/>
              </a:ext>
            </a:extLst>
          </p:cNvPr>
          <p:cNvSpPr/>
          <p:nvPr/>
        </p:nvSpPr>
        <p:spPr>
          <a:xfrm>
            <a:off x="6831363" y="1947722"/>
            <a:ext cx="234455" cy="5384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Connector: Elbow 28">
            <a:extLst>
              <a:ext uri="{FF2B5EF4-FFF2-40B4-BE49-F238E27FC236}">
                <a16:creationId xmlns:a16="http://schemas.microsoft.com/office/drawing/2014/main" xmlns="" id="{96CF660C-34BF-7A78-F9A4-5E08348E01F0}"/>
              </a:ext>
            </a:extLst>
          </p:cNvPr>
          <p:cNvCxnSpPr>
            <a:stCxn id="7" idx="1"/>
          </p:cNvCxnSpPr>
          <p:nvPr/>
        </p:nvCxnSpPr>
        <p:spPr>
          <a:xfrm>
            <a:off x="7204154" y="2902122"/>
            <a:ext cx="2346246" cy="22667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Arrow: Down 29">
            <a:extLst>
              <a:ext uri="{FF2B5EF4-FFF2-40B4-BE49-F238E27FC236}">
                <a16:creationId xmlns:a16="http://schemas.microsoft.com/office/drawing/2014/main" xmlns="" id="{01A23E7C-2D2C-015A-7D28-205B402536DC}"/>
              </a:ext>
            </a:extLst>
          </p:cNvPr>
          <p:cNvSpPr/>
          <p:nvPr/>
        </p:nvSpPr>
        <p:spPr>
          <a:xfrm>
            <a:off x="6333651" y="3349217"/>
            <a:ext cx="150276" cy="36933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Connector: Elbow 31">
            <a:extLst>
              <a:ext uri="{FF2B5EF4-FFF2-40B4-BE49-F238E27FC236}">
                <a16:creationId xmlns:a16="http://schemas.microsoft.com/office/drawing/2014/main" xmlns="" id="{85D7DF79-B062-7522-100F-DC93F51EF043}"/>
              </a:ext>
            </a:extLst>
          </p:cNvPr>
          <p:cNvCxnSpPr/>
          <p:nvPr/>
        </p:nvCxnSpPr>
        <p:spPr>
          <a:xfrm>
            <a:off x="2429164" y="4758212"/>
            <a:ext cx="5826939" cy="51575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6F4871-D33C-5CDD-1951-27DECBCF6987}"/>
              </a:ext>
            </a:extLst>
          </p:cNvPr>
          <p:cNvSpPr>
            <a:spLocks noGrp="1"/>
          </p:cNvSpPr>
          <p:nvPr>
            <p:ph type="title"/>
          </p:nvPr>
        </p:nvSpPr>
        <p:spPr>
          <a:xfrm>
            <a:off x="655357" y="360100"/>
            <a:ext cx="10364451" cy="1596177"/>
          </a:xfrm>
        </p:spPr>
        <p:txBody>
          <a:bodyPr>
            <a:normAutofit/>
          </a:bodyPr>
          <a:lstStyle/>
          <a:p>
            <a:r>
              <a:rPr lang="en-US" dirty="0"/>
              <a:t>Catch at age in number, catch at length in number and biomass at age estimation based on ALK and official Landings/Catch data</a:t>
            </a:r>
          </a:p>
        </p:txBody>
      </p:sp>
      <p:pic>
        <p:nvPicPr>
          <p:cNvPr id="4" name="Content Placeholder 3">
            <a:extLst>
              <a:ext uri="{FF2B5EF4-FFF2-40B4-BE49-F238E27FC236}">
                <a16:creationId xmlns:a16="http://schemas.microsoft.com/office/drawing/2014/main" xmlns="" id="{BD872468-BC4C-70C2-21AF-BAE67E165ADE}"/>
              </a:ext>
            </a:extLst>
          </p:cNvPr>
          <p:cNvPicPr>
            <a:picLocks noGrp="1" noChangeAspect="1"/>
          </p:cNvPicPr>
          <p:nvPr>
            <p:ph idx="1"/>
          </p:nvPr>
        </p:nvPicPr>
        <p:blipFill>
          <a:blip r:embed="rId2" cstate="print"/>
          <a:stretch>
            <a:fillRect/>
          </a:stretch>
        </p:blipFill>
        <p:spPr>
          <a:xfrm>
            <a:off x="838200" y="2249928"/>
            <a:ext cx="4724400" cy="1356360"/>
          </a:xfrm>
          <a:prstGeom prst="rect">
            <a:avLst/>
          </a:prstGeom>
        </p:spPr>
      </p:pic>
      <p:pic>
        <p:nvPicPr>
          <p:cNvPr id="5" name="Picture 4">
            <a:extLst>
              <a:ext uri="{FF2B5EF4-FFF2-40B4-BE49-F238E27FC236}">
                <a16:creationId xmlns:a16="http://schemas.microsoft.com/office/drawing/2014/main" xmlns="" id="{A2B1382C-7C3F-B31D-0014-7990B707BEE8}"/>
              </a:ext>
            </a:extLst>
          </p:cNvPr>
          <p:cNvPicPr>
            <a:picLocks noChangeAspect="1"/>
          </p:cNvPicPr>
          <p:nvPr/>
        </p:nvPicPr>
        <p:blipFill>
          <a:blip r:embed="rId3" cstate="print"/>
          <a:stretch>
            <a:fillRect/>
          </a:stretch>
        </p:blipFill>
        <p:spPr>
          <a:xfrm>
            <a:off x="6439845" y="2249928"/>
            <a:ext cx="3828820" cy="1388045"/>
          </a:xfrm>
          <a:prstGeom prst="rect">
            <a:avLst/>
          </a:prstGeom>
        </p:spPr>
      </p:pic>
      <p:pic>
        <p:nvPicPr>
          <p:cNvPr id="7" name="Picture 6">
            <a:extLst>
              <a:ext uri="{FF2B5EF4-FFF2-40B4-BE49-F238E27FC236}">
                <a16:creationId xmlns:a16="http://schemas.microsoft.com/office/drawing/2014/main" xmlns="" id="{76CA6290-0169-FF02-02A6-4BF417B3CE42}"/>
              </a:ext>
            </a:extLst>
          </p:cNvPr>
          <p:cNvPicPr>
            <a:picLocks noChangeAspect="1"/>
          </p:cNvPicPr>
          <p:nvPr/>
        </p:nvPicPr>
        <p:blipFill>
          <a:blip r:embed="rId4" cstate="print"/>
          <a:stretch>
            <a:fillRect/>
          </a:stretch>
        </p:blipFill>
        <p:spPr>
          <a:xfrm>
            <a:off x="838200" y="3633352"/>
            <a:ext cx="4724400" cy="2362201"/>
          </a:xfrm>
          <a:prstGeom prst="rect">
            <a:avLst/>
          </a:prstGeom>
        </p:spPr>
      </p:pic>
      <p:pic>
        <p:nvPicPr>
          <p:cNvPr id="8" name="Picture 7">
            <a:extLst>
              <a:ext uri="{FF2B5EF4-FFF2-40B4-BE49-F238E27FC236}">
                <a16:creationId xmlns:a16="http://schemas.microsoft.com/office/drawing/2014/main" xmlns="" id="{F9B2D2A0-DA14-B16D-D358-C1747F1D5CF0}"/>
              </a:ext>
            </a:extLst>
          </p:cNvPr>
          <p:cNvPicPr>
            <a:picLocks noChangeAspect="1"/>
          </p:cNvPicPr>
          <p:nvPr/>
        </p:nvPicPr>
        <p:blipFill>
          <a:blip r:embed="rId5" cstate="print"/>
          <a:stretch>
            <a:fillRect/>
          </a:stretch>
        </p:blipFill>
        <p:spPr>
          <a:xfrm>
            <a:off x="6431742" y="3754877"/>
            <a:ext cx="3823604" cy="2240675"/>
          </a:xfrm>
          <a:prstGeom prst="rect">
            <a:avLst/>
          </a:prstGeom>
        </p:spPr>
      </p:pic>
    </p:spTree>
    <p:extLst>
      <p:ext uri="{BB962C8B-B14F-4D97-AF65-F5344CB8AC3E}">
        <p14:creationId xmlns:p14="http://schemas.microsoft.com/office/powerpoint/2010/main" xmlns="" val="768437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22DAEFB-1892-695E-12C2-55E1B81CDA53}"/>
              </a:ext>
            </a:extLst>
          </p:cNvPr>
          <p:cNvSpPr>
            <a:spLocks noGrp="1"/>
          </p:cNvSpPr>
          <p:nvPr>
            <p:ph idx="1"/>
          </p:nvPr>
        </p:nvSpPr>
        <p:spPr/>
        <p:txBody>
          <a:bodyPr/>
          <a:lstStyle/>
          <a:p>
            <a:pPr marL="0" marR="0" indent="0">
              <a:lnSpc>
                <a:spcPct val="107000"/>
              </a:lnSpc>
              <a:spcAft>
                <a:spcPts val="800"/>
              </a:spcAft>
              <a:buNone/>
            </a:pP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Tools and Software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Aft>
                <a:spcPts val="800"/>
              </a:spcAft>
              <a:buSzPts val="1000"/>
              <a:buNone/>
              <a:tabLst>
                <a:tab pos="457200" algn="l"/>
              </a:tabLst>
            </a:pP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R and/or </a:t>
            </a:r>
            <a:r>
              <a:rPr lang="en-US" sz="1800" b="1" kern="0" dirty="0" err="1">
                <a:effectLst/>
                <a:latin typeface="Times New Roman" panose="02020603050405020304" pitchFamily="18" charset="0"/>
                <a:ea typeface="Times New Roman" panose="02020603050405020304" pitchFamily="18" charset="0"/>
                <a:cs typeface="Times New Roman" panose="02020603050405020304" pitchFamily="18" charset="0"/>
              </a:rPr>
              <a:t>Matlab</a:t>
            </a: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for data analysis and raising computations.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Aft>
                <a:spcPts val="800"/>
              </a:spcAft>
              <a:buSzPts val="1000"/>
              <a:buNone/>
              <a:tabLst>
                <a:tab pos="457200" algn="l"/>
              </a:tabLst>
            </a:pP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Database Systems</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for storing and managing biological and effort data.</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xmlns="" val="934302687"/>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xmlns="" name="Droplet" id="{8984A317-299A-4E50-B45D-BFC9EDE2337A}" vid="{DEB094D4-7FD8-4F86-93D5-B0F1341EF586}"/>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Έγγραφο" ma:contentTypeID="0x01010060DC4123ED56FC439ECC7FB0707F01E2" ma:contentTypeVersion="4" ma:contentTypeDescription="Δημιουργία νέου εγγράφου" ma:contentTypeScope="" ma:versionID="a33fb319e921f99aa5a3eff9f607b7c0">
  <xsd:schema xmlns:xsd="http://www.w3.org/2001/XMLSchema" xmlns:xs="http://www.w3.org/2001/XMLSchema" xmlns:p="http://schemas.microsoft.com/office/2006/metadata/properties" xmlns:ns2="e3df9749-23e7-48f4-8166-c91eef933ef2" targetNamespace="http://schemas.microsoft.com/office/2006/metadata/properties" ma:root="true" ma:fieldsID="4549da64e4f69ed075e2bdd5df8a1197" ns2:_="">
    <xsd:import namespace="e3df9749-23e7-48f4-8166-c91eef933ef2"/>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df9749-23e7-48f4-8166-c91eef933ef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Τύπος περιεχομένου"/>
        <xsd:element ref="dc:title" minOccurs="0" maxOccurs="1" ma:index="4" ma:displayName="Τίτλος"/>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642CCDD-2EC5-4338-A3B8-5D1ED80B716A}"/>
</file>

<file path=customXml/itemProps2.xml><?xml version="1.0" encoding="utf-8"?>
<ds:datastoreItem xmlns:ds="http://schemas.openxmlformats.org/officeDocument/2006/customXml" ds:itemID="{01D64A10-AD48-4E28-962B-A2172841F3E9}"/>
</file>

<file path=customXml/itemProps3.xml><?xml version="1.0" encoding="utf-8"?>
<ds:datastoreItem xmlns:ds="http://schemas.openxmlformats.org/officeDocument/2006/customXml" ds:itemID="{49C678B3-0287-4834-A543-F063C73E0BE2}"/>
</file>

<file path=docProps/app.xml><?xml version="1.0" encoding="utf-8"?>
<Properties xmlns="http://schemas.openxmlformats.org/officeDocument/2006/extended-properties" xmlns:vt="http://schemas.openxmlformats.org/officeDocument/2006/docPropsVTypes">
  <Template>TM04033925[[fn=Droplet]]</Template>
  <TotalTime>116</TotalTime>
  <Words>762</Words>
  <Application>Microsoft Office PowerPoint</Application>
  <PresentationFormat>Custom</PresentationFormat>
  <Paragraphs>70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Droplet</vt:lpstr>
      <vt:lpstr>Methodological Approaches of Bulgaria</vt:lpstr>
      <vt:lpstr>Geographical peculiarities of the Bulgarian part  of the Black Sea  region (GSA 29)</vt:lpstr>
      <vt:lpstr>Environmental Conditions</vt:lpstr>
      <vt:lpstr>Fisheries-Specific Characteristics</vt:lpstr>
      <vt:lpstr>Biological monitoring (Landings)</vt:lpstr>
      <vt:lpstr>Biological sampling of landings</vt:lpstr>
      <vt:lpstr>Biological sampling of landings</vt:lpstr>
      <vt:lpstr>Catch at age in number, catch at length in number and biomass at age estimation based on ALK and official Landings/Catch data</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Methodological Approaches of Bulgaria</dc:title>
  <dc:creator>Ivelina Zlateva</dc:creator>
  <cp:lastModifiedBy>mpantazi</cp:lastModifiedBy>
  <cp:revision>4</cp:revision>
  <dcterms:created xsi:type="dcterms:W3CDTF">2025-01-13T12:39:01Z</dcterms:created>
  <dcterms:modified xsi:type="dcterms:W3CDTF">2025-02-05T16:14:03Z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0x01010060DC4123ED56FC439ECC7FB0707F01E2</vt:lpwstr>
  </property>
</Properties>
</file>