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0.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2" r:id="rId1"/>
  </p:sldMasterIdLst>
  <p:notesMasterIdLst>
    <p:notesMasterId r:id="rId25"/>
  </p:notesMasterIdLst>
  <p:sldIdLst>
    <p:sldId id="256" r:id="rId2"/>
    <p:sldId id="257" r:id="rId3"/>
    <p:sldId id="278"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4100"/>
    <a:srgbClr val="5FCBE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F95F25-8FF1-47C8-B32D-0622F24558DA}" type="datetimeFigureOut">
              <a:rPr lang="en-GB" smtClean="0"/>
              <a:t>16/01/2025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1C962-A001-46F3-8570-DC02F80A3585}" type="slidenum">
              <a:rPr lang="en-GB" smtClean="0"/>
              <a:t>‹#›</a:t>
            </a:fld>
            <a:endParaRPr lang="en-GB"/>
          </a:p>
        </p:txBody>
      </p:sp>
    </p:spTree>
    <p:extLst>
      <p:ext uri="{BB962C8B-B14F-4D97-AF65-F5344CB8AC3E}">
        <p14:creationId xmlns:p14="http://schemas.microsoft.com/office/powerpoint/2010/main" val="1130003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3902514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4064818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5822575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11774894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51865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21270304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3265871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128134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18715349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FF36F21-CD9F-484A-AE4C-C7BBDD187418}" type="datetimeFigureOut">
              <a:rPr lang="en-GB" smtClean="0"/>
              <a:t>16/01/2025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14550534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FF36F21-CD9F-484A-AE4C-C7BBDD187418}"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4296095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FF36F21-CD9F-484A-AE4C-C7BBDD187418}" type="datetimeFigureOut">
              <a:rPr lang="en-GB" smtClean="0"/>
              <a:t>16/01/2025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32976430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FF36F21-CD9F-484A-AE4C-C7BBDD187418}" type="datetimeFigureOut">
              <a:rPr lang="en-GB" smtClean="0"/>
              <a:t>16/01/2025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14074678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F36F21-CD9F-484A-AE4C-C7BBDD187418}" type="datetimeFigureOut">
              <a:rPr lang="en-GB" smtClean="0"/>
              <a:t>16/01/2025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3465484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FF36F21-CD9F-484A-AE4C-C7BBDD187418}" type="datetimeFigureOut">
              <a:rPr lang="en-GB" smtClean="0"/>
              <a:t>16/01/2025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6C8816-ECB6-4DA5-8160-419C9958A4EA}" type="slidenum">
              <a:rPr lang="en-GB" smtClean="0"/>
              <a:t>‹#›</a:t>
            </a:fld>
            <a:endParaRPr lang="en-GB"/>
          </a:p>
        </p:txBody>
      </p:sp>
    </p:spTree>
    <p:extLst>
      <p:ext uri="{BB962C8B-B14F-4D97-AF65-F5344CB8AC3E}">
        <p14:creationId xmlns:p14="http://schemas.microsoft.com/office/powerpoint/2010/main" val="2257087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76C8816-ECB6-4DA5-8160-419C9958A4EA}" type="slidenum">
              <a:rPr lang="en-GB" smtClean="0"/>
              <a:t>‹#›</a:t>
            </a:fld>
            <a:endParaRPr lang="en-GB"/>
          </a:p>
        </p:txBody>
      </p:sp>
      <p:sp>
        <p:nvSpPr>
          <p:cNvPr id="5" name="Date Placeholder 4"/>
          <p:cNvSpPr>
            <a:spLocks noGrp="1"/>
          </p:cNvSpPr>
          <p:nvPr>
            <p:ph type="dt" sz="half" idx="10"/>
          </p:nvPr>
        </p:nvSpPr>
        <p:spPr/>
        <p:txBody>
          <a:bodyPr/>
          <a:lstStyle/>
          <a:p>
            <a:fld id="{4FF36F21-CD9F-484A-AE4C-C7BBDD187418}" type="datetimeFigureOut">
              <a:rPr lang="en-GB" smtClean="0"/>
              <a:t>16/01/2025</a:t>
            </a:fld>
            <a:endParaRPr lang="en-GB"/>
          </a:p>
        </p:txBody>
      </p:sp>
    </p:spTree>
    <p:extLst>
      <p:ext uri="{BB962C8B-B14F-4D97-AF65-F5344CB8AC3E}">
        <p14:creationId xmlns:p14="http://schemas.microsoft.com/office/powerpoint/2010/main" val="16027968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FF36F21-CD9F-484A-AE4C-C7BBDD187418}" type="datetimeFigureOut">
              <a:rPr lang="en-GB" smtClean="0"/>
              <a:t>16/01/2025</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76C8816-ECB6-4DA5-8160-419C9958A4EA}" type="slidenum">
              <a:rPr lang="en-GB" smtClean="0"/>
              <a:t>‹#›</a:t>
            </a:fld>
            <a:endParaRPr lang="en-GB"/>
          </a:p>
        </p:txBody>
      </p:sp>
    </p:spTree>
    <p:extLst>
      <p:ext uri="{BB962C8B-B14F-4D97-AF65-F5344CB8AC3E}">
        <p14:creationId xmlns:p14="http://schemas.microsoft.com/office/powerpoint/2010/main" val="2189702990"/>
      </p:ext>
    </p:extLst>
  </p:cSld>
  <p:clrMap bg1="lt1" tx1="dk1" bg2="lt2" tx2="dk2" accent1="accent1" accent2="accent2" accent3="accent3" accent4="accent4" accent5="accent5" accent6="accent6" hlink="hlink" folHlink="folHlink"/>
  <p:sldLayoutIdLst>
    <p:sldLayoutId id="2147483743" r:id="rId1"/>
    <p:sldLayoutId id="2147483744" r:id="rId2"/>
    <p:sldLayoutId id="2147483745" r:id="rId3"/>
    <p:sldLayoutId id="2147483746" r:id="rId4"/>
    <p:sldLayoutId id="2147483747" r:id="rId5"/>
    <p:sldLayoutId id="2147483748" r:id="rId6"/>
    <p:sldLayoutId id="2147483749" r:id="rId7"/>
    <p:sldLayoutId id="2147483750" r:id="rId8"/>
    <p:sldLayoutId id="2147483751" r:id="rId9"/>
    <p:sldLayoutId id="2147483752" r:id="rId10"/>
    <p:sldLayoutId id="2147483753" r:id="rId11"/>
    <p:sldLayoutId id="2147483754" r:id="rId12"/>
    <p:sldLayoutId id="2147483755" r:id="rId13"/>
    <p:sldLayoutId id="2147483756" r:id="rId14"/>
    <p:sldLayoutId id="2147483757" r:id="rId15"/>
    <p:sldLayoutId id="214748375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hyperlink" Target="https://data.europa.eu/doi/10.2760/5799"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ata.europa.eu/doi/10.2760/5799"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hyperlink" Target="https://www.ifrvarna.com/images/files/ichtiol/Best_guidlines_Black_Sea_project.pdf" TargetMode="External"/><Relationship Id="rId2" Type="http://schemas.openxmlformats.org/officeDocument/2006/relationships/hyperlink" Target="http://www.fao.org/3/ca4991en/CA4991EN.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781CA-B1A6-6CFA-D120-97D9DDBC13D6}"/>
              </a:ext>
            </a:extLst>
          </p:cNvPr>
          <p:cNvSpPr>
            <a:spLocks noGrp="1"/>
          </p:cNvSpPr>
          <p:nvPr>
            <p:ph type="ctrTitle"/>
          </p:nvPr>
        </p:nvSpPr>
        <p:spPr>
          <a:xfrm>
            <a:off x="1507067" y="2042607"/>
            <a:ext cx="7766936" cy="1646302"/>
          </a:xfrm>
        </p:spPr>
        <p:txBody>
          <a:bodyPr/>
          <a:lstStyle/>
          <a:p>
            <a:pPr algn="l"/>
            <a:r>
              <a:rPr lang="en-GB" sz="3200" b="0" strike="noStrike" spc="-1" dirty="0">
                <a:solidFill>
                  <a:srgbClr val="DD4100"/>
                </a:solidFill>
                <a:latin typeface="Arial"/>
                <a:ea typeface="DejaVu Sans"/>
              </a:rPr>
              <a:t>Raising procedures in Institute of Fish Resources – Varna for the activities related to the National Data Collection Program in Bulgaria</a:t>
            </a:r>
            <a:endParaRPr lang="en-GB" sz="3200" dirty="0"/>
          </a:p>
        </p:txBody>
      </p:sp>
      <p:sp>
        <p:nvSpPr>
          <p:cNvPr id="3" name="Subtitle 2">
            <a:extLst>
              <a:ext uri="{FF2B5EF4-FFF2-40B4-BE49-F238E27FC236}">
                <a16:creationId xmlns:a16="http://schemas.microsoft.com/office/drawing/2014/main" id="{305080BE-8CA7-5CC3-BA97-21802E1211C3}"/>
              </a:ext>
            </a:extLst>
          </p:cNvPr>
          <p:cNvSpPr>
            <a:spLocks noGrp="1"/>
          </p:cNvSpPr>
          <p:nvPr>
            <p:ph type="subTitle" idx="1"/>
          </p:nvPr>
        </p:nvSpPr>
        <p:spPr>
          <a:xfrm>
            <a:off x="1507067" y="3800462"/>
            <a:ext cx="7766936" cy="1096899"/>
          </a:xfrm>
        </p:spPr>
        <p:txBody>
          <a:bodyPr/>
          <a:lstStyle/>
          <a:p>
            <a:pPr algn="l"/>
            <a:r>
              <a:rPr lang="en-US" dirty="0">
                <a:solidFill>
                  <a:srgbClr val="5FCBEF"/>
                </a:solidFill>
              </a:rPr>
              <a:t>Lidia Nedkova, IFR-Varna</a:t>
            </a:r>
            <a:endParaRPr lang="en-GB" dirty="0">
              <a:solidFill>
                <a:srgbClr val="5FCBEF"/>
              </a:solidFill>
            </a:endParaRPr>
          </a:p>
        </p:txBody>
      </p:sp>
      <p:pic>
        <p:nvPicPr>
          <p:cNvPr id="5" name="Картина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51136" y="0"/>
            <a:ext cx="2185420" cy="1734316"/>
          </a:xfrm>
          <a:prstGeom prst="rect">
            <a:avLst/>
          </a:prstGeom>
        </p:spPr>
      </p:pic>
    </p:spTree>
    <p:extLst>
      <p:ext uri="{BB962C8B-B14F-4D97-AF65-F5344CB8AC3E}">
        <p14:creationId xmlns:p14="http://schemas.microsoft.com/office/powerpoint/2010/main" val="20439752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E1676-81B5-9A97-EF1E-0807055CF2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5261AC-11F6-C65A-F2C9-8852EA566F80}"/>
              </a:ext>
            </a:extLst>
          </p:cNvPr>
          <p:cNvSpPr>
            <a:spLocks noGrp="1"/>
          </p:cNvSpPr>
          <p:nvPr>
            <p:ph type="title"/>
          </p:nvPr>
        </p:nvSpPr>
        <p:spPr>
          <a:xfrm>
            <a:off x="677334" y="609600"/>
            <a:ext cx="8596668" cy="718457"/>
          </a:xfrm>
        </p:spPr>
        <p:txBody>
          <a:bodyPr/>
          <a:lstStyle/>
          <a:p>
            <a:r>
              <a:rPr lang="en-US" dirty="0">
                <a:solidFill>
                  <a:srgbClr val="DD4100"/>
                </a:solidFill>
              </a:rPr>
              <a:t>Statistical Estimation Methodology</a:t>
            </a:r>
            <a:endParaRPr lang="en-GB" dirty="0">
              <a:solidFill>
                <a:srgbClr val="DD4100"/>
              </a:solidFill>
            </a:endParaRPr>
          </a:p>
        </p:txBody>
      </p:sp>
      <p:sp>
        <p:nvSpPr>
          <p:cNvPr id="3" name="Text Placeholder 2">
            <a:extLst>
              <a:ext uri="{FF2B5EF4-FFF2-40B4-BE49-F238E27FC236}">
                <a16:creationId xmlns:a16="http://schemas.microsoft.com/office/drawing/2014/main" id="{BEAB610E-CF66-2F66-2301-ABEE0CA2F672}"/>
              </a:ext>
            </a:extLst>
          </p:cNvPr>
          <p:cNvSpPr>
            <a:spLocks noGrp="1"/>
          </p:cNvSpPr>
          <p:nvPr>
            <p:ph type="body" idx="1"/>
          </p:nvPr>
        </p:nvSpPr>
        <p:spPr>
          <a:xfrm>
            <a:off x="675745" y="1328057"/>
            <a:ext cx="4185623" cy="576262"/>
          </a:xfrm>
        </p:spPr>
        <p:txBody>
          <a:bodyPr/>
          <a:lstStyle/>
          <a:p>
            <a:r>
              <a:rPr lang="en-US" sz="3600" dirty="0">
                <a:solidFill>
                  <a:schemeClr val="accent1"/>
                </a:solidFill>
                <a:latin typeface="+mj-lt"/>
                <a:ea typeface="+mj-ea"/>
                <a:cs typeface="+mj-cs"/>
              </a:rPr>
              <a:t>Task 3</a:t>
            </a:r>
            <a:endParaRPr lang="en-GB" dirty="0"/>
          </a:p>
        </p:txBody>
      </p:sp>
      <p:sp>
        <p:nvSpPr>
          <p:cNvPr id="4" name="Content Placeholder 3">
            <a:extLst>
              <a:ext uri="{FF2B5EF4-FFF2-40B4-BE49-F238E27FC236}">
                <a16:creationId xmlns:a16="http://schemas.microsoft.com/office/drawing/2014/main" id="{22CC4869-C6A9-A1F5-2F9F-9A40F08BBE82}"/>
              </a:ext>
            </a:extLst>
          </p:cNvPr>
          <p:cNvSpPr>
            <a:spLocks noGrp="1"/>
          </p:cNvSpPr>
          <p:nvPr>
            <p:ph sz="half" idx="2"/>
          </p:nvPr>
        </p:nvSpPr>
        <p:spPr>
          <a:xfrm>
            <a:off x="675745" y="1904319"/>
            <a:ext cx="8596668" cy="4463824"/>
          </a:xfrm>
        </p:spPr>
        <p:txBody>
          <a:bodyPr>
            <a:normAutofit/>
          </a:bodyPr>
          <a:lstStyle/>
          <a:p>
            <a:pPr marL="457200" indent="-228600">
              <a:lnSpc>
                <a:spcPct val="100000"/>
              </a:lnSpc>
              <a:buClr>
                <a:srgbClr val="77CAEE"/>
              </a:buClr>
              <a:buSzPct val="45000"/>
              <a:buFont typeface="Wingdings" charset="2"/>
              <a:buChar char=""/>
            </a:pPr>
            <a:r>
              <a:rPr lang="en-US" b="0" strike="noStrike" spc="-1" dirty="0">
                <a:solidFill>
                  <a:srgbClr val="000000"/>
                </a:solidFill>
                <a:latin typeface="Calibri"/>
                <a:ea typeface="DejaVu Sans"/>
              </a:rPr>
              <a:t>General statistical data on the quantities of priority species, bycatch (BC) weight, and BC rate, as well as the main biological parameters of total catch (TC) and  BC, are usually presented. </a:t>
            </a:r>
            <a:endParaRPr lang="en-US" b="0" strike="noStrike" spc="-1" dirty="0">
              <a:solidFill>
                <a:srgbClr val="000000"/>
              </a:solidFill>
              <a:latin typeface="Arial"/>
            </a:endParaRPr>
          </a:p>
          <a:p>
            <a:pPr marL="457200" indent="-228600">
              <a:lnSpc>
                <a:spcPct val="100000"/>
              </a:lnSpc>
              <a:buClr>
                <a:srgbClr val="77CAEE"/>
              </a:buClr>
              <a:buSzPct val="45000"/>
              <a:buFont typeface="Wingdings" charset="2"/>
              <a:buChar char=""/>
            </a:pPr>
            <a:r>
              <a:rPr lang="en-US" b="0" strike="noStrike" spc="-1" dirty="0">
                <a:solidFill>
                  <a:srgbClr val="000000"/>
                </a:solidFill>
                <a:latin typeface="Calibri"/>
                <a:ea typeface="DejaVu Sans"/>
              </a:rPr>
              <a:t>The bycatch rate was calculated as the percentage of the total catch (FAO, 2019).  </a:t>
            </a:r>
            <a:r>
              <a:rPr lang="en-GB" b="0" strike="noStrike" spc="-1" dirty="0">
                <a:solidFill>
                  <a:srgbClr val="000000"/>
                </a:solidFill>
                <a:latin typeface="Calibri"/>
                <a:ea typeface="DejaVu Sans"/>
              </a:rPr>
              <a:t>The bycatch rates calculations are based on the weights of the TC and BC per fishing day.  From the daily data, the calculations could be transferred to the annual level, taking into account the total weight of annual catches and total days at sea.</a:t>
            </a:r>
            <a:endParaRPr lang="en-US" b="0" strike="noStrike" spc="-1" dirty="0">
              <a:solidFill>
                <a:srgbClr val="000000"/>
              </a:solidFill>
              <a:latin typeface="Arial"/>
            </a:endParaRPr>
          </a:p>
          <a:p>
            <a:pPr marL="457200" indent="-228600">
              <a:lnSpc>
                <a:spcPct val="100000"/>
              </a:lnSpc>
              <a:buClr>
                <a:srgbClr val="77CAEE"/>
              </a:buClr>
              <a:buSzPct val="45000"/>
              <a:buFont typeface="Wingdings" charset="2"/>
              <a:buChar char=""/>
            </a:pPr>
            <a:r>
              <a:rPr lang="en-US" b="0" strike="noStrike" spc="-1" dirty="0">
                <a:solidFill>
                  <a:srgbClr val="000000"/>
                </a:solidFill>
                <a:latin typeface="Calibri"/>
                <a:ea typeface="DejaVu Sans"/>
              </a:rPr>
              <a:t>The coefficient of variation (CV, %) of BC is determined: CV = SD ∕ A × 100</a:t>
            </a:r>
            <a:endParaRPr lang="en-US" b="0" strike="noStrike" spc="-1" dirty="0">
              <a:solidFill>
                <a:srgbClr val="000000"/>
              </a:solidFill>
              <a:latin typeface="Arial"/>
            </a:endParaRPr>
          </a:p>
          <a:p>
            <a:pPr marL="457200" indent="-228600">
              <a:lnSpc>
                <a:spcPct val="100000"/>
              </a:lnSpc>
              <a:buClr>
                <a:srgbClr val="77CAEE"/>
              </a:buClr>
              <a:buSzPct val="45000"/>
              <a:buFont typeface="Wingdings" charset="2"/>
              <a:buChar char=""/>
            </a:pPr>
            <a:r>
              <a:rPr lang="en-GB" b="0" strike="noStrike" spc="-1" dirty="0">
                <a:solidFill>
                  <a:srgbClr val="000000"/>
                </a:solidFill>
                <a:latin typeface="Calibri"/>
                <a:ea typeface="DejaVu Sans"/>
              </a:rPr>
              <a:t>Number of vulnerable species caught by fleet activities and segments was estimated based on FAO, 2019 b.</a:t>
            </a:r>
            <a:endParaRPr lang="en-US" b="0" strike="noStrike" spc="-1" dirty="0">
              <a:solidFill>
                <a:srgbClr val="000000"/>
              </a:solidFill>
              <a:latin typeface="Arial"/>
            </a:endParaRPr>
          </a:p>
          <a:p>
            <a:pPr marL="457200" indent="-228600">
              <a:lnSpc>
                <a:spcPct val="100000"/>
              </a:lnSpc>
              <a:buClr>
                <a:srgbClr val="77CAEE"/>
              </a:buClr>
              <a:buSzPct val="45000"/>
              <a:buFont typeface="Wingdings" charset="2"/>
              <a:buChar char=""/>
            </a:pPr>
            <a:r>
              <a:rPr lang="en-GB" b="0" strike="noStrike" spc="-1" dirty="0">
                <a:solidFill>
                  <a:srgbClr val="000000"/>
                </a:solidFill>
                <a:latin typeface="Calibri"/>
                <a:ea typeface="DejaVu Sans"/>
              </a:rPr>
              <a:t>The bycatch ratio of vulnerable species (T, for species and segment of the fleet) is determined as: 𝑇 = 𝑁 / 𝐷, where – N, sum of the number of individuals of each species caught on each fishing day (</a:t>
            </a:r>
            <a:r>
              <a:rPr lang="en-GB" b="0" strike="noStrike" spc="-1" dirty="0" err="1">
                <a:solidFill>
                  <a:srgbClr val="000000"/>
                </a:solidFill>
                <a:latin typeface="Calibri"/>
                <a:ea typeface="DejaVu Sans"/>
              </a:rPr>
              <a:t>ni</a:t>
            </a:r>
            <a:r>
              <a:rPr lang="en-GB" b="0" strike="noStrike" spc="-1" dirty="0">
                <a:solidFill>
                  <a:srgbClr val="000000"/>
                </a:solidFill>
                <a:latin typeface="Calibri"/>
                <a:ea typeface="DejaVu Sans"/>
              </a:rPr>
              <a:t>) (𝑁 = Σ 𝑛𝑖𝑖), D - number of fishing days surveyed. </a:t>
            </a:r>
            <a:endParaRPr lang="en-US" b="0" strike="noStrike" spc="-1" dirty="0">
              <a:solidFill>
                <a:srgbClr val="000000"/>
              </a:solidFill>
              <a:latin typeface="Arial"/>
            </a:endParaRPr>
          </a:p>
          <a:p>
            <a:pPr marL="0" indent="0">
              <a:buNone/>
            </a:pPr>
            <a:endParaRPr lang="en-GB" dirty="0"/>
          </a:p>
        </p:txBody>
      </p:sp>
    </p:spTree>
    <p:extLst>
      <p:ext uri="{BB962C8B-B14F-4D97-AF65-F5344CB8AC3E}">
        <p14:creationId xmlns:p14="http://schemas.microsoft.com/office/powerpoint/2010/main" val="39478716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65C62-1C99-57E9-BBCD-DEB87B6787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AA80BD-35F2-F3CB-EE30-EB5DA3060DCA}"/>
              </a:ext>
            </a:extLst>
          </p:cNvPr>
          <p:cNvSpPr>
            <a:spLocks noGrp="1"/>
          </p:cNvSpPr>
          <p:nvPr>
            <p:ph type="title"/>
          </p:nvPr>
        </p:nvSpPr>
        <p:spPr>
          <a:xfrm>
            <a:off x="675745" y="122120"/>
            <a:ext cx="8596668" cy="718457"/>
          </a:xfrm>
        </p:spPr>
        <p:txBody>
          <a:bodyPr/>
          <a:lstStyle/>
          <a:p>
            <a:r>
              <a:rPr lang="en-US" dirty="0">
                <a:solidFill>
                  <a:srgbClr val="DD4100"/>
                </a:solidFill>
              </a:rPr>
              <a:t>Collected Data</a:t>
            </a:r>
            <a:endParaRPr lang="en-GB" dirty="0">
              <a:solidFill>
                <a:srgbClr val="DD4100"/>
              </a:solidFill>
            </a:endParaRPr>
          </a:p>
        </p:txBody>
      </p:sp>
      <p:sp>
        <p:nvSpPr>
          <p:cNvPr id="3" name="Text Placeholder 2">
            <a:extLst>
              <a:ext uri="{FF2B5EF4-FFF2-40B4-BE49-F238E27FC236}">
                <a16:creationId xmlns:a16="http://schemas.microsoft.com/office/drawing/2014/main" id="{D8533DF7-8E45-3271-9CC3-3FDC90C54EC9}"/>
              </a:ext>
            </a:extLst>
          </p:cNvPr>
          <p:cNvSpPr>
            <a:spLocks noGrp="1"/>
          </p:cNvSpPr>
          <p:nvPr>
            <p:ph type="body" idx="1"/>
          </p:nvPr>
        </p:nvSpPr>
        <p:spPr>
          <a:xfrm>
            <a:off x="675745" y="733257"/>
            <a:ext cx="4185623" cy="576262"/>
          </a:xfrm>
        </p:spPr>
        <p:txBody>
          <a:bodyPr/>
          <a:lstStyle/>
          <a:p>
            <a:r>
              <a:rPr lang="en-US" sz="3600" dirty="0">
                <a:solidFill>
                  <a:schemeClr val="accent1"/>
                </a:solidFill>
                <a:latin typeface="+mj-lt"/>
                <a:ea typeface="+mj-ea"/>
                <a:cs typeface="+mj-cs"/>
              </a:rPr>
              <a:t>Task 1</a:t>
            </a:r>
            <a:endParaRPr lang="en-GB" dirty="0"/>
          </a:p>
        </p:txBody>
      </p:sp>
      <p:sp>
        <p:nvSpPr>
          <p:cNvPr id="4" name="Content Placeholder 3">
            <a:extLst>
              <a:ext uri="{FF2B5EF4-FFF2-40B4-BE49-F238E27FC236}">
                <a16:creationId xmlns:a16="http://schemas.microsoft.com/office/drawing/2014/main" id="{AF012414-6813-9204-162B-B5E3C34BC7AF}"/>
              </a:ext>
            </a:extLst>
          </p:cNvPr>
          <p:cNvSpPr>
            <a:spLocks noGrp="1"/>
          </p:cNvSpPr>
          <p:nvPr>
            <p:ph sz="half" idx="2"/>
          </p:nvPr>
        </p:nvSpPr>
        <p:spPr>
          <a:xfrm>
            <a:off x="298330" y="1223961"/>
            <a:ext cx="5980658" cy="4693105"/>
          </a:xfrm>
        </p:spPr>
        <p:txBody>
          <a:bodyPr>
            <a:noAutofit/>
          </a:bodyPr>
          <a:lstStyle/>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Depth measured with an echo-sounder;</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GPS coordinates of the starting and end points of trawling;</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Trawling duration;</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Abundance of fish species in trawls;</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Weight of total catch in the trawl;</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Absolute and standard length; weight of collected specimens;</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Collection of otoliths for age determination;</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Sex identification;</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Bycatch species composition;</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Stomachs for stomach content analysis of the reference species;</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Measurement of small turbot specimens;</a:t>
            </a:r>
          </a:p>
        </p:txBody>
      </p:sp>
      <p:sp>
        <p:nvSpPr>
          <p:cNvPr id="5" name="Content Placeholder 3">
            <a:extLst>
              <a:ext uri="{FF2B5EF4-FFF2-40B4-BE49-F238E27FC236}">
                <a16:creationId xmlns:a16="http://schemas.microsoft.com/office/drawing/2014/main" id="{D3238CE2-D5CC-4FB9-AFF3-E18503D9646F}"/>
              </a:ext>
            </a:extLst>
          </p:cNvPr>
          <p:cNvSpPr txBox="1">
            <a:spLocks/>
          </p:cNvSpPr>
          <p:nvPr/>
        </p:nvSpPr>
        <p:spPr>
          <a:xfrm>
            <a:off x="5734835" y="1223961"/>
            <a:ext cx="5905711" cy="5037027"/>
          </a:xfrm>
          <a:prstGeom prst="rect">
            <a:avLst/>
          </a:prstGeom>
        </p:spPr>
        <p:txBody>
          <a:bodyPr vert="horz" lIns="91440" tIns="45720" rIns="91440" bIns="45720" rtlCol="0">
            <a:normAutofit fontScale="925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228600">
              <a:lnSpc>
                <a:spcPct val="100000"/>
              </a:lnSpc>
              <a:spcBef>
                <a:spcPts val="1060"/>
              </a:spcBef>
              <a:buClr>
                <a:srgbClr val="77CAEE"/>
              </a:buClr>
              <a:buSzPct val="45000"/>
              <a:buFont typeface="Wingdings" charset="2"/>
              <a:buChar char=""/>
              <a:tabLst>
                <a:tab pos="0" algn="l"/>
              </a:tabLst>
            </a:pPr>
            <a:r>
              <a:rPr lang="en-US" sz="1900" b="0" strike="noStrike" spc="-1" dirty="0">
                <a:solidFill>
                  <a:srgbClr val="000000"/>
                </a:solidFill>
                <a:latin typeface="Calibri"/>
                <a:ea typeface="DejaVu Sans"/>
              </a:rPr>
              <a:t>The target species:</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900" b="0" strike="noStrike" spc="-1" dirty="0">
                <a:solidFill>
                  <a:srgbClr val="000000"/>
                </a:solidFill>
                <a:latin typeface="Calibri"/>
                <a:ea typeface="DejaVu Sans"/>
              </a:rPr>
              <a:t>turbot (</a:t>
            </a:r>
            <a:r>
              <a:rPr lang="en-US" sz="1900" b="0" i="1" strike="noStrike" spc="-1" dirty="0">
                <a:solidFill>
                  <a:srgbClr val="000000"/>
                </a:solidFill>
                <a:latin typeface="Calibri"/>
                <a:ea typeface="DejaVu Sans"/>
              </a:rPr>
              <a:t>Scophthalmus maximus</a:t>
            </a:r>
            <a:r>
              <a:rPr lang="en-US" sz="1900" b="0" strike="noStrike" spc="-1" dirty="0">
                <a:solidFill>
                  <a:srgbClr val="000000"/>
                </a:solidFill>
                <a:latin typeface="Calibri"/>
                <a:ea typeface="DejaVu Sans"/>
              </a:rPr>
              <a:t>);</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900" b="0" strike="noStrike" spc="-1" dirty="0">
                <a:solidFill>
                  <a:srgbClr val="000000"/>
                </a:solidFill>
                <a:latin typeface="Calibri"/>
                <a:ea typeface="DejaVu Sans"/>
              </a:rPr>
              <a:t>spiny dogfish (</a:t>
            </a:r>
            <a:r>
              <a:rPr lang="en-US" sz="1900" b="0" i="1" strike="noStrike" spc="-1" dirty="0">
                <a:solidFill>
                  <a:srgbClr val="000000"/>
                </a:solidFill>
                <a:latin typeface="Calibri"/>
                <a:ea typeface="DejaVu Sans"/>
              </a:rPr>
              <a:t>Squalus </a:t>
            </a:r>
            <a:r>
              <a:rPr lang="en-US" sz="1900" b="0" i="1" strike="noStrike" spc="-1" dirty="0" err="1">
                <a:solidFill>
                  <a:srgbClr val="000000"/>
                </a:solidFill>
                <a:latin typeface="Calibri"/>
                <a:ea typeface="DejaVu Sans"/>
              </a:rPr>
              <a:t>acanthias</a:t>
            </a:r>
            <a:r>
              <a:rPr lang="en-US" sz="1900" b="0" strike="noStrike" spc="-1" dirty="0">
                <a:solidFill>
                  <a:srgbClr val="000000"/>
                </a:solidFill>
                <a:latin typeface="Calibri"/>
                <a:ea typeface="DejaVu Sans"/>
              </a:rPr>
              <a:t>), all gathered individuals will be measured;</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900" b="0" strike="noStrike" spc="-1" dirty="0">
                <a:solidFill>
                  <a:srgbClr val="000000"/>
                </a:solidFill>
                <a:latin typeface="Calibri"/>
                <a:ea typeface="DejaVu Sans"/>
              </a:rPr>
              <a:t>whiting (</a:t>
            </a:r>
            <a:r>
              <a:rPr lang="en-US" sz="1900" b="0" i="1" strike="noStrike" spc="-1" dirty="0" err="1">
                <a:solidFill>
                  <a:srgbClr val="000000"/>
                </a:solidFill>
                <a:latin typeface="Calibri"/>
                <a:ea typeface="DejaVu Sans"/>
              </a:rPr>
              <a:t>Merlangius</a:t>
            </a:r>
            <a:r>
              <a:rPr lang="en-US" sz="1900" b="0" i="1" strike="noStrike" spc="-1" dirty="0">
                <a:solidFill>
                  <a:srgbClr val="000000"/>
                </a:solidFill>
                <a:latin typeface="Calibri"/>
                <a:ea typeface="DejaVu Sans"/>
              </a:rPr>
              <a:t> merlangus</a:t>
            </a:r>
            <a:r>
              <a:rPr lang="en-US" sz="1900" b="0" strike="noStrike" spc="-1" dirty="0">
                <a:solidFill>
                  <a:srgbClr val="000000"/>
                </a:solidFill>
                <a:latin typeface="Calibri"/>
                <a:ea typeface="DejaVu Sans"/>
              </a:rPr>
              <a:t>) - ichthyological samples taken from random hauls;</a:t>
            </a:r>
            <a:endParaRPr lang="en-US" sz="19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tabLst>
                <a:tab pos="0" algn="l"/>
              </a:tabLst>
            </a:pPr>
            <a:r>
              <a:rPr lang="en-US" sz="1900" b="0" strike="noStrike" spc="-1" dirty="0">
                <a:solidFill>
                  <a:srgbClr val="000000"/>
                </a:solidFill>
                <a:latin typeface="Calibri"/>
                <a:ea typeface="DejaVu Sans"/>
              </a:rPr>
              <a:t>Bycatch species: </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900" b="0" strike="noStrike" spc="-1" dirty="0">
                <a:solidFill>
                  <a:srgbClr val="000000"/>
                </a:solidFill>
                <a:latin typeface="Calibri"/>
                <a:ea typeface="DejaVu Sans"/>
              </a:rPr>
              <a:t>the thornback ray (</a:t>
            </a:r>
            <a:r>
              <a:rPr lang="en-US" sz="1900" b="0" i="1" strike="noStrike" spc="-1" dirty="0">
                <a:solidFill>
                  <a:srgbClr val="000000"/>
                </a:solidFill>
                <a:latin typeface="Calibri"/>
                <a:ea typeface="DejaVu Sans"/>
              </a:rPr>
              <a:t>Raja </a:t>
            </a:r>
            <a:r>
              <a:rPr lang="en-US" sz="1900" b="0" i="1" strike="noStrike" spc="-1" dirty="0" err="1">
                <a:solidFill>
                  <a:srgbClr val="000000"/>
                </a:solidFill>
                <a:latin typeface="Calibri"/>
                <a:ea typeface="DejaVu Sans"/>
              </a:rPr>
              <a:t>clavata</a:t>
            </a:r>
            <a:r>
              <a:rPr lang="en-US" sz="1900" b="0" strike="noStrike" spc="-1" dirty="0">
                <a:solidFill>
                  <a:srgbClr val="000000"/>
                </a:solidFill>
                <a:latin typeface="Calibri"/>
                <a:ea typeface="DejaVu Sans"/>
              </a:rPr>
              <a:t>);</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900" b="0" strike="noStrike" spc="-1" dirty="0">
                <a:solidFill>
                  <a:srgbClr val="000000"/>
                </a:solidFill>
                <a:latin typeface="Calibri"/>
                <a:ea typeface="DejaVu Sans"/>
              </a:rPr>
              <a:t>European flounder (</a:t>
            </a:r>
            <a:r>
              <a:rPr lang="en-US" sz="1900" b="0" i="1" strike="noStrike" spc="-1" dirty="0" err="1">
                <a:solidFill>
                  <a:srgbClr val="000000"/>
                </a:solidFill>
                <a:latin typeface="Calibri"/>
                <a:ea typeface="DejaVu Sans"/>
              </a:rPr>
              <a:t>Platichthys</a:t>
            </a:r>
            <a:r>
              <a:rPr lang="en-US" sz="1900" b="0" i="1" strike="noStrike" spc="-1" dirty="0">
                <a:solidFill>
                  <a:srgbClr val="000000"/>
                </a:solidFill>
                <a:latin typeface="Calibri"/>
                <a:ea typeface="DejaVu Sans"/>
              </a:rPr>
              <a:t> </a:t>
            </a:r>
            <a:r>
              <a:rPr lang="en-US" sz="1900" b="0" i="1" strike="noStrike" spc="-1" dirty="0" err="1">
                <a:solidFill>
                  <a:srgbClr val="000000"/>
                </a:solidFill>
                <a:latin typeface="Calibri"/>
                <a:ea typeface="DejaVu Sans"/>
              </a:rPr>
              <a:t>flesus</a:t>
            </a:r>
            <a:r>
              <a:rPr lang="en-US" sz="1900" b="0" strike="noStrike" spc="-1" dirty="0">
                <a:solidFill>
                  <a:srgbClr val="000000"/>
                </a:solidFill>
                <a:latin typeface="Calibri"/>
                <a:ea typeface="DejaVu Sans"/>
              </a:rPr>
              <a:t>);</a:t>
            </a:r>
            <a:endParaRPr lang="en-US" sz="19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tabLst>
                <a:tab pos="0" algn="l"/>
              </a:tabLst>
            </a:pPr>
            <a:r>
              <a:rPr lang="en-US" sz="1900" b="0" strike="noStrike" spc="-1" dirty="0">
                <a:solidFill>
                  <a:srgbClr val="000000"/>
                </a:solidFill>
                <a:latin typeface="Calibri"/>
                <a:ea typeface="DejaVu Sans"/>
              </a:rPr>
              <a:t>For all collected specimens of the target species - absolute and standard length, the weight of specimens, otoliths for age determination, selected turbot stomachs for stomach content analysis, and bycatch species composition; </a:t>
            </a:r>
            <a:endParaRPr lang="en-US" sz="19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tabLst>
                <a:tab pos="0" algn="l"/>
              </a:tabLst>
            </a:pPr>
            <a:r>
              <a:rPr lang="en-US" sz="1900" b="0" strike="noStrike" spc="-1" dirty="0">
                <a:solidFill>
                  <a:srgbClr val="000000"/>
                </a:solidFill>
                <a:latin typeface="Calibri"/>
                <a:ea typeface="DejaVu Sans"/>
              </a:rPr>
              <a:t>For the other demersal species – weight, length measurements, sex.</a:t>
            </a:r>
            <a:endParaRPr lang="en-US" sz="1900" b="0" strike="noStrike" spc="-1" dirty="0">
              <a:solidFill>
                <a:srgbClr val="000000"/>
              </a:solidFill>
              <a:latin typeface="Arial"/>
            </a:endParaRPr>
          </a:p>
          <a:p>
            <a:pPr marL="457200" indent="-228600">
              <a:spcBef>
                <a:spcPts val="1060"/>
              </a:spcBef>
              <a:buClr>
                <a:srgbClr val="77CAEE"/>
              </a:buClr>
              <a:buSzPct val="45000"/>
              <a:buFont typeface="Wingdings" charset="2"/>
              <a:buChar char=""/>
            </a:pPr>
            <a:endParaRPr lang="en-US" spc="-1" dirty="0">
              <a:solidFill>
                <a:srgbClr val="000000"/>
              </a:solidFill>
              <a:latin typeface="Arial"/>
            </a:endParaRPr>
          </a:p>
          <a:p>
            <a:pPr marL="0" indent="0">
              <a:buFont typeface="Wingdings 3" charset="2"/>
              <a:buNone/>
            </a:pPr>
            <a:endParaRPr lang="en-GB" dirty="0"/>
          </a:p>
        </p:txBody>
      </p:sp>
    </p:spTree>
    <p:extLst>
      <p:ext uri="{BB962C8B-B14F-4D97-AF65-F5344CB8AC3E}">
        <p14:creationId xmlns:p14="http://schemas.microsoft.com/office/powerpoint/2010/main" val="16968061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5E3A31-0C24-26E9-D901-B90226FA6C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B1871C-797B-616B-BD9E-06A1408A9046}"/>
              </a:ext>
            </a:extLst>
          </p:cNvPr>
          <p:cNvSpPr>
            <a:spLocks noGrp="1"/>
          </p:cNvSpPr>
          <p:nvPr>
            <p:ph type="title"/>
          </p:nvPr>
        </p:nvSpPr>
        <p:spPr>
          <a:xfrm>
            <a:off x="675745" y="122120"/>
            <a:ext cx="8596668" cy="718457"/>
          </a:xfrm>
        </p:spPr>
        <p:txBody>
          <a:bodyPr/>
          <a:lstStyle/>
          <a:p>
            <a:r>
              <a:rPr lang="en-US" dirty="0">
                <a:solidFill>
                  <a:srgbClr val="DD4100"/>
                </a:solidFill>
              </a:rPr>
              <a:t>Collected Data</a:t>
            </a:r>
            <a:endParaRPr lang="en-GB" dirty="0">
              <a:solidFill>
                <a:srgbClr val="DD4100"/>
              </a:solidFill>
            </a:endParaRPr>
          </a:p>
        </p:txBody>
      </p:sp>
      <p:sp>
        <p:nvSpPr>
          <p:cNvPr id="3" name="Text Placeholder 2">
            <a:extLst>
              <a:ext uri="{FF2B5EF4-FFF2-40B4-BE49-F238E27FC236}">
                <a16:creationId xmlns:a16="http://schemas.microsoft.com/office/drawing/2014/main" id="{D8B3CC9F-B170-EF82-BB4A-6C5010928638}"/>
              </a:ext>
            </a:extLst>
          </p:cNvPr>
          <p:cNvSpPr>
            <a:spLocks noGrp="1"/>
          </p:cNvSpPr>
          <p:nvPr>
            <p:ph type="body" idx="1"/>
          </p:nvPr>
        </p:nvSpPr>
        <p:spPr>
          <a:xfrm>
            <a:off x="675745" y="733257"/>
            <a:ext cx="4185623" cy="576262"/>
          </a:xfrm>
        </p:spPr>
        <p:txBody>
          <a:bodyPr/>
          <a:lstStyle/>
          <a:p>
            <a:r>
              <a:rPr lang="en-US" sz="3600" dirty="0">
                <a:solidFill>
                  <a:schemeClr val="accent1"/>
                </a:solidFill>
                <a:latin typeface="+mj-lt"/>
                <a:ea typeface="+mj-ea"/>
                <a:cs typeface="+mj-cs"/>
              </a:rPr>
              <a:t>Task 2</a:t>
            </a:r>
            <a:endParaRPr lang="en-GB" dirty="0"/>
          </a:p>
        </p:txBody>
      </p:sp>
      <p:sp>
        <p:nvSpPr>
          <p:cNvPr id="4" name="Content Placeholder 3">
            <a:extLst>
              <a:ext uri="{FF2B5EF4-FFF2-40B4-BE49-F238E27FC236}">
                <a16:creationId xmlns:a16="http://schemas.microsoft.com/office/drawing/2014/main" id="{70F60F62-9EDF-04A8-8488-935FF5B56C22}"/>
              </a:ext>
            </a:extLst>
          </p:cNvPr>
          <p:cNvSpPr>
            <a:spLocks noGrp="1"/>
          </p:cNvSpPr>
          <p:nvPr>
            <p:ph sz="half" idx="2"/>
          </p:nvPr>
        </p:nvSpPr>
        <p:spPr>
          <a:xfrm>
            <a:off x="298330" y="1395921"/>
            <a:ext cx="5980658" cy="4693105"/>
          </a:xfrm>
        </p:spPr>
        <p:txBody>
          <a:bodyPr>
            <a:noAutofit/>
          </a:bodyPr>
          <a:lstStyle/>
          <a:p>
            <a:pPr marL="4572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Data about the fishing vessels’ activity: </a:t>
            </a:r>
            <a:endParaRPr lang="en-US"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Fish expedition date; </a:t>
            </a:r>
            <a:endParaRPr lang="en-US"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Departure port; </a:t>
            </a:r>
            <a:endParaRPr lang="en-US"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Arrival port; </a:t>
            </a:r>
            <a:endParaRPr lang="en-US"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Fishing vessel name; </a:t>
            </a:r>
            <a:endParaRPr lang="en-US"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Vessel length (m); </a:t>
            </a:r>
            <a:endParaRPr lang="en-US"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Fishing gear; </a:t>
            </a:r>
            <a:endParaRPr lang="en-US"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b="0" strike="noStrike" spc="-1" dirty="0">
                <a:solidFill>
                  <a:srgbClr val="000000"/>
                </a:solidFill>
                <a:latin typeface="Calibri"/>
                <a:ea typeface="DejaVu Sans"/>
              </a:rPr>
              <a:t>Depth scale of the fishing activities; </a:t>
            </a:r>
            <a:endParaRPr lang="en-US"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endParaRPr lang="en-US" sz="1900" b="0" strike="noStrike" spc="-1" dirty="0">
              <a:solidFill>
                <a:srgbClr val="000000"/>
              </a:solidFill>
              <a:latin typeface="Calibri"/>
              <a:ea typeface="DejaVu Sans"/>
            </a:endParaRPr>
          </a:p>
        </p:txBody>
      </p:sp>
      <p:sp>
        <p:nvSpPr>
          <p:cNvPr id="5" name="Content Placeholder 3">
            <a:extLst>
              <a:ext uri="{FF2B5EF4-FFF2-40B4-BE49-F238E27FC236}">
                <a16:creationId xmlns:a16="http://schemas.microsoft.com/office/drawing/2014/main" id="{148A9F94-04CF-7EB3-B646-24134750DE14}"/>
              </a:ext>
            </a:extLst>
          </p:cNvPr>
          <p:cNvSpPr txBox="1">
            <a:spLocks/>
          </p:cNvSpPr>
          <p:nvPr/>
        </p:nvSpPr>
        <p:spPr>
          <a:xfrm>
            <a:off x="5280387" y="1395921"/>
            <a:ext cx="5905711" cy="5416325"/>
          </a:xfrm>
          <a:prstGeom prst="rect">
            <a:avLst/>
          </a:prstGeom>
        </p:spPr>
        <p:txBody>
          <a:bodyPr vert="horz" lIns="91440" tIns="45720" rIns="91440" bIns="45720" rtlCol="0">
            <a:normAutofit fontScale="85000" lnSpcReduction="20000"/>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Basic biological data:  </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Total weight of the target species, landed at a port;  </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Number of collected individuals in the biological sample; </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Total weight of the individuals (TW, g); </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Shell length(SL, mm), </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Shell width (Wd, mm);</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Aperture shell length (AL, mm). </a:t>
            </a:r>
            <a:endParaRPr lang="en-US" sz="21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Additional biological data: </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Sex ratio, </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sex maturity of collected individuals;</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gonadosomatic index (when applicable); </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Size and weight structure by sex, </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sex ratio to shell length;</a:t>
            </a:r>
            <a:endParaRPr lang="en-US" sz="21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2100" b="0" strike="noStrike" spc="-1" dirty="0">
                <a:solidFill>
                  <a:srgbClr val="000000"/>
                </a:solidFill>
                <a:latin typeface="Calibri"/>
                <a:ea typeface="DejaVu Sans"/>
              </a:rPr>
              <a:t>sex ratio to total weight.</a:t>
            </a:r>
            <a:endParaRPr lang="en-US" sz="2100" spc="-1" dirty="0">
              <a:solidFill>
                <a:srgbClr val="000000"/>
              </a:solidFill>
              <a:latin typeface="Arial"/>
            </a:endParaRPr>
          </a:p>
          <a:p>
            <a:pPr marL="0" indent="0">
              <a:buFont typeface="Wingdings 3" charset="2"/>
              <a:buNone/>
            </a:pPr>
            <a:endParaRPr lang="en-GB" dirty="0"/>
          </a:p>
        </p:txBody>
      </p:sp>
    </p:spTree>
    <p:extLst>
      <p:ext uri="{BB962C8B-B14F-4D97-AF65-F5344CB8AC3E}">
        <p14:creationId xmlns:p14="http://schemas.microsoft.com/office/powerpoint/2010/main" val="16500654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8CB8A1-B78F-41BB-C3D4-1068250E37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0802D6-74DE-9CB0-10C3-BE32BC89DADC}"/>
              </a:ext>
            </a:extLst>
          </p:cNvPr>
          <p:cNvSpPr>
            <a:spLocks noGrp="1"/>
          </p:cNvSpPr>
          <p:nvPr>
            <p:ph type="title"/>
          </p:nvPr>
        </p:nvSpPr>
        <p:spPr>
          <a:xfrm>
            <a:off x="675745" y="122120"/>
            <a:ext cx="8596668" cy="718457"/>
          </a:xfrm>
        </p:spPr>
        <p:txBody>
          <a:bodyPr/>
          <a:lstStyle/>
          <a:p>
            <a:r>
              <a:rPr lang="en-US" dirty="0">
                <a:solidFill>
                  <a:srgbClr val="DD4100"/>
                </a:solidFill>
              </a:rPr>
              <a:t>Collected Data</a:t>
            </a:r>
            <a:endParaRPr lang="en-GB" dirty="0">
              <a:solidFill>
                <a:srgbClr val="DD4100"/>
              </a:solidFill>
            </a:endParaRPr>
          </a:p>
        </p:txBody>
      </p:sp>
      <p:sp>
        <p:nvSpPr>
          <p:cNvPr id="3" name="Text Placeholder 2">
            <a:extLst>
              <a:ext uri="{FF2B5EF4-FFF2-40B4-BE49-F238E27FC236}">
                <a16:creationId xmlns:a16="http://schemas.microsoft.com/office/drawing/2014/main" id="{C5DF50BB-3C15-652E-7398-855776CBD0FD}"/>
              </a:ext>
            </a:extLst>
          </p:cNvPr>
          <p:cNvSpPr>
            <a:spLocks noGrp="1"/>
          </p:cNvSpPr>
          <p:nvPr>
            <p:ph type="body" idx="1"/>
          </p:nvPr>
        </p:nvSpPr>
        <p:spPr>
          <a:xfrm>
            <a:off x="675745" y="733257"/>
            <a:ext cx="4185623" cy="576262"/>
          </a:xfrm>
        </p:spPr>
        <p:txBody>
          <a:bodyPr/>
          <a:lstStyle/>
          <a:p>
            <a:r>
              <a:rPr lang="en-US" sz="3600" dirty="0">
                <a:solidFill>
                  <a:schemeClr val="accent1"/>
                </a:solidFill>
                <a:latin typeface="+mj-lt"/>
                <a:ea typeface="+mj-ea"/>
                <a:cs typeface="+mj-cs"/>
              </a:rPr>
              <a:t>Task 3</a:t>
            </a:r>
            <a:endParaRPr lang="en-GB" dirty="0"/>
          </a:p>
        </p:txBody>
      </p:sp>
      <p:sp>
        <p:nvSpPr>
          <p:cNvPr id="4" name="Content Placeholder 3">
            <a:extLst>
              <a:ext uri="{FF2B5EF4-FFF2-40B4-BE49-F238E27FC236}">
                <a16:creationId xmlns:a16="http://schemas.microsoft.com/office/drawing/2014/main" id="{926BF140-195F-479A-9204-0E5C4A337847}"/>
              </a:ext>
            </a:extLst>
          </p:cNvPr>
          <p:cNvSpPr>
            <a:spLocks noGrp="1"/>
          </p:cNvSpPr>
          <p:nvPr>
            <p:ph sz="half" idx="2"/>
          </p:nvPr>
        </p:nvSpPr>
        <p:spPr>
          <a:xfrm>
            <a:off x="298330" y="1395921"/>
            <a:ext cx="5980658" cy="4693105"/>
          </a:xfrm>
        </p:spPr>
        <p:txBody>
          <a:bodyPr>
            <a:noAutofit/>
          </a:bodyPr>
          <a:lstStyle/>
          <a:p>
            <a:pPr marL="4572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Data about the fishing vessels’ activity: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Geographic coordinates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Fish expedition data</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Departure port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Arrival port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Fishing vessel name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Vessel type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Vessel length (m)  </a:t>
            </a:r>
            <a:endParaRPr lang="en-US" sz="18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Fishing gear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Total number of fishing efforts per expedition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Depth scale of the fishing activities</a:t>
            </a:r>
            <a:r>
              <a:rPr lang="en-US" sz="1100" b="0" strike="noStrike" spc="-1" dirty="0">
                <a:solidFill>
                  <a:srgbClr val="000000"/>
                </a:solidFill>
                <a:latin typeface="Calibri"/>
                <a:ea typeface="DejaVu Sans"/>
              </a:rPr>
              <a:t>  </a:t>
            </a:r>
            <a:endParaRPr lang="en-US" sz="11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endParaRPr lang="en-US" sz="1900" b="0" strike="noStrike" spc="-1" dirty="0">
              <a:solidFill>
                <a:srgbClr val="000000"/>
              </a:solidFill>
              <a:latin typeface="Calibri"/>
              <a:ea typeface="DejaVu Sans"/>
            </a:endParaRPr>
          </a:p>
        </p:txBody>
      </p:sp>
      <p:sp>
        <p:nvSpPr>
          <p:cNvPr id="5" name="Content Placeholder 3">
            <a:extLst>
              <a:ext uri="{FF2B5EF4-FFF2-40B4-BE49-F238E27FC236}">
                <a16:creationId xmlns:a16="http://schemas.microsoft.com/office/drawing/2014/main" id="{EDE40000-15AA-8585-9D0C-D537DAEDA5C1}"/>
              </a:ext>
            </a:extLst>
          </p:cNvPr>
          <p:cNvSpPr txBox="1">
            <a:spLocks/>
          </p:cNvSpPr>
          <p:nvPr/>
        </p:nvSpPr>
        <p:spPr>
          <a:xfrm>
            <a:off x="4974079" y="1309519"/>
            <a:ext cx="5637984" cy="5416325"/>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4572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a:ea typeface="DejaVu Sans"/>
              </a:rPr>
              <a:t>Basic biological data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a:ea typeface="DejaVu Sans"/>
              </a:rPr>
              <a:t>Total weight (kg) of by-catch of marine organisms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a:ea typeface="DejaVu Sans"/>
              </a:rPr>
              <a:t>Weight (kg) of total catch (by-catch + main catch, TC)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a:ea typeface="DejaVu Sans"/>
              </a:rPr>
              <a:t>Data on the size and weight structure of target catch and by-catch species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a:ea typeface="DejaVu Sans"/>
              </a:rPr>
              <a:t>Data about vulnerable species – number, seizes, distribution by fleet segments and fishing activities, condition of animals (alive, injured, dead)   </a:t>
            </a:r>
            <a:endParaRPr lang="en-US" sz="18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a:ea typeface="DejaVu Sans"/>
              </a:rPr>
              <a:t>Data about sex and age structure.</a:t>
            </a:r>
            <a:endParaRPr lang="en-US" sz="1800" b="0" strike="noStrike" spc="-1" dirty="0">
              <a:solidFill>
                <a:srgbClr val="000000"/>
              </a:solidFill>
              <a:latin typeface="Arial"/>
            </a:endParaRPr>
          </a:p>
          <a:p>
            <a:pPr marL="0" indent="0">
              <a:buFont typeface="Wingdings 3" charset="2"/>
              <a:buNone/>
            </a:pPr>
            <a:endParaRPr lang="en-GB" dirty="0"/>
          </a:p>
        </p:txBody>
      </p:sp>
    </p:spTree>
    <p:extLst>
      <p:ext uri="{BB962C8B-B14F-4D97-AF65-F5344CB8AC3E}">
        <p14:creationId xmlns:p14="http://schemas.microsoft.com/office/powerpoint/2010/main" val="3220490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5399F8-E745-B090-920D-082560DD9A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D01AD9-4B61-A868-74A1-6DACDE3CB439}"/>
              </a:ext>
            </a:extLst>
          </p:cNvPr>
          <p:cNvSpPr>
            <a:spLocks noGrp="1"/>
          </p:cNvSpPr>
          <p:nvPr>
            <p:ph type="title"/>
          </p:nvPr>
        </p:nvSpPr>
        <p:spPr>
          <a:xfrm>
            <a:off x="677334" y="609600"/>
            <a:ext cx="8596668" cy="718457"/>
          </a:xfrm>
        </p:spPr>
        <p:txBody>
          <a:bodyPr/>
          <a:lstStyle/>
          <a:p>
            <a:r>
              <a:rPr lang="en-US" dirty="0">
                <a:solidFill>
                  <a:srgbClr val="DD4100"/>
                </a:solidFill>
              </a:rPr>
              <a:t>Algorithms</a:t>
            </a:r>
            <a:endParaRPr lang="en-GB" dirty="0">
              <a:solidFill>
                <a:srgbClr val="DD4100"/>
              </a:solidFill>
            </a:endParaRPr>
          </a:p>
        </p:txBody>
      </p:sp>
      <p:sp>
        <p:nvSpPr>
          <p:cNvPr id="3" name="Text Placeholder 2">
            <a:extLst>
              <a:ext uri="{FF2B5EF4-FFF2-40B4-BE49-F238E27FC236}">
                <a16:creationId xmlns:a16="http://schemas.microsoft.com/office/drawing/2014/main" id="{B9CCFA25-798E-FC1A-F404-C6EBEC3E1D5E}"/>
              </a:ext>
            </a:extLst>
          </p:cNvPr>
          <p:cNvSpPr>
            <a:spLocks noGrp="1"/>
          </p:cNvSpPr>
          <p:nvPr>
            <p:ph type="body" idx="1"/>
          </p:nvPr>
        </p:nvSpPr>
        <p:spPr>
          <a:xfrm>
            <a:off x="675745" y="1328057"/>
            <a:ext cx="4185623" cy="576262"/>
          </a:xfrm>
        </p:spPr>
        <p:txBody>
          <a:bodyPr/>
          <a:lstStyle/>
          <a:p>
            <a:r>
              <a:rPr lang="en-US" sz="3600" dirty="0">
                <a:solidFill>
                  <a:schemeClr val="accent1"/>
                </a:solidFill>
                <a:latin typeface="+mj-lt"/>
                <a:ea typeface="+mj-ea"/>
                <a:cs typeface="+mj-cs"/>
              </a:rPr>
              <a:t>Task 1</a:t>
            </a:r>
            <a:endParaRPr lang="en-GB" dirty="0"/>
          </a:p>
        </p:txBody>
      </p:sp>
      <p:sp>
        <p:nvSpPr>
          <p:cNvPr id="4" name="Content Placeholder 3">
            <a:extLst>
              <a:ext uri="{FF2B5EF4-FFF2-40B4-BE49-F238E27FC236}">
                <a16:creationId xmlns:a16="http://schemas.microsoft.com/office/drawing/2014/main" id="{47686BC8-0A88-7213-2293-89DCD951BDE4}"/>
              </a:ext>
            </a:extLst>
          </p:cNvPr>
          <p:cNvSpPr>
            <a:spLocks noGrp="1"/>
          </p:cNvSpPr>
          <p:nvPr>
            <p:ph sz="half" idx="2"/>
          </p:nvPr>
        </p:nvSpPr>
        <p:spPr>
          <a:xfrm>
            <a:off x="675745" y="1904319"/>
            <a:ext cx="4185623" cy="4137043"/>
          </a:xfrm>
        </p:spPr>
        <p:txBody>
          <a:bodyPr/>
          <a:lstStyle/>
          <a:p>
            <a:pPr marL="4572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On the shipboard, TL, SL and TW were measured;</a:t>
            </a:r>
            <a:endParaRPr lang="en-US" sz="18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The ages of the turbot and whiting were determined from otoliths in laboratory;</a:t>
            </a:r>
            <a:endParaRPr lang="en-US" sz="18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To determine the size-weight structure of the catches, the average, minimum, and maximum lengths and weights of individuals of both sexes were calculated, and the percentage distribution by size class (TL, cm) was determined.</a:t>
            </a:r>
            <a:endParaRPr lang="en-US" sz="1800" b="0" strike="noStrike" spc="-1" dirty="0">
              <a:solidFill>
                <a:srgbClr val="000000"/>
              </a:solidFill>
              <a:latin typeface="Arial"/>
            </a:endParaRPr>
          </a:p>
          <a:p>
            <a:pPr marL="0" indent="0">
              <a:buNone/>
            </a:pPr>
            <a:endParaRPr lang="en-GB" dirty="0"/>
          </a:p>
        </p:txBody>
      </p:sp>
      <p:sp>
        <p:nvSpPr>
          <p:cNvPr id="5" name="Text Placeholder 4">
            <a:extLst>
              <a:ext uri="{FF2B5EF4-FFF2-40B4-BE49-F238E27FC236}">
                <a16:creationId xmlns:a16="http://schemas.microsoft.com/office/drawing/2014/main" id="{3A5D8547-BA8D-A193-743A-6921E4742480}"/>
              </a:ext>
            </a:extLst>
          </p:cNvPr>
          <p:cNvSpPr>
            <a:spLocks noGrp="1"/>
          </p:cNvSpPr>
          <p:nvPr>
            <p:ph type="body" sz="quarter" idx="3"/>
          </p:nvPr>
        </p:nvSpPr>
        <p:spPr>
          <a:xfrm>
            <a:off x="5237825" y="1328057"/>
            <a:ext cx="4185618" cy="576262"/>
          </a:xfrm>
        </p:spPr>
        <p:txBody>
          <a:bodyPr/>
          <a:lstStyle/>
          <a:p>
            <a:r>
              <a:rPr lang="en-US" sz="3600" dirty="0">
                <a:solidFill>
                  <a:schemeClr val="accent1"/>
                </a:solidFill>
                <a:latin typeface="+mj-lt"/>
                <a:ea typeface="+mj-ea"/>
                <a:cs typeface="+mj-cs"/>
              </a:rPr>
              <a:t>Task 2</a:t>
            </a:r>
            <a:endParaRPr lang="en-GB" dirty="0"/>
          </a:p>
        </p:txBody>
      </p:sp>
      <p:sp>
        <p:nvSpPr>
          <p:cNvPr id="6" name="Content Placeholder 5">
            <a:extLst>
              <a:ext uri="{FF2B5EF4-FFF2-40B4-BE49-F238E27FC236}">
                <a16:creationId xmlns:a16="http://schemas.microsoft.com/office/drawing/2014/main" id="{69A04A2C-A8B8-33C8-4564-B6D15A06FB89}"/>
              </a:ext>
            </a:extLst>
          </p:cNvPr>
          <p:cNvSpPr>
            <a:spLocks noGrp="1"/>
          </p:cNvSpPr>
          <p:nvPr>
            <p:ph sz="quarter" idx="4"/>
          </p:nvPr>
        </p:nvSpPr>
        <p:spPr>
          <a:xfrm>
            <a:off x="5088384" y="1904319"/>
            <a:ext cx="4185617" cy="4137043"/>
          </a:xfrm>
        </p:spPr>
        <p:txBody>
          <a:bodyPr/>
          <a:lstStyle/>
          <a:p>
            <a:pPr marL="4572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Biometric parameters measured in laboratory: TW (g), BW (g), SL (mm), Wd (mm) and AL (mm);  relationships between the individual biometric parameters were estimated;</a:t>
            </a:r>
            <a:endParaRPr lang="en-US" sz="18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Sex ratio and GSI were calculated; </a:t>
            </a:r>
            <a:endParaRPr lang="en-US" sz="18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The length-weight structure by sex, the ratio of the sexes to the shell length and the weight of the specimens were determined.</a:t>
            </a:r>
            <a:endParaRPr lang="en-US" sz="1800" b="0" strike="noStrike" spc="-1" dirty="0">
              <a:solidFill>
                <a:srgbClr val="000000"/>
              </a:solidFill>
              <a:latin typeface="Arial"/>
            </a:endParaRPr>
          </a:p>
          <a:p>
            <a:pPr marL="0" indent="0">
              <a:buNone/>
            </a:pPr>
            <a:endParaRPr lang="en-GB" dirty="0"/>
          </a:p>
        </p:txBody>
      </p:sp>
    </p:spTree>
    <p:extLst>
      <p:ext uri="{BB962C8B-B14F-4D97-AF65-F5344CB8AC3E}">
        <p14:creationId xmlns:p14="http://schemas.microsoft.com/office/powerpoint/2010/main" val="30587932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DE9B3D-C6A4-90A3-C963-B2762D97F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9AACAB-EBFD-6D33-B242-D7D805CA67E9}"/>
              </a:ext>
            </a:extLst>
          </p:cNvPr>
          <p:cNvSpPr>
            <a:spLocks noGrp="1"/>
          </p:cNvSpPr>
          <p:nvPr>
            <p:ph type="title"/>
          </p:nvPr>
        </p:nvSpPr>
        <p:spPr>
          <a:xfrm>
            <a:off x="675745" y="261937"/>
            <a:ext cx="8596668" cy="718457"/>
          </a:xfrm>
        </p:spPr>
        <p:txBody>
          <a:bodyPr/>
          <a:lstStyle/>
          <a:p>
            <a:r>
              <a:rPr lang="en-US" dirty="0">
                <a:solidFill>
                  <a:srgbClr val="DD4100"/>
                </a:solidFill>
              </a:rPr>
              <a:t>Algorithms</a:t>
            </a:r>
            <a:endParaRPr lang="en-GB" dirty="0">
              <a:solidFill>
                <a:srgbClr val="DD4100"/>
              </a:solidFill>
            </a:endParaRPr>
          </a:p>
        </p:txBody>
      </p:sp>
      <p:sp>
        <p:nvSpPr>
          <p:cNvPr id="3" name="Text Placeholder 2">
            <a:extLst>
              <a:ext uri="{FF2B5EF4-FFF2-40B4-BE49-F238E27FC236}">
                <a16:creationId xmlns:a16="http://schemas.microsoft.com/office/drawing/2014/main" id="{4CAD3170-E98A-120F-5F71-444F4E6F7E8F}"/>
              </a:ext>
            </a:extLst>
          </p:cNvPr>
          <p:cNvSpPr>
            <a:spLocks noGrp="1"/>
          </p:cNvSpPr>
          <p:nvPr>
            <p:ph type="body" idx="1"/>
          </p:nvPr>
        </p:nvSpPr>
        <p:spPr>
          <a:xfrm>
            <a:off x="675745" y="866094"/>
            <a:ext cx="4185623" cy="576262"/>
          </a:xfrm>
        </p:spPr>
        <p:txBody>
          <a:bodyPr/>
          <a:lstStyle/>
          <a:p>
            <a:r>
              <a:rPr lang="en-US" sz="3600" dirty="0">
                <a:solidFill>
                  <a:schemeClr val="accent1"/>
                </a:solidFill>
                <a:latin typeface="+mj-lt"/>
                <a:ea typeface="+mj-ea"/>
                <a:cs typeface="+mj-cs"/>
              </a:rPr>
              <a:t>Task 3</a:t>
            </a:r>
            <a:endParaRPr lang="en-GB" dirty="0"/>
          </a:p>
        </p:txBody>
      </p:sp>
      <p:sp>
        <p:nvSpPr>
          <p:cNvPr id="4" name="Content Placeholder 3">
            <a:extLst>
              <a:ext uri="{FF2B5EF4-FFF2-40B4-BE49-F238E27FC236}">
                <a16:creationId xmlns:a16="http://schemas.microsoft.com/office/drawing/2014/main" id="{EE60007B-B8FB-42D0-6E43-8E3B346956F3}"/>
              </a:ext>
            </a:extLst>
          </p:cNvPr>
          <p:cNvSpPr>
            <a:spLocks noGrp="1"/>
          </p:cNvSpPr>
          <p:nvPr>
            <p:ph sz="half" idx="2"/>
          </p:nvPr>
        </p:nvSpPr>
        <p:spPr>
          <a:xfrm>
            <a:off x="556002" y="1442356"/>
            <a:ext cx="5061027" cy="5415644"/>
          </a:xfrm>
        </p:spPr>
        <p:txBody>
          <a:bodyPr>
            <a:normAutofit fontScale="62500" lnSpcReduction="20000"/>
          </a:bodyPr>
          <a:lstStyle/>
          <a:p>
            <a:pPr marL="457200" indent="-228600">
              <a:lnSpc>
                <a:spcPct val="100000"/>
              </a:lnSpc>
              <a:buClr>
                <a:srgbClr val="77CAEE"/>
              </a:buClr>
              <a:buSzPct val="45000"/>
              <a:buFont typeface="Wingdings" charset="2"/>
              <a:buChar char=""/>
              <a:tabLst>
                <a:tab pos="0" algn="l"/>
              </a:tabLst>
            </a:pPr>
            <a:r>
              <a:rPr lang="en-US" sz="2900" b="0" strike="noStrike" spc="-1" dirty="0">
                <a:solidFill>
                  <a:srgbClr val="000000"/>
                </a:solidFill>
                <a:latin typeface="Calibri"/>
                <a:ea typeface="DejaVu Sans"/>
              </a:rPr>
              <a:t>Main catch of pelagic fish species: </a:t>
            </a:r>
            <a:endParaRPr lang="en-US" sz="2900" b="0" strike="noStrike" spc="-1" dirty="0">
              <a:solidFill>
                <a:srgbClr val="000000"/>
              </a:solidFill>
              <a:latin typeface="Arial"/>
            </a:endParaRPr>
          </a:p>
          <a:p>
            <a:pPr marL="685800" indent="-228600">
              <a:lnSpc>
                <a:spcPct val="100000"/>
              </a:lnSpc>
              <a:buClr>
                <a:srgbClr val="77CAEE"/>
              </a:buClr>
              <a:buSzPct val="45000"/>
              <a:buFont typeface="Wingdings" charset="2"/>
              <a:buChar char=""/>
              <a:tabLst>
                <a:tab pos="0" algn="l"/>
              </a:tabLst>
            </a:pPr>
            <a:r>
              <a:rPr lang="en-US" sz="2900" b="0" strike="noStrike" spc="-1" dirty="0">
                <a:solidFill>
                  <a:srgbClr val="000000"/>
                </a:solidFill>
                <a:latin typeface="Calibri"/>
                <a:ea typeface="DejaVu Sans"/>
              </a:rPr>
              <a:t>Randomly collected samples containing ~200 specimens. Size- age structure was analyzed. TL was measured and placed into variation rows with class interval of 0.5 cm. Age was determined through otolith reading. The condition factor (K) was determined individually. Length-weight relationships and the parameters related to the von </a:t>
            </a:r>
            <a:r>
              <a:rPr lang="en-US" sz="2900" b="0" strike="noStrike" spc="-1" dirty="0" err="1">
                <a:solidFill>
                  <a:srgbClr val="000000"/>
                </a:solidFill>
                <a:latin typeface="Calibri"/>
                <a:ea typeface="DejaVu Sans"/>
              </a:rPr>
              <a:t>Bertalanffy</a:t>
            </a:r>
            <a:r>
              <a:rPr lang="en-US" sz="2900" b="0" strike="noStrike" spc="-1" dirty="0">
                <a:solidFill>
                  <a:srgbClr val="000000"/>
                </a:solidFill>
                <a:latin typeface="Calibri"/>
                <a:ea typeface="DejaVu Sans"/>
              </a:rPr>
              <a:t> equation were estimated. </a:t>
            </a:r>
            <a:endParaRPr lang="en-US" sz="2900" b="0" strike="noStrike" spc="-1" dirty="0">
              <a:solidFill>
                <a:srgbClr val="000000"/>
              </a:solidFill>
              <a:latin typeface="Arial"/>
            </a:endParaRPr>
          </a:p>
          <a:p>
            <a:pPr marL="457200" indent="-228600">
              <a:lnSpc>
                <a:spcPct val="100000"/>
              </a:lnSpc>
              <a:buClr>
                <a:srgbClr val="77CAEE"/>
              </a:buClr>
              <a:buSzPct val="45000"/>
              <a:buFont typeface="Wingdings" charset="2"/>
              <a:buChar char=""/>
              <a:tabLst>
                <a:tab pos="0" algn="l"/>
              </a:tabLst>
            </a:pPr>
            <a:r>
              <a:rPr lang="en-US" sz="2900" b="0" strike="noStrike" spc="-1" dirty="0">
                <a:solidFill>
                  <a:srgbClr val="000000"/>
                </a:solidFill>
                <a:latin typeface="Calibri"/>
                <a:ea typeface="DejaVu Sans"/>
              </a:rPr>
              <a:t>Main catch of Rapa whelk with beam trawl:</a:t>
            </a:r>
            <a:endParaRPr lang="en-US" sz="2900" b="0" strike="noStrike" spc="-1" dirty="0">
              <a:solidFill>
                <a:srgbClr val="000000"/>
              </a:solidFill>
              <a:latin typeface="Arial"/>
            </a:endParaRPr>
          </a:p>
          <a:p>
            <a:pPr marL="685800" indent="-228600">
              <a:lnSpc>
                <a:spcPct val="100000"/>
              </a:lnSpc>
              <a:buClr>
                <a:srgbClr val="77CAEE"/>
              </a:buClr>
              <a:buSzPct val="45000"/>
              <a:buFont typeface="Wingdings" charset="2"/>
              <a:buChar char=""/>
              <a:tabLst>
                <a:tab pos="0" algn="l"/>
              </a:tabLst>
            </a:pPr>
            <a:r>
              <a:rPr lang="en-US" sz="2900" b="0" strike="noStrike" spc="-1" dirty="0">
                <a:solidFill>
                  <a:srgbClr val="000000"/>
                </a:solidFill>
                <a:latin typeface="Calibri"/>
                <a:ea typeface="DejaVu Sans"/>
              </a:rPr>
              <a:t>Single samples of 100 specimens collected (from random catches). TW (g) and SL (cm) were measured for each specimen.</a:t>
            </a:r>
            <a:endParaRPr lang="en-US" sz="2900" b="0" strike="noStrike" spc="-1" dirty="0">
              <a:solidFill>
                <a:srgbClr val="000000"/>
              </a:solidFill>
              <a:latin typeface="Arial"/>
            </a:endParaRPr>
          </a:p>
          <a:p>
            <a:pPr marL="457200" indent="-228600">
              <a:lnSpc>
                <a:spcPct val="100000"/>
              </a:lnSpc>
              <a:buClr>
                <a:srgbClr val="77CAEE"/>
              </a:buClr>
              <a:buSzPct val="45000"/>
              <a:buFont typeface="Wingdings" charset="2"/>
              <a:buChar char=""/>
              <a:tabLst>
                <a:tab pos="0" algn="l"/>
              </a:tabLst>
            </a:pPr>
            <a:r>
              <a:rPr lang="en-US" sz="2900" b="0" strike="noStrike" spc="-1" dirty="0">
                <a:solidFill>
                  <a:srgbClr val="000000"/>
                </a:solidFill>
                <a:latin typeface="Calibri"/>
                <a:ea typeface="DejaVu Sans"/>
              </a:rPr>
              <a:t>Main catch of expensive bottom fish species collected with gill nets:</a:t>
            </a:r>
            <a:endParaRPr lang="en-US" sz="2900" b="0" strike="noStrike" spc="-1" dirty="0">
              <a:solidFill>
                <a:srgbClr val="000000"/>
              </a:solidFill>
              <a:latin typeface="Arial"/>
            </a:endParaRPr>
          </a:p>
          <a:p>
            <a:pPr marL="685800" indent="-228600">
              <a:lnSpc>
                <a:spcPct val="100000"/>
              </a:lnSpc>
              <a:buClr>
                <a:srgbClr val="77CAEE"/>
              </a:buClr>
              <a:buSzPct val="45000"/>
              <a:buFont typeface="Wingdings" charset="2"/>
              <a:buChar char=""/>
              <a:tabLst>
                <a:tab pos="0" algn="l"/>
              </a:tabLst>
            </a:pPr>
            <a:r>
              <a:rPr lang="en-US" sz="2900" b="0" strike="noStrike" spc="-1" dirty="0">
                <a:solidFill>
                  <a:srgbClr val="000000"/>
                </a:solidFill>
                <a:latin typeface="Calibri"/>
                <a:ea typeface="DejaVu Sans"/>
              </a:rPr>
              <a:t>The turbot specimens were measured (TL, cm and TW, g) on the board of fishing vessels.</a:t>
            </a:r>
            <a:endParaRPr lang="en-US" sz="2900" b="0" strike="noStrike" spc="-1" dirty="0">
              <a:solidFill>
                <a:srgbClr val="000000"/>
              </a:solidFill>
              <a:latin typeface="Arial"/>
            </a:endParaRPr>
          </a:p>
          <a:p>
            <a:pPr marL="0" indent="0">
              <a:buNone/>
            </a:pPr>
            <a:endParaRPr lang="en-GB" dirty="0"/>
          </a:p>
        </p:txBody>
      </p:sp>
      <p:sp>
        <p:nvSpPr>
          <p:cNvPr id="6" name="Content Placeholder 5">
            <a:extLst>
              <a:ext uri="{FF2B5EF4-FFF2-40B4-BE49-F238E27FC236}">
                <a16:creationId xmlns:a16="http://schemas.microsoft.com/office/drawing/2014/main" id="{7A1D5989-5BEF-800D-92D4-71F1DF063B38}"/>
              </a:ext>
            </a:extLst>
          </p:cNvPr>
          <p:cNvSpPr>
            <a:spLocks noGrp="1"/>
          </p:cNvSpPr>
          <p:nvPr>
            <p:ph sz="quarter" idx="4"/>
          </p:nvPr>
        </p:nvSpPr>
        <p:spPr>
          <a:xfrm>
            <a:off x="5915701" y="1442356"/>
            <a:ext cx="4491044" cy="4953681"/>
          </a:xfrm>
        </p:spPr>
        <p:txBody>
          <a:bodyPr>
            <a:noAutofit/>
          </a:bodyPr>
          <a:lstStyle/>
          <a:p>
            <a:pPr marL="457200" indent="-228600">
              <a:spcBef>
                <a:spcPts val="1060"/>
              </a:spcBef>
              <a:buClr>
                <a:srgbClr val="77CAEE"/>
              </a:buClr>
              <a:buSzPct val="45000"/>
              <a:buFont typeface="Wingdings" charset="2"/>
              <a:buChar char=""/>
            </a:pPr>
            <a:r>
              <a:rPr lang="en-US" b="0" strike="noStrike" spc="-1" dirty="0">
                <a:solidFill>
                  <a:srgbClr val="000000"/>
                </a:solidFill>
                <a:latin typeface="Calibri"/>
                <a:ea typeface="DejaVu Sans"/>
              </a:rPr>
              <a:t>Bycatch data in the investigated fisheries: </a:t>
            </a:r>
          </a:p>
          <a:p>
            <a:pPr marL="857250" lvl="1" indent="-228600">
              <a:spcBef>
                <a:spcPts val="1060"/>
              </a:spcBef>
              <a:buClr>
                <a:srgbClr val="77CAEE"/>
              </a:buClr>
              <a:buSzPct val="45000"/>
              <a:buFont typeface="Wingdings" charset="2"/>
              <a:buChar char=""/>
            </a:pPr>
            <a:r>
              <a:rPr lang="en-US" sz="1800" b="0" strike="noStrike" spc="-1" dirty="0">
                <a:solidFill>
                  <a:srgbClr val="000000"/>
                </a:solidFill>
                <a:latin typeface="Calibri"/>
                <a:ea typeface="DejaVu Sans"/>
              </a:rPr>
              <a:t>The collected samples of BC fishes are processed in laboratory, for estimations of lengths, weight, age and K.</a:t>
            </a:r>
            <a:endParaRPr lang="en-GB" sz="1800" b="0" strike="noStrike" spc="-1" dirty="0">
              <a:solidFill>
                <a:srgbClr val="000000"/>
              </a:solidFill>
              <a:latin typeface="Calibri"/>
              <a:ea typeface="DejaVu Sans"/>
            </a:endParaRPr>
          </a:p>
          <a:p>
            <a:pPr marL="857250" lvl="1" indent="-228600">
              <a:spcBef>
                <a:spcPts val="1060"/>
              </a:spcBef>
              <a:buClr>
                <a:srgbClr val="77CAEE"/>
              </a:buClr>
              <a:buSzPct val="45000"/>
              <a:buFont typeface="Wingdings" charset="2"/>
              <a:buChar char=""/>
            </a:pPr>
            <a:r>
              <a:rPr lang="en-GB" sz="1800" b="0" strike="noStrike" spc="-1" dirty="0">
                <a:solidFill>
                  <a:srgbClr val="000000"/>
                </a:solidFill>
                <a:latin typeface="Calibri"/>
                <a:ea typeface="DejaVu Sans"/>
              </a:rPr>
              <a:t>Crustaceans and molluscs in the bycatch were identified and measured under laboratory conditions. </a:t>
            </a:r>
            <a:endParaRPr lang="en-US" sz="1800" b="0" strike="noStrike" spc="-1" dirty="0">
              <a:solidFill>
                <a:srgbClr val="000000"/>
              </a:solidFill>
              <a:latin typeface="Calibri"/>
              <a:ea typeface="DejaVu Sans"/>
            </a:endParaRPr>
          </a:p>
          <a:p>
            <a:pPr marL="216000" indent="-216000">
              <a:lnSpc>
                <a:spcPct val="100000"/>
              </a:lnSpc>
              <a:buClr>
                <a:srgbClr val="77CAEE"/>
              </a:buClr>
              <a:buSzPct val="45000"/>
              <a:buFont typeface="Wingdings" charset="2"/>
              <a:buChar char=""/>
            </a:pPr>
            <a:r>
              <a:rPr lang="en-US" b="0" strike="noStrike" spc="-1" dirty="0">
                <a:solidFill>
                  <a:srgbClr val="000000"/>
                </a:solidFill>
                <a:latin typeface="Calibri"/>
                <a:ea typeface="DejaVu Sans"/>
              </a:rPr>
              <a:t>The length-weight relationships were determined (Log W = Loga + b*</a:t>
            </a:r>
            <a:r>
              <a:rPr lang="en-US" b="0" strike="noStrike" spc="-1" dirty="0" err="1">
                <a:solidFill>
                  <a:srgbClr val="000000"/>
                </a:solidFill>
                <a:latin typeface="Calibri"/>
                <a:ea typeface="DejaVu Sans"/>
              </a:rPr>
              <a:t>LogL</a:t>
            </a:r>
            <a:r>
              <a:rPr lang="en-US" b="0" strike="noStrike" spc="-1" dirty="0">
                <a:solidFill>
                  <a:srgbClr val="000000"/>
                </a:solidFill>
                <a:latin typeface="Calibri"/>
                <a:ea typeface="DejaVu Sans"/>
              </a:rPr>
              <a:t>). </a:t>
            </a:r>
            <a:endParaRPr lang="en-US" b="0" strike="noStrike" spc="-1" dirty="0">
              <a:solidFill>
                <a:srgbClr val="000000"/>
              </a:solidFill>
              <a:latin typeface="Arial"/>
            </a:endParaRPr>
          </a:p>
          <a:p>
            <a:pPr marL="216000" indent="-216000">
              <a:lnSpc>
                <a:spcPct val="100000"/>
              </a:lnSpc>
              <a:buClr>
                <a:srgbClr val="77CAEE"/>
              </a:buClr>
              <a:buSzPct val="45000"/>
              <a:buFont typeface="Wingdings" charset="2"/>
              <a:buChar char=""/>
            </a:pPr>
            <a:r>
              <a:rPr lang="en-US" b="0" strike="noStrike" spc="-1" dirty="0">
                <a:solidFill>
                  <a:srgbClr val="000000"/>
                </a:solidFill>
                <a:latin typeface="Calibri"/>
                <a:ea typeface="DejaVu Sans"/>
              </a:rPr>
              <a:t>The bycatch rate was calculated as the percentage of the total catch.</a:t>
            </a:r>
            <a:endParaRPr lang="en-US" b="0" strike="noStrike" spc="-1" dirty="0">
              <a:solidFill>
                <a:srgbClr val="000000"/>
              </a:solidFill>
              <a:latin typeface="Arial"/>
            </a:endParaRPr>
          </a:p>
          <a:p>
            <a:pPr marL="0" indent="0">
              <a:buNone/>
            </a:pPr>
            <a:endParaRPr lang="en-GB" dirty="0"/>
          </a:p>
        </p:txBody>
      </p:sp>
    </p:spTree>
    <p:extLst>
      <p:ext uri="{BB962C8B-B14F-4D97-AF65-F5344CB8AC3E}">
        <p14:creationId xmlns:p14="http://schemas.microsoft.com/office/powerpoint/2010/main" val="35550512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BC8DF6-A1D4-71EF-E431-4AD1EE9736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02268-21C1-0E9E-4DE0-19872E3E8EC9}"/>
              </a:ext>
            </a:extLst>
          </p:cNvPr>
          <p:cNvSpPr>
            <a:spLocks noGrp="1"/>
          </p:cNvSpPr>
          <p:nvPr>
            <p:ph type="title"/>
          </p:nvPr>
        </p:nvSpPr>
        <p:spPr>
          <a:xfrm>
            <a:off x="677334" y="609600"/>
            <a:ext cx="8596668" cy="718457"/>
          </a:xfrm>
        </p:spPr>
        <p:txBody>
          <a:bodyPr/>
          <a:lstStyle/>
          <a:p>
            <a:r>
              <a:rPr lang="en-US" dirty="0">
                <a:solidFill>
                  <a:srgbClr val="DD4100"/>
                </a:solidFill>
              </a:rPr>
              <a:t>Evaluation of Method - Accuracy </a:t>
            </a:r>
            <a:endParaRPr lang="en-GB" dirty="0">
              <a:solidFill>
                <a:srgbClr val="DD4100"/>
              </a:solidFill>
            </a:endParaRPr>
          </a:p>
        </p:txBody>
      </p:sp>
      <p:sp>
        <p:nvSpPr>
          <p:cNvPr id="3" name="Text Placeholder 2">
            <a:extLst>
              <a:ext uri="{FF2B5EF4-FFF2-40B4-BE49-F238E27FC236}">
                <a16:creationId xmlns:a16="http://schemas.microsoft.com/office/drawing/2014/main" id="{179DDE0D-3342-C34E-FCFB-A441D53094DC}"/>
              </a:ext>
            </a:extLst>
          </p:cNvPr>
          <p:cNvSpPr>
            <a:spLocks noGrp="1"/>
          </p:cNvSpPr>
          <p:nvPr>
            <p:ph type="body" idx="1"/>
          </p:nvPr>
        </p:nvSpPr>
        <p:spPr>
          <a:xfrm>
            <a:off x="675745" y="1328057"/>
            <a:ext cx="4185623" cy="576262"/>
          </a:xfrm>
        </p:spPr>
        <p:txBody>
          <a:bodyPr/>
          <a:lstStyle/>
          <a:p>
            <a:r>
              <a:rPr lang="en-US" sz="3600" dirty="0">
                <a:solidFill>
                  <a:schemeClr val="accent1"/>
                </a:solidFill>
                <a:latin typeface="+mj-lt"/>
                <a:ea typeface="+mj-ea"/>
                <a:cs typeface="+mj-cs"/>
              </a:rPr>
              <a:t>Task 1</a:t>
            </a:r>
            <a:endParaRPr lang="en-GB" dirty="0"/>
          </a:p>
        </p:txBody>
      </p:sp>
      <p:sp>
        <p:nvSpPr>
          <p:cNvPr id="4" name="Content Placeholder 3">
            <a:extLst>
              <a:ext uri="{FF2B5EF4-FFF2-40B4-BE49-F238E27FC236}">
                <a16:creationId xmlns:a16="http://schemas.microsoft.com/office/drawing/2014/main" id="{5C184ECA-F6A3-ACDF-2C23-E37214D87B49}"/>
              </a:ext>
            </a:extLst>
          </p:cNvPr>
          <p:cNvSpPr>
            <a:spLocks noGrp="1"/>
          </p:cNvSpPr>
          <p:nvPr>
            <p:ph sz="half" idx="2"/>
          </p:nvPr>
        </p:nvSpPr>
        <p:spPr>
          <a:xfrm>
            <a:off x="675744" y="1904319"/>
            <a:ext cx="5235199" cy="5095195"/>
          </a:xfrm>
        </p:spPr>
        <p:txBody>
          <a:bodyPr>
            <a:normAutofit fontScale="92500" lnSpcReduction="20000"/>
          </a:bodyPr>
          <a:lstStyle/>
          <a:p>
            <a:pPr marL="457200" indent="-228600">
              <a:lnSpc>
                <a:spcPct val="100000"/>
              </a:lnSpc>
              <a:spcBef>
                <a:spcPts val="1060"/>
              </a:spcBef>
              <a:buClr>
                <a:srgbClr val="77CAEE"/>
              </a:buClr>
              <a:buSzPct val="45000"/>
              <a:buFont typeface="Wingdings" charset="2"/>
              <a:buChar char=""/>
            </a:pPr>
            <a:r>
              <a:rPr lang="en-US" sz="1900" b="0" strike="noStrike" spc="-1" dirty="0">
                <a:solidFill>
                  <a:srgbClr val="000000"/>
                </a:solidFill>
                <a:latin typeface="Calibri"/>
                <a:ea typeface="DejaVu Sans"/>
              </a:rPr>
              <a:t>The obtained data was organized in MEDITS;</a:t>
            </a:r>
            <a:endParaRPr lang="en-US" sz="19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sz="1900" b="0" strike="noStrike" spc="-1" dirty="0">
                <a:solidFill>
                  <a:srgbClr val="000000"/>
                </a:solidFill>
                <a:latin typeface="Calibri"/>
                <a:ea typeface="DejaVu Sans"/>
              </a:rPr>
              <a:t>The R script in </a:t>
            </a:r>
            <a:r>
              <a:rPr lang="en-US" sz="1900" b="0" strike="noStrike" spc="-1" dirty="0" err="1">
                <a:solidFill>
                  <a:srgbClr val="000000"/>
                </a:solidFill>
                <a:latin typeface="Calibri"/>
                <a:ea typeface="DejaVu Sans"/>
              </a:rPr>
              <a:t>RoME</a:t>
            </a:r>
            <a:r>
              <a:rPr lang="en-US" sz="1900" b="0" strike="noStrike" spc="-1" dirty="0">
                <a:solidFill>
                  <a:srgbClr val="000000"/>
                </a:solidFill>
                <a:latin typeface="Calibri"/>
                <a:ea typeface="DejaVu Sans"/>
              </a:rPr>
              <a:t> and </a:t>
            </a:r>
            <a:r>
              <a:rPr lang="en-US" sz="1900" b="0" strike="noStrike" spc="-1" dirty="0" err="1">
                <a:solidFill>
                  <a:srgbClr val="000000"/>
                </a:solidFill>
                <a:latin typeface="Calibri"/>
                <a:ea typeface="DejaVu Sans"/>
              </a:rPr>
              <a:t>Biondex</a:t>
            </a:r>
            <a:r>
              <a:rPr lang="en-US" sz="1900" b="0" strike="noStrike" spc="-1" dirty="0">
                <a:solidFill>
                  <a:srgbClr val="000000"/>
                </a:solidFill>
                <a:latin typeface="Calibri"/>
                <a:ea typeface="DejaVu Sans"/>
              </a:rPr>
              <a:t> was used to analyze the MEDITS data;</a:t>
            </a:r>
            <a:endParaRPr lang="en-US" sz="19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sz="1900" b="0" strike="noStrike" spc="-1" dirty="0">
                <a:solidFill>
                  <a:srgbClr val="000000"/>
                </a:solidFill>
                <a:latin typeface="Calibri"/>
                <a:ea typeface="DejaVu Sans"/>
              </a:rPr>
              <a:t>The results are presented like maps and tables related to:</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900" b="0" strike="noStrike" spc="-1" dirty="0">
                <a:solidFill>
                  <a:srgbClr val="000000"/>
                </a:solidFill>
                <a:latin typeface="Calibri"/>
                <a:ea typeface="DejaVu Sans"/>
              </a:rPr>
              <a:t>the surface of the researched square (Km2 , m2);</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900" b="0" strike="noStrike" spc="-1" dirty="0">
                <a:solidFill>
                  <a:srgbClr val="000000"/>
                </a:solidFill>
                <a:latin typeface="Calibri"/>
                <a:ea typeface="DejaVu Sans"/>
              </a:rPr>
              <a:t>the average mass per unit area (g/m2 , t/Km2);</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900" b="0" strike="noStrike" spc="-1" dirty="0">
                <a:solidFill>
                  <a:srgbClr val="000000"/>
                </a:solidFill>
                <a:latin typeface="Calibri"/>
                <a:ea typeface="DejaVu Sans"/>
              </a:rPr>
              <a:t>the mass limits variation per unit area;</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900" b="0" strike="noStrike" spc="-1" dirty="0">
                <a:solidFill>
                  <a:srgbClr val="000000"/>
                </a:solidFill>
                <a:latin typeface="Calibri"/>
                <a:ea typeface="DejaVu Sans"/>
              </a:rPr>
              <a:t>the total biomass values (t);</a:t>
            </a:r>
            <a:endParaRPr lang="en-US" sz="1900" b="0" strike="noStrike" spc="-1" dirty="0">
              <a:solidFill>
                <a:srgbClr val="000000"/>
              </a:solidFill>
              <a:latin typeface="Arial"/>
            </a:endParaRPr>
          </a:p>
          <a:p>
            <a:pPr marL="685800" indent="-228600">
              <a:lnSpc>
                <a:spcPct val="100000"/>
              </a:lnSpc>
              <a:spcBef>
                <a:spcPts val="1060"/>
              </a:spcBef>
              <a:buClr>
                <a:srgbClr val="77CAEE"/>
              </a:buClr>
              <a:buSzPct val="45000"/>
              <a:buFont typeface="Wingdings" charset="2"/>
              <a:buChar char=""/>
            </a:pPr>
            <a:r>
              <a:rPr lang="en-US" sz="1900" b="0" strike="noStrike" spc="-1" dirty="0">
                <a:solidFill>
                  <a:srgbClr val="000000"/>
                </a:solidFill>
                <a:latin typeface="Calibri"/>
                <a:ea typeface="DejaVu Sans"/>
              </a:rPr>
              <a:t>the abundance index (individuals/km2);</a:t>
            </a:r>
            <a:endParaRPr lang="en-US" sz="19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US" sz="1900" b="0" strike="noStrike" spc="-1" dirty="0">
                <a:solidFill>
                  <a:srgbClr val="000000"/>
                </a:solidFill>
                <a:latin typeface="Calibri"/>
                <a:ea typeface="DejaVu Sans"/>
              </a:rPr>
              <a:t>Demersal expeditions for the assessment of turbot agglomerations provide additional information for the calculation of the CPUE (kg/hour) and CPUA (kg/m2 ) in the researched areas.</a:t>
            </a:r>
            <a:endParaRPr lang="en-US" sz="1900" b="0" strike="noStrike" spc="-1" dirty="0">
              <a:solidFill>
                <a:srgbClr val="000000"/>
              </a:solidFill>
              <a:latin typeface="Arial"/>
            </a:endParaRPr>
          </a:p>
          <a:p>
            <a:pPr marL="0" indent="0">
              <a:buNone/>
            </a:pPr>
            <a:endParaRPr lang="en-GB" dirty="0"/>
          </a:p>
        </p:txBody>
      </p:sp>
      <p:pic>
        <p:nvPicPr>
          <p:cNvPr id="26" name="Picture 25">
            <a:extLst>
              <a:ext uri="{FF2B5EF4-FFF2-40B4-BE49-F238E27FC236}">
                <a16:creationId xmlns:a16="http://schemas.microsoft.com/office/drawing/2014/main" id="{E04F48C5-A0A4-AA89-FAE8-2A7868B088C4}"/>
              </a:ext>
            </a:extLst>
          </p:cNvPr>
          <p:cNvPicPr>
            <a:picLocks noChangeAspect="1"/>
          </p:cNvPicPr>
          <p:nvPr/>
        </p:nvPicPr>
        <p:blipFill>
          <a:blip r:embed="rId2"/>
          <a:stretch>
            <a:fillRect/>
          </a:stretch>
        </p:blipFill>
        <p:spPr>
          <a:xfrm>
            <a:off x="6281059" y="2206828"/>
            <a:ext cx="5608806" cy="3170716"/>
          </a:xfrm>
          <a:prstGeom prst="rect">
            <a:avLst/>
          </a:prstGeom>
        </p:spPr>
      </p:pic>
    </p:spTree>
    <p:extLst>
      <p:ext uri="{BB962C8B-B14F-4D97-AF65-F5344CB8AC3E}">
        <p14:creationId xmlns:p14="http://schemas.microsoft.com/office/powerpoint/2010/main" val="36516382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F77BF6-24DF-8436-92BB-CE8EB7EFD2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D1C43E0-A47F-54AE-4E55-60DB48B9E68C}"/>
              </a:ext>
            </a:extLst>
          </p:cNvPr>
          <p:cNvSpPr>
            <a:spLocks noGrp="1"/>
          </p:cNvSpPr>
          <p:nvPr>
            <p:ph type="title"/>
          </p:nvPr>
        </p:nvSpPr>
        <p:spPr>
          <a:xfrm>
            <a:off x="677334" y="609600"/>
            <a:ext cx="8596668" cy="718457"/>
          </a:xfrm>
        </p:spPr>
        <p:txBody>
          <a:bodyPr/>
          <a:lstStyle/>
          <a:p>
            <a:r>
              <a:rPr lang="en-US" dirty="0">
                <a:solidFill>
                  <a:srgbClr val="DD4100"/>
                </a:solidFill>
              </a:rPr>
              <a:t>Evaluation of Method - Accuracy </a:t>
            </a:r>
            <a:endParaRPr lang="en-GB" dirty="0">
              <a:solidFill>
                <a:srgbClr val="DD4100"/>
              </a:solidFill>
            </a:endParaRPr>
          </a:p>
        </p:txBody>
      </p:sp>
      <p:sp>
        <p:nvSpPr>
          <p:cNvPr id="3" name="Text Placeholder 2">
            <a:extLst>
              <a:ext uri="{FF2B5EF4-FFF2-40B4-BE49-F238E27FC236}">
                <a16:creationId xmlns:a16="http://schemas.microsoft.com/office/drawing/2014/main" id="{0EBE4B84-2F28-94D7-5C9B-482C2216E249}"/>
              </a:ext>
            </a:extLst>
          </p:cNvPr>
          <p:cNvSpPr>
            <a:spLocks noGrp="1"/>
          </p:cNvSpPr>
          <p:nvPr>
            <p:ph type="body" idx="1"/>
          </p:nvPr>
        </p:nvSpPr>
        <p:spPr>
          <a:xfrm>
            <a:off x="675745" y="1328057"/>
            <a:ext cx="4185623" cy="576262"/>
          </a:xfrm>
        </p:spPr>
        <p:txBody>
          <a:bodyPr/>
          <a:lstStyle/>
          <a:p>
            <a:r>
              <a:rPr lang="en-US" sz="3600" dirty="0">
                <a:solidFill>
                  <a:schemeClr val="accent1"/>
                </a:solidFill>
                <a:latin typeface="+mj-lt"/>
                <a:ea typeface="+mj-ea"/>
                <a:cs typeface="+mj-cs"/>
              </a:rPr>
              <a:t>Task 2</a:t>
            </a:r>
            <a:endParaRPr lang="en-GB" dirty="0"/>
          </a:p>
        </p:txBody>
      </p:sp>
      <p:sp>
        <p:nvSpPr>
          <p:cNvPr id="4" name="Content Placeholder 3">
            <a:extLst>
              <a:ext uri="{FF2B5EF4-FFF2-40B4-BE49-F238E27FC236}">
                <a16:creationId xmlns:a16="http://schemas.microsoft.com/office/drawing/2014/main" id="{BBC60C07-4878-6D92-CC6A-7FAFC9EB8B3F}"/>
              </a:ext>
            </a:extLst>
          </p:cNvPr>
          <p:cNvSpPr>
            <a:spLocks noGrp="1"/>
          </p:cNvSpPr>
          <p:nvPr>
            <p:ph sz="half" idx="2"/>
          </p:nvPr>
        </p:nvSpPr>
        <p:spPr>
          <a:xfrm>
            <a:off x="675744" y="1904319"/>
            <a:ext cx="4788885" cy="4561795"/>
          </a:xfrm>
        </p:spPr>
        <p:txBody>
          <a:bodyPr>
            <a:normAutofit/>
          </a:bodyPr>
          <a:lstStyle/>
          <a:p>
            <a:pPr marL="432000" indent="-324000">
              <a:lnSpc>
                <a:spcPct val="100000"/>
              </a:lnSpc>
              <a:buClr>
                <a:srgbClr val="77CAEE"/>
              </a:buClr>
              <a:buSzPct val="45000"/>
              <a:buFont typeface="Wingdings" charset="2"/>
              <a:buChar char=""/>
              <a:tabLst>
                <a:tab pos="0" algn="l"/>
              </a:tabLst>
            </a:pPr>
            <a:r>
              <a:rPr lang="en-US" b="1" strike="noStrike" spc="-1" dirty="0">
                <a:solidFill>
                  <a:srgbClr val="000000"/>
                </a:solidFill>
                <a:latin typeface="Calibri"/>
                <a:ea typeface="DejaVu Sans"/>
              </a:rPr>
              <a:t>Bias and Error Analysis</a:t>
            </a:r>
            <a:r>
              <a:rPr lang="en-US" b="0" strike="noStrike" spc="-1" dirty="0">
                <a:solidFill>
                  <a:srgbClr val="000000"/>
                </a:solidFill>
                <a:latin typeface="Calibri"/>
                <a:ea typeface="DejaVu Sans"/>
              </a:rPr>
              <a:t>: </a:t>
            </a:r>
          </a:p>
          <a:p>
            <a:pPr marL="432000" indent="-324000">
              <a:lnSpc>
                <a:spcPct val="100000"/>
              </a:lnSpc>
              <a:buClr>
                <a:srgbClr val="77CAEE"/>
              </a:buClr>
              <a:buSzPct val="45000"/>
              <a:buFont typeface="Wingdings" charset="2"/>
              <a:buChar char=""/>
              <a:tabLst>
                <a:tab pos="0" algn="l"/>
              </a:tabLst>
            </a:pPr>
            <a:r>
              <a:rPr lang="en-US" b="0" strike="noStrike" spc="-1" dirty="0">
                <a:solidFill>
                  <a:srgbClr val="000000"/>
                </a:solidFill>
                <a:latin typeface="Calibri"/>
                <a:ea typeface="DejaVu Sans"/>
              </a:rPr>
              <a:t>Data are checked for outliers using XLSTAT.</a:t>
            </a:r>
            <a:endParaRPr lang="en-US" b="0" strike="noStrike" spc="-1" dirty="0">
              <a:solidFill>
                <a:srgbClr val="000000"/>
              </a:solidFill>
              <a:latin typeface="Arial"/>
            </a:endParaRPr>
          </a:p>
          <a:p>
            <a:pPr marL="432000" indent="-324000">
              <a:lnSpc>
                <a:spcPct val="100000"/>
              </a:lnSpc>
              <a:buClr>
                <a:srgbClr val="77CAEE"/>
              </a:buClr>
              <a:buSzPct val="45000"/>
              <a:buFont typeface="Wingdings" charset="2"/>
              <a:buChar char=""/>
              <a:tabLst>
                <a:tab pos="0" algn="l"/>
              </a:tabLst>
            </a:pPr>
            <a:r>
              <a:rPr lang="en-US" b="0" strike="noStrike" spc="-1" dirty="0">
                <a:solidFill>
                  <a:srgbClr val="000000"/>
                </a:solidFill>
                <a:latin typeface="Calibri"/>
                <a:ea typeface="DejaVu Sans"/>
              </a:rPr>
              <a:t>XLSTAT was used to display linear-weight histograms;</a:t>
            </a:r>
            <a:endParaRPr lang="en-US" b="0" strike="noStrike" spc="-1" dirty="0">
              <a:solidFill>
                <a:srgbClr val="000000"/>
              </a:solidFill>
              <a:latin typeface="Arial"/>
            </a:endParaRPr>
          </a:p>
          <a:p>
            <a:pPr marL="432000" indent="-324000">
              <a:lnSpc>
                <a:spcPct val="100000"/>
              </a:lnSpc>
              <a:buClr>
                <a:srgbClr val="77CAEE"/>
              </a:buClr>
              <a:buSzPct val="45000"/>
              <a:buFont typeface="Wingdings" charset="2"/>
              <a:buChar char=""/>
              <a:tabLst>
                <a:tab pos="0" algn="l"/>
              </a:tabLst>
            </a:pPr>
            <a:r>
              <a:rPr lang="en-US" b="0" strike="noStrike" spc="-1" dirty="0">
                <a:solidFill>
                  <a:srgbClr val="000000"/>
                </a:solidFill>
                <a:latin typeface="Calibri"/>
                <a:ea typeface="DejaVu Sans"/>
              </a:rPr>
              <a:t>Summarized statistics of the measured biological parameters is presented;</a:t>
            </a:r>
            <a:endParaRPr lang="en-US" b="0" strike="noStrike" spc="-1" dirty="0">
              <a:solidFill>
                <a:srgbClr val="000000"/>
              </a:solidFill>
              <a:latin typeface="Arial"/>
            </a:endParaRPr>
          </a:p>
          <a:p>
            <a:pPr marL="432000" indent="-324000">
              <a:lnSpc>
                <a:spcPct val="100000"/>
              </a:lnSpc>
              <a:buClr>
                <a:srgbClr val="77CAEE"/>
              </a:buClr>
              <a:buSzPct val="45000"/>
              <a:buFont typeface="Wingdings" charset="2"/>
              <a:buChar char=""/>
              <a:tabLst>
                <a:tab pos="0" algn="l"/>
              </a:tabLst>
            </a:pPr>
            <a:r>
              <a:rPr lang="en-US" b="0" strike="noStrike" spc="-1" dirty="0">
                <a:solidFill>
                  <a:srgbClr val="000000"/>
                </a:solidFill>
                <a:latin typeface="Calibri"/>
                <a:ea typeface="DejaVu Sans"/>
              </a:rPr>
              <a:t>The coefficient of variation (CV, %) is determined</a:t>
            </a:r>
            <a:r>
              <a:rPr lang="en-US" sz="2000" b="0" strike="noStrike" spc="-1" dirty="0">
                <a:solidFill>
                  <a:srgbClr val="000000"/>
                </a:solidFill>
                <a:latin typeface="Calibri"/>
                <a:ea typeface="DejaVu Sans"/>
              </a:rPr>
              <a:t>.</a:t>
            </a:r>
            <a:endParaRPr lang="en-US" sz="2000" b="0" strike="noStrike" spc="-1" dirty="0">
              <a:solidFill>
                <a:srgbClr val="000000"/>
              </a:solidFill>
              <a:latin typeface="Arial"/>
            </a:endParaRPr>
          </a:p>
          <a:p>
            <a:pPr marL="0" indent="0">
              <a:buNone/>
            </a:pPr>
            <a:endParaRPr lang="en-GB" dirty="0"/>
          </a:p>
        </p:txBody>
      </p:sp>
    </p:spTree>
    <p:extLst>
      <p:ext uri="{BB962C8B-B14F-4D97-AF65-F5344CB8AC3E}">
        <p14:creationId xmlns:p14="http://schemas.microsoft.com/office/powerpoint/2010/main" val="28419582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F3ED17-8D2E-A79E-BA6D-9F1DA181B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07E4F5-3E55-B835-781F-D82097E37F50}"/>
              </a:ext>
            </a:extLst>
          </p:cNvPr>
          <p:cNvSpPr>
            <a:spLocks noGrp="1"/>
          </p:cNvSpPr>
          <p:nvPr>
            <p:ph type="title"/>
          </p:nvPr>
        </p:nvSpPr>
        <p:spPr>
          <a:xfrm>
            <a:off x="677334" y="609600"/>
            <a:ext cx="8596668" cy="718457"/>
          </a:xfrm>
        </p:spPr>
        <p:txBody>
          <a:bodyPr/>
          <a:lstStyle/>
          <a:p>
            <a:r>
              <a:rPr lang="en-US" dirty="0">
                <a:solidFill>
                  <a:srgbClr val="DD4100"/>
                </a:solidFill>
              </a:rPr>
              <a:t>Evaluation of Method - Accuracy </a:t>
            </a:r>
            <a:endParaRPr lang="en-GB" dirty="0">
              <a:solidFill>
                <a:srgbClr val="DD4100"/>
              </a:solidFill>
            </a:endParaRPr>
          </a:p>
        </p:txBody>
      </p:sp>
      <p:sp>
        <p:nvSpPr>
          <p:cNvPr id="3" name="Text Placeholder 2">
            <a:extLst>
              <a:ext uri="{FF2B5EF4-FFF2-40B4-BE49-F238E27FC236}">
                <a16:creationId xmlns:a16="http://schemas.microsoft.com/office/drawing/2014/main" id="{26A0099A-DD86-DE80-FC01-7C70826D1F50}"/>
              </a:ext>
            </a:extLst>
          </p:cNvPr>
          <p:cNvSpPr>
            <a:spLocks noGrp="1"/>
          </p:cNvSpPr>
          <p:nvPr>
            <p:ph type="body" idx="1"/>
          </p:nvPr>
        </p:nvSpPr>
        <p:spPr>
          <a:xfrm>
            <a:off x="675745" y="1328057"/>
            <a:ext cx="4185623" cy="576262"/>
          </a:xfrm>
        </p:spPr>
        <p:txBody>
          <a:bodyPr/>
          <a:lstStyle/>
          <a:p>
            <a:r>
              <a:rPr lang="en-US" sz="3600" dirty="0">
                <a:solidFill>
                  <a:schemeClr val="accent1"/>
                </a:solidFill>
                <a:latin typeface="+mj-lt"/>
                <a:ea typeface="+mj-ea"/>
                <a:cs typeface="+mj-cs"/>
              </a:rPr>
              <a:t>Task 3</a:t>
            </a:r>
            <a:endParaRPr lang="en-GB" dirty="0"/>
          </a:p>
        </p:txBody>
      </p:sp>
      <p:sp>
        <p:nvSpPr>
          <p:cNvPr id="4" name="Content Placeholder 3">
            <a:extLst>
              <a:ext uri="{FF2B5EF4-FFF2-40B4-BE49-F238E27FC236}">
                <a16:creationId xmlns:a16="http://schemas.microsoft.com/office/drawing/2014/main" id="{2101A2D0-E6F6-33C1-8488-2FE17E04CFAF}"/>
              </a:ext>
            </a:extLst>
          </p:cNvPr>
          <p:cNvSpPr>
            <a:spLocks noGrp="1"/>
          </p:cNvSpPr>
          <p:nvPr>
            <p:ph sz="half" idx="2"/>
          </p:nvPr>
        </p:nvSpPr>
        <p:spPr>
          <a:xfrm>
            <a:off x="675744" y="1904319"/>
            <a:ext cx="4788885" cy="4561795"/>
          </a:xfrm>
        </p:spPr>
        <p:txBody>
          <a:bodyPr>
            <a:normAutofit/>
          </a:bodyPr>
          <a:lstStyle/>
          <a:p>
            <a:pPr marL="457200" indent="-228600">
              <a:lnSpc>
                <a:spcPct val="100000"/>
              </a:lnSpc>
              <a:spcBef>
                <a:spcPts val="1060"/>
              </a:spcBef>
              <a:buClr>
                <a:srgbClr val="77CAEE"/>
              </a:buClr>
              <a:buSzPct val="45000"/>
              <a:buFont typeface="Wingdings" charset="2"/>
              <a:buChar char=""/>
              <a:tabLst>
                <a:tab pos="0" algn="l"/>
              </a:tabLst>
            </a:pPr>
            <a:r>
              <a:rPr lang="en-US" sz="1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Bias and Error Analysis: </a:t>
            </a:r>
          </a:p>
          <a:p>
            <a:pPr marL="4572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Data are checked for outliers.</a:t>
            </a:r>
          </a:p>
          <a:p>
            <a:pPr marL="4572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Summarized statistics of the measured biological parameters is presented;</a:t>
            </a:r>
          </a:p>
          <a:p>
            <a:pPr marL="4572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Linear-weight histograms; </a:t>
            </a:r>
          </a:p>
          <a:p>
            <a:pPr marL="457200" indent="-228600">
              <a:spcBef>
                <a:spcPts val="1060"/>
              </a:spcBef>
              <a:buClr>
                <a:srgbClr val="77CAEE"/>
              </a:buClr>
              <a:buSzPct val="45000"/>
              <a:buFont typeface="Wingdings" charset="2"/>
              <a:buChar char=""/>
              <a:tabLst>
                <a:tab pos="0" algn="l"/>
              </a:tabLst>
            </a:pPr>
            <a:r>
              <a:rPr lang="en-US" spc="-1" dirty="0">
                <a:solidFill>
                  <a:srgbClr val="000000"/>
                </a:solidFill>
                <a:latin typeface="Calibri" panose="020F0502020204030204" pitchFamily="34" charset="0"/>
                <a:ea typeface="Calibri" panose="020F0502020204030204" pitchFamily="34" charset="0"/>
                <a:cs typeface="Calibri" panose="020F0502020204030204" pitchFamily="34" charset="0"/>
              </a:rPr>
              <a:t>The coefficient of variation (CV, %) is determined.</a:t>
            </a:r>
          </a:p>
          <a:p>
            <a:pPr marL="457200" indent="-228600">
              <a:lnSpc>
                <a:spcPct val="100000"/>
              </a:lnSpc>
              <a:spcBef>
                <a:spcPts val="1060"/>
              </a:spcBef>
              <a:buClr>
                <a:srgbClr val="77CAEE"/>
              </a:buClr>
              <a:buSzPct val="45000"/>
              <a:buFont typeface="Wingdings" charset="2"/>
              <a:buChar char=""/>
              <a:tabLst>
                <a:tab pos="0" algn="l"/>
              </a:tabLst>
            </a:pPr>
            <a:r>
              <a:rPr lang="en-US" sz="1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Precision and Repeatability</a:t>
            </a:r>
            <a:r>
              <a:rPr lang="en-US"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t>
            </a:r>
          </a:p>
          <a:p>
            <a:pPr marL="4572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Age reading for is performed by two people;</a:t>
            </a:r>
          </a:p>
          <a:p>
            <a:pPr marL="457200" indent="-228600">
              <a:lnSpc>
                <a:spcPct val="100000"/>
              </a:lnSpc>
              <a:spcBef>
                <a:spcPts val="1060"/>
              </a:spcBef>
              <a:buClr>
                <a:srgbClr val="77CAEE"/>
              </a:buClr>
              <a:buSzPct val="45000"/>
              <a:buFont typeface="Wingdings" charset="2"/>
              <a:buChar char=""/>
              <a:tabLst>
                <a:tab pos="0" algn="l"/>
              </a:tabLst>
            </a:pPr>
            <a:r>
              <a:rPr lang="en-US" sz="1800" b="1"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Comparative Studies Analysis</a:t>
            </a:r>
            <a:r>
              <a:rPr lang="en-US" sz="1800" b="0" strike="noStrike" spc="-1" dirty="0">
                <a:solidFill>
                  <a:srgbClr val="000000"/>
                </a:solidFill>
                <a:latin typeface="Calibri" panose="020F0502020204030204" pitchFamily="34" charset="0"/>
                <a:ea typeface="Calibri" panose="020F0502020204030204" pitchFamily="34" charset="0"/>
                <a:cs typeface="Calibri" panose="020F0502020204030204" pitchFamily="34" charset="0"/>
              </a:rPr>
              <a:t>: </a:t>
            </a:r>
          </a:p>
        </p:txBody>
      </p:sp>
      <p:pic>
        <p:nvPicPr>
          <p:cNvPr id="10" name="Picture 9">
            <a:extLst>
              <a:ext uri="{FF2B5EF4-FFF2-40B4-BE49-F238E27FC236}">
                <a16:creationId xmlns:a16="http://schemas.microsoft.com/office/drawing/2014/main" id="{1D2FF43E-5587-622E-96A2-8BABE7669B1E}"/>
              </a:ext>
            </a:extLst>
          </p:cNvPr>
          <p:cNvPicPr>
            <a:picLocks noChangeAspect="1"/>
          </p:cNvPicPr>
          <p:nvPr/>
        </p:nvPicPr>
        <p:blipFill>
          <a:blip r:embed="rId2"/>
          <a:stretch>
            <a:fillRect/>
          </a:stretch>
        </p:blipFill>
        <p:spPr>
          <a:xfrm>
            <a:off x="5887570" y="1218648"/>
            <a:ext cx="5627096" cy="2700762"/>
          </a:xfrm>
          <a:prstGeom prst="rect">
            <a:avLst/>
          </a:prstGeom>
        </p:spPr>
      </p:pic>
      <p:pic>
        <p:nvPicPr>
          <p:cNvPr id="5" name="Picture 4">
            <a:extLst>
              <a:ext uri="{FF2B5EF4-FFF2-40B4-BE49-F238E27FC236}">
                <a16:creationId xmlns:a16="http://schemas.microsoft.com/office/drawing/2014/main" id="{15488476-E1C5-34EC-2445-6D8DBF2860D5}"/>
              </a:ext>
            </a:extLst>
          </p:cNvPr>
          <p:cNvPicPr>
            <a:picLocks noChangeAspect="1"/>
          </p:cNvPicPr>
          <p:nvPr/>
        </p:nvPicPr>
        <p:blipFill>
          <a:blip r:embed="rId3"/>
          <a:stretch>
            <a:fillRect/>
          </a:stretch>
        </p:blipFill>
        <p:spPr>
          <a:xfrm>
            <a:off x="5887570" y="3919410"/>
            <a:ext cx="5627096" cy="2694666"/>
          </a:xfrm>
          <a:prstGeom prst="rect">
            <a:avLst/>
          </a:prstGeom>
        </p:spPr>
      </p:pic>
    </p:spTree>
    <p:extLst>
      <p:ext uri="{BB962C8B-B14F-4D97-AF65-F5344CB8AC3E}">
        <p14:creationId xmlns:p14="http://schemas.microsoft.com/office/powerpoint/2010/main" val="3978356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F29E09-417A-6529-4CDF-26CA7C37F1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2562F1-BA0A-206C-02C0-4B69B584C7C2}"/>
              </a:ext>
            </a:extLst>
          </p:cNvPr>
          <p:cNvSpPr>
            <a:spLocks noGrp="1"/>
          </p:cNvSpPr>
          <p:nvPr>
            <p:ph type="title"/>
          </p:nvPr>
        </p:nvSpPr>
        <p:spPr>
          <a:xfrm>
            <a:off x="677334" y="609600"/>
            <a:ext cx="8596668" cy="718457"/>
          </a:xfrm>
        </p:spPr>
        <p:txBody>
          <a:bodyPr/>
          <a:lstStyle/>
          <a:p>
            <a:r>
              <a:rPr lang="en-US" dirty="0">
                <a:solidFill>
                  <a:srgbClr val="DD4100"/>
                </a:solidFill>
              </a:rPr>
              <a:t>Data Quality Control and Assurance</a:t>
            </a:r>
            <a:endParaRPr lang="en-GB" dirty="0">
              <a:solidFill>
                <a:srgbClr val="DD4100"/>
              </a:solidFill>
            </a:endParaRPr>
          </a:p>
        </p:txBody>
      </p:sp>
      <p:sp>
        <p:nvSpPr>
          <p:cNvPr id="3" name="Text Placeholder 2">
            <a:extLst>
              <a:ext uri="{FF2B5EF4-FFF2-40B4-BE49-F238E27FC236}">
                <a16:creationId xmlns:a16="http://schemas.microsoft.com/office/drawing/2014/main" id="{43A0CA24-DE44-22D5-83F1-1CAAD809847E}"/>
              </a:ext>
            </a:extLst>
          </p:cNvPr>
          <p:cNvSpPr>
            <a:spLocks noGrp="1"/>
          </p:cNvSpPr>
          <p:nvPr>
            <p:ph type="body" idx="1"/>
          </p:nvPr>
        </p:nvSpPr>
        <p:spPr>
          <a:xfrm>
            <a:off x="675745" y="1328057"/>
            <a:ext cx="4185623" cy="576262"/>
          </a:xfrm>
        </p:spPr>
        <p:txBody>
          <a:bodyPr/>
          <a:lstStyle/>
          <a:p>
            <a:r>
              <a:rPr lang="en-US" sz="3600" dirty="0">
                <a:solidFill>
                  <a:schemeClr val="accent1"/>
                </a:solidFill>
                <a:latin typeface="+mj-lt"/>
                <a:ea typeface="+mj-ea"/>
                <a:cs typeface="+mj-cs"/>
              </a:rPr>
              <a:t>For All Tasks</a:t>
            </a:r>
            <a:endParaRPr lang="en-GB" dirty="0"/>
          </a:p>
        </p:txBody>
      </p:sp>
      <p:sp>
        <p:nvSpPr>
          <p:cNvPr id="4" name="Content Placeholder 3">
            <a:extLst>
              <a:ext uri="{FF2B5EF4-FFF2-40B4-BE49-F238E27FC236}">
                <a16:creationId xmlns:a16="http://schemas.microsoft.com/office/drawing/2014/main" id="{4217CBA8-E954-9048-026F-85C17BFCD937}"/>
              </a:ext>
            </a:extLst>
          </p:cNvPr>
          <p:cNvSpPr>
            <a:spLocks noGrp="1"/>
          </p:cNvSpPr>
          <p:nvPr>
            <p:ph sz="half" idx="2"/>
          </p:nvPr>
        </p:nvSpPr>
        <p:spPr>
          <a:xfrm>
            <a:off x="393197" y="1904319"/>
            <a:ext cx="8936342" cy="4561795"/>
          </a:xfrm>
        </p:spPr>
        <p:txBody>
          <a:bodyPr>
            <a:normAutofit/>
          </a:bodyPr>
          <a:lstStyle/>
          <a:p>
            <a:pPr marL="457200" indent="0">
              <a:lnSpc>
                <a:spcPct val="100000"/>
              </a:lnSpc>
              <a:spcBef>
                <a:spcPts val="1060"/>
              </a:spcBef>
              <a:buNone/>
              <a:tabLst>
                <a:tab pos="0" algn="l"/>
              </a:tabLst>
            </a:pPr>
            <a:r>
              <a:rPr lang="en-US" sz="1800" b="0" strike="noStrike" spc="-1" dirty="0">
                <a:solidFill>
                  <a:srgbClr val="000000"/>
                </a:solidFill>
                <a:latin typeface="Calibri"/>
                <a:ea typeface="DejaVu Sans"/>
              </a:rPr>
              <a:t>IFR-Varna applies internal rules for Data Quality Control (DQC) and Data Quality Assurance (DQA) for laboratory studies, including all steps of marine data collection and analysis from sea expedition to final reporting. </a:t>
            </a:r>
            <a:endParaRPr lang="en-US" sz="1800" b="0" strike="noStrike" spc="-1" dirty="0">
              <a:solidFill>
                <a:srgbClr val="000000"/>
              </a:solidFill>
              <a:latin typeface="Arial"/>
            </a:endParaRPr>
          </a:p>
          <a:p>
            <a:pPr marL="457200" indent="0">
              <a:lnSpc>
                <a:spcPct val="100000"/>
              </a:lnSpc>
              <a:spcBef>
                <a:spcPts val="1060"/>
              </a:spcBef>
              <a:buNone/>
              <a:tabLst>
                <a:tab pos="0" algn="l"/>
              </a:tabLst>
            </a:pPr>
            <a:r>
              <a:rPr lang="en-US" sz="1800" b="0" strike="noStrike" spc="-1" dirty="0">
                <a:solidFill>
                  <a:srgbClr val="000000"/>
                </a:solidFill>
                <a:latin typeface="Calibri"/>
                <a:ea typeface="DejaVu Sans"/>
              </a:rPr>
              <a:t>The laboratory and sea protocols for each sample included a full description of all measurements. All biological data produced in a laboratory are completely documented and traceable back to its origin. The necessary documentation contain a description of sampling equipment and procedures, reference to standard operating procedures (SOP) for sample handling, and analytical procedures involved. </a:t>
            </a:r>
            <a:endParaRPr lang="en-US" sz="1800" b="0" strike="noStrike" spc="-1" dirty="0">
              <a:solidFill>
                <a:srgbClr val="000000"/>
              </a:solidFill>
              <a:latin typeface="Arial"/>
            </a:endParaRPr>
          </a:p>
          <a:p>
            <a:pPr marL="457200" indent="0">
              <a:lnSpc>
                <a:spcPct val="100000"/>
              </a:lnSpc>
              <a:spcBef>
                <a:spcPts val="1060"/>
              </a:spcBef>
              <a:buNone/>
              <a:tabLst>
                <a:tab pos="0" algn="l"/>
              </a:tabLst>
            </a:pPr>
            <a:r>
              <a:rPr lang="en-US" sz="1800" b="0" strike="noStrike" spc="-1" dirty="0">
                <a:solidFill>
                  <a:srgbClr val="000000"/>
                </a:solidFill>
                <a:latin typeface="Calibri"/>
                <a:ea typeface="DejaVu Sans"/>
              </a:rPr>
              <a:t>Data files are kept on several laptops. Technical and annual reports are prepared.</a:t>
            </a:r>
            <a:endParaRPr lang="en-US" sz="1800" b="0" strike="noStrike" spc="-1" dirty="0">
              <a:solidFill>
                <a:srgbClr val="000000"/>
              </a:solidFill>
              <a:latin typeface="Arial"/>
            </a:endParaRPr>
          </a:p>
          <a:p>
            <a:pPr marL="228600" indent="0">
              <a:lnSpc>
                <a:spcPct val="100000"/>
              </a:lnSpc>
              <a:spcBef>
                <a:spcPts val="1060"/>
              </a:spcBef>
              <a:buClr>
                <a:srgbClr val="77CAEE"/>
              </a:buClr>
              <a:buSzPct val="45000"/>
              <a:buNone/>
              <a:tabLst>
                <a:tab pos="0" algn="l"/>
              </a:tabLst>
            </a:pPr>
            <a:endParaRPr lang="en-US" sz="1800" b="0" strike="noStrike" spc="-1" dirty="0">
              <a:solidFill>
                <a:srgbClr val="000000"/>
              </a:solidFill>
              <a:latin typeface="Arial"/>
            </a:endParaRPr>
          </a:p>
        </p:txBody>
      </p:sp>
    </p:spTree>
    <p:extLst>
      <p:ext uri="{BB962C8B-B14F-4D97-AF65-F5344CB8AC3E}">
        <p14:creationId xmlns:p14="http://schemas.microsoft.com/office/powerpoint/2010/main" val="209575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8F44A-60D4-9E4F-5121-68E5F5C7E5B3}"/>
              </a:ext>
            </a:extLst>
          </p:cNvPr>
          <p:cNvSpPr>
            <a:spLocks noGrp="1"/>
          </p:cNvSpPr>
          <p:nvPr>
            <p:ph type="title"/>
          </p:nvPr>
        </p:nvSpPr>
        <p:spPr/>
        <p:txBody>
          <a:bodyPr/>
          <a:lstStyle/>
          <a:p>
            <a:r>
              <a:rPr lang="en-US" dirty="0">
                <a:solidFill>
                  <a:srgbClr val="DD4100"/>
                </a:solidFill>
              </a:rPr>
              <a:t>TASKS</a:t>
            </a:r>
            <a:endParaRPr lang="en-GB" dirty="0">
              <a:solidFill>
                <a:srgbClr val="DD4100"/>
              </a:solidFill>
            </a:endParaRPr>
          </a:p>
        </p:txBody>
      </p:sp>
      <p:sp>
        <p:nvSpPr>
          <p:cNvPr id="3" name="Content Placeholder 2">
            <a:extLst>
              <a:ext uri="{FF2B5EF4-FFF2-40B4-BE49-F238E27FC236}">
                <a16:creationId xmlns:a16="http://schemas.microsoft.com/office/drawing/2014/main" id="{199F43B1-8B18-4AC8-F4EF-EA230A3830D7}"/>
              </a:ext>
            </a:extLst>
          </p:cNvPr>
          <p:cNvSpPr>
            <a:spLocks noGrp="1"/>
          </p:cNvSpPr>
          <p:nvPr>
            <p:ph idx="1"/>
          </p:nvPr>
        </p:nvSpPr>
        <p:spPr>
          <a:xfrm>
            <a:off x="677334" y="1382487"/>
            <a:ext cx="8596668" cy="4658876"/>
          </a:xfrm>
        </p:spPr>
        <p:txBody>
          <a:bodyPr/>
          <a:lstStyle/>
          <a:p>
            <a:pPr marL="457200" indent="-457200">
              <a:lnSpc>
                <a:spcPct val="90000"/>
              </a:lnSpc>
              <a:spcBef>
                <a:spcPts val="1417"/>
              </a:spcBef>
              <a:buClr>
                <a:srgbClr val="00B0F0"/>
              </a:buClr>
              <a:buSzPct val="110000"/>
              <a:buFont typeface="+mj-lt"/>
              <a:buAutoNum type="arabicPeriod"/>
            </a:pPr>
            <a:r>
              <a:rPr lang="en-US" sz="2000" b="0" strike="noStrike" spc="-1" dirty="0">
                <a:solidFill>
                  <a:srgbClr val="5FCBEF"/>
                </a:solidFill>
                <a:latin typeface="Arial"/>
                <a:ea typeface="DejaVu Sans"/>
              </a:rPr>
              <a:t>Bottom trawl survey and stock assessment of target species - turbot, spiny dogfish and whiting, and bycatch of thornback ray and other accompanying species off the Bulgarian Black Sea Sector: </a:t>
            </a:r>
            <a:r>
              <a:rPr lang="en-US" sz="2000" spc="-1" dirty="0">
                <a:solidFill>
                  <a:srgbClr val="5FCBEF"/>
                </a:solidFill>
                <a:latin typeface="Arial"/>
                <a:ea typeface="DejaVu Sans"/>
              </a:rPr>
              <a:t>P</a:t>
            </a:r>
            <a:r>
              <a:rPr lang="en-US" sz="2000" b="0" strike="noStrike" spc="-1" dirty="0">
                <a:solidFill>
                  <a:srgbClr val="5FCBEF"/>
                </a:solidFill>
                <a:latin typeface="Arial"/>
                <a:ea typeface="DejaVu Sans"/>
              </a:rPr>
              <a:t>rovince- structure raising </a:t>
            </a:r>
            <a:endParaRPr lang="en-US" sz="2000" b="0" strike="noStrike" spc="-1" dirty="0">
              <a:solidFill>
                <a:srgbClr val="5FCBEF"/>
              </a:solidFill>
              <a:latin typeface="Arial"/>
            </a:endParaRPr>
          </a:p>
          <a:p>
            <a:pPr marL="457200" indent="-457200">
              <a:lnSpc>
                <a:spcPct val="90000"/>
              </a:lnSpc>
              <a:spcBef>
                <a:spcPts val="1417"/>
              </a:spcBef>
              <a:buClr>
                <a:srgbClr val="00B0F0"/>
              </a:buClr>
              <a:buSzPct val="110000"/>
              <a:buFont typeface="+mj-lt"/>
              <a:buAutoNum type="arabicPeriod"/>
            </a:pPr>
            <a:r>
              <a:rPr lang="en-US" sz="2000" b="0" strike="noStrike" spc="-1" dirty="0">
                <a:solidFill>
                  <a:srgbClr val="5FCBEF"/>
                </a:solidFill>
                <a:latin typeface="Arial"/>
                <a:ea typeface="DejaVu Sans"/>
              </a:rPr>
              <a:t>Biological monitoring (Biological samples collection) of the landed </a:t>
            </a:r>
            <a:r>
              <a:rPr lang="en-US" sz="2000" b="0" strike="noStrike" spc="-1" dirty="0" err="1">
                <a:solidFill>
                  <a:srgbClr val="5FCBEF"/>
                </a:solidFill>
                <a:latin typeface="Arial"/>
                <a:ea typeface="DejaVu Sans"/>
              </a:rPr>
              <a:t>Rapana</a:t>
            </a:r>
            <a:r>
              <a:rPr lang="en-US" sz="2000" b="0" strike="noStrike" spc="-1" dirty="0">
                <a:solidFill>
                  <a:srgbClr val="5FCBEF"/>
                </a:solidFill>
                <a:latin typeface="Arial"/>
                <a:ea typeface="DejaVu Sans"/>
              </a:rPr>
              <a:t> catch by the Bulgarian Fishing: </a:t>
            </a:r>
            <a:r>
              <a:rPr lang="en-US" sz="2000" spc="-1" dirty="0">
                <a:solidFill>
                  <a:srgbClr val="5FCBEF"/>
                </a:solidFill>
                <a:latin typeface="Arial"/>
                <a:ea typeface="DejaVu Sans"/>
              </a:rPr>
              <a:t>P</a:t>
            </a:r>
            <a:r>
              <a:rPr lang="en-US" sz="2000" b="0" strike="noStrike" spc="-1" dirty="0">
                <a:solidFill>
                  <a:srgbClr val="5FCBEF"/>
                </a:solidFill>
                <a:latin typeface="Arial"/>
                <a:ea typeface="DejaVu Sans"/>
              </a:rPr>
              <a:t>rovince- structure raising</a:t>
            </a:r>
            <a:endParaRPr lang="en-US" sz="2000" b="0" strike="noStrike" spc="-1" dirty="0">
              <a:solidFill>
                <a:srgbClr val="5FCBEF"/>
              </a:solidFill>
              <a:latin typeface="Arial"/>
            </a:endParaRPr>
          </a:p>
          <a:p>
            <a:pPr marL="457200" indent="-457200">
              <a:lnSpc>
                <a:spcPct val="90000"/>
              </a:lnSpc>
              <a:spcBef>
                <a:spcPts val="1417"/>
              </a:spcBef>
              <a:buClr>
                <a:srgbClr val="00B0F0"/>
              </a:buClr>
              <a:buSzPct val="110000"/>
              <a:buFont typeface="+mj-lt"/>
              <a:buAutoNum type="arabicPeriod"/>
            </a:pPr>
            <a:r>
              <a:rPr lang="en-US" sz="2000" b="0" strike="noStrike" spc="-1" dirty="0">
                <a:solidFill>
                  <a:srgbClr val="5FCBEF"/>
                </a:solidFill>
                <a:latin typeface="Arial"/>
                <a:ea typeface="DejaVu Sans"/>
              </a:rPr>
              <a:t>Scientific research to estimate catch, bycatch, discarded and landed quantities, collect biological data on all species of fish and other marine organisms, and collect data on vulnerable, protected and endangered species, by observers on board fishing vessels, which carry out fishing activities in the Bulgarian Black Sea: Fleet- province-structure raising</a:t>
            </a:r>
            <a:endParaRPr lang="en-US" sz="2000" b="0" strike="noStrike" spc="-1" dirty="0">
              <a:solidFill>
                <a:srgbClr val="5FCBEF"/>
              </a:solidFill>
              <a:latin typeface="Arial"/>
            </a:endParaRPr>
          </a:p>
          <a:p>
            <a:endParaRPr lang="en-GB" dirty="0"/>
          </a:p>
        </p:txBody>
      </p:sp>
    </p:spTree>
    <p:extLst>
      <p:ext uri="{BB962C8B-B14F-4D97-AF65-F5344CB8AC3E}">
        <p14:creationId xmlns:p14="http://schemas.microsoft.com/office/powerpoint/2010/main" val="25247392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0E950-0498-E3BC-5667-0D3116DCBF23}"/>
              </a:ext>
            </a:extLst>
          </p:cNvPr>
          <p:cNvSpPr>
            <a:spLocks noGrp="1"/>
          </p:cNvSpPr>
          <p:nvPr>
            <p:ph type="title"/>
          </p:nvPr>
        </p:nvSpPr>
        <p:spPr/>
        <p:txBody>
          <a:bodyPr/>
          <a:lstStyle/>
          <a:p>
            <a:r>
              <a:rPr lang="en-US" dirty="0"/>
              <a:t>Thank You for your attention!</a:t>
            </a:r>
            <a:endParaRPr lang="en-GB" dirty="0"/>
          </a:p>
        </p:txBody>
      </p:sp>
      <p:sp>
        <p:nvSpPr>
          <p:cNvPr id="3" name="Text Placeholder 2">
            <a:extLst>
              <a:ext uri="{FF2B5EF4-FFF2-40B4-BE49-F238E27FC236}">
                <a16:creationId xmlns:a16="http://schemas.microsoft.com/office/drawing/2014/main" id="{1930B6E9-53FC-5F56-EEF0-8D22C1E12DC3}"/>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470461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1E49A-A886-29B1-1FFF-358BA55DAE0A}"/>
              </a:ext>
            </a:extLst>
          </p:cNvPr>
          <p:cNvSpPr>
            <a:spLocks noGrp="1"/>
          </p:cNvSpPr>
          <p:nvPr>
            <p:ph type="title"/>
          </p:nvPr>
        </p:nvSpPr>
        <p:spPr>
          <a:xfrm>
            <a:off x="677334" y="609600"/>
            <a:ext cx="8596668" cy="664029"/>
          </a:xfrm>
        </p:spPr>
        <p:txBody>
          <a:bodyPr/>
          <a:lstStyle/>
          <a:p>
            <a:r>
              <a:rPr lang="en-US" dirty="0">
                <a:solidFill>
                  <a:srgbClr val="DD4100"/>
                </a:solidFill>
              </a:rPr>
              <a:t>Reference List</a:t>
            </a:r>
            <a:endParaRPr lang="en-GB" dirty="0">
              <a:solidFill>
                <a:srgbClr val="DD4100"/>
              </a:solidFill>
            </a:endParaRPr>
          </a:p>
        </p:txBody>
      </p:sp>
      <p:sp>
        <p:nvSpPr>
          <p:cNvPr id="3" name="Content Placeholder 2">
            <a:extLst>
              <a:ext uri="{FF2B5EF4-FFF2-40B4-BE49-F238E27FC236}">
                <a16:creationId xmlns:a16="http://schemas.microsoft.com/office/drawing/2014/main" id="{E071646F-95FA-7155-73CD-A4A4C355326E}"/>
              </a:ext>
            </a:extLst>
          </p:cNvPr>
          <p:cNvSpPr>
            <a:spLocks noGrp="1"/>
          </p:cNvSpPr>
          <p:nvPr>
            <p:ph idx="1"/>
          </p:nvPr>
        </p:nvSpPr>
        <p:spPr>
          <a:xfrm>
            <a:off x="677334" y="1273629"/>
            <a:ext cx="8596668" cy="4767733"/>
          </a:xfrm>
        </p:spPr>
        <p:txBody>
          <a:bodyPr/>
          <a:lstStyle/>
          <a:p>
            <a:pPr marL="0" indent="0">
              <a:buNone/>
            </a:pPr>
            <a:r>
              <a:rPr lang="en-US" sz="2000" b="1" dirty="0">
                <a:solidFill>
                  <a:srgbClr val="5FCBEF"/>
                </a:solidFill>
              </a:rPr>
              <a:t>Task 1</a:t>
            </a:r>
            <a:endParaRPr lang="en-GB" sz="2000" b="1" kern="100" dirty="0">
              <a:solidFill>
                <a:srgbClr val="5FCBEF"/>
              </a:solidFill>
              <a:effectLst/>
              <a:latin typeface="Liberation Serif"/>
              <a:ea typeface="WenQuanYi Micro Hei"/>
              <a:cs typeface="FreeSans"/>
            </a:endParaRPr>
          </a:p>
          <a:p>
            <a:pPr marL="0" indent="0">
              <a:buNone/>
            </a:pPr>
            <a:r>
              <a:rPr lang="en-US" sz="1500" i="1" kern="100" dirty="0">
                <a:solidFill>
                  <a:srgbClr val="000000"/>
                </a:solidFill>
                <a:effectLst/>
                <a:latin typeface="Calibri" panose="020F0502020204030204" pitchFamily="34" charset="0"/>
                <a:ea typeface="WenQuanYi Micro Hei"/>
                <a:cs typeface="FreeSans"/>
              </a:rPr>
              <a:t>International bottom trawl survey in the Mediterranean Instruction manual.</a:t>
            </a:r>
            <a:r>
              <a:rPr lang="en-US" sz="1500" kern="100" dirty="0">
                <a:solidFill>
                  <a:srgbClr val="000000"/>
                </a:solidFill>
                <a:effectLst/>
                <a:latin typeface="Calibri" panose="020F0502020204030204" pitchFamily="34" charset="0"/>
                <a:ea typeface="WenQuanYi Micro Hei"/>
                <a:cs typeface="FreeSans"/>
              </a:rPr>
              <a:t> (2017) Version 9; Available at: https://www.sibm.it/MEDITS%202011/docs/Medits_Handbook_2017_version_9_5-60417r.pdf   </a:t>
            </a:r>
            <a:endParaRPr lang="en-GB" sz="1500" kern="100" dirty="0">
              <a:effectLst/>
              <a:latin typeface="Liberation Serif"/>
              <a:ea typeface="WenQuanYi Micro Hei"/>
              <a:cs typeface="FreeSans"/>
            </a:endParaRPr>
          </a:p>
          <a:p>
            <a:pPr marL="0" indent="0">
              <a:buNone/>
            </a:pPr>
            <a:r>
              <a:rPr lang="en-US" sz="1500" kern="100" dirty="0">
                <a:solidFill>
                  <a:srgbClr val="000000"/>
                </a:solidFill>
                <a:effectLst/>
                <a:latin typeface="Calibri" panose="020F0502020204030204" pitchFamily="34" charset="0"/>
                <a:ea typeface="WenQuanYi Micro Hei"/>
                <a:cs typeface="FreeSans"/>
              </a:rPr>
              <a:t>Carbonara, P., &amp; </a:t>
            </a:r>
            <a:r>
              <a:rPr lang="en-US" sz="1500" kern="100" dirty="0" err="1">
                <a:solidFill>
                  <a:srgbClr val="000000"/>
                </a:solidFill>
                <a:effectLst/>
                <a:latin typeface="Calibri" panose="020F0502020204030204" pitchFamily="34" charset="0"/>
                <a:ea typeface="WenQuanYi Micro Hei"/>
                <a:cs typeface="FreeSans"/>
              </a:rPr>
              <a:t>Follesa</a:t>
            </a:r>
            <a:r>
              <a:rPr lang="en-US" sz="1500" kern="100" dirty="0">
                <a:solidFill>
                  <a:srgbClr val="000000"/>
                </a:solidFill>
                <a:effectLst/>
                <a:latin typeface="Calibri" panose="020F0502020204030204" pitchFamily="34" charset="0"/>
                <a:ea typeface="WenQuanYi Micro Hei"/>
                <a:cs typeface="FreeSans"/>
              </a:rPr>
              <a:t>, M. C. (2019). Handbook on fish age determination: a Mediterranean experience. </a:t>
            </a:r>
            <a:r>
              <a:rPr lang="en-US" sz="1500" i="1" kern="100" dirty="0">
                <a:solidFill>
                  <a:srgbClr val="000000"/>
                </a:solidFill>
                <a:effectLst/>
                <a:latin typeface="Calibri" panose="020F0502020204030204" pitchFamily="34" charset="0"/>
                <a:ea typeface="WenQuanYi Micro Hei"/>
                <a:cs typeface="FreeSans"/>
              </a:rPr>
              <a:t>General fisheries commission for the mediterranean. Studies and Reviews</a:t>
            </a:r>
            <a:r>
              <a:rPr lang="en-US" sz="1500" kern="100" dirty="0">
                <a:solidFill>
                  <a:srgbClr val="000000"/>
                </a:solidFill>
                <a:effectLst/>
                <a:latin typeface="Calibri" panose="020F0502020204030204" pitchFamily="34" charset="0"/>
                <a:ea typeface="WenQuanYi Micro Hei"/>
                <a:cs typeface="FreeSans"/>
              </a:rPr>
              <a:t>, (98). Available at: 179.https://www.coispa.it/cms/archivio/download/ca2745en_HandbookonfishagedeterminationaMediterraneanexperience.pdf  </a:t>
            </a:r>
            <a:endParaRPr lang="en-GB" sz="1500" kern="100" dirty="0">
              <a:effectLst/>
              <a:latin typeface="Liberation Serif"/>
              <a:ea typeface="WenQuanYi Micro Hei"/>
              <a:cs typeface="FreeSans"/>
            </a:endParaRPr>
          </a:p>
          <a:p>
            <a:pPr marL="0" indent="0">
              <a:buNone/>
            </a:pPr>
            <a:r>
              <a:rPr lang="en-US" sz="1500" kern="100" dirty="0">
                <a:solidFill>
                  <a:srgbClr val="000000"/>
                </a:solidFill>
                <a:effectLst/>
                <a:latin typeface="Calibri" panose="020F0502020204030204" pitchFamily="34" charset="0"/>
                <a:ea typeface="WenQuanYi Micro Hei"/>
                <a:cs typeface="FreeSans"/>
              </a:rPr>
              <a:t>European Commission: Joint Research Centre and </a:t>
            </a:r>
            <a:r>
              <a:rPr lang="en-US" sz="1500" kern="100" dirty="0" err="1">
                <a:solidFill>
                  <a:srgbClr val="000000"/>
                </a:solidFill>
                <a:effectLst/>
                <a:latin typeface="Calibri" panose="020F0502020204030204" pitchFamily="34" charset="0"/>
                <a:ea typeface="WenQuanYi Micro Hei"/>
                <a:cs typeface="FreeSans"/>
              </a:rPr>
              <a:t>Mannini</a:t>
            </a:r>
            <a:r>
              <a:rPr lang="en-US" sz="1500" kern="100" dirty="0">
                <a:solidFill>
                  <a:srgbClr val="000000"/>
                </a:solidFill>
                <a:effectLst/>
                <a:latin typeface="Calibri" panose="020F0502020204030204" pitchFamily="34" charset="0"/>
                <a:ea typeface="WenQuanYi Micro Hei"/>
                <a:cs typeface="FreeSans"/>
              </a:rPr>
              <a:t>, A.(2020),The JRC MEDITS R script – A tool to </a:t>
            </a:r>
            <a:r>
              <a:rPr lang="en-US" sz="1500" kern="100" dirty="0" err="1">
                <a:solidFill>
                  <a:srgbClr val="000000"/>
                </a:solidFill>
                <a:effectLst/>
                <a:latin typeface="Calibri" panose="020F0502020204030204" pitchFamily="34" charset="0"/>
                <a:ea typeface="WenQuanYi Micro Hei"/>
                <a:cs typeface="FreeSans"/>
              </a:rPr>
              <a:t>analyse</a:t>
            </a:r>
            <a:r>
              <a:rPr lang="en-US" sz="1500" kern="100" dirty="0">
                <a:solidFill>
                  <a:srgbClr val="000000"/>
                </a:solidFill>
                <a:effectLst/>
                <a:latin typeface="Calibri" panose="020F0502020204030204" pitchFamily="34" charset="0"/>
                <a:ea typeface="WenQuanYi Micro Hei"/>
                <a:cs typeface="FreeSans"/>
              </a:rPr>
              <a:t> MEDITS data during STECF EWGs, Publications Office; Available at: </a:t>
            </a:r>
            <a:r>
              <a:rPr lang="en-US" sz="1500" u="sng" kern="100" dirty="0">
                <a:solidFill>
                  <a:srgbClr val="000000"/>
                </a:solidFill>
                <a:effectLst/>
                <a:latin typeface="Calibri" panose="020F0502020204030204" pitchFamily="34" charset="0"/>
                <a:ea typeface="WenQuanYi Micro Hei"/>
                <a:cs typeface="FreeSans"/>
                <a:hlinkClick r:id="rId2"/>
              </a:rPr>
              <a:t>https://data.europa.eu/doi/10.2760/5799</a:t>
            </a:r>
            <a:r>
              <a:rPr lang="en-US" sz="1500" kern="100" dirty="0">
                <a:solidFill>
                  <a:srgbClr val="000000"/>
                </a:solidFill>
                <a:effectLst/>
                <a:latin typeface="Calibri" panose="020F0502020204030204" pitchFamily="34" charset="0"/>
                <a:ea typeface="WenQuanYi Micro Hei"/>
                <a:cs typeface="FreeSans"/>
              </a:rPr>
              <a:t> </a:t>
            </a:r>
            <a:endParaRPr lang="en-GB" sz="1500" kern="100" dirty="0">
              <a:effectLst/>
              <a:latin typeface="Liberation Serif"/>
              <a:ea typeface="WenQuanYi Micro Hei"/>
              <a:cs typeface="FreeSans"/>
            </a:endParaRPr>
          </a:p>
          <a:p>
            <a:pPr marL="0" indent="0">
              <a:buNone/>
            </a:pPr>
            <a:endParaRPr lang="en-US" dirty="0"/>
          </a:p>
        </p:txBody>
      </p:sp>
    </p:spTree>
    <p:extLst>
      <p:ext uri="{BB962C8B-B14F-4D97-AF65-F5344CB8AC3E}">
        <p14:creationId xmlns:p14="http://schemas.microsoft.com/office/powerpoint/2010/main" val="13402686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4BA08F-1B9B-FD47-6234-897789F1D9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EC0930-7BA0-18B8-FC33-178D0D55839D}"/>
              </a:ext>
            </a:extLst>
          </p:cNvPr>
          <p:cNvSpPr>
            <a:spLocks noGrp="1"/>
          </p:cNvSpPr>
          <p:nvPr>
            <p:ph type="title"/>
          </p:nvPr>
        </p:nvSpPr>
        <p:spPr>
          <a:xfrm>
            <a:off x="677334" y="609600"/>
            <a:ext cx="8596668" cy="664029"/>
          </a:xfrm>
        </p:spPr>
        <p:txBody>
          <a:bodyPr/>
          <a:lstStyle/>
          <a:p>
            <a:r>
              <a:rPr lang="en-US" dirty="0">
                <a:solidFill>
                  <a:srgbClr val="DD4100"/>
                </a:solidFill>
              </a:rPr>
              <a:t>Reference List</a:t>
            </a:r>
            <a:endParaRPr lang="en-GB" dirty="0">
              <a:solidFill>
                <a:srgbClr val="DD4100"/>
              </a:solidFill>
            </a:endParaRPr>
          </a:p>
        </p:txBody>
      </p:sp>
      <p:sp>
        <p:nvSpPr>
          <p:cNvPr id="3" name="Content Placeholder 2">
            <a:extLst>
              <a:ext uri="{FF2B5EF4-FFF2-40B4-BE49-F238E27FC236}">
                <a16:creationId xmlns:a16="http://schemas.microsoft.com/office/drawing/2014/main" id="{24688830-31CD-4B02-6F9F-4F7A2C09CC4C}"/>
              </a:ext>
            </a:extLst>
          </p:cNvPr>
          <p:cNvSpPr>
            <a:spLocks noGrp="1"/>
          </p:cNvSpPr>
          <p:nvPr>
            <p:ph idx="1"/>
          </p:nvPr>
        </p:nvSpPr>
        <p:spPr>
          <a:xfrm>
            <a:off x="677334" y="1273629"/>
            <a:ext cx="8596668" cy="5170714"/>
          </a:xfrm>
        </p:spPr>
        <p:txBody>
          <a:bodyPr>
            <a:normAutofit fontScale="85000" lnSpcReduction="10000"/>
          </a:bodyPr>
          <a:lstStyle/>
          <a:p>
            <a:pPr marL="0" indent="0">
              <a:buNone/>
            </a:pPr>
            <a:r>
              <a:rPr lang="en-US" sz="2400" b="1" dirty="0">
                <a:solidFill>
                  <a:srgbClr val="5FCBEF"/>
                </a:solidFill>
              </a:rPr>
              <a:t>Task 2</a:t>
            </a:r>
            <a:endParaRPr lang="en-GB" sz="2400" b="1" kern="100" dirty="0">
              <a:solidFill>
                <a:srgbClr val="5FCBEF"/>
              </a:solidFill>
              <a:effectLst/>
              <a:latin typeface="Liberation Serif"/>
              <a:ea typeface="WenQuanYi Micro Hei"/>
              <a:cs typeface="FreeSans"/>
            </a:endParaRPr>
          </a:p>
          <a:p>
            <a:pPr marL="0" indent="0">
              <a:buNone/>
            </a:pPr>
            <a:r>
              <a:rPr lang="en-US" sz="1800" kern="100" dirty="0">
                <a:solidFill>
                  <a:srgbClr val="000000"/>
                </a:solidFill>
                <a:effectLst/>
                <a:latin typeface="Calibri" panose="020F0502020204030204" pitchFamily="34" charset="0"/>
                <a:ea typeface="WenQuanYi Micro Hei"/>
                <a:cs typeface="FreeSans"/>
              </a:rPr>
              <a:t>ICES HQ, C. (2004). </a:t>
            </a:r>
            <a:r>
              <a:rPr lang="en-US" sz="1800" i="1" kern="100" dirty="0">
                <a:solidFill>
                  <a:srgbClr val="000000"/>
                </a:solidFill>
                <a:effectLst/>
                <a:latin typeface="Calibri" panose="020F0502020204030204" pitchFamily="34" charset="0"/>
                <a:ea typeface="WenQuanYi Micro Hei"/>
                <a:cs typeface="FreeSans"/>
              </a:rPr>
              <a:t>Report of the Workshop on Sampling and Calculation Methodology for Fisheries Data</a:t>
            </a:r>
            <a:r>
              <a:rPr lang="en-US" sz="1800" kern="100" dirty="0">
                <a:solidFill>
                  <a:srgbClr val="000000"/>
                </a:solidFill>
                <a:effectLst/>
                <a:latin typeface="Calibri" panose="020F0502020204030204" pitchFamily="34" charset="0"/>
                <a:ea typeface="WenQuanYi Micro Hei"/>
                <a:cs typeface="FreeSans"/>
              </a:rPr>
              <a:t>. (WKSCMFD) ICES Headquarters, Denmark. Available at: https://www.ices.dk/sites/pub/CM%20Doccuments/2004/ACFM/ACFM1204.pdf</a:t>
            </a:r>
            <a:endParaRPr lang="en-GB" sz="1800" kern="100" dirty="0">
              <a:effectLst/>
              <a:latin typeface="Liberation Serif"/>
              <a:ea typeface="WenQuanYi Micro Hei"/>
              <a:cs typeface="FreeSans"/>
            </a:endParaRPr>
          </a:p>
          <a:p>
            <a:pPr marL="0" indent="0">
              <a:buNone/>
            </a:pPr>
            <a:r>
              <a:rPr lang="en-US" sz="1800" kern="100" dirty="0">
                <a:solidFill>
                  <a:srgbClr val="000000"/>
                </a:solidFill>
                <a:effectLst/>
                <a:latin typeface="Calibri" panose="020F0502020204030204" pitchFamily="34" charset="0"/>
                <a:ea typeface="WenQuanYi Micro Hei"/>
                <a:cs typeface="FreeSans"/>
              </a:rPr>
              <a:t>ICES HQ, C. (2012). </a:t>
            </a:r>
            <a:r>
              <a:rPr lang="en-US" sz="1800" i="1" kern="100" dirty="0">
                <a:solidFill>
                  <a:srgbClr val="000000"/>
                </a:solidFill>
                <a:effectLst/>
                <a:latin typeface="Calibri" panose="020F0502020204030204" pitchFamily="34" charset="0"/>
                <a:ea typeface="WenQuanYi Micro Hei"/>
                <a:cs typeface="FreeSans"/>
              </a:rPr>
              <a:t>Report of the Study Group on Practical Implementation on Discard Sampling Plans</a:t>
            </a:r>
            <a:r>
              <a:rPr lang="en-US" sz="1800" kern="100" dirty="0">
                <a:solidFill>
                  <a:srgbClr val="000000"/>
                </a:solidFill>
                <a:effectLst/>
                <a:latin typeface="Calibri" panose="020F0502020204030204" pitchFamily="34" charset="0"/>
                <a:ea typeface="WenQuanYi Micro Hei"/>
                <a:cs typeface="FreeSans"/>
              </a:rPr>
              <a:t>. ICES Headquarters, Denmark. Available at: https://www.ices.dk/community/Documents/PGCCDBS/SGPIDS%202011.pdf </a:t>
            </a:r>
            <a:endParaRPr lang="en-GB" sz="1800" kern="100" dirty="0">
              <a:effectLst/>
              <a:latin typeface="Liberation Serif"/>
              <a:ea typeface="WenQuanYi Micro Hei"/>
              <a:cs typeface="FreeSans"/>
            </a:endParaRPr>
          </a:p>
          <a:p>
            <a:pPr marL="0" indent="0">
              <a:buNone/>
            </a:pPr>
            <a:r>
              <a:rPr lang="en-US" sz="1800" kern="100" dirty="0">
                <a:solidFill>
                  <a:srgbClr val="000000"/>
                </a:solidFill>
                <a:effectLst/>
                <a:latin typeface="Calibri" panose="020F0502020204030204" pitchFamily="34" charset="0"/>
                <a:ea typeface="WenQuanYi Micro Hei"/>
                <a:cs typeface="FreeSans"/>
              </a:rPr>
              <a:t>European Commission: Joint Research Centre and </a:t>
            </a:r>
            <a:r>
              <a:rPr lang="en-US" sz="1800" kern="100" dirty="0" err="1">
                <a:solidFill>
                  <a:srgbClr val="000000"/>
                </a:solidFill>
                <a:effectLst/>
                <a:latin typeface="Calibri" panose="020F0502020204030204" pitchFamily="34" charset="0"/>
                <a:ea typeface="WenQuanYi Micro Hei"/>
                <a:cs typeface="FreeSans"/>
              </a:rPr>
              <a:t>Mannini</a:t>
            </a:r>
            <a:r>
              <a:rPr lang="en-US" sz="1800" kern="100" dirty="0">
                <a:solidFill>
                  <a:srgbClr val="000000"/>
                </a:solidFill>
                <a:effectLst/>
                <a:latin typeface="Calibri" panose="020F0502020204030204" pitchFamily="34" charset="0"/>
                <a:ea typeface="WenQuanYi Micro Hei"/>
                <a:cs typeface="FreeSans"/>
              </a:rPr>
              <a:t>, A.(2020),</a:t>
            </a:r>
            <a:r>
              <a:rPr lang="en-US" sz="1800" i="1" kern="100" dirty="0">
                <a:solidFill>
                  <a:srgbClr val="000000"/>
                </a:solidFill>
                <a:effectLst/>
                <a:latin typeface="Calibri" panose="020F0502020204030204" pitchFamily="34" charset="0"/>
                <a:ea typeface="WenQuanYi Micro Hei"/>
                <a:cs typeface="FreeSans"/>
              </a:rPr>
              <a:t>The JRC MEDITS R script – A tool to </a:t>
            </a:r>
            <a:r>
              <a:rPr lang="en-US" sz="1800" i="1" kern="100" dirty="0" err="1">
                <a:solidFill>
                  <a:srgbClr val="000000"/>
                </a:solidFill>
                <a:effectLst/>
                <a:latin typeface="Calibri" panose="020F0502020204030204" pitchFamily="34" charset="0"/>
                <a:ea typeface="WenQuanYi Micro Hei"/>
                <a:cs typeface="FreeSans"/>
              </a:rPr>
              <a:t>analyse</a:t>
            </a:r>
            <a:r>
              <a:rPr lang="en-US" sz="1800" i="1" kern="100" dirty="0">
                <a:solidFill>
                  <a:srgbClr val="000000"/>
                </a:solidFill>
                <a:effectLst/>
                <a:latin typeface="Calibri" panose="020F0502020204030204" pitchFamily="34" charset="0"/>
                <a:ea typeface="WenQuanYi Micro Hei"/>
                <a:cs typeface="FreeSans"/>
              </a:rPr>
              <a:t> MEDITS data during STECF EWGs</a:t>
            </a:r>
            <a:r>
              <a:rPr lang="en-US" sz="1800" kern="100" dirty="0">
                <a:solidFill>
                  <a:srgbClr val="000000"/>
                </a:solidFill>
                <a:effectLst/>
                <a:latin typeface="Calibri" panose="020F0502020204030204" pitchFamily="34" charset="0"/>
                <a:ea typeface="WenQuanYi Micro Hei"/>
                <a:cs typeface="FreeSans"/>
              </a:rPr>
              <a:t>, Publications Office; Available at: </a:t>
            </a:r>
            <a:r>
              <a:rPr lang="en-US" sz="1800" u="sng" kern="100" dirty="0">
                <a:solidFill>
                  <a:srgbClr val="000000"/>
                </a:solidFill>
                <a:effectLst/>
                <a:latin typeface="Calibri" panose="020F0502020204030204" pitchFamily="34" charset="0"/>
                <a:ea typeface="WenQuanYi Micro Hei"/>
                <a:cs typeface="FreeSans"/>
                <a:hlinkClick r:id="rId2"/>
              </a:rPr>
              <a:t>https://data.europa.eu/doi/10.2760/5799</a:t>
            </a:r>
            <a:r>
              <a:rPr lang="en-US" sz="1800" kern="100" dirty="0">
                <a:solidFill>
                  <a:srgbClr val="000000"/>
                </a:solidFill>
                <a:effectLst/>
                <a:latin typeface="Calibri" panose="020F0502020204030204" pitchFamily="34" charset="0"/>
                <a:ea typeface="WenQuanYi Micro Hei"/>
                <a:cs typeface="FreeSans"/>
              </a:rPr>
              <a:t> </a:t>
            </a:r>
            <a:endParaRPr lang="en-GB" sz="1800" kern="100" dirty="0">
              <a:effectLst/>
              <a:latin typeface="Liberation Serif"/>
              <a:ea typeface="WenQuanYi Micro Hei"/>
              <a:cs typeface="FreeSans"/>
            </a:endParaRPr>
          </a:p>
          <a:p>
            <a:pPr marL="0" indent="0">
              <a:buNone/>
            </a:pPr>
            <a:r>
              <a:rPr lang="en-US" sz="1800" kern="100" dirty="0" err="1">
                <a:solidFill>
                  <a:srgbClr val="000000"/>
                </a:solidFill>
                <a:effectLst/>
                <a:latin typeface="Calibri" panose="020F0502020204030204" pitchFamily="34" charset="0"/>
                <a:ea typeface="WenQuanYi Micro Hei"/>
                <a:cs typeface="FreeSans"/>
              </a:rPr>
              <a:t>Shlyakhov</a:t>
            </a:r>
            <a:r>
              <a:rPr lang="en-US" sz="1800" kern="100" dirty="0">
                <a:solidFill>
                  <a:srgbClr val="000000"/>
                </a:solidFill>
                <a:effectLst/>
                <a:latin typeface="Calibri" panose="020F0502020204030204" pitchFamily="34" charset="0"/>
                <a:ea typeface="WenQuanYi Micro Hei"/>
                <a:cs typeface="FreeSans"/>
              </a:rPr>
              <a:t>, V. (ed.), (2013). </a:t>
            </a:r>
            <a:r>
              <a:rPr lang="en-US" sz="1800" i="1" kern="100" dirty="0">
                <a:solidFill>
                  <a:srgbClr val="000000"/>
                </a:solidFill>
                <a:effectLst/>
                <a:latin typeface="Calibri" panose="020F0502020204030204" pitchFamily="34" charset="0"/>
                <a:ea typeface="WenQuanYi Micro Hei"/>
                <a:cs typeface="FreeSans"/>
              </a:rPr>
              <a:t>MANUAL OF PROTOCOLS ON METHODS USED FOR ASSESSING FISH STOCKS IN THE BLACK SEA BY ANALYTIC METHODS BULGARIA, ROMANIA, TURKEY, UKRAINE.</a:t>
            </a:r>
            <a:r>
              <a:rPr lang="en-US" sz="1800" kern="100" dirty="0">
                <a:solidFill>
                  <a:srgbClr val="000000"/>
                </a:solidFill>
                <a:effectLst/>
                <a:latin typeface="Calibri" panose="020F0502020204030204" pitchFamily="34" charset="0"/>
                <a:ea typeface="WenQuanYi Micro Hei"/>
                <a:cs typeface="FreeSans"/>
              </a:rPr>
              <a:t> Available at: https://ifrvarna.com/images/files/ichtiol/Manual_of_analytic_methods_Black_Sea_project.pdf ;</a:t>
            </a:r>
            <a:endParaRPr lang="en-GB" sz="1800" kern="100" dirty="0">
              <a:effectLst/>
              <a:latin typeface="Liberation Serif"/>
              <a:ea typeface="WenQuanYi Micro Hei"/>
              <a:cs typeface="FreeSans"/>
            </a:endParaRPr>
          </a:p>
          <a:p>
            <a:pPr marL="0" indent="0">
              <a:buNone/>
            </a:pPr>
            <a:r>
              <a:rPr lang="en-US" sz="1800" i="1" kern="100" dirty="0">
                <a:solidFill>
                  <a:srgbClr val="000000"/>
                </a:solidFill>
                <a:effectLst/>
                <a:latin typeface="Calibri" panose="020F0502020204030204" pitchFamily="34" charset="0"/>
                <a:ea typeface="WenQuanYi Micro Hei"/>
                <a:cs typeface="FreeSans"/>
              </a:rPr>
              <a:t>Methodology for demersal research in the Bulgarian Black Sea waters</a:t>
            </a:r>
            <a:r>
              <a:rPr lang="en-US" sz="1800" kern="100" dirty="0">
                <a:solidFill>
                  <a:srgbClr val="000000"/>
                </a:solidFill>
                <a:effectLst/>
                <a:latin typeface="Calibri" panose="020F0502020204030204" pitchFamily="34" charset="0"/>
                <a:ea typeface="WenQuanYi Micro Hei"/>
                <a:cs typeface="FreeSans"/>
              </a:rPr>
              <a:t>, IFR – Varna; Available at: https://ifrvarna.com/images/files/ichtiol/Methodology_for_demersal_research_in_the_Bulgarian_Black_Sea_waters_L.pdf </a:t>
            </a:r>
            <a:endParaRPr lang="en-GB" sz="1800" kern="100" dirty="0">
              <a:effectLst/>
              <a:latin typeface="Liberation Serif"/>
              <a:ea typeface="WenQuanYi Micro Hei"/>
              <a:cs typeface="FreeSans"/>
            </a:endParaRPr>
          </a:p>
          <a:p>
            <a:pPr marL="0" indent="0">
              <a:buNone/>
            </a:pPr>
            <a:r>
              <a:rPr lang="en-US" sz="1800" dirty="0">
                <a:solidFill>
                  <a:srgbClr val="000000"/>
                </a:solidFill>
                <a:effectLst/>
                <a:latin typeface="Calibri" panose="020F0502020204030204" pitchFamily="34" charset="0"/>
                <a:ea typeface="WenQuanYi Micro Hei"/>
                <a:cs typeface="FreeSans"/>
              </a:rPr>
              <a:t>Sparre, P. (2000). </a:t>
            </a:r>
            <a:r>
              <a:rPr lang="en-US" sz="1800" i="1" dirty="0">
                <a:solidFill>
                  <a:srgbClr val="000000"/>
                </a:solidFill>
                <a:effectLst/>
                <a:latin typeface="Calibri" panose="020F0502020204030204" pitchFamily="34" charset="0"/>
                <a:ea typeface="WenQuanYi Micro Hei"/>
                <a:cs typeface="FreeSans"/>
              </a:rPr>
              <a:t>Manual on sample-based data collection for fisheries assessment: examples from Viet Nam</a:t>
            </a:r>
            <a:r>
              <a:rPr lang="en-US" sz="1800" dirty="0">
                <a:solidFill>
                  <a:srgbClr val="000000"/>
                </a:solidFill>
                <a:effectLst/>
                <a:latin typeface="Calibri" panose="020F0502020204030204" pitchFamily="34" charset="0"/>
                <a:ea typeface="WenQuanYi Micro Hei"/>
                <a:cs typeface="FreeSans"/>
              </a:rPr>
              <a:t> Danish Institute for Fisheries Research </a:t>
            </a:r>
            <a:r>
              <a:rPr lang="en-US" sz="1800" dirty="0" err="1">
                <a:solidFill>
                  <a:srgbClr val="000000"/>
                </a:solidFill>
                <a:effectLst/>
                <a:latin typeface="Calibri" panose="020F0502020204030204" pitchFamily="34" charset="0"/>
                <a:ea typeface="WenQuanYi Micro Hei"/>
                <a:cs typeface="FreeSans"/>
              </a:rPr>
              <a:t>Charlottenlund</a:t>
            </a:r>
            <a:r>
              <a:rPr lang="en-US" sz="1800" dirty="0">
                <a:solidFill>
                  <a:srgbClr val="000000"/>
                </a:solidFill>
                <a:effectLst/>
                <a:latin typeface="Calibri" panose="020F0502020204030204" pitchFamily="34" charset="0"/>
                <a:ea typeface="WenQuanYi Micro Hei"/>
                <a:cs typeface="FreeSans"/>
              </a:rPr>
              <a:t>, Denmark. Available at: http://www.fao.org/3/x8923e/x8923e.pdf </a:t>
            </a:r>
            <a:endParaRPr lang="en-US" dirty="0"/>
          </a:p>
        </p:txBody>
      </p:sp>
    </p:spTree>
    <p:extLst>
      <p:ext uri="{BB962C8B-B14F-4D97-AF65-F5344CB8AC3E}">
        <p14:creationId xmlns:p14="http://schemas.microsoft.com/office/powerpoint/2010/main" val="37867979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952B0-D42B-239C-ECED-0D7BEE2635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EEAD3-3FF0-BD96-D1E4-7E21C76EFE19}"/>
              </a:ext>
            </a:extLst>
          </p:cNvPr>
          <p:cNvSpPr>
            <a:spLocks noGrp="1"/>
          </p:cNvSpPr>
          <p:nvPr>
            <p:ph type="title"/>
          </p:nvPr>
        </p:nvSpPr>
        <p:spPr>
          <a:xfrm>
            <a:off x="677334" y="609600"/>
            <a:ext cx="8596668" cy="664029"/>
          </a:xfrm>
        </p:spPr>
        <p:txBody>
          <a:bodyPr/>
          <a:lstStyle/>
          <a:p>
            <a:r>
              <a:rPr lang="en-US" dirty="0">
                <a:solidFill>
                  <a:srgbClr val="DD4100"/>
                </a:solidFill>
              </a:rPr>
              <a:t>Reference List</a:t>
            </a:r>
            <a:endParaRPr lang="en-GB" dirty="0">
              <a:solidFill>
                <a:srgbClr val="DD4100"/>
              </a:solidFill>
            </a:endParaRPr>
          </a:p>
        </p:txBody>
      </p:sp>
      <p:sp>
        <p:nvSpPr>
          <p:cNvPr id="3" name="Content Placeholder 2">
            <a:extLst>
              <a:ext uri="{FF2B5EF4-FFF2-40B4-BE49-F238E27FC236}">
                <a16:creationId xmlns:a16="http://schemas.microsoft.com/office/drawing/2014/main" id="{70D93EAB-3F52-79C1-476C-2B51497E1BD7}"/>
              </a:ext>
            </a:extLst>
          </p:cNvPr>
          <p:cNvSpPr>
            <a:spLocks noGrp="1"/>
          </p:cNvSpPr>
          <p:nvPr>
            <p:ph idx="1"/>
          </p:nvPr>
        </p:nvSpPr>
        <p:spPr>
          <a:xfrm>
            <a:off x="677334" y="1273629"/>
            <a:ext cx="8596668" cy="5170714"/>
          </a:xfrm>
        </p:spPr>
        <p:txBody>
          <a:bodyPr>
            <a:normAutofit/>
          </a:bodyPr>
          <a:lstStyle/>
          <a:p>
            <a:pPr marL="0" indent="0">
              <a:buNone/>
            </a:pPr>
            <a:r>
              <a:rPr lang="en-US" sz="2000" b="1" dirty="0">
                <a:solidFill>
                  <a:srgbClr val="5FCBEF"/>
                </a:solidFill>
              </a:rPr>
              <a:t>Task 3</a:t>
            </a:r>
          </a:p>
          <a:p>
            <a:pPr marL="0" indent="0">
              <a:buNone/>
            </a:pPr>
            <a:r>
              <a:rPr lang="en-US" sz="1500" kern="100" dirty="0" err="1">
                <a:solidFill>
                  <a:srgbClr val="000000"/>
                </a:solidFill>
                <a:effectLst/>
                <a:latin typeface="Calibri" panose="020F0502020204030204" pitchFamily="34" charset="0"/>
                <a:ea typeface="WenQuanYi Micro Hei"/>
                <a:cs typeface="FreeSans"/>
              </a:rPr>
              <a:t>Carpentieri</a:t>
            </a:r>
            <a:r>
              <a:rPr lang="en-US" sz="1500" kern="100" dirty="0">
                <a:solidFill>
                  <a:srgbClr val="000000"/>
                </a:solidFill>
                <a:effectLst/>
                <a:latin typeface="Calibri" panose="020F0502020204030204" pitchFamily="34" charset="0"/>
                <a:ea typeface="WenQuanYi Micro Hei"/>
                <a:cs typeface="FreeSans"/>
              </a:rPr>
              <a:t>, P. (2019). ‘Monitoring discards in Mediterranean and Black Sea fisheries: methodology for data collection’, </a:t>
            </a:r>
            <a:r>
              <a:rPr lang="en-US" sz="1500" i="1" kern="100" dirty="0">
                <a:solidFill>
                  <a:srgbClr val="000000"/>
                </a:solidFill>
                <a:effectLst/>
                <a:latin typeface="Calibri" panose="020F0502020204030204" pitchFamily="34" charset="0"/>
                <a:ea typeface="WenQuanYi Micro Hei"/>
                <a:cs typeface="FreeSans"/>
              </a:rPr>
              <a:t>FAO Fisheries and Aquaculture Technical Paper</a:t>
            </a:r>
            <a:r>
              <a:rPr lang="en-US" sz="1500" kern="100" dirty="0">
                <a:solidFill>
                  <a:srgbClr val="000000"/>
                </a:solidFill>
                <a:effectLst/>
                <a:latin typeface="Calibri" panose="020F0502020204030204" pitchFamily="34" charset="0"/>
                <a:ea typeface="WenQuanYi Micro Hei"/>
                <a:cs typeface="FreeSans"/>
              </a:rPr>
              <a:t>, Available at: http://www.fao.org/3/ca4914en/ca4914en.pdf</a:t>
            </a:r>
            <a:endParaRPr lang="en-GB" sz="1500" kern="100" dirty="0">
              <a:effectLst/>
              <a:latin typeface="Liberation Serif"/>
              <a:ea typeface="WenQuanYi Micro Hei"/>
              <a:cs typeface="FreeSans"/>
            </a:endParaRPr>
          </a:p>
          <a:p>
            <a:pPr marL="0" indent="0">
              <a:buNone/>
            </a:pPr>
            <a:r>
              <a:rPr lang="en-US" sz="1500" kern="100" dirty="0" err="1">
                <a:solidFill>
                  <a:srgbClr val="000000"/>
                </a:solidFill>
                <a:effectLst/>
                <a:latin typeface="Calibri" panose="020F0502020204030204" pitchFamily="34" charset="0"/>
                <a:ea typeface="WenQuanYi Micro Hei"/>
                <a:cs typeface="FreeSans"/>
              </a:rPr>
              <a:t>Carpentieri</a:t>
            </a:r>
            <a:r>
              <a:rPr lang="en-US" sz="1500" kern="100" dirty="0">
                <a:solidFill>
                  <a:srgbClr val="000000"/>
                </a:solidFill>
                <a:effectLst/>
                <a:latin typeface="Calibri" panose="020F0502020204030204" pitchFamily="34" charset="0"/>
                <a:ea typeface="WenQuanYi Micro Hei"/>
                <a:cs typeface="FreeSans"/>
              </a:rPr>
              <a:t>, P. (2019 b). ‘Monitoring the incidental catch of vulnerable species in Mediterranean and Black Sea fisheries Methodology for data collection’, </a:t>
            </a:r>
            <a:r>
              <a:rPr lang="en-US" sz="1500" i="1" kern="100" dirty="0">
                <a:solidFill>
                  <a:srgbClr val="000000"/>
                </a:solidFill>
                <a:effectLst/>
                <a:latin typeface="Calibri" panose="020F0502020204030204" pitchFamily="34" charset="0"/>
                <a:ea typeface="WenQuanYi Micro Hei"/>
                <a:cs typeface="FreeSans"/>
              </a:rPr>
              <a:t>FAO Fisheries and Aquaculture Technical Paper</a:t>
            </a:r>
            <a:r>
              <a:rPr lang="en-US" sz="1500" kern="100" dirty="0">
                <a:solidFill>
                  <a:srgbClr val="000000"/>
                </a:solidFill>
                <a:effectLst/>
                <a:latin typeface="Calibri" panose="020F0502020204030204" pitchFamily="34" charset="0"/>
                <a:ea typeface="WenQuanYi Micro Hei"/>
                <a:cs typeface="FreeSans"/>
              </a:rPr>
              <a:t>. Available at: </a:t>
            </a:r>
            <a:r>
              <a:rPr lang="en-US" sz="1500" u="none" strike="noStrike" kern="100" dirty="0">
                <a:solidFill>
                  <a:srgbClr val="000000"/>
                </a:solidFill>
                <a:effectLst/>
                <a:latin typeface="Calibri" panose="020F0502020204030204" pitchFamily="34" charset="0"/>
                <a:ea typeface="WenQuanYi Micro Hei"/>
                <a:cs typeface="FreeSans"/>
                <a:hlinkClick r:id="rId2"/>
              </a:rPr>
              <a:t>http://www.fao.org/3/ca4991en/CA4991EN.pdf</a:t>
            </a:r>
            <a:endParaRPr lang="en-GB" sz="1500" kern="100" dirty="0">
              <a:effectLst/>
              <a:latin typeface="Liberation Serif"/>
              <a:ea typeface="WenQuanYi Micro Hei"/>
              <a:cs typeface="FreeSans"/>
            </a:endParaRPr>
          </a:p>
          <a:p>
            <a:pPr marL="0" indent="0">
              <a:buNone/>
            </a:pPr>
            <a:r>
              <a:rPr lang="en-US" sz="1500" kern="100" dirty="0" err="1">
                <a:solidFill>
                  <a:srgbClr val="000000"/>
                </a:solidFill>
                <a:effectLst/>
                <a:latin typeface="Calibri" panose="020F0502020204030204" pitchFamily="34" charset="0"/>
                <a:ea typeface="WenQuanYi Micro Hei"/>
                <a:cs typeface="FreeSans"/>
              </a:rPr>
              <a:t>Raykov</a:t>
            </a:r>
            <a:r>
              <a:rPr lang="en-US" sz="1500" kern="100" dirty="0">
                <a:solidFill>
                  <a:srgbClr val="000000"/>
                </a:solidFill>
                <a:effectLst/>
                <a:latin typeface="Calibri" panose="020F0502020204030204" pitchFamily="34" charset="0"/>
                <a:ea typeface="WenQuanYi Micro Hei"/>
                <a:cs typeface="FreeSans"/>
              </a:rPr>
              <a:t>, V. (ed.) </a:t>
            </a:r>
            <a:r>
              <a:rPr lang="en-US" sz="1500" i="1" kern="100" dirty="0">
                <a:solidFill>
                  <a:srgbClr val="000000"/>
                </a:solidFill>
                <a:effectLst/>
                <a:latin typeface="Calibri" panose="020F0502020204030204" pitchFamily="34" charset="0"/>
                <a:ea typeface="WenQuanYi Micro Hei"/>
                <a:cs typeface="FreeSans"/>
              </a:rPr>
              <a:t>Best practice guideline on scientific surveys and holistic methods in the Black Sea.</a:t>
            </a:r>
            <a:r>
              <a:rPr lang="en-US" sz="1500" kern="100" dirty="0">
                <a:solidFill>
                  <a:srgbClr val="000000"/>
                </a:solidFill>
                <a:effectLst/>
                <a:latin typeface="Calibri" panose="020F0502020204030204" pitchFamily="34" charset="0"/>
                <a:ea typeface="WenQuanYi Micro Hei"/>
                <a:cs typeface="FreeSans"/>
              </a:rPr>
              <a:t> Varna, Bulgaria: Institute of Oceanology “Fridtjof Nansen” Available at: </a:t>
            </a:r>
            <a:r>
              <a:rPr lang="en-US" sz="1500" u="none" strike="noStrike" kern="100" dirty="0">
                <a:solidFill>
                  <a:srgbClr val="000000"/>
                </a:solidFill>
                <a:effectLst/>
                <a:latin typeface="Calibri" panose="020F0502020204030204" pitchFamily="34" charset="0"/>
                <a:ea typeface="WenQuanYi Micro Hei"/>
                <a:cs typeface="FreeSans"/>
                <a:hlinkClick r:id="rId3"/>
              </a:rPr>
              <a:t>https://www.ifrvarna.com/images/files/ichtiol/Best_guidlines_Black_Sea_project.pdf</a:t>
            </a:r>
            <a:endParaRPr lang="en-GB" sz="1500" kern="100" dirty="0">
              <a:effectLst/>
              <a:latin typeface="Liberation Serif"/>
              <a:ea typeface="WenQuanYi Micro Hei"/>
              <a:cs typeface="FreeSans"/>
            </a:endParaRPr>
          </a:p>
          <a:p>
            <a:pPr marL="0" indent="0">
              <a:buNone/>
            </a:pPr>
            <a:r>
              <a:rPr lang="en-US" sz="1500" kern="100" dirty="0" err="1">
                <a:solidFill>
                  <a:srgbClr val="000000"/>
                </a:solidFill>
                <a:effectLst/>
                <a:latin typeface="Calibri" panose="020F0502020204030204" pitchFamily="34" charset="0"/>
                <a:ea typeface="WenQuanYi Micro Hei"/>
                <a:cs typeface="FreeSans"/>
              </a:rPr>
              <a:t>Carpentieri</a:t>
            </a:r>
            <a:r>
              <a:rPr lang="en-US" sz="1500" kern="100" dirty="0">
                <a:solidFill>
                  <a:srgbClr val="000000"/>
                </a:solidFill>
                <a:effectLst/>
                <a:latin typeface="Calibri" panose="020F0502020204030204" pitchFamily="34" charset="0"/>
                <a:ea typeface="WenQuanYi Micro Hei"/>
                <a:cs typeface="FreeSans"/>
              </a:rPr>
              <a:t>, P., Bonanno, A., &amp; Scarcella, G. (2020). ‘Technical guidelines for scientific surveys in the Mediterranean and the Black Sea. Procedures and sampling for demersal (bottom and beam) trawl surveys and pelagic acoustic surveys’, </a:t>
            </a:r>
            <a:r>
              <a:rPr lang="en-US" sz="1500" i="1" kern="100" dirty="0">
                <a:solidFill>
                  <a:srgbClr val="000000"/>
                </a:solidFill>
                <a:effectLst/>
                <a:latin typeface="Calibri" panose="020F0502020204030204" pitchFamily="34" charset="0"/>
                <a:ea typeface="WenQuanYi Micro Hei"/>
                <a:cs typeface="FreeSans"/>
              </a:rPr>
              <a:t>FAO Fisheries and Aquaculture Technical Paper</a:t>
            </a:r>
            <a:r>
              <a:rPr lang="en-US" sz="1500" kern="100" dirty="0">
                <a:solidFill>
                  <a:srgbClr val="000000"/>
                </a:solidFill>
                <a:effectLst/>
                <a:latin typeface="Calibri" panose="020F0502020204030204" pitchFamily="34" charset="0"/>
                <a:ea typeface="WenQuanYi Micro Hei"/>
                <a:cs typeface="FreeSans"/>
              </a:rPr>
              <a:t>, Available at: </a:t>
            </a:r>
            <a:r>
              <a:rPr lang="en-US" sz="1500" kern="100" dirty="0">
                <a:effectLst/>
                <a:latin typeface="Calibri" panose="020F0502020204030204" pitchFamily="34" charset="0"/>
                <a:ea typeface="WenQuanYi Micro Hei"/>
                <a:cs typeface="FreeSans"/>
              </a:rPr>
              <a:t>http://www.fao.org/3/ca8870en/CA8870EN.pdf</a:t>
            </a:r>
            <a:endParaRPr lang="en-GB" sz="1500" kern="100" dirty="0">
              <a:effectLst/>
              <a:latin typeface="Liberation Serif"/>
              <a:ea typeface="WenQuanYi Micro Hei"/>
              <a:cs typeface="FreeSans"/>
            </a:endParaRPr>
          </a:p>
          <a:p>
            <a:pPr marL="0" indent="0">
              <a:buNone/>
            </a:pPr>
            <a:endParaRPr lang="en-GB" sz="2100" kern="100" dirty="0">
              <a:effectLst/>
              <a:latin typeface="Liberation Serif"/>
              <a:ea typeface="WenQuanYi Micro Hei"/>
              <a:cs typeface="FreeSans"/>
            </a:endParaRPr>
          </a:p>
        </p:txBody>
      </p:sp>
    </p:spTree>
    <p:extLst>
      <p:ext uri="{BB962C8B-B14F-4D97-AF65-F5344CB8AC3E}">
        <p14:creationId xmlns:p14="http://schemas.microsoft.com/office/powerpoint/2010/main" val="8400661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CED14-E854-EDF5-AEB1-0D999B210C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A7EE2E-6DDD-152D-E2D2-0BFB6797C138}"/>
              </a:ext>
            </a:extLst>
          </p:cNvPr>
          <p:cNvSpPr>
            <a:spLocks noGrp="1"/>
          </p:cNvSpPr>
          <p:nvPr>
            <p:ph type="title"/>
          </p:nvPr>
        </p:nvSpPr>
        <p:spPr>
          <a:xfrm>
            <a:off x="677334" y="609600"/>
            <a:ext cx="8596668" cy="772886"/>
          </a:xfrm>
        </p:spPr>
        <p:txBody>
          <a:bodyPr/>
          <a:lstStyle/>
          <a:p>
            <a:r>
              <a:rPr lang="en-US" dirty="0">
                <a:solidFill>
                  <a:srgbClr val="DD4100"/>
                </a:solidFill>
              </a:rPr>
              <a:t>Sampling Scheme</a:t>
            </a:r>
            <a:endParaRPr lang="en-GB" dirty="0">
              <a:solidFill>
                <a:srgbClr val="DD4100"/>
              </a:solidFill>
            </a:endParaRPr>
          </a:p>
        </p:txBody>
      </p:sp>
      <p:sp>
        <p:nvSpPr>
          <p:cNvPr id="3" name="Content Placeholder 2">
            <a:extLst>
              <a:ext uri="{FF2B5EF4-FFF2-40B4-BE49-F238E27FC236}">
                <a16:creationId xmlns:a16="http://schemas.microsoft.com/office/drawing/2014/main" id="{14235C1E-D73C-EDF5-95CE-E5D12C630945}"/>
              </a:ext>
            </a:extLst>
          </p:cNvPr>
          <p:cNvSpPr>
            <a:spLocks noGrp="1"/>
          </p:cNvSpPr>
          <p:nvPr>
            <p:ph sz="half" idx="1"/>
          </p:nvPr>
        </p:nvSpPr>
        <p:spPr>
          <a:xfrm>
            <a:off x="677334" y="1382486"/>
            <a:ext cx="4184035" cy="4658875"/>
          </a:xfrm>
        </p:spPr>
        <p:txBody>
          <a:bodyPr>
            <a:normAutofit fontScale="92500" lnSpcReduction="10000"/>
          </a:bodyPr>
          <a:lstStyle/>
          <a:p>
            <a:pPr marL="0" indent="0">
              <a:buNone/>
            </a:pPr>
            <a:r>
              <a:rPr lang="en-US" sz="3900" dirty="0">
                <a:solidFill>
                  <a:schemeClr val="accent1"/>
                </a:solidFill>
                <a:latin typeface="+mj-lt"/>
                <a:ea typeface="+mj-ea"/>
                <a:cs typeface="+mj-cs"/>
              </a:rPr>
              <a:t>Task</a:t>
            </a:r>
            <a:r>
              <a:rPr lang="en-US" sz="2800" dirty="0">
                <a:solidFill>
                  <a:schemeClr val="accent1"/>
                </a:solidFill>
                <a:latin typeface="+mj-lt"/>
                <a:ea typeface="+mj-ea"/>
                <a:cs typeface="+mj-cs"/>
              </a:rPr>
              <a:t> </a:t>
            </a:r>
            <a:r>
              <a:rPr lang="en-US" sz="3600" dirty="0">
                <a:solidFill>
                  <a:schemeClr val="accent1"/>
                </a:solidFill>
                <a:latin typeface="+mj-lt"/>
                <a:ea typeface="+mj-ea"/>
                <a:cs typeface="+mj-cs"/>
              </a:rPr>
              <a:t>1</a:t>
            </a:r>
            <a:endParaRPr lang="en-US" sz="2800" dirty="0"/>
          </a:p>
          <a:p>
            <a:pPr marL="457200" indent="-228600">
              <a:lnSpc>
                <a:spcPct val="100000"/>
              </a:lnSpc>
              <a:spcBef>
                <a:spcPts val="1060"/>
              </a:spcBef>
              <a:buClr>
                <a:srgbClr val="77CAEE"/>
              </a:buClr>
              <a:buSzPct val="45000"/>
              <a:buFont typeface="Wingdings" charset="2"/>
              <a:buChar char=""/>
            </a:pPr>
            <a:r>
              <a:rPr lang="en-US" sz="2000" b="0" strike="noStrike" spc="-1" dirty="0">
                <a:solidFill>
                  <a:srgbClr val="000000"/>
                </a:solidFill>
                <a:latin typeface="Calibri"/>
                <a:ea typeface="DejaVu Sans"/>
              </a:rPr>
              <a:t>Standard methodology for stratified sampling; t</a:t>
            </a:r>
            <a:r>
              <a:rPr lang="en-GB" sz="2000" b="0" strike="noStrike" spc="-1" dirty="0">
                <a:solidFill>
                  <a:srgbClr val="000000"/>
                </a:solidFill>
                <a:latin typeface="Calibri"/>
                <a:ea typeface="DejaVu Sans"/>
              </a:rPr>
              <a:t>he survey area was segmented into four depth-based strata: Stratum 1 (15-35 m), Stratum 2 (35–50 m), Stratum 3 (50–75 m), and Stratum 4 (75–100 m).</a:t>
            </a:r>
            <a:endParaRPr lang="en-US" sz="20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pPr>
            <a:r>
              <a:rPr lang="en-GB" sz="2000" b="0" strike="noStrike" spc="-1" dirty="0">
                <a:solidFill>
                  <a:srgbClr val="000000"/>
                </a:solidFill>
                <a:latin typeface="Calibri"/>
                <a:ea typeface="DejaVu Sans"/>
              </a:rPr>
              <a:t>Sampling was carried out in 40 randomly selected fields, each measuring 5′ latitude by 5′ longitude, covering an area of 62.58 km2. A total of 40 demersal trawls were conducted, with each trawl lasting 60 minutes at a speed between 2.2 and 2.6 knots. </a:t>
            </a:r>
            <a:endParaRPr lang="en-US" sz="2000" b="0" strike="noStrike" spc="-1" dirty="0">
              <a:solidFill>
                <a:srgbClr val="000000"/>
              </a:solidFill>
              <a:latin typeface="Arial"/>
            </a:endParaRPr>
          </a:p>
          <a:p>
            <a:pPr marL="0" indent="0">
              <a:buNone/>
            </a:pPr>
            <a:endParaRPr lang="en-US" sz="2000" dirty="0"/>
          </a:p>
          <a:p>
            <a:endParaRPr lang="en-GB" sz="2800" dirty="0"/>
          </a:p>
        </p:txBody>
      </p:sp>
      <p:pic>
        <p:nvPicPr>
          <p:cNvPr id="10" name="Content Placeholder 9" descr="A map of the ocean&#10;&#10;Description automatically generated">
            <a:extLst>
              <a:ext uri="{FF2B5EF4-FFF2-40B4-BE49-F238E27FC236}">
                <a16:creationId xmlns:a16="http://schemas.microsoft.com/office/drawing/2014/main" id="{0FB2D650-AFAA-0C7B-8A45-8111B38669F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72402" y="724525"/>
            <a:ext cx="4537112" cy="5408950"/>
          </a:xfrm>
          <a:ln w="127000">
            <a:solidFill>
              <a:schemeClr val="bg1"/>
            </a:solidFill>
            <a:miter lim="800000"/>
          </a:ln>
        </p:spPr>
      </p:pic>
      <p:sp>
        <p:nvSpPr>
          <p:cNvPr id="11" name="TextBox 10">
            <a:extLst>
              <a:ext uri="{FF2B5EF4-FFF2-40B4-BE49-F238E27FC236}">
                <a16:creationId xmlns:a16="http://schemas.microsoft.com/office/drawing/2014/main" id="{0F22BE96-28AD-DDB2-F9C0-340D7156D3B8}"/>
              </a:ext>
            </a:extLst>
          </p:cNvPr>
          <p:cNvSpPr txBox="1"/>
          <p:nvPr/>
        </p:nvSpPr>
        <p:spPr>
          <a:xfrm>
            <a:off x="6272401" y="6248400"/>
            <a:ext cx="4831027" cy="369332"/>
          </a:xfrm>
          <a:prstGeom prst="rect">
            <a:avLst/>
          </a:prstGeom>
          <a:noFill/>
        </p:spPr>
        <p:txBody>
          <a:bodyPr wrap="square" rtlCol="0">
            <a:spAutoFit/>
          </a:bodyPr>
          <a:lstStyle/>
          <a:p>
            <a:r>
              <a:rPr lang="en-US" dirty="0"/>
              <a:t>Map of the Fields</a:t>
            </a:r>
            <a:endParaRPr lang="en-GB" dirty="0"/>
          </a:p>
        </p:txBody>
      </p:sp>
    </p:spTree>
    <p:extLst>
      <p:ext uri="{BB962C8B-B14F-4D97-AF65-F5344CB8AC3E}">
        <p14:creationId xmlns:p14="http://schemas.microsoft.com/office/powerpoint/2010/main" val="11980197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A40722-61BB-1787-EE11-D3CD2B4B3D78}"/>
              </a:ext>
            </a:extLst>
          </p:cNvPr>
          <p:cNvSpPr>
            <a:spLocks noGrp="1"/>
          </p:cNvSpPr>
          <p:nvPr>
            <p:ph type="title"/>
          </p:nvPr>
        </p:nvSpPr>
        <p:spPr>
          <a:xfrm>
            <a:off x="1797664" y="161561"/>
            <a:ext cx="8596668" cy="772886"/>
          </a:xfrm>
        </p:spPr>
        <p:txBody>
          <a:bodyPr/>
          <a:lstStyle/>
          <a:p>
            <a:pPr algn="ctr"/>
            <a:r>
              <a:rPr lang="en-US" dirty="0">
                <a:solidFill>
                  <a:srgbClr val="DD4100"/>
                </a:solidFill>
              </a:rPr>
              <a:t>Sampling Scheme</a:t>
            </a:r>
            <a:endParaRPr lang="en-GB" dirty="0">
              <a:solidFill>
                <a:srgbClr val="DD4100"/>
              </a:solidFill>
            </a:endParaRPr>
          </a:p>
        </p:txBody>
      </p:sp>
      <p:sp>
        <p:nvSpPr>
          <p:cNvPr id="3" name="Content Placeholder 2">
            <a:extLst>
              <a:ext uri="{FF2B5EF4-FFF2-40B4-BE49-F238E27FC236}">
                <a16:creationId xmlns:a16="http://schemas.microsoft.com/office/drawing/2014/main" id="{ED42A831-276C-6F20-7953-C7D59A56C617}"/>
              </a:ext>
            </a:extLst>
          </p:cNvPr>
          <p:cNvSpPr>
            <a:spLocks noGrp="1"/>
          </p:cNvSpPr>
          <p:nvPr>
            <p:ph sz="half" idx="1"/>
          </p:nvPr>
        </p:nvSpPr>
        <p:spPr>
          <a:xfrm>
            <a:off x="4544533" y="823114"/>
            <a:ext cx="3102929" cy="591280"/>
          </a:xfrm>
        </p:spPr>
        <p:txBody>
          <a:bodyPr>
            <a:normAutofit lnSpcReduction="10000"/>
          </a:bodyPr>
          <a:lstStyle/>
          <a:p>
            <a:pPr marL="0" indent="0" algn="ctr">
              <a:buNone/>
            </a:pPr>
            <a:r>
              <a:rPr lang="en-US" sz="3600" dirty="0">
                <a:solidFill>
                  <a:schemeClr val="accent1"/>
                </a:solidFill>
                <a:latin typeface="+mj-lt"/>
                <a:ea typeface="+mj-ea"/>
                <a:cs typeface="+mj-cs"/>
              </a:rPr>
              <a:t>Task 1</a:t>
            </a:r>
            <a:endParaRPr lang="en-US" sz="3600" dirty="0"/>
          </a:p>
          <a:p>
            <a:pPr marL="0" indent="0">
              <a:buNone/>
            </a:pPr>
            <a:endParaRPr lang="en-US" sz="2000" dirty="0"/>
          </a:p>
          <a:p>
            <a:endParaRPr lang="en-GB" sz="2800" dirty="0"/>
          </a:p>
        </p:txBody>
      </p:sp>
      <p:pic>
        <p:nvPicPr>
          <p:cNvPr id="15" name="Picture 14" descr="A map of the ocean&#10;&#10;Description automatically generated">
            <a:extLst>
              <a:ext uri="{FF2B5EF4-FFF2-40B4-BE49-F238E27FC236}">
                <a16:creationId xmlns:a16="http://schemas.microsoft.com/office/drawing/2014/main" id="{0FA6F000-6A16-FCE0-4968-9858EFC514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06519" y="1295623"/>
            <a:ext cx="4578962" cy="4639553"/>
          </a:xfrm>
          <a:prstGeom prst="rect">
            <a:avLst/>
          </a:prstGeom>
        </p:spPr>
      </p:pic>
      <p:sp>
        <p:nvSpPr>
          <p:cNvPr id="16" name="TextBox 15">
            <a:extLst>
              <a:ext uri="{FF2B5EF4-FFF2-40B4-BE49-F238E27FC236}">
                <a16:creationId xmlns:a16="http://schemas.microsoft.com/office/drawing/2014/main" id="{C4951078-83FD-8306-7857-5D99B380C1EE}"/>
              </a:ext>
            </a:extLst>
          </p:cNvPr>
          <p:cNvSpPr txBox="1"/>
          <p:nvPr/>
        </p:nvSpPr>
        <p:spPr>
          <a:xfrm>
            <a:off x="3806519" y="6034886"/>
            <a:ext cx="5127172" cy="646331"/>
          </a:xfrm>
          <a:prstGeom prst="rect">
            <a:avLst/>
          </a:prstGeom>
          <a:noFill/>
        </p:spPr>
        <p:txBody>
          <a:bodyPr wrap="square" rtlCol="0">
            <a:spAutoFit/>
          </a:bodyPr>
          <a:lstStyle/>
          <a:p>
            <a:r>
              <a:rPr lang="en-US" dirty="0"/>
              <a:t>Bottom Trawling Activities – 2 seasonal surveys (Spring and Autumn) </a:t>
            </a:r>
            <a:endParaRPr lang="en-GB" dirty="0"/>
          </a:p>
        </p:txBody>
      </p:sp>
    </p:spTree>
    <p:extLst>
      <p:ext uri="{BB962C8B-B14F-4D97-AF65-F5344CB8AC3E}">
        <p14:creationId xmlns:p14="http://schemas.microsoft.com/office/powerpoint/2010/main" val="1092467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6B6F2-0431-F4C4-2C19-84B0CD43A1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7DA6FB-B619-C55D-40A4-2740A10C421C}"/>
              </a:ext>
            </a:extLst>
          </p:cNvPr>
          <p:cNvSpPr>
            <a:spLocks noGrp="1"/>
          </p:cNvSpPr>
          <p:nvPr>
            <p:ph type="title"/>
          </p:nvPr>
        </p:nvSpPr>
        <p:spPr>
          <a:xfrm>
            <a:off x="677334" y="609600"/>
            <a:ext cx="8596668" cy="772886"/>
          </a:xfrm>
        </p:spPr>
        <p:txBody>
          <a:bodyPr/>
          <a:lstStyle/>
          <a:p>
            <a:r>
              <a:rPr lang="en-US" dirty="0">
                <a:solidFill>
                  <a:srgbClr val="DD4100"/>
                </a:solidFill>
              </a:rPr>
              <a:t>Sampling Scheme</a:t>
            </a:r>
            <a:endParaRPr lang="en-GB" dirty="0">
              <a:solidFill>
                <a:srgbClr val="DD4100"/>
              </a:solidFill>
            </a:endParaRPr>
          </a:p>
        </p:txBody>
      </p:sp>
      <p:sp>
        <p:nvSpPr>
          <p:cNvPr id="3" name="Content Placeholder 2">
            <a:extLst>
              <a:ext uri="{FF2B5EF4-FFF2-40B4-BE49-F238E27FC236}">
                <a16:creationId xmlns:a16="http://schemas.microsoft.com/office/drawing/2014/main" id="{02DB68C8-C983-FC34-A769-022A0BFC8EC4}"/>
              </a:ext>
            </a:extLst>
          </p:cNvPr>
          <p:cNvSpPr>
            <a:spLocks noGrp="1"/>
          </p:cNvSpPr>
          <p:nvPr>
            <p:ph sz="half" idx="1"/>
          </p:nvPr>
        </p:nvSpPr>
        <p:spPr>
          <a:xfrm>
            <a:off x="677334" y="1382486"/>
            <a:ext cx="5418666" cy="5475514"/>
          </a:xfrm>
        </p:spPr>
        <p:txBody>
          <a:bodyPr>
            <a:normAutofit/>
          </a:bodyPr>
          <a:lstStyle/>
          <a:p>
            <a:pPr marL="0" indent="0">
              <a:buNone/>
            </a:pPr>
            <a:r>
              <a:rPr lang="en-US" sz="3600" dirty="0">
                <a:solidFill>
                  <a:schemeClr val="accent1"/>
                </a:solidFill>
                <a:latin typeface="+mj-lt"/>
                <a:ea typeface="+mj-ea"/>
                <a:cs typeface="+mj-cs"/>
              </a:rPr>
              <a:t>Task 2</a:t>
            </a:r>
            <a:endParaRPr lang="en-US" sz="3600" dirty="0"/>
          </a:p>
          <a:p>
            <a:pPr marL="432000" indent="-324000">
              <a:lnSpc>
                <a:spcPct val="100000"/>
              </a:lnSpc>
              <a:buClr>
                <a:srgbClr val="77CAEE"/>
              </a:buClr>
              <a:buSzPct val="45000"/>
              <a:buFont typeface="Wingdings" charset="2"/>
              <a:buChar char=""/>
            </a:pPr>
            <a:r>
              <a:rPr lang="en-GB" sz="1900" b="0" strike="noStrike" spc="-1" dirty="0">
                <a:solidFill>
                  <a:srgbClr val="000000"/>
                </a:solidFill>
                <a:latin typeface="Calibri"/>
                <a:ea typeface="DejaVu Sans"/>
              </a:rPr>
              <a:t>Annually, a minimum of 1200 samples, each containing 100 </a:t>
            </a:r>
            <a:r>
              <a:rPr lang="en-GB" sz="1900" b="0" strike="noStrike" spc="-1" dirty="0" err="1">
                <a:solidFill>
                  <a:srgbClr val="000000"/>
                </a:solidFill>
                <a:latin typeface="Calibri"/>
                <a:ea typeface="DejaVu Sans"/>
              </a:rPr>
              <a:t>rapa</a:t>
            </a:r>
            <a:r>
              <a:rPr lang="en-GB" sz="1900" b="0" strike="noStrike" spc="-1" dirty="0">
                <a:solidFill>
                  <a:srgbClr val="000000"/>
                </a:solidFill>
                <a:latin typeface="Calibri"/>
                <a:ea typeface="DejaVu Sans"/>
              </a:rPr>
              <a:t> whelk specimens, are randomly gathered from various ports along Bulgaria's northern and southern coastlines. </a:t>
            </a:r>
            <a:endParaRPr lang="en-US" sz="1900" b="0" strike="noStrike" spc="-1" dirty="0">
              <a:solidFill>
                <a:srgbClr val="000000"/>
              </a:solidFill>
              <a:latin typeface="Arial"/>
            </a:endParaRPr>
          </a:p>
          <a:p>
            <a:pPr marL="432000" indent="-324000">
              <a:lnSpc>
                <a:spcPct val="100000"/>
              </a:lnSpc>
              <a:buClr>
                <a:srgbClr val="77CAEE"/>
              </a:buClr>
              <a:buSzPct val="45000"/>
              <a:buFont typeface="Wingdings" charset="2"/>
              <a:buChar char=""/>
            </a:pPr>
            <a:r>
              <a:rPr lang="en-GB" sz="1900" b="0" strike="noStrike" spc="-1" dirty="0">
                <a:solidFill>
                  <a:srgbClr val="000000"/>
                </a:solidFill>
                <a:latin typeface="Calibri"/>
                <a:ea typeface="DejaVu Sans"/>
              </a:rPr>
              <a:t>The following essential biological data is collected: the total mass of the target species landed at port, as well as the total weight (TW, g), shell length (SL, mm), shell width (</a:t>
            </a:r>
            <a:r>
              <a:rPr lang="en-GB" sz="1900" b="0" strike="noStrike" spc="-1" dirty="0" err="1">
                <a:solidFill>
                  <a:srgbClr val="000000"/>
                </a:solidFill>
                <a:latin typeface="Calibri"/>
                <a:ea typeface="DejaVu Sans"/>
              </a:rPr>
              <a:t>Wd</a:t>
            </a:r>
            <a:r>
              <a:rPr lang="en-GB" sz="1900" b="0" strike="noStrike" spc="-1" dirty="0">
                <a:solidFill>
                  <a:srgbClr val="000000"/>
                </a:solidFill>
                <a:latin typeface="Calibri"/>
                <a:ea typeface="DejaVu Sans"/>
              </a:rPr>
              <a:t>, mm), and aperture shell length (AL, mm). </a:t>
            </a:r>
            <a:endParaRPr lang="en-US" sz="1900" b="0" strike="noStrike" spc="-1" dirty="0">
              <a:solidFill>
                <a:srgbClr val="000000"/>
              </a:solidFill>
              <a:latin typeface="Arial"/>
            </a:endParaRPr>
          </a:p>
          <a:p>
            <a:pPr marL="432000" indent="-324000">
              <a:lnSpc>
                <a:spcPct val="100000"/>
              </a:lnSpc>
              <a:buClr>
                <a:srgbClr val="77CAEE"/>
              </a:buClr>
              <a:buSzPct val="45000"/>
              <a:buFont typeface="Wingdings" charset="2"/>
              <a:buChar char=""/>
            </a:pPr>
            <a:r>
              <a:rPr lang="en-GB" sz="1900" b="0" strike="noStrike" spc="-1" dirty="0">
                <a:solidFill>
                  <a:srgbClr val="000000"/>
                </a:solidFill>
                <a:latin typeface="Calibri"/>
                <a:ea typeface="DejaVu Sans"/>
              </a:rPr>
              <a:t>Supplementary biological information is also recorded, including sex ratio, size and weight distribution by sex, sex ratio in relation to shell length and total weight, and gonadosomatic index (when applicable).</a:t>
            </a:r>
            <a:endParaRPr lang="en-US" sz="1900" b="0" strike="noStrike" spc="-1" dirty="0">
              <a:solidFill>
                <a:srgbClr val="000000"/>
              </a:solidFill>
              <a:latin typeface="Arial"/>
            </a:endParaRPr>
          </a:p>
          <a:p>
            <a:pPr marL="0" indent="0">
              <a:buNone/>
            </a:pPr>
            <a:endParaRPr lang="en-US" sz="2000" dirty="0"/>
          </a:p>
          <a:p>
            <a:endParaRPr lang="en-GB" sz="2800" dirty="0"/>
          </a:p>
        </p:txBody>
      </p:sp>
      <p:pic>
        <p:nvPicPr>
          <p:cNvPr id="8" name="Content Placeholder 7" descr="A map of the coast&#10;&#10;Description automatically generated">
            <a:extLst>
              <a:ext uri="{FF2B5EF4-FFF2-40B4-BE49-F238E27FC236}">
                <a16:creationId xmlns:a16="http://schemas.microsoft.com/office/drawing/2014/main" id="{D853D37A-CE03-EABC-199F-A6FF4D06084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37514" y="364269"/>
            <a:ext cx="5508171" cy="6129462"/>
          </a:xfrm>
        </p:spPr>
      </p:pic>
    </p:spTree>
    <p:extLst>
      <p:ext uri="{BB962C8B-B14F-4D97-AF65-F5344CB8AC3E}">
        <p14:creationId xmlns:p14="http://schemas.microsoft.com/office/powerpoint/2010/main" val="3065125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43420-421D-FDC5-1278-7EAC35D9261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6F3FC6-39B4-7D47-57D7-9E4243597924}"/>
              </a:ext>
            </a:extLst>
          </p:cNvPr>
          <p:cNvSpPr>
            <a:spLocks noGrp="1"/>
          </p:cNvSpPr>
          <p:nvPr>
            <p:ph type="title"/>
          </p:nvPr>
        </p:nvSpPr>
        <p:spPr>
          <a:xfrm>
            <a:off x="677334" y="609600"/>
            <a:ext cx="8596668" cy="772886"/>
          </a:xfrm>
        </p:spPr>
        <p:txBody>
          <a:bodyPr/>
          <a:lstStyle/>
          <a:p>
            <a:r>
              <a:rPr lang="en-US" dirty="0">
                <a:solidFill>
                  <a:srgbClr val="DD4100"/>
                </a:solidFill>
              </a:rPr>
              <a:t>Sampling Scheme</a:t>
            </a:r>
            <a:endParaRPr lang="en-GB" dirty="0">
              <a:solidFill>
                <a:srgbClr val="DD4100"/>
              </a:solidFill>
            </a:endParaRPr>
          </a:p>
        </p:txBody>
      </p:sp>
      <p:sp>
        <p:nvSpPr>
          <p:cNvPr id="3" name="Content Placeholder 2">
            <a:extLst>
              <a:ext uri="{FF2B5EF4-FFF2-40B4-BE49-F238E27FC236}">
                <a16:creationId xmlns:a16="http://schemas.microsoft.com/office/drawing/2014/main" id="{9E7C78AC-9B92-7CB9-C319-36AE02A992C1}"/>
              </a:ext>
            </a:extLst>
          </p:cNvPr>
          <p:cNvSpPr>
            <a:spLocks noGrp="1"/>
          </p:cNvSpPr>
          <p:nvPr>
            <p:ph sz="half" idx="1"/>
          </p:nvPr>
        </p:nvSpPr>
        <p:spPr>
          <a:xfrm>
            <a:off x="677334" y="1382486"/>
            <a:ext cx="5418666" cy="5475514"/>
          </a:xfrm>
        </p:spPr>
        <p:txBody>
          <a:bodyPr>
            <a:normAutofit/>
          </a:bodyPr>
          <a:lstStyle/>
          <a:p>
            <a:pPr marL="0" indent="0">
              <a:buNone/>
            </a:pPr>
            <a:r>
              <a:rPr lang="en-US" sz="3600" dirty="0">
                <a:solidFill>
                  <a:schemeClr val="accent1"/>
                </a:solidFill>
                <a:latin typeface="+mj-lt"/>
                <a:ea typeface="+mj-ea"/>
                <a:cs typeface="+mj-cs"/>
              </a:rPr>
              <a:t>Task 3</a:t>
            </a:r>
            <a:endParaRPr lang="en-US" sz="3600" dirty="0"/>
          </a:p>
          <a:p>
            <a:pPr marL="457200" indent="-228600">
              <a:lnSpc>
                <a:spcPct val="100000"/>
              </a:lnSpc>
              <a:spcBef>
                <a:spcPts val="1060"/>
              </a:spcBef>
              <a:buSzPct val="45000"/>
              <a:buFont typeface="Wingdings" charset="2"/>
              <a:buChar char=""/>
            </a:pPr>
            <a:r>
              <a:rPr lang="en-US" sz="1900" b="0" strike="noStrike" spc="-1" dirty="0">
                <a:solidFill>
                  <a:srgbClr val="000000"/>
                </a:solidFill>
                <a:latin typeface="Calibri"/>
                <a:ea typeface="DejaVu Sans"/>
              </a:rPr>
              <a:t>100 fishing days: 30 days gillnets (turbot); 30 days pelagic trawls (sprat, horse mackerel); 20 days beam trawls (</a:t>
            </a:r>
            <a:r>
              <a:rPr lang="en-US" sz="1900" b="0" i="1" strike="noStrike" spc="-1" dirty="0">
                <a:solidFill>
                  <a:srgbClr val="000000"/>
                </a:solidFill>
                <a:latin typeface="Calibri"/>
                <a:ea typeface="DejaVu Sans"/>
              </a:rPr>
              <a:t>R. </a:t>
            </a:r>
            <a:r>
              <a:rPr lang="en-US" sz="1900" b="0" i="1" strike="noStrike" spc="-1" dirty="0" err="1">
                <a:solidFill>
                  <a:srgbClr val="000000"/>
                </a:solidFill>
                <a:latin typeface="Calibri"/>
                <a:ea typeface="DejaVu Sans"/>
              </a:rPr>
              <a:t>venosa</a:t>
            </a:r>
            <a:r>
              <a:rPr lang="en-US" sz="1900" b="0" strike="noStrike" spc="-1" dirty="0">
                <a:solidFill>
                  <a:srgbClr val="000000"/>
                </a:solidFill>
                <a:latin typeface="Calibri"/>
                <a:ea typeface="DejaVu Sans"/>
              </a:rPr>
              <a:t>); 20 days polyvalent vessels (</a:t>
            </a:r>
            <a:r>
              <a:rPr lang="en-US" sz="1900" b="0" strike="noStrike" spc="-1" dirty="0" err="1">
                <a:solidFill>
                  <a:srgbClr val="000000"/>
                </a:solidFill>
                <a:latin typeface="Calibri"/>
                <a:ea typeface="DejaVu Sans"/>
              </a:rPr>
              <a:t>Rapana</a:t>
            </a:r>
            <a:r>
              <a:rPr lang="en-US" sz="1900" b="0" strike="noStrike" spc="-1" dirty="0">
                <a:solidFill>
                  <a:srgbClr val="000000"/>
                </a:solidFill>
                <a:latin typeface="Calibri"/>
                <a:ea typeface="DejaVu Sans"/>
              </a:rPr>
              <a:t>, horse mackerel, red mullet)</a:t>
            </a:r>
            <a:endParaRPr lang="en-US" sz="1900" b="0" strike="noStrike" spc="-1" dirty="0">
              <a:solidFill>
                <a:srgbClr val="000000"/>
              </a:solidFill>
              <a:latin typeface="Arial"/>
            </a:endParaRPr>
          </a:p>
          <a:p>
            <a:pPr marL="457200" indent="-228600">
              <a:lnSpc>
                <a:spcPct val="100000"/>
              </a:lnSpc>
              <a:spcBef>
                <a:spcPts val="1060"/>
              </a:spcBef>
              <a:buSzPct val="45000"/>
              <a:buFont typeface="Wingdings" charset="2"/>
              <a:buChar char=""/>
            </a:pPr>
            <a:r>
              <a:rPr lang="en-GB" sz="1900" b="0" strike="noStrike" spc="-1" dirty="0">
                <a:solidFill>
                  <a:srgbClr val="000000"/>
                </a:solidFill>
                <a:latin typeface="Calibri"/>
                <a:ea typeface="DejaVu Sans"/>
              </a:rPr>
              <a:t>The sampling frame of the survey was the National Fleet Register. Within each of the strata (activities, fleet segments), the vessels were randomly selected for sampling.</a:t>
            </a:r>
            <a:endParaRPr lang="en-US" sz="2000" dirty="0"/>
          </a:p>
          <a:p>
            <a:endParaRPr lang="en-GB" sz="2800" dirty="0"/>
          </a:p>
        </p:txBody>
      </p:sp>
      <p:pic>
        <p:nvPicPr>
          <p:cNvPr id="7" name="Content Placeholder 6" descr="A map of the ocean&#10;&#10;Description automatically generated">
            <a:extLst>
              <a:ext uri="{FF2B5EF4-FFF2-40B4-BE49-F238E27FC236}">
                <a16:creationId xmlns:a16="http://schemas.microsoft.com/office/drawing/2014/main" id="{3E3618CC-CC86-0BC8-2BDE-EC7FBFC0FAC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248390" y="740228"/>
            <a:ext cx="5473106" cy="5377543"/>
          </a:xfrm>
        </p:spPr>
      </p:pic>
      <p:sp>
        <p:nvSpPr>
          <p:cNvPr id="9" name="TextBox 8">
            <a:extLst>
              <a:ext uri="{FF2B5EF4-FFF2-40B4-BE49-F238E27FC236}">
                <a16:creationId xmlns:a16="http://schemas.microsoft.com/office/drawing/2014/main" id="{F207F03F-908C-8BA1-24C3-13FC6327339F}"/>
              </a:ext>
            </a:extLst>
          </p:cNvPr>
          <p:cNvSpPr txBox="1"/>
          <p:nvPr/>
        </p:nvSpPr>
        <p:spPr>
          <a:xfrm>
            <a:off x="6798711" y="6117771"/>
            <a:ext cx="4950582" cy="369332"/>
          </a:xfrm>
          <a:prstGeom prst="rect">
            <a:avLst/>
          </a:prstGeom>
          <a:noFill/>
        </p:spPr>
        <p:txBody>
          <a:bodyPr wrap="square" rtlCol="0">
            <a:spAutoFit/>
          </a:bodyPr>
          <a:lstStyle/>
          <a:p>
            <a:r>
              <a:rPr lang="en-US" dirty="0"/>
              <a:t>Pelagic Trawl Observations  </a:t>
            </a:r>
            <a:endParaRPr lang="en-GB" dirty="0"/>
          </a:p>
        </p:txBody>
      </p:sp>
    </p:spTree>
    <p:extLst>
      <p:ext uri="{BB962C8B-B14F-4D97-AF65-F5344CB8AC3E}">
        <p14:creationId xmlns:p14="http://schemas.microsoft.com/office/powerpoint/2010/main" val="855419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F258-BCD7-67D8-1E7B-7E49E2B3CFC9}"/>
              </a:ext>
            </a:extLst>
          </p:cNvPr>
          <p:cNvSpPr>
            <a:spLocks noGrp="1"/>
          </p:cNvSpPr>
          <p:nvPr>
            <p:ph type="title"/>
          </p:nvPr>
        </p:nvSpPr>
        <p:spPr/>
        <p:txBody>
          <a:bodyPr/>
          <a:lstStyle/>
          <a:p>
            <a:r>
              <a:rPr lang="en-US" dirty="0">
                <a:solidFill>
                  <a:srgbClr val="DD4100"/>
                </a:solidFill>
              </a:rPr>
              <a:t>Sampling Scheme</a:t>
            </a:r>
            <a:endParaRPr lang="en-GB" dirty="0">
              <a:solidFill>
                <a:srgbClr val="DD4100"/>
              </a:solidFill>
            </a:endParaRPr>
          </a:p>
        </p:txBody>
      </p:sp>
      <p:sp>
        <p:nvSpPr>
          <p:cNvPr id="3" name="Text Placeholder 2">
            <a:extLst>
              <a:ext uri="{FF2B5EF4-FFF2-40B4-BE49-F238E27FC236}">
                <a16:creationId xmlns:a16="http://schemas.microsoft.com/office/drawing/2014/main" id="{52E0304F-39E8-C5AB-97F5-48EB91320CAD}"/>
              </a:ext>
            </a:extLst>
          </p:cNvPr>
          <p:cNvSpPr>
            <a:spLocks noGrp="1"/>
          </p:cNvSpPr>
          <p:nvPr>
            <p:ph type="body" idx="1"/>
          </p:nvPr>
        </p:nvSpPr>
        <p:spPr>
          <a:xfrm>
            <a:off x="675745" y="1584721"/>
            <a:ext cx="4185623" cy="576262"/>
          </a:xfrm>
        </p:spPr>
        <p:txBody>
          <a:bodyPr/>
          <a:lstStyle/>
          <a:p>
            <a:r>
              <a:rPr lang="en-US" sz="3600" dirty="0">
                <a:solidFill>
                  <a:schemeClr val="accent1"/>
                </a:solidFill>
                <a:latin typeface="+mj-lt"/>
                <a:ea typeface="+mj-ea"/>
                <a:cs typeface="+mj-cs"/>
              </a:rPr>
              <a:t>Task 3</a:t>
            </a:r>
            <a:endParaRPr lang="en-GB" dirty="0"/>
          </a:p>
        </p:txBody>
      </p:sp>
      <p:pic>
        <p:nvPicPr>
          <p:cNvPr id="8" name="Content Placeholder 7" descr="A map of the ocean&#10;&#10;Description automatically generated">
            <a:extLst>
              <a:ext uri="{FF2B5EF4-FFF2-40B4-BE49-F238E27FC236}">
                <a16:creationId xmlns:a16="http://schemas.microsoft.com/office/drawing/2014/main" id="{E8B2E5FD-3A37-C6D4-FC06-B6AD03EC0DC0}"/>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76274" y="2160984"/>
            <a:ext cx="5124945" cy="3765954"/>
          </a:xfrm>
        </p:spPr>
      </p:pic>
      <p:pic>
        <p:nvPicPr>
          <p:cNvPr id="10" name="Content Placeholder 9" descr="A map of the ocean&#10;&#10;Description automatically generated">
            <a:extLst>
              <a:ext uri="{FF2B5EF4-FFF2-40B4-BE49-F238E27FC236}">
                <a16:creationId xmlns:a16="http://schemas.microsoft.com/office/drawing/2014/main" id="{1E4ECF60-2400-4B32-8B5C-1B777893945C}"/>
              </a:ext>
            </a:extLst>
          </p:cNvPr>
          <p:cNvPicPr>
            <a:picLocks noGrp="1" noChangeAspect="1"/>
          </p:cNvPicPr>
          <p:nvPr>
            <p:ph sz="quarter" idx="4"/>
          </p:nvPr>
        </p:nvPicPr>
        <p:blipFill>
          <a:blip r:embed="rId3">
            <a:extLst>
              <a:ext uri="{28A0092B-C50C-407E-A947-70E740481C1C}">
                <a14:useLocalDpi xmlns:a14="http://schemas.microsoft.com/office/drawing/2010/main" val="0"/>
              </a:ext>
            </a:extLst>
          </a:blip>
          <a:stretch>
            <a:fillRect/>
          </a:stretch>
        </p:blipFill>
        <p:spPr>
          <a:xfrm>
            <a:off x="6274774" y="2160983"/>
            <a:ext cx="5372939" cy="3760136"/>
          </a:xfrm>
        </p:spPr>
      </p:pic>
      <p:sp>
        <p:nvSpPr>
          <p:cNvPr id="11" name="TextBox 10">
            <a:extLst>
              <a:ext uri="{FF2B5EF4-FFF2-40B4-BE49-F238E27FC236}">
                <a16:creationId xmlns:a16="http://schemas.microsoft.com/office/drawing/2014/main" id="{E3435AC6-532A-3F84-2D89-139C43A88AA2}"/>
              </a:ext>
            </a:extLst>
          </p:cNvPr>
          <p:cNvSpPr txBox="1"/>
          <p:nvPr/>
        </p:nvSpPr>
        <p:spPr>
          <a:xfrm>
            <a:off x="1088571" y="5926937"/>
            <a:ext cx="4712648" cy="369332"/>
          </a:xfrm>
          <a:prstGeom prst="rect">
            <a:avLst/>
          </a:prstGeom>
          <a:noFill/>
        </p:spPr>
        <p:txBody>
          <a:bodyPr wrap="square" rtlCol="0">
            <a:spAutoFit/>
          </a:bodyPr>
          <a:lstStyle/>
          <a:p>
            <a:r>
              <a:rPr lang="en-US" dirty="0"/>
              <a:t>Gillnet Fishery Observations </a:t>
            </a:r>
            <a:endParaRPr lang="en-GB" dirty="0"/>
          </a:p>
        </p:txBody>
      </p:sp>
      <p:sp>
        <p:nvSpPr>
          <p:cNvPr id="13" name="TextBox 12">
            <a:extLst>
              <a:ext uri="{FF2B5EF4-FFF2-40B4-BE49-F238E27FC236}">
                <a16:creationId xmlns:a16="http://schemas.microsoft.com/office/drawing/2014/main" id="{F3733945-F5D8-9A22-2AE7-1DC8DDC7FD64}"/>
              </a:ext>
            </a:extLst>
          </p:cNvPr>
          <p:cNvSpPr txBox="1"/>
          <p:nvPr/>
        </p:nvSpPr>
        <p:spPr>
          <a:xfrm>
            <a:off x="6738257" y="5933106"/>
            <a:ext cx="4909456" cy="369332"/>
          </a:xfrm>
          <a:prstGeom prst="rect">
            <a:avLst/>
          </a:prstGeom>
          <a:noFill/>
        </p:spPr>
        <p:txBody>
          <a:bodyPr wrap="square" rtlCol="0">
            <a:spAutoFit/>
          </a:bodyPr>
          <a:lstStyle/>
          <a:p>
            <a:r>
              <a:rPr lang="en-US" dirty="0"/>
              <a:t>Polyvalent Vessels Observations </a:t>
            </a:r>
            <a:endParaRPr lang="en-GB" dirty="0"/>
          </a:p>
        </p:txBody>
      </p:sp>
    </p:spTree>
    <p:extLst>
      <p:ext uri="{BB962C8B-B14F-4D97-AF65-F5344CB8AC3E}">
        <p14:creationId xmlns:p14="http://schemas.microsoft.com/office/powerpoint/2010/main" val="311187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28829B-6991-C5CF-4366-A3F5EEE5EE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FA1EB3-FA55-BDA2-F18C-744EAC5800A3}"/>
              </a:ext>
            </a:extLst>
          </p:cNvPr>
          <p:cNvSpPr>
            <a:spLocks noGrp="1"/>
          </p:cNvSpPr>
          <p:nvPr>
            <p:ph type="title"/>
          </p:nvPr>
        </p:nvSpPr>
        <p:spPr/>
        <p:txBody>
          <a:bodyPr/>
          <a:lstStyle/>
          <a:p>
            <a:r>
              <a:rPr lang="en-US" dirty="0">
                <a:solidFill>
                  <a:srgbClr val="DD4100"/>
                </a:solidFill>
              </a:rPr>
              <a:t>Sampling Scheme</a:t>
            </a:r>
            <a:endParaRPr lang="en-GB" dirty="0">
              <a:solidFill>
                <a:srgbClr val="DD4100"/>
              </a:solidFill>
            </a:endParaRPr>
          </a:p>
        </p:txBody>
      </p:sp>
      <p:sp>
        <p:nvSpPr>
          <p:cNvPr id="3" name="Text Placeholder 2">
            <a:extLst>
              <a:ext uri="{FF2B5EF4-FFF2-40B4-BE49-F238E27FC236}">
                <a16:creationId xmlns:a16="http://schemas.microsoft.com/office/drawing/2014/main" id="{02F70224-DC65-6991-6660-16E1C7E37920}"/>
              </a:ext>
            </a:extLst>
          </p:cNvPr>
          <p:cNvSpPr>
            <a:spLocks noGrp="1"/>
          </p:cNvSpPr>
          <p:nvPr>
            <p:ph type="body" idx="1"/>
          </p:nvPr>
        </p:nvSpPr>
        <p:spPr>
          <a:xfrm>
            <a:off x="675745" y="1584721"/>
            <a:ext cx="4185623" cy="576262"/>
          </a:xfrm>
        </p:spPr>
        <p:txBody>
          <a:bodyPr/>
          <a:lstStyle/>
          <a:p>
            <a:r>
              <a:rPr lang="en-US" sz="3600" dirty="0">
                <a:solidFill>
                  <a:schemeClr val="accent1"/>
                </a:solidFill>
                <a:latin typeface="+mj-lt"/>
                <a:ea typeface="+mj-ea"/>
                <a:cs typeface="+mj-cs"/>
              </a:rPr>
              <a:t>Task 3</a:t>
            </a:r>
            <a:endParaRPr lang="en-GB" dirty="0"/>
          </a:p>
        </p:txBody>
      </p:sp>
      <p:pic>
        <p:nvPicPr>
          <p:cNvPr id="12" name="Content Placeholder 11" descr="A map of the ocean&#10;&#10;Description automatically generated">
            <a:extLst>
              <a:ext uri="{FF2B5EF4-FFF2-40B4-BE49-F238E27FC236}">
                <a16:creationId xmlns:a16="http://schemas.microsoft.com/office/drawing/2014/main" id="{6F792A85-A65B-990E-23A4-C4282E55AD3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2768556" y="1930400"/>
            <a:ext cx="5359266" cy="4566313"/>
          </a:xfrm>
        </p:spPr>
      </p:pic>
      <p:sp>
        <p:nvSpPr>
          <p:cNvPr id="14" name="TextBox 13">
            <a:extLst>
              <a:ext uri="{FF2B5EF4-FFF2-40B4-BE49-F238E27FC236}">
                <a16:creationId xmlns:a16="http://schemas.microsoft.com/office/drawing/2014/main" id="{89CC61F8-AF51-7997-7B0F-84788C5CAF2B}"/>
              </a:ext>
            </a:extLst>
          </p:cNvPr>
          <p:cNvSpPr txBox="1"/>
          <p:nvPr/>
        </p:nvSpPr>
        <p:spPr>
          <a:xfrm>
            <a:off x="3189514" y="6473060"/>
            <a:ext cx="5812972" cy="369332"/>
          </a:xfrm>
          <a:prstGeom prst="rect">
            <a:avLst/>
          </a:prstGeom>
          <a:noFill/>
        </p:spPr>
        <p:txBody>
          <a:bodyPr wrap="square" rtlCol="0">
            <a:spAutoFit/>
          </a:bodyPr>
          <a:lstStyle/>
          <a:p>
            <a:r>
              <a:rPr lang="en-US" dirty="0"/>
              <a:t>Beam Trawl Fishery Observations </a:t>
            </a:r>
            <a:endParaRPr lang="en-GB" dirty="0"/>
          </a:p>
        </p:txBody>
      </p:sp>
    </p:spTree>
    <p:extLst>
      <p:ext uri="{BB962C8B-B14F-4D97-AF65-F5344CB8AC3E}">
        <p14:creationId xmlns:p14="http://schemas.microsoft.com/office/powerpoint/2010/main" val="1482220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11064-E112-A2E9-798B-46F58F848091}"/>
              </a:ext>
            </a:extLst>
          </p:cNvPr>
          <p:cNvSpPr>
            <a:spLocks noGrp="1"/>
          </p:cNvSpPr>
          <p:nvPr>
            <p:ph type="title"/>
          </p:nvPr>
        </p:nvSpPr>
        <p:spPr>
          <a:xfrm>
            <a:off x="677334" y="609600"/>
            <a:ext cx="8596668" cy="718457"/>
          </a:xfrm>
        </p:spPr>
        <p:txBody>
          <a:bodyPr/>
          <a:lstStyle/>
          <a:p>
            <a:r>
              <a:rPr lang="en-US" dirty="0">
                <a:solidFill>
                  <a:srgbClr val="DD4100"/>
                </a:solidFill>
              </a:rPr>
              <a:t>Statistical Estimation Methodology</a:t>
            </a:r>
            <a:endParaRPr lang="en-GB" dirty="0">
              <a:solidFill>
                <a:srgbClr val="DD4100"/>
              </a:solidFill>
            </a:endParaRPr>
          </a:p>
        </p:txBody>
      </p:sp>
      <p:sp>
        <p:nvSpPr>
          <p:cNvPr id="3" name="Text Placeholder 2">
            <a:extLst>
              <a:ext uri="{FF2B5EF4-FFF2-40B4-BE49-F238E27FC236}">
                <a16:creationId xmlns:a16="http://schemas.microsoft.com/office/drawing/2014/main" id="{2844DC55-7586-26EE-07FB-F8B3598E5293}"/>
              </a:ext>
            </a:extLst>
          </p:cNvPr>
          <p:cNvSpPr>
            <a:spLocks noGrp="1"/>
          </p:cNvSpPr>
          <p:nvPr>
            <p:ph type="body" idx="1"/>
          </p:nvPr>
        </p:nvSpPr>
        <p:spPr>
          <a:xfrm>
            <a:off x="675745" y="1328057"/>
            <a:ext cx="4185623" cy="576262"/>
          </a:xfrm>
        </p:spPr>
        <p:txBody>
          <a:bodyPr/>
          <a:lstStyle/>
          <a:p>
            <a:r>
              <a:rPr lang="en-US" sz="3600" dirty="0">
                <a:solidFill>
                  <a:schemeClr val="accent1"/>
                </a:solidFill>
                <a:latin typeface="+mj-lt"/>
                <a:ea typeface="+mj-ea"/>
                <a:cs typeface="+mj-cs"/>
              </a:rPr>
              <a:t>Task 1</a:t>
            </a:r>
            <a:endParaRPr lang="en-GB" dirty="0"/>
          </a:p>
        </p:txBody>
      </p:sp>
      <p:sp>
        <p:nvSpPr>
          <p:cNvPr id="4" name="Content Placeholder 3">
            <a:extLst>
              <a:ext uri="{FF2B5EF4-FFF2-40B4-BE49-F238E27FC236}">
                <a16:creationId xmlns:a16="http://schemas.microsoft.com/office/drawing/2014/main" id="{6B01D315-FBA9-8CC5-8C54-E1CC54E5E238}"/>
              </a:ext>
            </a:extLst>
          </p:cNvPr>
          <p:cNvSpPr>
            <a:spLocks noGrp="1"/>
          </p:cNvSpPr>
          <p:nvPr>
            <p:ph sz="half" idx="2"/>
          </p:nvPr>
        </p:nvSpPr>
        <p:spPr>
          <a:xfrm>
            <a:off x="675745" y="1904319"/>
            <a:ext cx="4185623" cy="4137043"/>
          </a:xfrm>
        </p:spPr>
        <p:txBody>
          <a:bodyPr/>
          <a:lstStyle/>
          <a:p>
            <a:pPr>
              <a:buFont typeface="Calibri" panose="020F0502020204030204" pitchFamily="34" charset="0"/>
              <a:buChar char="•"/>
            </a:pPr>
            <a:r>
              <a:rPr lang="en-US" sz="1800" b="0" strike="noStrike" spc="-1" dirty="0">
                <a:solidFill>
                  <a:srgbClr val="000000"/>
                </a:solidFill>
                <a:latin typeface="Calibri"/>
                <a:ea typeface="DejaVu Sans"/>
              </a:rPr>
              <a:t>The swept area method was applied using the </a:t>
            </a:r>
            <a:r>
              <a:rPr lang="en-US" sz="1800" b="0" strike="noStrike" spc="-1" dirty="0" err="1">
                <a:solidFill>
                  <a:srgbClr val="000000"/>
                </a:solidFill>
                <a:latin typeface="Calibri"/>
                <a:ea typeface="DejaVu Sans"/>
              </a:rPr>
              <a:t>BioIndex</a:t>
            </a:r>
            <a:r>
              <a:rPr lang="en-US" sz="1800" b="0" strike="noStrike" spc="-1" dirty="0">
                <a:solidFill>
                  <a:srgbClr val="000000"/>
                </a:solidFill>
                <a:latin typeface="Calibri"/>
                <a:ea typeface="DejaVu Sans"/>
              </a:rPr>
              <a:t> program: R code to perform bottom trawl data analysis using the MEDITS file format, which enables the calculation of standardized biomass, abundance and length frequency distributions, sex ratio by size class.</a:t>
            </a:r>
            <a:endParaRPr lang="en-US" sz="1800" b="0" strike="noStrike" spc="-1" dirty="0">
              <a:solidFill>
                <a:srgbClr val="000000"/>
              </a:solidFill>
              <a:latin typeface="Arial"/>
            </a:endParaRPr>
          </a:p>
          <a:p>
            <a:pPr marL="0" indent="0">
              <a:buNone/>
            </a:pPr>
            <a:endParaRPr lang="en-GB" dirty="0"/>
          </a:p>
        </p:txBody>
      </p:sp>
      <p:sp>
        <p:nvSpPr>
          <p:cNvPr id="5" name="Text Placeholder 4">
            <a:extLst>
              <a:ext uri="{FF2B5EF4-FFF2-40B4-BE49-F238E27FC236}">
                <a16:creationId xmlns:a16="http://schemas.microsoft.com/office/drawing/2014/main" id="{E2EFE56C-A71A-A5E5-21C5-EC71E02734CE}"/>
              </a:ext>
            </a:extLst>
          </p:cNvPr>
          <p:cNvSpPr>
            <a:spLocks noGrp="1"/>
          </p:cNvSpPr>
          <p:nvPr>
            <p:ph type="body" sz="quarter" idx="3"/>
          </p:nvPr>
        </p:nvSpPr>
        <p:spPr>
          <a:xfrm>
            <a:off x="5237825" y="1328057"/>
            <a:ext cx="4185618" cy="576262"/>
          </a:xfrm>
        </p:spPr>
        <p:txBody>
          <a:bodyPr/>
          <a:lstStyle/>
          <a:p>
            <a:r>
              <a:rPr lang="en-US" sz="3600" dirty="0">
                <a:solidFill>
                  <a:schemeClr val="accent1"/>
                </a:solidFill>
                <a:latin typeface="+mj-lt"/>
                <a:ea typeface="+mj-ea"/>
                <a:cs typeface="+mj-cs"/>
              </a:rPr>
              <a:t>Task 2</a:t>
            </a:r>
            <a:endParaRPr lang="en-GB" dirty="0"/>
          </a:p>
        </p:txBody>
      </p:sp>
      <p:sp>
        <p:nvSpPr>
          <p:cNvPr id="6" name="Content Placeholder 5">
            <a:extLst>
              <a:ext uri="{FF2B5EF4-FFF2-40B4-BE49-F238E27FC236}">
                <a16:creationId xmlns:a16="http://schemas.microsoft.com/office/drawing/2014/main" id="{409AC71F-507D-6154-6BD4-CAE34D584AFD}"/>
              </a:ext>
            </a:extLst>
          </p:cNvPr>
          <p:cNvSpPr>
            <a:spLocks noGrp="1"/>
          </p:cNvSpPr>
          <p:nvPr>
            <p:ph sz="quarter" idx="4"/>
          </p:nvPr>
        </p:nvSpPr>
        <p:spPr>
          <a:xfrm>
            <a:off x="5088384" y="1904319"/>
            <a:ext cx="4185617" cy="4137043"/>
          </a:xfrm>
        </p:spPr>
        <p:txBody>
          <a:bodyPr/>
          <a:lstStyle/>
          <a:p>
            <a:pPr marL="4572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a:ea typeface="DejaVu Sans"/>
              </a:rPr>
              <a:t>Classical allometric models used to analyze the morphometric relationships between the biological parameters; The least-squares method used to estimate the linear-weight relationship (LWR): W=a*</a:t>
            </a:r>
            <a:r>
              <a:rPr lang="en-US" sz="1800" b="0" strike="noStrike" spc="-1" dirty="0" err="1">
                <a:solidFill>
                  <a:srgbClr val="000000"/>
                </a:solidFill>
                <a:latin typeface="Calibri"/>
                <a:ea typeface="DejaVu Sans"/>
              </a:rPr>
              <a:t>L^b</a:t>
            </a:r>
            <a:r>
              <a:rPr lang="en-US" sz="1800" b="0" strike="noStrike" spc="-1" dirty="0">
                <a:solidFill>
                  <a:srgbClr val="000000"/>
                </a:solidFill>
                <a:latin typeface="Calibri"/>
                <a:ea typeface="DejaVu Sans"/>
              </a:rPr>
              <a:t>;</a:t>
            </a:r>
            <a:endParaRPr lang="en-US" sz="18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a:ea typeface="DejaVu Sans"/>
              </a:rPr>
              <a:t>The gonadosomatic index (GSI) is determined:  GSI = [gonad weight/body weight] × 100;</a:t>
            </a:r>
            <a:endParaRPr lang="en-US" sz="1800" b="0" strike="noStrike" spc="-1" dirty="0">
              <a:solidFill>
                <a:srgbClr val="000000"/>
              </a:solidFill>
              <a:latin typeface="Arial"/>
            </a:endParaRPr>
          </a:p>
          <a:p>
            <a:pPr marL="457200" indent="-228600">
              <a:lnSpc>
                <a:spcPct val="100000"/>
              </a:lnSpc>
              <a:spcBef>
                <a:spcPts val="1060"/>
              </a:spcBef>
              <a:buClr>
                <a:srgbClr val="77CAEE"/>
              </a:buClr>
              <a:buSzPct val="45000"/>
              <a:buFont typeface="Wingdings" charset="2"/>
              <a:buChar char=""/>
              <a:tabLst>
                <a:tab pos="0" algn="l"/>
              </a:tabLst>
            </a:pPr>
            <a:r>
              <a:rPr lang="en-US" sz="1800" b="0" strike="noStrike" spc="-1" dirty="0">
                <a:solidFill>
                  <a:srgbClr val="000000"/>
                </a:solidFill>
                <a:latin typeface="Calibri"/>
                <a:ea typeface="DejaVu Sans"/>
              </a:rPr>
              <a:t>The XLSTAT software and the statistical libraries of PYTHON, used to display the linear-weight histograms; </a:t>
            </a:r>
            <a:endParaRPr lang="en-US" sz="1800" b="0" strike="noStrike" spc="-1" dirty="0">
              <a:solidFill>
                <a:srgbClr val="000000"/>
              </a:solidFill>
              <a:latin typeface="Arial"/>
            </a:endParaRPr>
          </a:p>
          <a:p>
            <a:pPr marL="0" indent="0">
              <a:buNone/>
            </a:pPr>
            <a:endParaRPr lang="en-GB" dirty="0"/>
          </a:p>
        </p:txBody>
      </p:sp>
    </p:spTree>
    <p:extLst>
      <p:ext uri="{BB962C8B-B14F-4D97-AF65-F5344CB8AC3E}">
        <p14:creationId xmlns:p14="http://schemas.microsoft.com/office/powerpoint/2010/main" val="367014565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Έγγραφο" ma:contentTypeID="0x01010060DC4123ED56FC439ECC7FB0707F01E2" ma:contentTypeVersion="4" ma:contentTypeDescription="Δημιουργία νέου εγγράφου" ma:contentTypeScope="" ma:versionID="a33fb319e921f99aa5a3eff9f607b7c0">
  <xsd:schema xmlns:xsd="http://www.w3.org/2001/XMLSchema" xmlns:xs="http://www.w3.org/2001/XMLSchema" xmlns:p="http://schemas.microsoft.com/office/2006/metadata/properties" xmlns:ns2="e3df9749-23e7-48f4-8166-c91eef933ef2" targetNamespace="http://schemas.microsoft.com/office/2006/metadata/properties" ma:root="true" ma:fieldsID="4549da64e4f69ed075e2bdd5df8a1197" ns2:_="">
    <xsd:import namespace="e3df9749-23e7-48f4-8166-c91eef933ef2"/>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df9749-23e7-48f4-8166-c91eef933e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Τύπος περιεχομένου"/>
        <xsd:element ref="dc:title" minOccurs="0" maxOccurs="1" ma:index="4" ma:displayName="Τίτλος"/>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63131F-0E58-4288-801D-7815292EA4F0}"/>
</file>

<file path=customXml/itemProps2.xml><?xml version="1.0" encoding="utf-8"?>
<ds:datastoreItem xmlns:ds="http://schemas.openxmlformats.org/officeDocument/2006/customXml" ds:itemID="{02A86CB4-199E-4E7D-B023-B5BEBAB7A789}"/>
</file>

<file path=customXml/itemProps3.xml><?xml version="1.0" encoding="utf-8"?>
<ds:datastoreItem xmlns:ds="http://schemas.openxmlformats.org/officeDocument/2006/customXml" ds:itemID="{19A60887-BC47-4B45-B773-F9315F923B8A}"/>
</file>

<file path=docProps/app.xml><?xml version="1.0" encoding="utf-8"?>
<Properties xmlns="http://schemas.openxmlformats.org/officeDocument/2006/extended-properties" xmlns:vt="http://schemas.openxmlformats.org/officeDocument/2006/docPropsVTypes">
  <Template>Facet</Template>
  <TotalTime>366</TotalTime>
  <Words>2668</Words>
  <Application>Microsoft Office PowerPoint</Application>
  <PresentationFormat>Widescreen</PresentationFormat>
  <Paragraphs>185</Paragraphs>
  <Slides>23</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Aptos</vt:lpstr>
      <vt:lpstr>Arial</vt:lpstr>
      <vt:lpstr>Calibri</vt:lpstr>
      <vt:lpstr>Liberation Serif</vt:lpstr>
      <vt:lpstr>Trebuchet MS</vt:lpstr>
      <vt:lpstr>Wingdings</vt:lpstr>
      <vt:lpstr>Wingdings 3</vt:lpstr>
      <vt:lpstr>Facet</vt:lpstr>
      <vt:lpstr>Raising procedures in Institute of Fish Resources – Varna for the activities related to the National Data Collection Program in Bulgaria</vt:lpstr>
      <vt:lpstr>TASKS</vt:lpstr>
      <vt:lpstr>Sampling Scheme</vt:lpstr>
      <vt:lpstr>Sampling Scheme</vt:lpstr>
      <vt:lpstr>Sampling Scheme</vt:lpstr>
      <vt:lpstr>Sampling Scheme</vt:lpstr>
      <vt:lpstr>Sampling Scheme</vt:lpstr>
      <vt:lpstr>Sampling Scheme</vt:lpstr>
      <vt:lpstr>Statistical Estimation Methodology</vt:lpstr>
      <vt:lpstr>Statistical Estimation Methodology</vt:lpstr>
      <vt:lpstr>Collected Data</vt:lpstr>
      <vt:lpstr>Collected Data</vt:lpstr>
      <vt:lpstr>Collected Data</vt:lpstr>
      <vt:lpstr>Algorithms</vt:lpstr>
      <vt:lpstr>Algorithms</vt:lpstr>
      <vt:lpstr>Evaluation of Method - Accuracy </vt:lpstr>
      <vt:lpstr>Evaluation of Method - Accuracy </vt:lpstr>
      <vt:lpstr>Evaluation of Method - Accuracy </vt:lpstr>
      <vt:lpstr>Data Quality Control and Assurance</vt:lpstr>
      <vt:lpstr>Thank You for your attention!</vt:lpstr>
      <vt:lpstr>Reference List</vt:lpstr>
      <vt:lpstr>Reference List</vt:lpstr>
      <vt:lpstr>Reference List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Raising procedures in Institute of Fish Resources – Varna for the activities related to the National Data Collection Program in Bulgaria</dc:title>
  <dc:creator>Lidia Nedkova</dc:creator>
  <cp:lastModifiedBy>Lidia Nedkova</cp:lastModifiedBy>
  <cp:revision>58</cp:revision>
  <dcterms:created xsi:type="dcterms:W3CDTF">2025-01-15T08:19:09Z</dcterms:created>
  <dcterms:modified xsi:type="dcterms:W3CDTF">2025-01-16T09:19:41Z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0x01010060DC4123ED56FC439ECC7FB0707F01E2</vt:lpwstr>
  </property>
</Properties>
</file>