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8" r:id="rId5"/>
    <p:sldId id="575" r:id="rId6"/>
    <p:sldId id="540" r:id="rId7"/>
    <p:sldId id="573" r:id="rId8"/>
    <p:sldId id="570" r:id="rId9"/>
    <p:sldId id="569" r:id="rId10"/>
    <p:sldId id="565" r:id="rId11"/>
    <p:sldId id="567" r:id="rId12"/>
    <p:sldId id="563" r:id="rId13"/>
    <p:sldId id="574" r:id="rId14"/>
    <p:sldId id="562" r:id="rId15"/>
    <p:sldId id="576" r:id="rId16"/>
    <p:sldId id="577" r:id="rId17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  <a:srgbClr val="006666"/>
    <a:srgbClr val="0066CC"/>
    <a:srgbClr val="FF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CD68D-8EC1-4015-BFE3-2C5987622609}" v="1" dt="2025-01-15T07:55:23.461"/>
    <p1510:client id="{B9AB341F-9D33-4983-9AD3-B4096653FC3E}" v="2" dt="2025-01-16T06:35:00.180"/>
  </p1510:revLst>
</p1510:revInfo>
</file>

<file path=ppt/tableStyles.xml><?xml version="1.0" encoding="utf-8"?>
<a:tblStyleLst xmlns:a="http://schemas.openxmlformats.org/drawingml/2006/main" def="{FACDA79A-D00D-40AD-9729-6EDB1091C2EC}">
  <a:tblStyle styleId="{FACDA79A-D00D-40AD-9729-6EDB1091C2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Στυλ με θέμα 1 - Έμφαση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Φωτεινό στυλ 3 - Έμφαση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0194" autoAdjust="0"/>
  </p:normalViewPr>
  <p:slideViewPr>
    <p:cSldViewPr>
      <p:cViewPr varScale="1">
        <p:scale>
          <a:sx n="77" d="100"/>
          <a:sy n="77" d="100"/>
        </p:scale>
        <p:origin x="11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Τουλούμης Κώστας" userId="21c04d8a-5960-4dab-b6fe-29b655f1e239" providerId="ADAL" clId="{82ECD68D-8EC1-4015-BFE3-2C5987622609}"/>
    <pc:docChg chg="addSld delSld modSld">
      <pc:chgData name="Τουλούμης Κώστας" userId="21c04d8a-5960-4dab-b6fe-29b655f1e239" providerId="ADAL" clId="{82ECD68D-8EC1-4015-BFE3-2C5987622609}" dt="2025-01-15T08:23:00.522" v="23" actId="1076"/>
      <pc:docMkLst>
        <pc:docMk/>
      </pc:docMkLst>
      <pc:sldChg chg="modSp mod">
        <pc:chgData name="Τουλούμης Κώστας" userId="21c04d8a-5960-4dab-b6fe-29b655f1e239" providerId="ADAL" clId="{82ECD68D-8EC1-4015-BFE3-2C5987622609}" dt="2025-01-13T11:56:56.064" v="10" actId="108"/>
        <pc:sldMkLst>
          <pc:docMk/>
          <pc:sldMk cId="0" sldId="258"/>
        </pc:sldMkLst>
        <pc:spChg chg="mod">
          <ac:chgData name="Τουλούμης Κώστας" userId="21c04d8a-5960-4dab-b6fe-29b655f1e239" providerId="ADAL" clId="{82ECD68D-8EC1-4015-BFE3-2C5987622609}" dt="2025-01-13T11:56:56.064" v="10" actId="108"/>
          <ac:spMkLst>
            <pc:docMk/>
            <pc:sldMk cId="0" sldId="258"/>
            <ac:spMk id="2" creationId="{1AB83288-D325-A183-B1CC-686BEBAD15D6}"/>
          </ac:spMkLst>
        </pc:spChg>
      </pc:sldChg>
      <pc:sldChg chg="del">
        <pc:chgData name="Τουλούμης Κώστας" userId="21c04d8a-5960-4dab-b6fe-29b655f1e239" providerId="ADAL" clId="{82ECD68D-8EC1-4015-BFE3-2C5987622609}" dt="2025-01-15T07:55:27.726" v="14" actId="2696"/>
        <pc:sldMkLst>
          <pc:docMk/>
          <pc:sldMk cId="0" sldId="517"/>
        </pc:sldMkLst>
      </pc:sldChg>
      <pc:sldChg chg="modSp mod">
        <pc:chgData name="Τουλούμης Κώστας" userId="21c04d8a-5960-4dab-b6fe-29b655f1e239" providerId="ADAL" clId="{82ECD68D-8EC1-4015-BFE3-2C5987622609}" dt="2025-01-13T12:01:36.820" v="12" actId="20577"/>
        <pc:sldMkLst>
          <pc:docMk/>
          <pc:sldMk cId="3164565008" sldId="540"/>
        </pc:sldMkLst>
        <pc:spChg chg="mod">
          <ac:chgData name="Τουλούμης Κώστας" userId="21c04d8a-5960-4dab-b6fe-29b655f1e239" providerId="ADAL" clId="{82ECD68D-8EC1-4015-BFE3-2C5987622609}" dt="2025-01-13T12:01:36.820" v="12" actId="20577"/>
          <ac:spMkLst>
            <pc:docMk/>
            <pc:sldMk cId="3164565008" sldId="540"/>
            <ac:spMk id="6" creationId="{E9D84914-3E85-D724-C700-72A8993E66DA}"/>
          </ac:spMkLst>
        </pc:spChg>
      </pc:sldChg>
      <pc:sldChg chg="addSp modSp mod">
        <pc:chgData name="Τουλούμης Κώστας" userId="21c04d8a-5960-4dab-b6fe-29b655f1e239" providerId="ADAL" clId="{82ECD68D-8EC1-4015-BFE3-2C5987622609}" dt="2025-01-15T08:23:00.522" v="23" actId="1076"/>
        <pc:sldMkLst>
          <pc:docMk/>
          <pc:sldMk cId="1678263677" sldId="569"/>
        </pc:sldMkLst>
        <pc:spChg chg="mod">
          <ac:chgData name="Τουλούμης Κώστας" userId="21c04d8a-5960-4dab-b6fe-29b655f1e239" providerId="ADAL" clId="{82ECD68D-8EC1-4015-BFE3-2C5987622609}" dt="2025-01-15T08:14:44.319" v="15" actId="255"/>
          <ac:spMkLst>
            <pc:docMk/>
            <pc:sldMk cId="1678263677" sldId="569"/>
            <ac:spMk id="14" creationId="{57E26159-2262-E5AD-8091-7CCAC9418A5B}"/>
          </ac:spMkLst>
        </pc:spChg>
        <pc:picChg chg="add mod modCrop">
          <ac:chgData name="Τουλούμης Κώστας" userId="21c04d8a-5960-4dab-b6fe-29b655f1e239" providerId="ADAL" clId="{82ECD68D-8EC1-4015-BFE3-2C5987622609}" dt="2025-01-15T08:23:00.522" v="23" actId="1076"/>
          <ac:picMkLst>
            <pc:docMk/>
            <pc:sldMk cId="1678263677" sldId="569"/>
            <ac:picMk id="7" creationId="{B3051733-75A6-1C29-109B-469DCB83CEE2}"/>
          </ac:picMkLst>
        </pc:picChg>
        <pc:picChg chg="mod">
          <ac:chgData name="Τουλούμης Κώστας" userId="21c04d8a-5960-4dab-b6fe-29b655f1e239" providerId="ADAL" clId="{82ECD68D-8EC1-4015-BFE3-2C5987622609}" dt="2025-01-15T08:22:57.501" v="22" actId="1076"/>
          <ac:picMkLst>
            <pc:docMk/>
            <pc:sldMk cId="1678263677" sldId="569"/>
            <ac:picMk id="42" creationId="{D0B9FE7A-A8AF-D5D4-45A3-ECD2A42E3920}"/>
          </ac:picMkLst>
        </pc:picChg>
      </pc:sldChg>
      <pc:sldChg chg="add">
        <pc:chgData name="Τουλούμης Κώστας" userId="21c04d8a-5960-4dab-b6fe-29b655f1e239" providerId="ADAL" clId="{82ECD68D-8EC1-4015-BFE3-2C5987622609}" dt="2025-01-15T07:55:23.461" v="13"/>
        <pc:sldMkLst>
          <pc:docMk/>
          <pc:sldMk cId="0" sldId="577"/>
        </pc:sldMkLst>
      </pc:sldChg>
    </pc:docChg>
  </pc:docChgLst>
  <pc:docChgLst>
    <pc:chgData name="Τουλούμης Κώστας" userId="21c04d8a-5960-4dab-b6fe-29b655f1e239" providerId="ADAL" clId="{B9AB341F-9D33-4983-9AD3-B4096653FC3E}"/>
    <pc:docChg chg="undo custSel delSld modSld">
      <pc:chgData name="Τουλούμης Κώστας" userId="21c04d8a-5960-4dab-b6fe-29b655f1e239" providerId="ADAL" clId="{B9AB341F-9D33-4983-9AD3-B4096653FC3E}" dt="2025-01-16T06:26:09.881" v="80" actId="20577"/>
      <pc:docMkLst>
        <pc:docMk/>
      </pc:docMkLst>
      <pc:sldChg chg="modSp mod">
        <pc:chgData name="Τουλούμης Κώστας" userId="21c04d8a-5960-4dab-b6fe-29b655f1e239" providerId="ADAL" clId="{B9AB341F-9D33-4983-9AD3-B4096653FC3E}" dt="2025-01-16T06:16:23.259" v="51" actId="20577"/>
        <pc:sldMkLst>
          <pc:docMk/>
          <pc:sldMk cId="3753584415" sldId="562"/>
        </pc:sldMkLst>
        <pc:spChg chg="mod">
          <ac:chgData name="Τουλούμης Κώστας" userId="21c04d8a-5960-4dab-b6fe-29b655f1e239" providerId="ADAL" clId="{B9AB341F-9D33-4983-9AD3-B4096653FC3E}" dt="2025-01-16T06:16:23.259" v="51" actId="20577"/>
          <ac:spMkLst>
            <pc:docMk/>
            <pc:sldMk cId="3753584415" sldId="562"/>
            <ac:spMk id="32" creationId="{00000000-0000-0000-0000-000000000000}"/>
          </ac:spMkLst>
        </pc:spChg>
        <pc:spChg chg="mod">
          <ac:chgData name="Τουλούμης Κώστας" userId="21c04d8a-5960-4dab-b6fe-29b655f1e239" providerId="ADAL" clId="{B9AB341F-9D33-4983-9AD3-B4096653FC3E}" dt="2025-01-16T06:13:40.489" v="39" actId="14100"/>
          <ac:spMkLst>
            <pc:docMk/>
            <pc:sldMk cId="3753584415" sldId="562"/>
            <ac:spMk id="36" creationId="{00000000-0000-0000-0000-000000000000}"/>
          </ac:spMkLst>
        </pc:spChg>
      </pc:sldChg>
      <pc:sldChg chg="del">
        <pc:chgData name="Τουλούμης Κώστας" userId="21c04d8a-5960-4dab-b6fe-29b655f1e239" providerId="ADAL" clId="{B9AB341F-9D33-4983-9AD3-B4096653FC3E}" dt="2025-01-16T06:15:12.667" v="41" actId="2696"/>
        <pc:sldMkLst>
          <pc:docMk/>
          <pc:sldMk cId="3753584415" sldId="563"/>
        </pc:sldMkLst>
      </pc:sldChg>
      <pc:sldChg chg="modSp mod">
        <pc:chgData name="Τουλούμης Κώστας" userId="21c04d8a-5960-4dab-b6fe-29b655f1e239" providerId="ADAL" clId="{B9AB341F-9D33-4983-9AD3-B4096653FC3E}" dt="2025-01-16T06:26:09.881" v="80" actId="20577"/>
        <pc:sldMkLst>
          <pc:docMk/>
          <pc:sldMk cId="165411558" sldId="565"/>
        </pc:sldMkLst>
        <pc:spChg chg="mod">
          <ac:chgData name="Τουλούμης Κώστας" userId="21c04d8a-5960-4dab-b6fe-29b655f1e239" providerId="ADAL" clId="{B9AB341F-9D33-4983-9AD3-B4096653FC3E}" dt="2025-01-16T06:26:09.881" v="80" actId="20577"/>
          <ac:spMkLst>
            <pc:docMk/>
            <pc:sldMk cId="165411558" sldId="565"/>
            <ac:spMk id="32" creationId="{7540673C-3113-3222-FEEC-E96D15B94E08}"/>
          </ac:spMkLst>
        </pc:spChg>
      </pc:sldChg>
      <pc:sldChg chg="addSp delSp modSp mod">
        <pc:chgData name="Τουλούμης Κώστας" userId="21c04d8a-5960-4dab-b6fe-29b655f1e239" providerId="ADAL" clId="{B9AB341F-9D33-4983-9AD3-B4096653FC3E}" dt="2025-01-16T06:10:54.434" v="38" actId="20577"/>
        <pc:sldMkLst>
          <pc:docMk/>
          <pc:sldMk cId="3574099635" sldId="567"/>
        </pc:sldMkLst>
        <pc:spChg chg="mod">
          <ac:chgData name="Τουλούμης Κώστας" userId="21c04d8a-5960-4dab-b6fe-29b655f1e239" providerId="ADAL" clId="{B9AB341F-9D33-4983-9AD3-B4096653FC3E}" dt="2025-01-16T06:10:54.434" v="38" actId="20577"/>
          <ac:spMkLst>
            <pc:docMk/>
            <pc:sldMk cId="3574099635" sldId="567"/>
            <ac:spMk id="32" creationId="{DC1FC822-3297-BAC0-43CF-5A763AB8F2C1}"/>
          </ac:spMkLst>
        </pc:spChg>
        <pc:picChg chg="add mod modCrop">
          <ac:chgData name="Τουλούμης Κώστας" userId="21c04d8a-5960-4dab-b6fe-29b655f1e239" providerId="ADAL" clId="{B9AB341F-9D33-4983-9AD3-B4096653FC3E}" dt="2025-01-16T06:10:49.362" v="37" actId="1076"/>
          <ac:picMkLst>
            <pc:docMk/>
            <pc:sldMk cId="3574099635" sldId="567"/>
            <ac:picMk id="6" creationId="{903958B5-2970-0F93-E8C0-463D23C76E77}"/>
          </ac:picMkLst>
        </pc:picChg>
        <pc:picChg chg="del">
          <ac:chgData name="Τουλούμης Κώστας" userId="21c04d8a-5960-4dab-b6fe-29b655f1e239" providerId="ADAL" clId="{B9AB341F-9D33-4983-9AD3-B4096653FC3E}" dt="2025-01-16T06:10:46.577" v="36" actId="478"/>
          <ac:picMkLst>
            <pc:docMk/>
            <pc:sldMk cId="3574099635" sldId="567"/>
            <ac:picMk id="8" creationId="{AD2CF899-B81F-5746-A695-BD8352E3FCA8}"/>
          </ac:picMkLst>
        </pc:picChg>
      </pc:sldChg>
      <pc:sldChg chg="addSp delSp modSp mod">
        <pc:chgData name="Τουλούμης Κώστας" userId="21c04d8a-5960-4dab-b6fe-29b655f1e239" providerId="ADAL" clId="{B9AB341F-9D33-4983-9AD3-B4096653FC3E}" dt="2025-01-16T06:09:26.416" v="31" actId="1076"/>
        <pc:sldMkLst>
          <pc:docMk/>
          <pc:sldMk cId="1678263677" sldId="569"/>
        </pc:sldMkLst>
        <pc:spChg chg="mod">
          <ac:chgData name="Τουλούμης Κώστας" userId="21c04d8a-5960-4dab-b6fe-29b655f1e239" providerId="ADAL" clId="{B9AB341F-9D33-4983-9AD3-B4096653FC3E}" dt="2025-01-16T06:09:04.325" v="25"/>
          <ac:spMkLst>
            <pc:docMk/>
            <pc:sldMk cId="1678263677" sldId="569"/>
            <ac:spMk id="13" creationId="{6572294D-9427-D5A2-54F2-8A9C98623675}"/>
          </ac:spMkLst>
        </pc:spChg>
        <pc:picChg chg="mod">
          <ac:chgData name="Τουλούμης Κώστας" userId="21c04d8a-5960-4dab-b6fe-29b655f1e239" providerId="ADAL" clId="{B9AB341F-9D33-4983-9AD3-B4096653FC3E}" dt="2025-01-16T06:05:12.594" v="18" actId="1076"/>
          <ac:picMkLst>
            <pc:docMk/>
            <pc:sldMk cId="1678263677" sldId="569"/>
            <ac:picMk id="7" creationId="{B3051733-75A6-1C29-109B-469DCB83CEE2}"/>
          </ac:picMkLst>
        </pc:picChg>
        <pc:picChg chg="add mod modCrop">
          <ac:chgData name="Τουλούμης Κώστας" userId="21c04d8a-5960-4dab-b6fe-29b655f1e239" providerId="ADAL" clId="{B9AB341F-9D33-4983-9AD3-B4096653FC3E}" dt="2025-01-16T06:06:45.206" v="23" actId="1076"/>
          <ac:picMkLst>
            <pc:docMk/>
            <pc:sldMk cId="1678263677" sldId="569"/>
            <ac:picMk id="8" creationId="{6607987E-10D3-2C4B-192C-C8E6BC2A06CF}"/>
          </ac:picMkLst>
        </pc:picChg>
        <pc:picChg chg="del">
          <ac:chgData name="Τουλούμης Κώστας" userId="21c04d8a-5960-4dab-b6fe-29b655f1e239" providerId="ADAL" clId="{B9AB341F-9D33-4983-9AD3-B4096653FC3E}" dt="2025-01-16T06:06:42.967" v="22" actId="478"/>
          <ac:picMkLst>
            <pc:docMk/>
            <pc:sldMk cId="1678263677" sldId="569"/>
            <ac:picMk id="10" creationId="{C83C91A3-4DF2-27C8-26FF-9987DC8D7B64}"/>
          </ac:picMkLst>
        </pc:picChg>
        <pc:picChg chg="add mod modCrop">
          <ac:chgData name="Τουλούμης Κώστας" userId="21c04d8a-5960-4dab-b6fe-29b655f1e239" providerId="ADAL" clId="{B9AB341F-9D33-4983-9AD3-B4096653FC3E}" dt="2025-01-16T06:09:26.416" v="31" actId="1076"/>
          <ac:picMkLst>
            <pc:docMk/>
            <pc:sldMk cId="1678263677" sldId="569"/>
            <ac:picMk id="11" creationId="{B61CB778-0C59-5AF9-1BE4-B3FF5033F4F2}"/>
          </ac:picMkLst>
        </pc:picChg>
        <pc:picChg chg="del">
          <ac:chgData name="Τουλούμης Κώστας" userId="21c04d8a-5960-4dab-b6fe-29b655f1e239" providerId="ADAL" clId="{B9AB341F-9D33-4983-9AD3-B4096653FC3E}" dt="2025-01-16T06:09:24.349" v="30" actId="478"/>
          <ac:picMkLst>
            <pc:docMk/>
            <pc:sldMk cId="1678263677" sldId="569"/>
            <ac:picMk id="12" creationId="{CB026006-EE2D-8545-5EF0-7C6832232D96}"/>
          </ac:picMkLst>
        </pc:picChg>
        <pc:picChg chg="del">
          <ac:chgData name="Τουλούμης Κώστας" userId="21c04d8a-5960-4dab-b6fe-29b655f1e239" providerId="ADAL" clId="{B9AB341F-9D33-4983-9AD3-B4096653FC3E}" dt="2025-01-16T06:05:09.103" v="17" actId="478"/>
          <ac:picMkLst>
            <pc:docMk/>
            <pc:sldMk cId="1678263677" sldId="569"/>
            <ac:picMk id="42" creationId="{D0B9FE7A-A8AF-D5D4-45A3-ECD2A42E3920}"/>
          </ac:picMkLst>
        </pc:picChg>
      </pc:sldChg>
      <pc:sldChg chg="modSp mod">
        <pc:chgData name="Τουλούμης Κώστας" userId="21c04d8a-5960-4dab-b6fe-29b655f1e239" providerId="ADAL" clId="{B9AB341F-9D33-4983-9AD3-B4096653FC3E}" dt="2025-01-13T16:47:17.210" v="16" actId="14100"/>
        <pc:sldMkLst>
          <pc:docMk/>
          <pc:sldMk cId="2866837028" sldId="574"/>
        </pc:sldMkLst>
        <pc:spChg chg="mod">
          <ac:chgData name="Τουλούμης Κώστας" userId="21c04d8a-5960-4dab-b6fe-29b655f1e239" providerId="ADAL" clId="{B9AB341F-9D33-4983-9AD3-B4096653FC3E}" dt="2025-01-13T16:47:17.210" v="16" actId="14100"/>
          <ac:spMkLst>
            <pc:docMk/>
            <pc:sldMk cId="2866837028" sldId="574"/>
            <ac:spMk id="7" creationId="{A47ACB0D-53CC-17BB-1D0C-BD38606CE0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a397a42b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aa397a42b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31E33-D3A0-7392-F373-7F14394C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6A6FE-9EBF-BC59-4A8C-E1D7D12117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27480A-F254-21F8-6755-A5756E932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l-G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886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379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448F0-AD1A-881B-8354-638FC392B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55A441-931B-5ABA-4E08-521C172BA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2EE663-CCFF-FB32-6CA7-B84EAC45D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19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A8D0-FA52-D5A7-2BB6-A83E3164E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B2AB3-9CED-DD0F-0680-3C39CD6C96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995D43-27B7-8B74-088F-2257E765B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63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34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202F5-3E4B-712A-76A8-DB32D834F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D47107-9BAC-D5AD-BF3D-255F74402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DB9D8-5E5F-71C1-18D2-201CAA4D9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63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5797A-90BE-D4FC-2CAD-BA4EF974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387E0-8000-828F-2877-C4D2F1E1AF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717E1-97F0-DCCC-AF46-61467BD04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19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67B13-BBC3-0849-0866-92705F27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C19327-F827-A649-8349-1B947F9D1D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95C9D4-C07C-1C5A-8EDE-F3EC73E76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62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646DC-9FCC-460E-3E4B-AB65099B4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16582-91C6-FDBF-8EF7-29182E8D7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717B3-82EA-270B-838B-5531BDBB7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l-G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8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20AFD-B500-5500-CFD2-3243C8EB6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E066F8-EFDB-A60F-6EC0-F46CFEABD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D97873-7118-518E-C90B-748C0BE83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l-G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03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l-G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37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1" y="16002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40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dbfis.e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 descr="https://ec.europa.eu/info/sites/info/themes/europa/images/svg/logo/logo--en.svg"/>
          <p:cNvSpPr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5"/>
          <p:cNvGrpSpPr/>
          <p:nvPr/>
        </p:nvGrpSpPr>
        <p:grpSpPr>
          <a:xfrm>
            <a:off x="714348" y="963770"/>
            <a:ext cx="7643866" cy="5057517"/>
            <a:chOff x="892934" y="2045320"/>
            <a:chExt cx="7500990" cy="3677668"/>
          </a:xfrm>
        </p:grpSpPr>
        <p:sp>
          <p:nvSpPr>
            <p:cNvPr id="142" name="Google Shape;142;p15"/>
            <p:cNvSpPr/>
            <p:nvPr/>
          </p:nvSpPr>
          <p:spPr>
            <a:xfrm>
              <a:off x="892934" y="2045320"/>
              <a:ext cx="7500990" cy="18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105000"/>
                </a:lnSpc>
              </a:pPr>
              <a:endParaRPr lang="en-US" i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endParaRPr>
            </a:p>
            <a:p>
              <a:pPr algn="ctr">
                <a:lnSpc>
                  <a:spcPct val="105000"/>
                </a:lnSpc>
              </a:pPr>
              <a:r>
                <a:rPr lang="en-US" sz="1800" b="1" cap="small" dirty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Symbol"/>
                </a:rPr>
                <a:t>CINEA/EMFAF/2021/3.1.2/03/SC04/SI2.881222</a:t>
              </a:r>
            </a:p>
            <a:p>
              <a:pPr algn="ctr">
                <a:lnSpc>
                  <a:spcPct val="105000"/>
                </a:lnSpc>
              </a:pPr>
              <a:r>
                <a:rPr lang="en-US" b="1" i="1" dirty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Specific Contract 2021/3.1.2/03/SC04</a:t>
              </a:r>
            </a:p>
            <a:p>
              <a:pPr algn="ctr"/>
              <a:r>
                <a:rPr lang="en-US" sz="1800" b="1" dirty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Symbol"/>
                </a:rPr>
                <a:t>Hosting, maintenance and further development of the Regional Database for the Mediterranean and Black Seas</a:t>
              </a:r>
            </a:p>
            <a:p>
              <a:pPr marL="177800" indent="-177800" algn="ctr"/>
              <a:endParaRPr lang="en-US" sz="300" b="1" dirty="0">
                <a:solidFill>
                  <a:srgbClr val="00206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Symbol"/>
              </a:endParaRPr>
            </a:p>
            <a:p>
              <a:pPr marL="177800" indent="-177800" algn="ctr"/>
              <a:endParaRPr lang="en-US" b="1" dirty="0">
                <a:solidFill>
                  <a:srgbClr val="00206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Symbol"/>
              </a:endParaRPr>
            </a:p>
            <a:p>
              <a:pPr marL="177800" indent="-177800" algn="ctr"/>
              <a:r>
                <a:rPr lang="en-US" b="1" i="1" dirty="0">
                  <a:solidFill>
                    <a:srgbClr val="002060"/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  <a:sym typeface="Symbol"/>
                </a:rPr>
                <a:t> </a:t>
              </a:r>
            </a:p>
            <a:p>
              <a:pPr algn="ctr"/>
              <a:endParaRPr lang="en-US" b="1" dirty="0">
                <a:solidFill>
                  <a:srgbClr val="00206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pPr algn="ctr"/>
              <a:endParaRPr lang="en-US" b="1" dirty="0">
                <a:solidFill>
                  <a:srgbClr val="00206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Calibri"/>
              </a:endParaRPr>
            </a:p>
            <a:p>
              <a:pPr algn="ctr"/>
              <a:endParaRPr lang="en-US" b="1" dirty="0">
                <a:solidFill>
                  <a:srgbClr val="00206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Calibri"/>
              </a:endParaRPr>
            </a:p>
            <a:p>
              <a:pPr lvl="0" algn="ctr">
                <a:lnSpc>
                  <a:spcPct val="105000"/>
                </a:lnSpc>
              </a:pPr>
              <a:endParaRPr lang="en-US" i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endParaRPr>
            </a:p>
            <a:p>
              <a:pPr lvl="0" algn="ctr">
                <a:lnSpc>
                  <a:spcPct val="105000"/>
                </a:lnSpc>
              </a:pPr>
              <a:endParaRPr lang="en-US" sz="2400" b="1" cap="small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892934" y="4445509"/>
              <a:ext cx="7500990" cy="1277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endParaRPr>
            </a:p>
            <a:p>
              <a:pPr algn="ctr"/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Statistical Workshop</a:t>
              </a:r>
            </a:p>
            <a:p>
              <a:pPr algn="ctr">
                <a:defRPr/>
              </a:pPr>
              <a:r>
                <a:rPr lang="en-US" sz="2000" b="1" i="1" u="sng" dirty="0">
                  <a:solidFill>
                    <a:schemeClr val="accent1">
                      <a:lumMod val="50000"/>
                    </a:schemeClr>
                  </a:solidFill>
                  <a:latin typeface="Calibri Light" pitchFamily="34" charset="0"/>
                  <a:cs typeface="Calibri Light" pitchFamily="34" charset="0"/>
                </a:rPr>
                <a:t>Estimation of fleet and stock related variables in the Greek fisheries under Regulation (EC) No 2017/1004</a:t>
              </a:r>
              <a:endParaRPr lang="el-GR" sz="2000" b="1" i="1" u="sng" dirty="0">
                <a:solidFill>
                  <a:schemeClr val="accent1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endParaRPr>
            </a:p>
            <a:p>
              <a:pPr algn="ctr"/>
              <a:endParaRPr lang="en-US" sz="2000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endParaRPr>
            </a:p>
            <a:p>
              <a:pPr algn="ctr"/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January 2025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5786" y="2500306"/>
            <a:ext cx="7358114" cy="1733740"/>
            <a:chOff x="785786" y="2695392"/>
            <a:chExt cx="7358114" cy="173374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/>
            <a:srcRect l="9376" t="24723" r="10142"/>
            <a:stretch>
              <a:fillRect/>
            </a:stretch>
          </p:blipFill>
          <p:spPr bwMode="auto">
            <a:xfrm>
              <a:off x="785786" y="3124019"/>
              <a:ext cx="7358114" cy="1305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9" descr="v1.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3093" y="2695392"/>
              <a:ext cx="1098973" cy="348319"/>
            </a:xfrm>
            <a:prstGeom prst="rect">
              <a:avLst/>
            </a:prstGeom>
          </p:spPr>
        </p:pic>
      </p:grpSp>
      <p:pic>
        <p:nvPicPr>
          <p:cNvPr id="11" name="Imagen 1" descr="logo_ec_17_colors_300dpi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137" y="214290"/>
            <a:ext cx="1360805" cy="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B83288-D325-A183-B1CC-686BEBAD15D6}"/>
              </a:ext>
            </a:extLst>
          </p:cNvPr>
          <p:cNvSpPr txBox="1"/>
          <p:nvPr/>
        </p:nvSpPr>
        <p:spPr>
          <a:xfrm>
            <a:off x="4570943" y="6433421"/>
            <a:ext cx="456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HCMR, FRI teams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7EA8B-8BB8-9380-ED8D-BB6959EFE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657489-FA0A-DE2A-55C9-7DCC16A2391A}"/>
              </a:ext>
            </a:extLst>
          </p:cNvPr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Demographics for the </a:t>
            </a:r>
            <a:r>
              <a:rPr lang="en-GB" sz="2000" b="1" dirty="0">
                <a:solidFill>
                  <a:srgbClr val="FFFFFF"/>
                </a:solidFill>
                <a:latin typeface="Calibri Light" pitchFamily="34" charset="0"/>
                <a:cs typeface="Calibri Light" pitchFamily="34" charset="0"/>
              </a:rPr>
              <a:t>multi-gear small scale Greek fisheries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ACB0D-53CC-17BB-1D0C-BD38606CE0C7}"/>
              </a:ext>
            </a:extLst>
          </p:cNvPr>
          <p:cNvSpPr/>
          <p:nvPr/>
        </p:nvSpPr>
        <p:spPr>
          <a:xfrm>
            <a:off x="35495" y="404664"/>
            <a:ext cx="8963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Lengths – process selection criterion / Data quality</a:t>
            </a:r>
            <a:endParaRPr lang="en-US" sz="3200" b="1" dirty="0">
              <a:solidFill>
                <a:schemeClr val="tx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782612D-FCD4-32BB-4798-62CA3C5F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6C153349-0B97-6286-C3B2-E6804EAF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B0C94AEA-D99D-C771-88DF-A14B9CED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16CFD2E4-15B4-C42C-0D51-5ED50710B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CC28FFB0-FCB6-1BA3-2F36-4BE68D88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3D955C53-8B1E-1DF0-E8A5-D62D7D31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E8DC9AD-81D1-AD40-FC49-0E68B74E6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2934C20A-65E6-0C42-CE7E-D3DA280F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BE1337F-8E7D-006C-A802-C4BBDA5A7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80B3C84-A55C-5DDA-38AF-5611E0F17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6831C94-8F50-EAA8-A9EC-728643E6B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9FABE3DF-FBD5-D2E0-B2AF-34288794E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6302EDDD-84A1-91B4-A42F-E9FC3FBFF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B4C41FC-7EB5-5043-E44E-C3BA6234E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17C9BC5-5F40-9336-F7A4-EB8CCBED9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281" y="72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Consortium | Marine-EO">
            <a:extLst>
              <a:ext uri="{FF2B5EF4-FFF2-40B4-BE49-F238E27FC236}">
                <a16:creationId xmlns:a16="http://schemas.microsoft.com/office/drawing/2014/main" id="{FEB721F7-985C-20A8-7EA1-76501B2C9D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45231" y="932610"/>
            <a:ext cx="648072" cy="576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3E62E9-44A9-ECBF-58AB-216CAB417E09}"/>
                  </a:ext>
                </a:extLst>
              </p:cNvPr>
              <p:cNvSpPr txBox="1"/>
              <p:nvPr/>
            </p:nvSpPr>
            <p:spPr>
              <a:xfrm>
                <a:off x="1153343" y="1148634"/>
                <a:ext cx="7956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Estimated 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𝑠𝑎𝑚𝑝𝑙𝑒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/ Measured W</a:t>
                </a:r>
                <a14:m>
                  <m:oMath xmlns:m="http://schemas.openxmlformats.org/officeDocument/2006/math"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𝑠𝑎𝑚𝑝𝑙𝑒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±10%   process 1, otherwise process 2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3E62E9-44A9-ECBF-58AB-216CAB417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43" y="1148634"/>
                <a:ext cx="7956376" cy="369332"/>
              </a:xfrm>
              <a:prstGeom prst="rect">
                <a:avLst/>
              </a:prstGeom>
              <a:blipFill>
                <a:blip r:embed="rId4"/>
                <a:stretch>
                  <a:fillRect l="-61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nale – Ινστιτούτο Αλιευτικής έρευνας">
            <a:extLst>
              <a:ext uri="{FF2B5EF4-FFF2-40B4-BE49-F238E27FC236}">
                <a16:creationId xmlns:a16="http://schemas.microsoft.com/office/drawing/2014/main" id="{97B01016-70BC-4CF6-34DB-C49F1C0B3F29}"/>
              </a:ext>
            </a:extLst>
          </p:cNvPr>
          <p:cNvPicPr/>
          <p:nvPr/>
        </p:nvPicPr>
        <p:blipFill>
          <a:blip r:embed="rId5"/>
          <a:srcRect r="61972"/>
          <a:stretch/>
        </p:blipFill>
        <p:spPr bwMode="auto">
          <a:xfrm>
            <a:off x="145231" y="1643979"/>
            <a:ext cx="765932" cy="576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271A56-4B90-A0B8-36E5-EFEE2E50B89C}"/>
                  </a:ext>
                </a:extLst>
              </p:cNvPr>
              <p:cNvSpPr txBox="1"/>
              <p:nvPr/>
            </p:nvSpPr>
            <p:spPr>
              <a:xfrm>
                <a:off x="1157602" y="1762698"/>
                <a:ext cx="7844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Estimated 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𝑠𝑎𝑚𝑝𝑙𝑒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/ Measured W</a:t>
                </a:r>
                <a14:m>
                  <m:oMath xmlns:m="http://schemas.openxmlformats.org/officeDocument/2006/math"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𝑠𝑎𝑚𝑝𝑙𝑒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±50%   process 1, otherwise process 2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271A56-4B90-A0B8-36E5-EFEE2E50B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02" y="1762698"/>
                <a:ext cx="7844613" cy="369332"/>
              </a:xfrm>
              <a:prstGeom prst="rect">
                <a:avLst/>
              </a:prstGeom>
              <a:blipFill>
                <a:blip r:embed="rId6"/>
                <a:stretch>
                  <a:fillRect l="-699" t="-9836" r="-5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CFCA184-D91F-A07D-18AE-C063E3770B4B}"/>
              </a:ext>
            </a:extLst>
          </p:cNvPr>
          <p:cNvSpPr/>
          <p:nvPr/>
        </p:nvSpPr>
        <p:spPr>
          <a:xfrm>
            <a:off x="4932040" y="2605983"/>
            <a:ext cx="2016224" cy="432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Sampling</a:t>
            </a:r>
            <a:endParaRPr lang="el-GR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200479-3EE4-59C4-AC11-ACDBC71F08E1}"/>
              </a:ext>
            </a:extLst>
          </p:cNvPr>
          <p:cNvSpPr/>
          <p:nvPr/>
        </p:nvSpPr>
        <p:spPr>
          <a:xfrm>
            <a:off x="4932040" y="3522458"/>
            <a:ext cx="2016224" cy="432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DataBase</a:t>
            </a:r>
            <a:endParaRPr lang="el-GR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640E83-0FF5-6B25-463F-A7B6BB735FC8}"/>
              </a:ext>
            </a:extLst>
          </p:cNvPr>
          <p:cNvSpPr/>
          <p:nvPr/>
        </p:nvSpPr>
        <p:spPr>
          <a:xfrm>
            <a:off x="4932040" y="4441850"/>
            <a:ext cx="2016224" cy="432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Analysis</a:t>
            </a:r>
            <a:endParaRPr lang="el-GR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5B8A2-F229-7825-863C-9FB9E03C8572}"/>
              </a:ext>
            </a:extLst>
          </p:cNvPr>
          <p:cNvSpPr/>
          <p:nvPr/>
        </p:nvSpPr>
        <p:spPr>
          <a:xfrm>
            <a:off x="4942610" y="5371051"/>
            <a:ext cx="2016224" cy="432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Final outcome</a:t>
            </a:r>
            <a:endParaRPr lang="el-GR" b="1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D26CB4C-ECF3-BDE4-274D-8708B606877E}"/>
              </a:ext>
            </a:extLst>
          </p:cNvPr>
          <p:cNvSpPr/>
          <p:nvPr/>
        </p:nvSpPr>
        <p:spPr>
          <a:xfrm>
            <a:off x="5832140" y="3066929"/>
            <a:ext cx="216024" cy="432000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5D3CA52B-983B-3105-34B1-ACC49D808DCD}"/>
              </a:ext>
            </a:extLst>
          </p:cNvPr>
          <p:cNvSpPr/>
          <p:nvPr/>
        </p:nvSpPr>
        <p:spPr>
          <a:xfrm rot="10800000">
            <a:off x="7159498" y="3659428"/>
            <a:ext cx="360040" cy="1043147"/>
          </a:xfrm>
          <a:prstGeom prst="curv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05161DB9-F5B6-992F-CC49-FBB969C34EF4}"/>
              </a:ext>
            </a:extLst>
          </p:cNvPr>
          <p:cNvSpPr/>
          <p:nvPr/>
        </p:nvSpPr>
        <p:spPr>
          <a:xfrm rot="10800000">
            <a:off x="7159499" y="4566615"/>
            <a:ext cx="360040" cy="1084577"/>
          </a:xfrm>
          <a:prstGeom prst="curv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B33AD460-0E71-487D-C9BE-7C45A7717B5E}"/>
              </a:ext>
            </a:extLst>
          </p:cNvPr>
          <p:cNvSpPr/>
          <p:nvPr/>
        </p:nvSpPr>
        <p:spPr>
          <a:xfrm rot="10800000">
            <a:off x="8097596" y="2804450"/>
            <a:ext cx="360040" cy="2864979"/>
          </a:xfrm>
          <a:prstGeom prst="curvedRightArrow">
            <a:avLst>
              <a:gd name="adj1" fmla="val 25000"/>
              <a:gd name="adj2" fmla="val 68242"/>
              <a:gd name="adj3" fmla="val 20969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3B620E08-0293-F795-42B3-DD1A8BB7030E}"/>
              </a:ext>
            </a:extLst>
          </p:cNvPr>
          <p:cNvSpPr/>
          <p:nvPr/>
        </p:nvSpPr>
        <p:spPr>
          <a:xfrm rot="10800000">
            <a:off x="7605789" y="3659428"/>
            <a:ext cx="360040" cy="2010001"/>
          </a:xfrm>
          <a:prstGeom prst="curv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DEA83-4E48-A3DD-79EB-66BD3053C59A}"/>
              </a:ext>
            </a:extLst>
          </p:cNvPr>
          <p:cNvSpPr txBox="1"/>
          <p:nvPr/>
        </p:nvSpPr>
        <p:spPr>
          <a:xfrm>
            <a:off x="6983716" y="5870611"/>
            <a:ext cx="231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Data correction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” loops</a:t>
            </a:r>
            <a:endParaRPr lang="el-G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451DF-5C10-6C34-4DED-E0A330610DCE}"/>
              </a:ext>
            </a:extLst>
          </p:cNvPr>
          <p:cNvSpPr/>
          <p:nvPr/>
        </p:nvSpPr>
        <p:spPr>
          <a:xfrm>
            <a:off x="5004048" y="2744685"/>
            <a:ext cx="216024" cy="16957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F772D3-6B2A-9DDF-DC6B-5BF8C6EC30C3}"/>
              </a:ext>
            </a:extLst>
          </p:cNvPr>
          <p:cNvSpPr txBox="1"/>
          <p:nvPr/>
        </p:nvSpPr>
        <p:spPr>
          <a:xfrm>
            <a:off x="2715710" y="2663490"/>
            <a:ext cx="222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Protocol, sampling design</a:t>
            </a:r>
            <a:endParaRPr lang="el-GR" i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35A764-8D60-6272-67E9-F5071A846A82}"/>
              </a:ext>
            </a:extLst>
          </p:cNvPr>
          <p:cNvSpPr/>
          <p:nvPr/>
        </p:nvSpPr>
        <p:spPr>
          <a:xfrm>
            <a:off x="5004048" y="3659428"/>
            <a:ext cx="216024" cy="16957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21D127-868C-562C-D0C5-C0DA41B79297}"/>
              </a:ext>
            </a:extLst>
          </p:cNvPr>
          <p:cNvSpPr txBox="1"/>
          <p:nvPr/>
        </p:nvSpPr>
        <p:spPr>
          <a:xfrm>
            <a:off x="2555776" y="3583114"/>
            <a:ext cx="2376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DB design to prevent errors</a:t>
            </a:r>
            <a:endParaRPr lang="el-GR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07754-CF6B-10DD-C434-C2B8D7D65E87}"/>
              </a:ext>
            </a:extLst>
          </p:cNvPr>
          <p:cNvSpPr txBox="1"/>
          <p:nvPr/>
        </p:nvSpPr>
        <p:spPr>
          <a:xfrm>
            <a:off x="3775032" y="309602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Protocol-DB comparison</a:t>
            </a:r>
            <a:endParaRPr lang="el-GR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0C63E6-AF0C-4701-B7B4-DF28355A23DD}"/>
              </a:ext>
            </a:extLst>
          </p:cNvPr>
          <p:cNvSpPr txBox="1"/>
          <p:nvPr/>
        </p:nvSpPr>
        <p:spPr>
          <a:xfrm>
            <a:off x="2790261" y="4022018"/>
            <a:ext cx="3092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Many data quality tests on DB export</a:t>
            </a:r>
            <a:endParaRPr lang="el-GR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84EE5F-DC16-C360-A7C2-05FA872FF8D6}"/>
              </a:ext>
            </a:extLst>
          </p:cNvPr>
          <p:cNvSpPr txBox="1"/>
          <p:nvPr/>
        </p:nvSpPr>
        <p:spPr>
          <a:xfrm>
            <a:off x="2966014" y="4503981"/>
            <a:ext cx="205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Measures of dispersion</a:t>
            </a:r>
            <a:endParaRPr lang="el-GR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1319E-CECC-C5F6-588E-AC66EB7E2F8F}"/>
              </a:ext>
            </a:extLst>
          </p:cNvPr>
          <p:cNvSpPr txBox="1"/>
          <p:nvPr/>
        </p:nvSpPr>
        <p:spPr>
          <a:xfrm>
            <a:off x="3460415" y="4922330"/>
            <a:ext cx="3303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Dq</a:t>
            </a:r>
            <a:r>
              <a:rPr lang="en-US" i="1" dirty="0"/>
              <a:t> checks, visual inspection</a:t>
            </a:r>
            <a:endParaRPr lang="el-GR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F12E6B-7BA6-ADCE-D5B0-0E55CB03DE8B}"/>
              </a:ext>
            </a:extLst>
          </p:cNvPr>
          <p:cNvSpPr txBox="1"/>
          <p:nvPr/>
        </p:nvSpPr>
        <p:spPr>
          <a:xfrm>
            <a:off x="3568427" y="5438904"/>
            <a:ext cx="179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Qualitrain</a:t>
            </a:r>
            <a:r>
              <a:rPr lang="en-US" i="1" dirty="0"/>
              <a:t> tools</a:t>
            </a:r>
            <a:endParaRPr lang="el-GR" i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FB747D-A0F0-42B8-B153-9BD8E98F3FD8}"/>
              </a:ext>
            </a:extLst>
          </p:cNvPr>
          <p:cNvSpPr/>
          <p:nvPr/>
        </p:nvSpPr>
        <p:spPr>
          <a:xfrm>
            <a:off x="5004048" y="4566616"/>
            <a:ext cx="216024" cy="16957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5A86F6-6A52-4756-14D9-836BCAA3DCE8}"/>
              </a:ext>
            </a:extLst>
          </p:cNvPr>
          <p:cNvSpPr/>
          <p:nvPr/>
        </p:nvSpPr>
        <p:spPr>
          <a:xfrm>
            <a:off x="5025256" y="5481623"/>
            <a:ext cx="216024" cy="16957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DE58871-6E2A-E66C-A20C-291CA43FBED4}"/>
              </a:ext>
            </a:extLst>
          </p:cNvPr>
          <p:cNvSpPr/>
          <p:nvPr/>
        </p:nvSpPr>
        <p:spPr>
          <a:xfrm>
            <a:off x="5832140" y="3985916"/>
            <a:ext cx="216024" cy="432000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12BA464-FB2B-76E8-3783-4375A30F40A5}"/>
              </a:ext>
            </a:extLst>
          </p:cNvPr>
          <p:cNvSpPr/>
          <p:nvPr/>
        </p:nvSpPr>
        <p:spPr>
          <a:xfrm>
            <a:off x="5832140" y="4908396"/>
            <a:ext cx="216024" cy="432000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F812EB-53B7-FC6F-E0B4-CF32B3361F26}"/>
              </a:ext>
            </a:extLst>
          </p:cNvPr>
          <p:cNvSpPr txBox="1"/>
          <p:nvPr/>
        </p:nvSpPr>
        <p:spPr>
          <a:xfrm>
            <a:off x="2865256" y="5870611"/>
            <a:ext cx="231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Data quality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” feedback</a:t>
            </a:r>
            <a:endParaRPr lang="el-G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0F8D3FB-B19D-DDA6-1E79-0A8082DD8B4B}"/>
              </a:ext>
            </a:extLst>
          </p:cNvPr>
          <p:cNvSpPr/>
          <p:nvPr/>
        </p:nvSpPr>
        <p:spPr>
          <a:xfrm>
            <a:off x="4283968" y="6178388"/>
            <a:ext cx="3384376" cy="549895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1D1571-C457-0E28-854A-1B2C6579487F}"/>
              </a:ext>
            </a:extLst>
          </p:cNvPr>
          <p:cNvSpPr txBox="1"/>
          <p:nvPr/>
        </p:nvSpPr>
        <p:spPr>
          <a:xfrm>
            <a:off x="-9867" y="3429000"/>
            <a:ext cx="24527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Data quality checks throughout all levels of the process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F42F28-5F03-63F9-2341-B74EDC976630}"/>
              </a:ext>
            </a:extLst>
          </p:cNvPr>
          <p:cNvCxnSpPr>
            <a:cxnSpLocks/>
          </p:cNvCxnSpPr>
          <p:nvPr/>
        </p:nvCxnSpPr>
        <p:spPr>
          <a:xfrm>
            <a:off x="-34281" y="2364059"/>
            <a:ext cx="9144000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3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Biological Data</a:t>
            </a:r>
            <a:endParaRPr lang="en-GB" sz="2000" b="1" dirty="0">
              <a:solidFill>
                <a:srgbClr val="FFFFFF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79512" y="4797152"/>
          <a:ext cx="5236210" cy="1490663"/>
        </p:xfrm>
        <a:graphic>
          <a:graphicData uri="http://schemas.openxmlformats.org/drawingml/2006/table">
            <a:tbl>
              <a:tblPr/>
              <a:tblGrid>
                <a:gridCol w="78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(</a:t>
                      </a:r>
                      <a:r>
                        <a:rPr lang="en-US" sz="1400" b="1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400" b="1" i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, j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)</a:t>
                      </a:r>
                      <a:endParaRPr lang="el-GR" sz="12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Age</a:t>
                      </a:r>
                      <a:r>
                        <a:rPr lang="en-US" sz="1400" b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Age</a:t>
                      </a:r>
                      <a:r>
                        <a:rPr lang="en-US" sz="1400" b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i+1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Age</a:t>
                      </a:r>
                      <a:r>
                        <a:rPr lang="en-US" sz="1400" b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i+2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Age</a:t>
                      </a:r>
                      <a:r>
                        <a:rPr lang="en-US" sz="1400" b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Totals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Lenght</a:t>
                      </a:r>
                      <a:r>
                        <a:rPr lang="en-US" sz="1400" b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j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400" i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i,j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400" i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i,N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Lenght</a:t>
                      </a:r>
                      <a:r>
                        <a:rPr lang="en-US" sz="1400" b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j+1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400" i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i+1.j+1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Lenght</a:t>
                      </a:r>
                      <a:r>
                        <a:rPr lang="en-US" sz="1400" b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K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400" i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K,N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Totals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l-GR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C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0" y="1196752"/>
            <a:ext cx="9144000" cy="5324535"/>
            <a:chOff x="0" y="1196752"/>
            <a:chExt cx="9144000" cy="5324535"/>
          </a:xfrm>
        </p:grpSpPr>
        <p:sp>
          <p:nvSpPr>
            <p:cNvPr id="32" name="Rectangle 31"/>
            <p:cNvSpPr/>
            <p:nvPr/>
          </p:nvSpPr>
          <p:spPr>
            <a:xfrm>
              <a:off x="0" y="1196752"/>
              <a:ext cx="9144000" cy="532453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Step 1:</a:t>
              </a: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Calculate the number of records (Nb of individuals with age </a:t>
              </a:r>
              <a:r>
                <a:rPr lang="en-US" sz="2000" dirty="0" err="1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i</a:t>
              </a: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by length bin j):</a:t>
              </a:r>
            </a:p>
            <a:p>
              <a:endPara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endPara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Step 2:</a:t>
              </a: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Sum the number of records in each row (Nb of individuals with age </a:t>
              </a:r>
              <a:r>
                <a:rPr lang="en-US" sz="2000" dirty="0" err="1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i</a:t>
              </a: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over all ages in each length bin j): </a:t>
              </a:r>
            </a:p>
            <a:p>
              <a:endPara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endPara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Step 3: </a:t>
              </a: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Calculate the proportion of each age to each length bin:</a:t>
              </a:r>
            </a:p>
            <a:p>
              <a:endPara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GB" sz="2000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where in the following table we have:</a:t>
              </a:r>
            </a:p>
            <a:p>
              <a:endParaRPr lang="en-GB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endParaRPr lang="el-GR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 </a:t>
              </a:r>
              <a:endParaRPr lang="el-GR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endPara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</a:t>
              </a:r>
              <a:endParaRPr lang="el-GR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</a:t>
              </a:r>
              <a:endParaRPr lang="el-GR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pPr algn="just"/>
              <a:endParaRPr lang="el-GR" sz="2000" b="1" i="1" dirty="0">
                <a:solidFill>
                  <a:srgbClr val="00206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11560" y="1556792"/>
              <a:ext cx="8208912" cy="3150662"/>
              <a:chOff x="611560" y="1556792"/>
              <a:chExt cx="8208912" cy="3150662"/>
            </a:xfrm>
          </p:grpSpPr>
          <p:pic>
            <p:nvPicPr>
              <p:cNvPr id="30" name="Picture 29"/>
              <p:cNvPicPr/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95" r="36195"/>
              <a:stretch/>
            </p:blipFill>
            <p:spPr bwMode="auto">
              <a:xfrm>
                <a:off x="611560" y="1556792"/>
                <a:ext cx="1734880" cy="50405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1" name="Picture 30"/>
              <p:cNvPicPr/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680" r="34250"/>
              <a:stretch/>
            </p:blipFill>
            <p:spPr bwMode="auto">
              <a:xfrm>
                <a:off x="2123728" y="2780928"/>
                <a:ext cx="1980363" cy="51954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3" name="Picture 32"/>
              <p:cNvPicPr/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19" r="34009"/>
              <a:stretch/>
            </p:blipFill>
            <p:spPr bwMode="auto">
              <a:xfrm>
                <a:off x="6587201" y="3573016"/>
                <a:ext cx="2233271" cy="47798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4" name="Picture 33"/>
              <p:cNvPicPr/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0" r="38601"/>
              <a:stretch/>
            </p:blipFill>
            <p:spPr bwMode="auto">
              <a:xfrm>
                <a:off x="3923928" y="4077072"/>
                <a:ext cx="1540213" cy="63038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6587200" y="5013176"/>
              <a:ext cx="255679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The table can be used in the construction of the Age frequency distribution (in  Demographics)</a:t>
              </a:r>
              <a:endParaRPr lang="el-GR" sz="16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8FAE322-DE25-B789-086D-C4BF6E33C82B}"/>
              </a:ext>
            </a:extLst>
          </p:cNvPr>
          <p:cNvSpPr/>
          <p:nvPr/>
        </p:nvSpPr>
        <p:spPr>
          <a:xfrm>
            <a:off x="35496" y="40466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ALK</a:t>
            </a:r>
            <a:endParaRPr lang="en-US" sz="3200" b="1" dirty="0">
              <a:solidFill>
                <a:schemeClr val="tx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8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A067B-09D7-A0BE-C939-E10C391B9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3CA174-62B8-0255-A1B2-DFA113443B08}"/>
              </a:ext>
            </a:extLst>
          </p:cNvPr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Biological Data</a:t>
            </a:r>
            <a:endParaRPr lang="en-GB" sz="2000" b="1" dirty="0">
              <a:solidFill>
                <a:srgbClr val="FFFFFF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2C335BA-788D-556E-2F60-2047E3B0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38A9AB5B-BAC9-9060-3F2D-B6B0AEA0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61002DB1-290B-C15C-A376-06B1CB185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880B8AB1-6983-16D1-4451-74B3CC74C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3B126575-8CF5-0A96-0DF7-3FCC2C89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0A0B00E0-8561-5AA3-2966-509A02C2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E1AD6ED-3ED6-B46E-2E22-639530CB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9BFE618-2FA1-58C1-D583-6906D6F93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AF5DC9-7526-7522-19FD-3A6D2145C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791C36-BBC6-584E-7E7C-BD7B4D802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8A0B6E2-6BE4-C4B9-B6E2-11E2392D6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1CDBA2F6-CA03-927B-1998-05485A804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72AB1668-9160-AE72-FFD7-F01C0B8C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BAD403D-9427-C2E5-68B6-FE7B16484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F557F5-D10F-D707-7C32-41C2B398F782}"/>
              </a:ext>
            </a:extLst>
          </p:cNvPr>
          <p:cNvSpPr/>
          <p:nvPr/>
        </p:nvSpPr>
        <p:spPr>
          <a:xfrm>
            <a:off x="35496" y="1196752"/>
            <a:ext cx="9073008" cy="563231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Macroscopically (and microscopically when necessary) maturity estimation by stock (species + GSA),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cs typeface="Calibri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Maturity scale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 mature, immature (reproductively active</a:t>
            </a:r>
            <a:r>
              <a:rPr lang="el-GR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or not),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cs typeface="Calibri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cs typeface="Calibri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cs typeface="Calibri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Estimation of mature/all ratio per length class (and sex),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Data quality estimation: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Generalised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linear models (binomial) for estimating the maturity ogive.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Nagelkerke's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R squared estimator to evaluate goodness of fit. Visual inspection to detect outliers. 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endParaRPr lang="el-GR" sz="2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endParaRPr lang="el-GR" sz="2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endParaRPr lang="el-GR" sz="2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algn="just"/>
            <a:endParaRPr lang="el-GR" sz="2000" b="1" i="1" dirty="0">
              <a:solidFill>
                <a:srgbClr val="002060"/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343185-5AAF-E60B-0E72-5B0C15E6092E}"/>
              </a:ext>
            </a:extLst>
          </p:cNvPr>
          <p:cNvSpPr/>
          <p:nvPr/>
        </p:nvSpPr>
        <p:spPr>
          <a:xfrm>
            <a:off x="35496" y="40466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Maturity</a:t>
            </a:r>
            <a:endParaRPr lang="en-US" sz="3200" b="1" dirty="0">
              <a:solidFill>
                <a:schemeClr val="tx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759C5-B106-73D7-EC6F-682697BB6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00" y="4635325"/>
            <a:ext cx="2160000" cy="2166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B784B-D7C2-E0C6-3A4B-40FAC37DF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000" y="4635325"/>
            <a:ext cx="2160000" cy="21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0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6236" y="2140857"/>
            <a:ext cx="499897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447675" indent="-180975"/>
            <a:r>
              <a:rPr lang="en-US" sz="2800" b="1" i="1" dirty="0">
                <a:solidFill>
                  <a:srgbClr val="0070C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We thank you for your attention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1800" y="3226178"/>
            <a:ext cx="349877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447675" indent="-180975" algn="ctr"/>
            <a:r>
              <a:rPr lang="en-US" sz="2400" i="1" dirty="0">
                <a:solidFill>
                  <a:srgbClr val="0070C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https://rdbfis.eu/</a:t>
            </a:r>
            <a:endParaRPr lang="en-US" sz="2400" i="1" dirty="0">
              <a:solidFill>
                <a:srgbClr val="0070C0"/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  <p:pic>
        <p:nvPicPr>
          <p:cNvPr id="8" name="Picture 7" descr="v1.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91" y="2844804"/>
            <a:ext cx="1236345" cy="391859"/>
          </a:xfrm>
          <a:prstGeom prst="rect">
            <a:avLst/>
          </a:prstGeom>
        </p:spPr>
      </p:pic>
      <p:pic>
        <p:nvPicPr>
          <p:cNvPr id="9" name="Imagen 1" descr="logo_ec_17_colors_300dpi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137" y="214290"/>
            <a:ext cx="1360805" cy="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214546" y="928670"/>
            <a:ext cx="4572000" cy="97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cap="small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Symbol"/>
              </a:rPr>
              <a:t>CINEA/EMFAF/2021/3.1.2/03/SC04/SI2.881222</a:t>
            </a:r>
          </a:p>
          <a:p>
            <a:pPr algn="ctr">
              <a:lnSpc>
                <a:spcPct val="105000"/>
              </a:lnSpc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Specific Contract 2021/3.1.2/03/SC04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Symbol"/>
              </a:rPr>
              <a:t>Hosting, maintenance and further development of the Regional Database for the Mediterranean and Black Seas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BFECCA-ACE3-418C-AE4E-B0A18897BA59}"/>
              </a:ext>
            </a:extLst>
          </p:cNvPr>
          <p:cNvGrpSpPr/>
          <p:nvPr/>
        </p:nvGrpSpPr>
        <p:grpSpPr>
          <a:xfrm>
            <a:off x="1691680" y="3874250"/>
            <a:ext cx="5952723" cy="2147038"/>
            <a:chOff x="1691680" y="3861048"/>
            <a:chExt cx="5952723" cy="214703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/>
            <a:srcRect l="9376" t="24723" r="10142"/>
            <a:stretch>
              <a:fillRect/>
            </a:stretch>
          </p:blipFill>
          <p:spPr bwMode="auto">
            <a:xfrm>
              <a:off x="1859368" y="3861048"/>
              <a:ext cx="5498392" cy="975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09E7E6C-34F3-4D76-97C0-45F7F5931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1680" y="4941168"/>
              <a:ext cx="5952723" cy="1066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63227-A374-76C0-74DD-24D34C13A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0330370-56AD-793F-6868-BF026D2A6EEA}"/>
              </a:ext>
            </a:extLst>
          </p:cNvPr>
          <p:cNvGrpSpPr/>
          <p:nvPr/>
        </p:nvGrpSpPr>
        <p:grpSpPr>
          <a:xfrm>
            <a:off x="3414216" y="2132856"/>
            <a:ext cx="5704707" cy="4634576"/>
            <a:chOff x="1779161" y="1113946"/>
            <a:chExt cx="7201402" cy="536545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821E5C-DAD3-5B80-CBB9-74876F12B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9161" y="1113946"/>
              <a:ext cx="7201402" cy="536545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C42D9F-9F4C-86C2-3C66-21448DC8896F}"/>
                </a:ext>
              </a:extLst>
            </p:cNvPr>
            <p:cNvSpPr txBox="1"/>
            <p:nvPr/>
          </p:nvSpPr>
          <p:spPr>
            <a:xfrm>
              <a:off x="5415167" y="2978160"/>
              <a:ext cx="1384526" cy="463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GSA 22</a:t>
              </a:r>
              <a:endPara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4E8A5C-ED72-5A00-DB16-FE735D4A6550}"/>
                </a:ext>
              </a:extLst>
            </p:cNvPr>
            <p:cNvSpPr txBox="1"/>
            <p:nvPr/>
          </p:nvSpPr>
          <p:spPr>
            <a:xfrm>
              <a:off x="2177700" y="4561998"/>
              <a:ext cx="1384526" cy="463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GSA 20</a:t>
              </a:r>
              <a:endPara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E0ECDF-A89E-76F3-D0CA-AFC372B5F39A}"/>
                </a:ext>
              </a:extLst>
            </p:cNvPr>
            <p:cNvSpPr txBox="1"/>
            <p:nvPr/>
          </p:nvSpPr>
          <p:spPr>
            <a:xfrm>
              <a:off x="4606357" y="5838509"/>
              <a:ext cx="1384526" cy="463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GSA 23</a:t>
              </a:r>
              <a:endPara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A1557E9-1A7C-D40D-751E-B437A744DAB1}"/>
              </a:ext>
            </a:extLst>
          </p:cNvPr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Calibri Light" pitchFamily="34" charset="0"/>
                <a:cs typeface="Calibri Light" pitchFamily="34" charset="0"/>
              </a:rPr>
              <a:t>Introduction</a:t>
            </a:r>
            <a:endParaRPr lang="el-GR" sz="2000" b="1" dirty="0">
              <a:solidFill>
                <a:srgbClr val="FFFFFF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B5A6DB-3229-857A-D914-0C760E31BAE4}"/>
              </a:ext>
            </a:extLst>
          </p:cNvPr>
          <p:cNvSpPr/>
          <p:nvPr/>
        </p:nvSpPr>
        <p:spPr>
          <a:xfrm>
            <a:off x="35496" y="40466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Greece</a:t>
            </a:r>
            <a:endParaRPr lang="en-US" sz="3200" b="1" dirty="0">
              <a:solidFill>
                <a:schemeClr val="tx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230FB93-4AF4-9A55-FD1B-B05288B3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29" descr="Inale – Ινστιτούτο Αλιευτικής έρευνας">
            <a:extLst>
              <a:ext uri="{FF2B5EF4-FFF2-40B4-BE49-F238E27FC236}">
                <a16:creationId xmlns:a16="http://schemas.microsoft.com/office/drawing/2014/main" id="{904AC597-77BF-A254-3BDE-EA8C9A937D47}"/>
              </a:ext>
            </a:extLst>
          </p:cNvPr>
          <p:cNvPicPr/>
          <p:nvPr/>
        </p:nvPicPr>
        <p:blipFill>
          <a:blip r:embed="rId4"/>
          <a:srcRect r="61972"/>
          <a:stretch/>
        </p:blipFill>
        <p:spPr bwMode="auto">
          <a:xfrm>
            <a:off x="7878713" y="2564901"/>
            <a:ext cx="828000" cy="57606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395BA6-380E-A90C-4079-B590F8BF5532}"/>
              </a:ext>
            </a:extLst>
          </p:cNvPr>
          <p:cNvSpPr/>
          <p:nvPr/>
        </p:nvSpPr>
        <p:spPr>
          <a:xfrm>
            <a:off x="0" y="1279788"/>
            <a:ext cx="54360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 Three GSAs, 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Two Institutes,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A large and scattered fleet,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More than 1,500,000 days at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sea effort (2023).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l-GR" sz="2000" dirty="0">
              <a:solidFill>
                <a:srgbClr val="002060"/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E767E-9315-9749-FEA3-4A77B84EC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700" y="5424808"/>
            <a:ext cx="696762" cy="6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9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Calibri Light" pitchFamily="34" charset="0"/>
                <a:cs typeface="Calibri Light" pitchFamily="34" charset="0"/>
              </a:rPr>
              <a:t>Introduction</a:t>
            </a:r>
            <a:endParaRPr lang="el-GR" sz="2000" b="1" dirty="0">
              <a:solidFill>
                <a:srgbClr val="FFFFFF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134D09-C44F-4E07-47AA-D8029FF7A900}"/>
              </a:ext>
            </a:extLst>
          </p:cNvPr>
          <p:cNvSpPr/>
          <p:nvPr/>
        </p:nvSpPr>
        <p:spPr>
          <a:xfrm>
            <a:off x="35496" y="40466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Greece – data availability</a:t>
            </a:r>
            <a:endParaRPr lang="en-US" sz="3200" b="1" dirty="0">
              <a:solidFill>
                <a:schemeClr val="tx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E15E6-FB74-9950-DDAB-A2E792098607}"/>
              </a:ext>
            </a:extLst>
          </p:cNvPr>
          <p:cNvSpPr txBox="1"/>
          <p:nvPr/>
        </p:nvSpPr>
        <p:spPr>
          <a:xfrm>
            <a:off x="107504" y="1124744"/>
            <a:ext cx="4631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Effort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84914-3E85-D724-C700-72A8993E66DA}"/>
              </a:ext>
            </a:extLst>
          </p:cNvPr>
          <p:cNvSpPr txBox="1"/>
          <p:nvPr/>
        </p:nvSpPr>
        <p:spPr>
          <a:xfrm>
            <a:off x="135088" y="1844824"/>
            <a:ext cx="9008912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Vessels &gt; 12 m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itchFamily="34" charset="0"/>
              <a:cs typeface="Calibri Light" pitchFamily="34" charset="0"/>
              <a:sym typeface="Wingdings" panose="05000000000000000000" pitchFamily="2" charset="2"/>
            </a:endParaRPr>
          </a:p>
          <a:p>
            <a:pPr marL="893763" lvl="5" indent="-342900">
              <a:buFont typeface="Wingdings" panose="05000000000000000000" pitchFamily="2" charset="2"/>
              <a:buChar char="§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VMS data,</a:t>
            </a:r>
          </a:p>
          <a:p>
            <a:pPr marL="893763" lvl="5" indent="-342900">
              <a:buFont typeface="Wingdings" panose="05000000000000000000" pitchFamily="2" charset="2"/>
              <a:buChar char="§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Effort is estimated at various levels of the spatial and temporal scale.</a:t>
            </a:r>
          </a:p>
          <a:p>
            <a:endParaRPr lang="en-US" sz="2800" b="1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Vessels &lt; 12 m</a:t>
            </a:r>
          </a:p>
          <a:p>
            <a:pPr marL="1008063" lvl="5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Effort-Landings survey (DCF). </a:t>
            </a:r>
          </a:p>
          <a:p>
            <a:pPr marL="1008063" lvl="8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Spatially and technically stratified random sampling scheme. </a:t>
            </a:r>
          </a:p>
          <a:p>
            <a:pPr marL="1008063" lvl="8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Raising to the total fleet (National Fleet Registry), taking into account fleet activity - inactivity. </a:t>
            </a:r>
          </a:p>
          <a:p>
            <a:pPr marL="1008063" lvl="8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Estimations per metier, GSA, Vessel Length category, Quarter.</a:t>
            </a:r>
          </a:p>
          <a:p>
            <a:pPr marL="1008063" lvl="8" indent="-4572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2F3EA-0CFF-E3DB-0152-E9C1EB16BDE5}"/>
              </a:ext>
            </a:extLst>
          </p:cNvPr>
          <p:cNvSpPr txBox="1"/>
          <p:nvPr/>
        </p:nvSpPr>
        <p:spPr>
          <a:xfrm>
            <a:off x="-32049" y="6242447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Effort metrics: days at sea, days at sea x Power, days at sea x Tonnage</a:t>
            </a:r>
          </a:p>
          <a:p>
            <a:endParaRPr lang="en-US" sz="1400" dirty="0">
              <a:solidFill>
                <a:srgbClr val="002060"/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6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907B2-4F43-574B-0304-DBBB1B61A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D0D87-A178-C37A-D417-2030CC04F8F0}"/>
              </a:ext>
            </a:extLst>
          </p:cNvPr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Calibri Light" pitchFamily="34" charset="0"/>
                <a:cs typeface="Calibri Light" pitchFamily="34" charset="0"/>
              </a:rPr>
              <a:t>Introduction</a:t>
            </a:r>
            <a:endParaRPr lang="el-GR" sz="2000" b="1" dirty="0">
              <a:solidFill>
                <a:srgbClr val="FFFFFF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DD460E-6CE8-B70D-0D7C-AD9BF9A438C7}"/>
              </a:ext>
            </a:extLst>
          </p:cNvPr>
          <p:cNvSpPr/>
          <p:nvPr/>
        </p:nvSpPr>
        <p:spPr>
          <a:xfrm>
            <a:off x="35496" y="40466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Greece – data availability</a:t>
            </a:r>
            <a:endParaRPr lang="en-US" sz="3200" b="1" dirty="0">
              <a:solidFill>
                <a:schemeClr val="tx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49F6D-47A0-15F0-BF24-FB8DD596473A}"/>
              </a:ext>
            </a:extLst>
          </p:cNvPr>
          <p:cNvSpPr txBox="1"/>
          <p:nvPr/>
        </p:nvSpPr>
        <p:spPr>
          <a:xfrm>
            <a:off x="107504" y="1124744"/>
            <a:ext cx="4631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Landings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3B1CB-424D-707C-FFF0-A0C895CFA524}"/>
              </a:ext>
            </a:extLst>
          </p:cNvPr>
          <p:cNvSpPr txBox="1"/>
          <p:nvPr/>
        </p:nvSpPr>
        <p:spPr>
          <a:xfrm>
            <a:off x="135088" y="1844824"/>
            <a:ext cx="90089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Vessels &gt;12 m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itchFamily="34" charset="0"/>
              <a:cs typeface="Calibri Light" pitchFamily="34" charset="0"/>
              <a:sym typeface="Wingdings" panose="05000000000000000000" pitchFamily="2" charset="2"/>
            </a:endParaRPr>
          </a:p>
          <a:p>
            <a:pPr marL="893763" lvl="5" indent="-342900">
              <a:buFont typeface="Wingdings" panose="05000000000000000000" pitchFamily="2" charset="2"/>
              <a:buChar char="§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ERS data (since 2016),</a:t>
            </a:r>
          </a:p>
          <a:p>
            <a:pPr marL="893763" lvl="5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Census, information for landings weight and value, per species, metier, statistical rectangle, trip, vessel </a:t>
            </a:r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 aggregation to the level defined by DCF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itchFamily="34" charset="0"/>
              <a:cs typeface="Calibri Light" pitchFamily="34" charset="0"/>
              <a:sym typeface="Arial"/>
            </a:endParaRPr>
          </a:p>
          <a:p>
            <a:endParaRPr lang="en-US" sz="2800" b="1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Vessels &lt;12 m</a:t>
            </a:r>
          </a:p>
          <a:p>
            <a:pPr marL="1008063" lvl="5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Effort-Landings survey (DCF). </a:t>
            </a:r>
          </a:p>
          <a:p>
            <a:pPr marL="1008063" lvl="8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Raising to the total effort. </a:t>
            </a:r>
          </a:p>
          <a:p>
            <a:pPr marL="1008063" lvl="8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Estimations per species, metier, Vessel Length category , GSA, Quarter.</a:t>
            </a:r>
          </a:p>
          <a:p>
            <a:pPr marL="1008063" lvl="8" indent="-4572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3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D18D6-7F8B-CF3B-5D2F-E113A59B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5C2235-2B46-F771-496C-81C5FB381365}"/>
              </a:ext>
            </a:extLst>
          </p:cNvPr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Estimations based on Biological sampling</a:t>
            </a:r>
            <a:endParaRPr lang="en-GB" sz="2000" b="1" dirty="0">
              <a:solidFill>
                <a:srgbClr val="FFFFFF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4376EA9C-F20C-31ED-28FD-7EE1527D0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1D3FB1C7-9B21-AE5A-07B6-10F3A458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A6D9CEF0-AC3C-C212-A600-C2A37DCBD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3D19F3F2-A191-5499-78A2-298B130E1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E5FA6F67-D44F-D18E-3E43-C99889A12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1AED34A9-6303-7F0A-0805-A00D70A8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A205986-CE5B-4515-F7B1-24ADEBB1D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C39DEAC-3A18-C22C-1972-1F318774F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D2997D3-3930-E274-8121-0DCC8B4A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7EB42C-14A8-CD8D-8C8D-72B8D5A6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E949477-742A-48B1-062F-AB6898A6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F86F5D82-110F-8FC5-FB75-84A40303B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14197E3B-7552-A785-BF15-6AA1E94FB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4F30D0-5061-4C09-4D95-DED201C615DD}"/>
              </a:ext>
            </a:extLst>
          </p:cNvPr>
          <p:cNvSpPr/>
          <p:nvPr/>
        </p:nvSpPr>
        <p:spPr>
          <a:xfrm>
            <a:off x="0" y="1700807"/>
            <a:ext cx="9144000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Target: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Estimation of discard ratio and total discards for the preferred aggregation level (GSA, Vessel length category, Gear, quarter, Species) 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Discards are considered as the portion of the total catch thrown back into the sea. 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Estimation based on on-board sampling. </a:t>
            </a:r>
            <a:endParaRPr lang="el-GR" sz="24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  <a:sym typeface="Wingdings" panose="05000000000000000000" pitchFamily="2" charset="2"/>
            </a:endParaRPr>
          </a:p>
          <a:p>
            <a:endParaRPr lang="en-US" sz="2400" b="1" i="1" u="sng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endParaRPr lang="en-US" sz="2400" b="1" i="1" u="sng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algn="just"/>
            <a:endParaRPr lang="el-GR" sz="2000" b="1" i="1" dirty="0">
              <a:solidFill>
                <a:srgbClr val="002060"/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B578FC3-6AE4-12C9-241E-EC9AA1EB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60715EA-E2F0-8D19-804E-3DB3905A6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36246-8C3C-4BAD-714A-D148A28F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951463"/>
            <a:ext cx="5942076" cy="842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5936F4-A911-3A8F-C21F-1BFDEF6D015A}"/>
              </a:ext>
            </a:extLst>
          </p:cNvPr>
          <p:cNvSpPr/>
          <p:nvPr/>
        </p:nvSpPr>
        <p:spPr>
          <a:xfrm>
            <a:off x="35496" y="40466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Discards</a:t>
            </a:r>
            <a:endParaRPr lang="en-US" sz="3200" b="1" dirty="0">
              <a:solidFill>
                <a:schemeClr val="tx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7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A7479-E801-DA5A-D0D6-21E8B9BEA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E7CDC5-56C9-7BE7-0C56-CE92591A07A8}"/>
              </a:ext>
            </a:extLst>
          </p:cNvPr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Discards for the </a:t>
            </a:r>
            <a:r>
              <a:rPr lang="en-GB" sz="2000" b="1" dirty="0">
                <a:solidFill>
                  <a:srgbClr val="FFFFFF"/>
                </a:solidFill>
                <a:latin typeface="Calibri Light" pitchFamily="34" charset="0"/>
                <a:cs typeface="Calibri Light" pitchFamily="34" charset="0"/>
              </a:rPr>
              <a:t>multi-gear small scale Greek fisheries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FCBF07C-0C40-A610-6682-19E34EA39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55AC1401-07FE-8C47-2770-674355108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5FF06D0-BAE3-1D68-B545-97AAC2D9A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2FB98FA-ADDB-05CE-EB87-635954BA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D693D150-6877-A99A-F779-A8635D117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0A670D03-09A0-C946-53C9-D0263F7F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56E9E34-12FC-0A59-98F7-54F6DDB92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3AC0CBE-98BA-DE33-2809-3C17F228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BCC189F-9E7C-F0E4-2639-0F1FA89E6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0AF3679-9D5A-B4BF-C32B-EDC00ED7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63128E7-D29C-9125-3E72-67851060F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C1700956-C0B0-E6FA-53B4-3A7FD439B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5526BACC-AFA1-DA8C-7ED4-4F081BA8D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9ED3238-08C5-B504-7896-CB735C21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572294D-9427-D5A2-54F2-8A9C98623675}"/>
                  </a:ext>
                </a:extLst>
              </p:cNvPr>
              <p:cNvSpPr/>
              <p:nvPr/>
            </p:nvSpPr>
            <p:spPr>
              <a:xfrm>
                <a:off x="37113" y="1339838"/>
                <a:ext cx="9144000" cy="462729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endParaRPr>
              </a:p>
              <a:p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Step 1:  Estimate discard ratio per trip </a:t>
                </a:r>
                <a:r>
                  <a:rPr lang="en-US" sz="2000" b="1" dirty="0" err="1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i</a:t>
                </a:r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 in</a:t>
                </a:r>
              </a:p>
              <a:p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stratum j,</a:t>
                </a:r>
              </a:p>
              <a:p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ea typeface="Calibri Light" pitchFamily="34" charset="0"/>
                    <a:cs typeface="Calibri Light" pitchFamily="34" charset="0"/>
                  </a:rPr>
                  <a:t> 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endParaRPr>
              </a:p>
              <a:p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endParaRPr>
              </a:p>
              <a:p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Step 2:  Estimate weighted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 per</a:t>
                </a:r>
              </a:p>
              <a:p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stratum j.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 is weighted based on</a:t>
                </a:r>
              </a:p>
              <a:p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catch.</a:t>
                </a:r>
              </a:p>
              <a:p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  <a:sym typeface="Wingdings" panose="05000000000000000000" pitchFamily="2" charset="2"/>
                </a:endParaRPr>
              </a:p>
              <a:p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  <a:sym typeface="Wingdings" panose="05000000000000000000" pitchFamily="2" charset="2"/>
                </a:endParaRPr>
              </a:p>
              <a:p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Step 3: Estimate total discards </a:t>
                </a:r>
              </a:p>
              <a:p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per stratum j.</a:t>
                </a:r>
              </a:p>
              <a:p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  <a:sym typeface="Wingdings" panose="05000000000000000000" pitchFamily="2" charset="2"/>
                </a:endParaRPr>
              </a:p>
              <a:p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To estimate discard ratio at different aggregation level, sum total discards and landings and estimate as: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572294D-9427-D5A2-54F2-8A9C98623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3" y="1339838"/>
                <a:ext cx="9144000" cy="4627292"/>
              </a:xfrm>
              <a:prstGeom prst="rect">
                <a:avLst/>
              </a:prstGeom>
              <a:blipFill>
                <a:blip r:embed="rId3"/>
                <a:stretch>
                  <a:fillRect l="-667"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3C4A8A05-487F-0FF7-6537-704D9FEFE7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158" r="13039"/>
          <a:stretch/>
        </p:blipFill>
        <p:spPr>
          <a:xfrm>
            <a:off x="5076056" y="1320509"/>
            <a:ext cx="3672408" cy="88849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611AB7A-55DD-D962-FF95-6ED5F75DD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5922041"/>
            <a:ext cx="5942076" cy="8427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E1025C-1585-08CA-0223-21908EE0FF57}"/>
              </a:ext>
            </a:extLst>
          </p:cNvPr>
          <p:cNvSpPr/>
          <p:nvPr/>
        </p:nvSpPr>
        <p:spPr>
          <a:xfrm>
            <a:off x="35496" y="40466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Discards</a:t>
            </a:r>
            <a:endParaRPr lang="en-US" sz="3200" b="1" dirty="0">
              <a:solidFill>
                <a:schemeClr val="tx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55081-25D3-8FA4-8285-E065FD03C8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9400" t="4661" r="30610" b="1"/>
          <a:stretch/>
        </p:blipFill>
        <p:spPr>
          <a:xfrm>
            <a:off x="6758092" y="543640"/>
            <a:ext cx="2376264" cy="4576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E26159-2262-E5AD-8091-7CCAC9418A5B}"/>
              </a:ext>
            </a:extLst>
          </p:cNvPr>
          <p:cNvSpPr txBox="1"/>
          <p:nvPr/>
        </p:nvSpPr>
        <p:spPr>
          <a:xfrm>
            <a:off x="6696236" y="292735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51733-75A6-1C29-109B-469DCB83CEE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2119" r="34106"/>
          <a:stretch/>
        </p:blipFill>
        <p:spPr>
          <a:xfrm>
            <a:off x="5749980" y="4244348"/>
            <a:ext cx="2016224" cy="883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7987E-10D3-2C4B-192C-C8E6BC2A06C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1823" r="33034"/>
          <a:stretch/>
        </p:blipFill>
        <p:spPr>
          <a:xfrm>
            <a:off x="4446694" y="2760329"/>
            <a:ext cx="2088232" cy="886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1CB778-0C59-5AF9-1BE4-B3FF5033F4F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5486" r="36170"/>
          <a:stretch/>
        </p:blipFill>
        <p:spPr>
          <a:xfrm>
            <a:off x="7015904" y="2702239"/>
            <a:ext cx="1684231" cy="8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6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BD65F-4CBA-6B38-DBA1-DCB970194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F109A4-C1B0-CDAB-80BC-45A9DB07E667}"/>
              </a:ext>
            </a:extLst>
          </p:cNvPr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Demographics for the </a:t>
            </a:r>
            <a:r>
              <a:rPr lang="en-GB" sz="2000" b="1" dirty="0">
                <a:solidFill>
                  <a:srgbClr val="FFFFFF"/>
                </a:solidFill>
                <a:latin typeface="Calibri Light" pitchFamily="34" charset="0"/>
                <a:cs typeface="Calibri Light" pitchFamily="34" charset="0"/>
              </a:rPr>
              <a:t>multi-gear small scale Greek fisheries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3352D31-3D22-4596-B0F9-9B9DC10A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E8FB6845-8D89-75A0-6224-7482E531B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3F2A285-4543-0E6B-D704-BBF9B6FAC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D821741-1236-8335-843F-062794399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CC56D1B6-FA7B-1645-0920-6D502F2A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856B703C-5AB6-1019-AA75-F880C3A3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9078647-E575-7BDC-8BF1-5BAE69DB7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2C25F9F-9861-E37B-138D-08EFA920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2CFE0BA-2598-EEAA-5889-E4CFE38D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E3FE4FE-883B-73E8-C63F-5231F758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07D214F-C757-4E79-41CE-0E035AEFD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91D652C6-CB9F-A343-1CFB-D790C6B3B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1D7560C9-3DBD-D12E-C4A2-52B0C3EA5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ABCA5F7-EFDC-E5D1-FC72-2D76BE96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A49149B-6AB2-EDBF-8282-737B0760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40673C-3113-3222-FEEC-E96D15B94E08}"/>
              </a:ext>
            </a:extLst>
          </p:cNvPr>
          <p:cNvSpPr/>
          <p:nvPr/>
        </p:nvSpPr>
        <p:spPr>
          <a:xfrm>
            <a:off x="0" y="1052736"/>
            <a:ext cx="9144000" cy="510909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Target: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Raising taxa lengths, collected based on “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biological data sampling scheme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”,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to the stratified total landings and discards. </a:t>
            </a:r>
          </a:p>
          <a:p>
            <a:endParaRPr lang="en-US" sz="18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  <a:sym typeface="Wingdings" panose="05000000000000000000" pitchFamily="2" charset="2"/>
            </a:endParaRPr>
          </a:p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Species lengths: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TL for fish, ML for cephalopods, CL for crustaceans, LJL for swordfish, UJL for tunas. Lengths are “floored” to the nearest cm (fish, cephalopods) or mm (crustaceans).</a:t>
            </a:r>
          </a:p>
          <a:p>
            <a:endParaRPr lang="en-US" sz="18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  <a:sym typeface="Wingdings" panose="05000000000000000000" pitchFamily="2" charset="2"/>
            </a:endParaRPr>
          </a:p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Stratified total landings - discards: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GSA →Vessel length 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vl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)→Fishing Gear -Metier 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fg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) → Catch category (cc) → Quarter (q) → Taxon (t)</a:t>
            </a:r>
          </a:p>
          <a:p>
            <a:endParaRPr lang="en-US" sz="1800" i="1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  <a:sym typeface="Wingdings" panose="05000000000000000000" pitchFamily="2" charset="2"/>
            </a:endParaRPr>
          </a:p>
          <a:p>
            <a:endParaRPr lang="en-US" sz="1800" i="1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  <a:sym typeface="Wingdings" panose="05000000000000000000" pitchFamily="2" charset="2"/>
            </a:endParaRPr>
          </a:p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Biological raw data: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length measurements per Taxon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 (t)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, Haul (H),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Fishing Gear -Metier 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fg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, Trip,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Vessel length 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vl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), GSA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cs typeface="Calibri Light" pitchFamily="34" charset="0"/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itchFamily="34" charset="0"/>
              <a:ea typeface="Calibri Light" pitchFamily="34" charset="0"/>
              <a:cs typeface="Calibri Light" pitchFamily="34" charset="0"/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itchFamily="34" charset="0"/>
              <a:ea typeface="Calibri Light" pitchFamily="34" charset="0"/>
              <a:cs typeface="Calibri Light" pitchFamily="34" charset="0"/>
              <a:sym typeface="Wingdings" panose="05000000000000000000" pitchFamily="2" charset="2"/>
            </a:endParaRPr>
          </a:p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Haul data: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subsample weight 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sw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), total weight 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tw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cs typeface="Calibri Light" pitchFamily="34" charset="0"/>
              </a:rPr>
              <a:t>), at least 10% for discards (or at least one box)</a:t>
            </a:r>
          </a:p>
          <a:p>
            <a:pPr algn="just"/>
            <a:endParaRPr lang="el-GR" sz="2000" b="1" i="1" dirty="0">
              <a:solidFill>
                <a:srgbClr val="002060"/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27CB3-DDAC-FFCA-D51D-B7B59A7FB222}"/>
              </a:ext>
            </a:extLst>
          </p:cNvPr>
          <p:cNvSpPr/>
          <p:nvPr/>
        </p:nvSpPr>
        <p:spPr>
          <a:xfrm>
            <a:off x="35496" y="40466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Lengths</a:t>
            </a:r>
            <a:endParaRPr lang="en-US" sz="3200" b="1" dirty="0">
              <a:solidFill>
                <a:schemeClr val="tx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C4D64-664E-918A-91C9-69373513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2817D9-15E8-8CAD-EE78-55D101E8AA0C}"/>
              </a:ext>
            </a:extLst>
          </p:cNvPr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Demographics for the </a:t>
            </a:r>
            <a:r>
              <a:rPr lang="en-GB" sz="2000" b="1" dirty="0">
                <a:solidFill>
                  <a:srgbClr val="FFFFFF"/>
                </a:solidFill>
                <a:latin typeface="Calibri Light" pitchFamily="34" charset="0"/>
                <a:cs typeface="Calibri Light" pitchFamily="34" charset="0"/>
              </a:rPr>
              <a:t>multi-gear small scale Greek fisheries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7E79F756-3F6A-9365-F189-F0BA0787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2E24062D-31DC-4FE4-5197-89FC41C5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26EEE476-8B21-A1B6-4831-C1890FEA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E4A559C-C2A7-0CBE-175E-9206B79D6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6D6E1D8A-7CCA-62C1-AC7F-6B6659C7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FEBA9CC5-970E-005F-C27B-258C5111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0DDEF89-17A0-550A-F481-2B0E56F6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DA80A50F-4B1A-E5E4-46AA-F0FD0B59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77075CB-BFD6-7307-CEB9-C25B21134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B71F226-1DCD-1A5F-5885-D97D71DC1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40F07F0-06FF-D2E5-1EF0-D44F3B7AE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A49C174-1263-A912-7B90-853CE5FF8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0AE6DE8C-574D-5F43-0C85-9E0B0556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386E665-8410-C1BD-4EFA-687A94CF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7E0C19B-B739-B2DE-48D0-70786944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C1FC822-3297-BAC0-43CF-5A763AB8F2C1}"/>
                  </a:ext>
                </a:extLst>
              </p:cNvPr>
              <p:cNvSpPr/>
              <p:nvPr/>
            </p:nvSpPr>
            <p:spPr>
              <a:xfrm>
                <a:off x="30921" y="1052736"/>
                <a:ext cx="9144000" cy="488755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endParaRPr>
              </a:p>
              <a:p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Step 1: 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Sum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 Light" pitchFamily="34" charset="0"/>
                        <a:cs typeface="Calibri Light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 per length class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i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,</a:t>
                </a:r>
              </a:p>
              <a:p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endParaRPr>
              </a:p>
              <a:p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endParaRPr>
              </a:p>
              <a:p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Step 2: 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Raise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 Light" pitchFamily="34" charset="0"/>
                            <a:cs typeface="Calibri Light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 Light" pitchFamily="34" charset="0"/>
                            <a:cs typeface="Calibri Light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 Light" pitchFamily="34" charset="0"/>
                            <a:cs typeface="Calibri Light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to total weight per taxon,</a:t>
                </a:r>
              </a:p>
              <a:p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 haul, catch category, using sample weight,</a:t>
                </a:r>
              </a:p>
              <a:p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  <a:sym typeface="Wingdings" panose="05000000000000000000" pitchFamily="2" charset="2"/>
                </a:endParaRPr>
              </a:p>
              <a:p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  <a:sym typeface="Wingdings" panose="05000000000000000000" pitchFamily="2" charset="2"/>
                </a:endParaRPr>
              </a:p>
              <a:p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Step 3: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 Light" pitchFamily="34" charset="0"/>
                            <a:cs typeface="Calibri Light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 Light" pitchFamily="34" charset="0"/>
                            <a:cs typeface="Calibri Light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 Light" pitchFamily="34" charset="0"/>
                            <a:cs typeface="Calibri Light" pitchFamily="34" charset="0"/>
                          </a:rPr>
                          <m:t>h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 Light" pitchFamily="34" charset="0"/>
                            <a:cs typeface="Calibri Light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 per trip,</a:t>
                </a:r>
              </a:p>
              <a:p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  <a:sym typeface="Wingdings" panose="05000000000000000000" pitchFamily="2" charset="2"/>
                </a:endParaRPr>
              </a:p>
              <a:p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  <a:sym typeface="Wingdings" panose="05000000000000000000" pitchFamily="2" charset="2"/>
                </a:endParaRPr>
              </a:p>
              <a:p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Step 4: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 Light" pitchFamily="34" charset="0"/>
                            <a:cs typeface="Calibri Light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 Light" pitchFamily="34" charset="0"/>
                            <a:cs typeface="Calibri Light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 Light" pitchFamily="34" charset="0"/>
                            <a:cs typeface="Calibri Light" pitchFamily="34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 Light" pitchFamily="34" charset="0"/>
                            <a:cs typeface="Calibri Light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 Light" pitchFamily="34" charset="0"/>
                        <a:cs typeface="Calibri Light" pitchFamily="34" charset="0"/>
                      </a:rPr>
                      <m:t>𝑡𝑤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 per stratum j* 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endParaRPr>
              </a:p>
              <a:p>
                <a:endParaRPr lang="en-US" sz="1800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endParaRPr>
              </a:p>
              <a:p>
                <a:pPr algn="just"/>
                <a:endParaRPr lang="en-US" sz="2000" b="1" i="1" dirty="0">
                  <a:solidFill>
                    <a:srgbClr val="002060"/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endParaRPr>
              </a:p>
              <a:p>
                <a:pPr algn="just"/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  <a:sym typeface="Wingdings" panose="05000000000000000000" pitchFamily="2" charset="2"/>
                  </a:rPr>
                  <a:t>Step 5: Raise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l-GR" b="1" dirty="0"/>
                  <a:t> 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to total Catch category</a:t>
                </a:r>
              </a:p>
              <a:p>
                <a:pPr algn="just"/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per stratum </a:t>
                </a:r>
                <a:r>
                  <a:rPr lang="en-US" sz="1800" b="1" i="1" dirty="0">
                    <a:solidFill>
                      <a:schemeClr val="bg2">
                        <a:lumMod val="50000"/>
                      </a:schemeClr>
                    </a:solidFill>
                    <a:latin typeface="Calibri Light" pitchFamily="34" charset="0"/>
                    <a:ea typeface="Calibri Light" pitchFamily="34" charset="0"/>
                    <a:cs typeface="Calibri Light" pitchFamily="34" charset="0"/>
                  </a:rPr>
                  <a:t>j</a:t>
                </a:r>
                <a:endParaRPr lang="el-GR" sz="1800" b="1" i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C1FC822-3297-BAC0-43CF-5A763AB8F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1" y="1052736"/>
                <a:ext cx="9144000" cy="4887556"/>
              </a:xfrm>
              <a:prstGeom prst="rect">
                <a:avLst/>
              </a:prstGeom>
              <a:blipFill>
                <a:blip r:embed="rId3"/>
                <a:stretch>
                  <a:fillRect l="-667" b="-11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312C434-18DA-CC17-1E57-B86B5FD225A0}"/>
              </a:ext>
            </a:extLst>
          </p:cNvPr>
          <p:cNvSpPr txBox="1"/>
          <p:nvPr/>
        </p:nvSpPr>
        <p:spPr>
          <a:xfrm>
            <a:off x="0" y="6480851"/>
            <a:ext cx="8568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Strata: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GSA* →Vessel length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vl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)→Fishing Gear -Metier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fg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) → Catch category (cc) → Quarter (q) → Taxon (t)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B0D26-EB08-8FD3-3461-5EE7C8C2CF1A}"/>
              </a:ext>
            </a:extLst>
          </p:cNvPr>
          <p:cNvSpPr txBox="1"/>
          <p:nvPr/>
        </p:nvSpPr>
        <p:spPr>
          <a:xfrm>
            <a:off x="6444329" y="4297493"/>
            <a:ext cx="324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Wingdings" panose="05000000000000000000" pitchFamily="2" charset="2"/>
              </a:rPr>
              <a:t>,</a:t>
            </a:r>
            <a:endParaRPr lang="el-G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842FD-AE24-3B7A-C558-9C7016C6698D}"/>
              </a:ext>
            </a:extLst>
          </p:cNvPr>
          <p:cNvSpPr/>
          <p:nvPr/>
        </p:nvSpPr>
        <p:spPr>
          <a:xfrm>
            <a:off x="35496" y="40466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Lengths – process 1</a:t>
            </a:r>
            <a:endParaRPr lang="en-US" sz="3200" b="1" dirty="0">
              <a:solidFill>
                <a:schemeClr val="tx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4C0E2E-25A9-62F9-C614-A8D2E653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986" y="2305900"/>
            <a:ext cx="1798476" cy="5974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DC99F0-0537-AAEB-BEF5-2C056419A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650" y="3395299"/>
            <a:ext cx="1475360" cy="4999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D0E87E-3390-4074-F475-66761EA0F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2921" y="4320798"/>
            <a:ext cx="1426588" cy="4999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FFCF82-4544-7D27-E613-2A6D277C9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264" y="4302710"/>
            <a:ext cx="1810669" cy="4999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DB84DBF-4CEA-88D1-96D6-B610FA9235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3849" y="5289569"/>
            <a:ext cx="2225233" cy="652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958B5-2970-0F93-E8C0-463D23C76E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6330" r="39355"/>
          <a:stretch/>
        </p:blipFill>
        <p:spPr>
          <a:xfrm>
            <a:off x="5716986" y="1132414"/>
            <a:ext cx="1444878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Demographics for the </a:t>
            </a:r>
            <a:r>
              <a:rPr lang="en-GB" sz="2000" b="1" dirty="0">
                <a:solidFill>
                  <a:srgbClr val="FFFFFF"/>
                </a:solidFill>
                <a:latin typeface="Calibri Light" pitchFamily="34" charset="0"/>
                <a:cs typeface="Calibri Light" pitchFamily="34" charset="0"/>
              </a:rPr>
              <a:t>multi-gear small scale Greek fisheries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96" y="40466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Lengths – process 2</a:t>
            </a:r>
            <a:endParaRPr lang="en-US" sz="3200" b="1" dirty="0">
              <a:solidFill>
                <a:schemeClr val="tx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0" y="1052736"/>
            <a:ext cx="9144000" cy="5847755"/>
            <a:chOff x="0" y="1052736"/>
            <a:chExt cx="9144000" cy="5847755"/>
          </a:xfrm>
        </p:grpSpPr>
        <p:sp>
          <p:nvSpPr>
            <p:cNvPr id="32" name="Rectangle 31"/>
            <p:cNvSpPr/>
            <p:nvPr/>
          </p:nvSpPr>
          <p:spPr>
            <a:xfrm>
              <a:off x="0" y="1052736"/>
              <a:ext cx="9144000" cy="584775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Step 1: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Set an appropriate length class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l_cl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(depending on the species and data call requirements e.g. 2 mm) and calculate number of length classes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N_classes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and all median length classes med-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l_cli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: </a:t>
              </a:r>
            </a:p>
            <a:p>
              <a:endPara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endParaRPr lang="en-US" sz="1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Step 2: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Calculate the median length classes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i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: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Step 3: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Calculate the number of individuals measured in each length            class: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Step 4: 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Calculate weight at given length class I (where a, b are the coefficients of the length weight relationship W = a*Lb):  </a:t>
              </a:r>
            </a:p>
            <a:p>
              <a:endParaRPr lang="en-US" sz="18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Step 5: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 Calculate total weight of each length class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i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: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Step 6: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Sum weights over all length classes in aggregation p: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Step 7: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Calculate the percentage contribution of each length class weight in summed total weights: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Step 8: Calculate the biomass at each length class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i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 (multiply percentage contribution of each length class to total by total landings weight for each length class - from landings table):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Step 9: 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Calculate number of individuals landed per length class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i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: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Step 10: 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Generate the final output by assigning the number of individuals landed (Ni) to each corresponding length class (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medi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): </a:t>
              </a:r>
            </a:p>
            <a:p>
              <a:endParaRPr lang="el-GR" sz="2000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pPr algn="just"/>
              <a:endParaRPr lang="el-GR" sz="2000" b="1" i="1" dirty="0">
                <a:solidFill>
                  <a:srgbClr val="00206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07504" y="1340768"/>
              <a:ext cx="9001000" cy="4464496"/>
              <a:chOff x="107504" y="1340768"/>
              <a:chExt cx="9001000" cy="4464496"/>
            </a:xfrm>
          </p:grpSpPr>
          <p:pic>
            <p:nvPicPr>
              <p:cNvPr id="37" name="Picture 36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6994" y="1340768"/>
                <a:ext cx="5731510" cy="1866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Picture 37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6994" y="1529482"/>
                <a:ext cx="5731510" cy="387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" name="Picture 38"/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3728" y="2060848"/>
                <a:ext cx="5731510" cy="22733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6" name="Group 45"/>
              <p:cNvGrpSpPr/>
              <p:nvPr/>
            </p:nvGrpSpPr>
            <p:grpSpPr>
              <a:xfrm>
                <a:off x="4860032" y="2492896"/>
                <a:ext cx="3960440" cy="432048"/>
                <a:chOff x="5220072" y="2708920"/>
                <a:chExt cx="3960440" cy="432048"/>
              </a:xfrm>
            </p:grpSpPr>
            <p:pic>
              <p:nvPicPr>
                <p:cNvPr id="40" name="Picture 39"/>
                <p:cNvPicPr/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745" r="43774" b="-52382"/>
                <a:stretch/>
              </p:blipFill>
              <p:spPr bwMode="auto">
                <a:xfrm>
                  <a:off x="5220072" y="2767035"/>
                  <a:ext cx="655607" cy="301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41" name="Picture 40"/>
                <p:cNvPicPr/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28592" y="2708920"/>
                  <a:ext cx="3851920" cy="4320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42" name="Picture 41"/>
              <p:cNvPicPr/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0510"/>
              <a:stretch/>
            </p:blipFill>
            <p:spPr bwMode="auto">
              <a:xfrm>
                <a:off x="107504" y="3140968"/>
                <a:ext cx="208031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3" name="Picture 42"/>
              <p:cNvPicPr/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919" r="34222" b="-32321"/>
              <a:stretch/>
            </p:blipFill>
            <p:spPr bwMode="auto">
              <a:xfrm>
                <a:off x="3851920" y="3356992"/>
                <a:ext cx="2149674" cy="36714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4" name="Picture 43"/>
              <p:cNvPicPr/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441" r="37393"/>
              <a:stretch/>
            </p:blipFill>
            <p:spPr bwMode="auto">
              <a:xfrm>
                <a:off x="4427984" y="3717032"/>
                <a:ext cx="1661446" cy="512618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5" name="Picture 44"/>
              <p:cNvPicPr/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937" r="38601" b="-11637"/>
              <a:stretch/>
            </p:blipFill>
            <p:spPr bwMode="auto">
              <a:xfrm>
                <a:off x="7086595" y="4149080"/>
                <a:ext cx="1445845" cy="464127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8" name="Picture 47"/>
              <p:cNvPicPr/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107" t="1" r="34613" b="-40547"/>
              <a:stretch/>
            </p:blipFill>
            <p:spPr bwMode="auto">
              <a:xfrm>
                <a:off x="4276869" y="4947917"/>
                <a:ext cx="2455371" cy="353291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49" name="Picture 48"/>
              <p:cNvPicPr/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380" r="35455" b="-17805"/>
              <a:stretch/>
            </p:blipFill>
            <p:spPr bwMode="auto">
              <a:xfrm>
                <a:off x="4644008" y="5202592"/>
                <a:ext cx="1854744" cy="60267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863064" y="5943600"/>
          <a:ext cx="2772832" cy="914400"/>
        </p:xfrm>
        <a:graphic>
          <a:graphicData uri="http://schemas.openxmlformats.org/drawingml/2006/table">
            <a:tbl>
              <a:tblPr/>
              <a:tblGrid>
                <a:gridCol w="1382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Length classes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Nb of individuals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med</a:t>
                      </a:r>
                      <a:r>
                        <a:rPr lang="en-GB" sz="1200" i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GB" sz="1200" i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med</a:t>
                      </a:r>
                      <a:r>
                        <a:rPr lang="en-GB" sz="1200" i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i+1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GB" sz="1200" i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i+1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med</a:t>
                      </a:r>
                      <a:r>
                        <a:rPr lang="en-GB" sz="1200" i="1" baseline="-25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endParaRPr lang="el-G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i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GB" sz="1200" i="1" baseline="-250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endParaRPr lang="el-GR" sz="12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18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60DC4123ED56FC439ECC7FB0707F01E2" ma:contentTypeVersion="4" ma:contentTypeDescription="Δημιουργία νέου εγγράφου" ma:contentTypeScope="" ma:versionID="a33fb319e921f99aa5a3eff9f607b7c0">
  <xsd:schema xmlns:xsd="http://www.w3.org/2001/XMLSchema" xmlns:xs="http://www.w3.org/2001/XMLSchema" xmlns:p="http://schemas.microsoft.com/office/2006/metadata/properties" xmlns:ns2="e3df9749-23e7-48f4-8166-c91eef933ef2" targetNamespace="http://schemas.microsoft.com/office/2006/metadata/properties" ma:root="true" ma:fieldsID="4549da64e4f69ed075e2bdd5df8a1197" ns2:_="">
    <xsd:import namespace="e3df9749-23e7-48f4-8166-c91eef933e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f9749-23e7-48f4-8166-c91eef933e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687C5C-8DA6-4ECA-8269-B40E12132E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E03F0A-D01B-46E1-B341-2517BAA330B3}">
  <ds:schemaRefs>
    <ds:schemaRef ds:uri="http://schemas.microsoft.com/office/2006/metadata/properties"/>
    <ds:schemaRef ds:uri="http://schemas.microsoft.com/office/infopath/2007/PartnerControls"/>
    <ds:schemaRef ds:uri="4d5313c0-c1e6-4122-afa9-da1ccdba405d"/>
  </ds:schemaRefs>
</ds:datastoreItem>
</file>

<file path=customXml/itemProps3.xml><?xml version="1.0" encoding="utf-8"?>
<ds:datastoreItem xmlns:ds="http://schemas.openxmlformats.org/officeDocument/2006/customXml" ds:itemID="{3B9E5590-5599-4E5D-B066-5D31017A764E}"/>
</file>

<file path=docProps/app.xml><?xml version="1.0" encoding="utf-8"?>
<Properties xmlns="http://schemas.openxmlformats.org/officeDocument/2006/extended-properties" xmlns:vt="http://schemas.openxmlformats.org/officeDocument/2006/docPropsVTypes">
  <TotalTime>21426</TotalTime>
  <Words>1264</Words>
  <Application>Microsoft Office PowerPoint</Application>
  <PresentationFormat>On-screen Show (4:3)</PresentationFormat>
  <Paragraphs>229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Wingdings</vt:lpstr>
      <vt:lpstr>Cambria Math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stefanos</dc:creator>
  <cp:lastModifiedBy>Τουλούμης Κώστας</cp:lastModifiedBy>
  <cp:revision>2594</cp:revision>
  <dcterms:modified xsi:type="dcterms:W3CDTF">2025-01-16T06:35:11Z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0x01010060DC4123ED56FC439ECC7FB0707F01E2</vt:lpwstr>
  </property>
</Properties>
</file>