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Slides/notesSlide1.xml" ContentType="application/vnd.openxmlformats-officedocument.presentationml.notes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90" r:id="rId1"/>
  </p:sldMasterIdLst>
  <p:notesMasterIdLst>
    <p:notesMasterId r:id="rId13"/>
  </p:notesMasterIdLst>
  <p:sldIdLst>
    <p:sldId id="258" r:id="rId2"/>
    <p:sldId id="257" r:id="rId3"/>
    <p:sldId id="259" r:id="rId4"/>
    <p:sldId id="292" r:id="rId5"/>
    <p:sldId id="312" r:id="rId6"/>
    <p:sldId id="317" r:id="rId7"/>
    <p:sldId id="314" r:id="rId8"/>
    <p:sldId id="315" r:id="rId9"/>
    <p:sldId id="313" r:id="rId10"/>
    <p:sldId id="316" r:id="rId11"/>
    <p:sldId id="273"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a:srgbClr val="CC0000"/>
    <a:srgbClr val="FFCCCC"/>
    <a:srgbClr val="66FFFF"/>
    <a:srgbClr val="66FF33"/>
    <a:srgbClr val="FFFFCC"/>
    <a:srgbClr val="99FF33"/>
    <a:srgbClr val="FF66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2937" autoAdjust="0"/>
  </p:normalViewPr>
  <p:slideViewPr>
    <p:cSldViewPr>
      <p:cViewPr varScale="1">
        <p:scale>
          <a:sx n="116" d="100"/>
          <a:sy n="116" d="100"/>
        </p:scale>
        <p:origin x="-1494"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xmlns="" id="{3C7B2F38-2DB0-AF20-0801-DE764A26B1F9}"/>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bg-BG"/>
          </a:p>
        </p:txBody>
      </p:sp>
      <p:sp>
        <p:nvSpPr>
          <p:cNvPr id="99331" name="Rectangle 3">
            <a:extLst>
              <a:ext uri="{FF2B5EF4-FFF2-40B4-BE49-F238E27FC236}">
                <a16:creationId xmlns:a16="http://schemas.microsoft.com/office/drawing/2014/main" xmlns="" id="{5E03FD42-1761-39F3-38EF-428B105E0A02}"/>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bg-BG"/>
          </a:p>
        </p:txBody>
      </p:sp>
      <p:sp>
        <p:nvSpPr>
          <p:cNvPr id="3076" name="Rectangle 4">
            <a:extLst>
              <a:ext uri="{FF2B5EF4-FFF2-40B4-BE49-F238E27FC236}">
                <a16:creationId xmlns:a16="http://schemas.microsoft.com/office/drawing/2014/main" xmlns="" id="{3317205A-B536-BC9F-4CEB-44EC29E0C34A}"/>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9333" name="Rectangle 5">
            <a:extLst>
              <a:ext uri="{FF2B5EF4-FFF2-40B4-BE49-F238E27FC236}">
                <a16:creationId xmlns:a16="http://schemas.microsoft.com/office/drawing/2014/main" xmlns="" id="{A3574CEA-3284-F0BC-0F87-C4D7E904874D}"/>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bg-BG" noProof="0"/>
              <a:t>Click to edit Master text styles</a:t>
            </a:r>
          </a:p>
          <a:p>
            <a:pPr lvl="1"/>
            <a:r>
              <a:rPr lang="bg-BG" noProof="0"/>
              <a:t>Second level</a:t>
            </a:r>
          </a:p>
          <a:p>
            <a:pPr lvl="2"/>
            <a:r>
              <a:rPr lang="bg-BG" noProof="0"/>
              <a:t>Third level</a:t>
            </a:r>
          </a:p>
          <a:p>
            <a:pPr lvl="3"/>
            <a:r>
              <a:rPr lang="bg-BG" noProof="0"/>
              <a:t>Fourth level</a:t>
            </a:r>
          </a:p>
          <a:p>
            <a:pPr lvl="4"/>
            <a:r>
              <a:rPr lang="bg-BG" noProof="0"/>
              <a:t>Fifth level</a:t>
            </a:r>
          </a:p>
        </p:txBody>
      </p:sp>
      <p:sp>
        <p:nvSpPr>
          <p:cNvPr id="99334" name="Rectangle 6">
            <a:extLst>
              <a:ext uri="{FF2B5EF4-FFF2-40B4-BE49-F238E27FC236}">
                <a16:creationId xmlns:a16="http://schemas.microsoft.com/office/drawing/2014/main" xmlns="" id="{566BC7A2-A45B-DED5-9F91-68B1AEA98E8C}"/>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bg-BG"/>
          </a:p>
        </p:txBody>
      </p:sp>
      <p:sp>
        <p:nvSpPr>
          <p:cNvPr id="99335" name="Rectangle 7">
            <a:extLst>
              <a:ext uri="{FF2B5EF4-FFF2-40B4-BE49-F238E27FC236}">
                <a16:creationId xmlns:a16="http://schemas.microsoft.com/office/drawing/2014/main" xmlns="" id="{EF2C17B4-D8E6-1A55-E7B1-4594BE0C6116}"/>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7BB317E3-14C0-4DCA-A16D-791BFF965167}" type="slidenum">
              <a:rPr lang="bg-BG" altLang="ro-RO"/>
              <a:pPr>
                <a:defRPr/>
              </a:pPr>
              <a:t>‹#›</a:t>
            </a:fld>
            <a:endParaRPr lang="bg-BG" altLang="ro-RO"/>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xmlns="" id="{0C082D05-5A28-BAFB-3AF7-7D83DFB015D9}"/>
              </a:ext>
            </a:extLst>
          </p:cNvPr>
          <p:cNvSpPr>
            <a:spLocks noGrp="1" noRot="1" noChangeAspect="1" noChangeArrowheads="1" noTextEdit="1"/>
          </p:cNvSpPr>
          <p:nvPr>
            <p:ph type="sldImg"/>
          </p:nvPr>
        </p:nvSpPr>
        <p:spPr>
          <a:ln/>
        </p:spPr>
      </p:sp>
      <p:sp>
        <p:nvSpPr>
          <p:cNvPr id="9219" name="Notes Placeholder 2">
            <a:extLst>
              <a:ext uri="{FF2B5EF4-FFF2-40B4-BE49-F238E27FC236}">
                <a16:creationId xmlns:a16="http://schemas.microsoft.com/office/drawing/2014/main" xmlns="" id="{6A99739C-B5A4-6C5C-D1B3-B2FBF386BA99}"/>
              </a:ext>
            </a:extLst>
          </p:cNvPr>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ro-RO" altLang="ro-RO">
              <a:latin typeface="Arial" panose="020B0604020202020204" pitchFamily="34" charset="0"/>
            </a:endParaRPr>
          </a:p>
        </p:txBody>
      </p:sp>
      <p:sp>
        <p:nvSpPr>
          <p:cNvPr id="9220" name="Slide Number Placeholder 3">
            <a:extLst>
              <a:ext uri="{FF2B5EF4-FFF2-40B4-BE49-F238E27FC236}">
                <a16:creationId xmlns:a16="http://schemas.microsoft.com/office/drawing/2014/main" xmlns="" id="{0B87F1F7-72A4-9DBE-85C5-AE1809E07ED4}"/>
              </a:ext>
            </a:extLst>
          </p:cNvPr>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D8DA7DF0-D6C7-4EF1-A878-113D565A2C87}" type="slidenum">
              <a:rPr lang="bg-BG" altLang="ro-RO" smtClean="0">
                <a:latin typeface="Arial" panose="020B0604020202020204" pitchFamily="34" charset="0"/>
              </a:rPr>
              <a:pPr/>
              <a:t>3</a:t>
            </a:fld>
            <a:endParaRPr lang="bg-BG" altLang="ro-RO">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2/5/2025</a:t>
            </a:fld>
            <a:endParaRPr lang="en-US" dirty="0"/>
          </a:p>
        </p:txBody>
      </p:sp>
      <p:sp>
        <p:nvSpPr>
          <p:cNvPr id="5" name="Footer Placeholder 4"/>
          <p:cNvSpPr>
            <a:spLocks noGrp="1"/>
          </p:cNvSpPr>
          <p:nvPr>
            <p:ph type="ftr" sz="quarter" idx="11"/>
          </p:nvPr>
        </p:nvSpPr>
        <p:spPr/>
        <p:txBody>
          <a:bodyPr/>
          <a:lstStyle/>
          <a:p>
            <a:pPr>
              <a:defRPr/>
            </a:pPr>
            <a:r>
              <a:rPr lang="en-US"/>
              <a:t>5th MEDIAS Coordination meeting, Sliema, Malta,  20 – 22 March 2012</a:t>
            </a:r>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grpSp>
        <p:nvGrpSpPr>
          <p:cNvPr id="7" name="Group 24">
            <a:extLst>
              <a:ext uri="{FF2B5EF4-FFF2-40B4-BE49-F238E27FC236}">
                <a16:creationId xmlns:a16="http://schemas.microsoft.com/office/drawing/2014/main" xmlns="" id="{82977BC5-56C5-9317-B982-7B23FBD23C74}"/>
              </a:ext>
            </a:extLst>
          </p:cNvPr>
          <p:cNvGrpSpPr>
            <a:grpSpLocks/>
          </p:cNvGrpSpPr>
          <p:nvPr userDrawn="1"/>
        </p:nvGrpSpPr>
        <p:grpSpPr bwMode="auto">
          <a:xfrm>
            <a:off x="-23813" y="2997200"/>
            <a:ext cx="9059863" cy="971550"/>
            <a:chOff x="-15" y="1888"/>
            <a:chExt cx="5707" cy="612"/>
          </a:xfrm>
        </p:grpSpPr>
        <p:sp>
          <p:nvSpPr>
            <p:cNvPr id="8" name="Freeform 18">
              <a:extLst>
                <a:ext uri="{FF2B5EF4-FFF2-40B4-BE49-F238E27FC236}">
                  <a16:creationId xmlns:a16="http://schemas.microsoft.com/office/drawing/2014/main" xmlns="" id="{29A3713E-C7B0-1213-F5FE-1DD48D2B5039}"/>
                </a:ext>
              </a:extLst>
            </p:cNvPr>
            <p:cNvSpPr>
              <a:spLocks/>
            </p:cNvSpPr>
            <p:nvPr userDrawn="1"/>
          </p:nvSpPr>
          <p:spPr bwMode="auto">
            <a:xfrm>
              <a:off x="-15" y="1888"/>
              <a:ext cx="5707" cy="453"/>
            </a:xfrm>
            <a:custGeom>
              <a:avLst/>
              <a:gdLst>
                <a:gd name="T0" fmla="*/ 35 w 5798"/>
                <a:gd name="T1" fmla="*/ 3 h 529"/>
                <a:gd name="T2" fmla="*/ 35 w 5798"/>
                <a:gd name="T3" fmla="*/ 3 h 529"/>
                <a:gd name="T4" fmla="*/ 273 w 5798"/>
                <a:gd name="T5" fmla="*/ 0 h 529"/>
                <a:gd name="T6" fmla="*/ 507 w 5798"/>
                <a:gd name="T7" fmla="*/ 3 h 529"/>
                <a:gd name="T8" fmla="*/ 761 w 5798"/>
                <a:gd name="T9" fmla="*/ 3 h 529"/>
                <a:gd name="T10" fmla="*/ 1059 w 5798"/>
                <a:gd name="T11" fmla="*/ 3 h 529"/>
                <a:gd name="T12" fmla="*/ 1333 w 5798"/>
                <a:gd name="T13" fmla="*/ 0 h 529"/>
                <a:gd name="T14" fmla="*/ 1632 w 5798"/>
                <a:gd name="T15" fmla="*/ 3 h 529"/>
                <a:gd name="T16" fmla="*/ 1927 w 5798"/>
                <a:gd name="T17" fmla="*/ 3 h 529"/>
                <a:gd name="T18" fmla="*/ 2224 w 5798"/>
                <a:gd name="T19" fmla="*/ 3 h 529"/>
                <a:gd name="T20" fmla="*/ 2438 w 5798"/>
                <a:gd name="T21" fmla="*/ 3 h 529"/>
                <a:gd name="T22" fmla="*/ 2672 w 5798"/>
                <a:gd name="T23" fmla="*/ 3 h 529"/>
                <a:gd name="T24" fmla="*/ 2692 w 5798"/>
                <a:gd name="T25" fmla="*/ 3 h 5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98" h="529">
                  <a:moveTo>
                    <a:pt x="83" y="453"/>
                  </a:moveTo>
                  <a:cubicBezTo>
                    <a:pt x="41" y="468"/>
                    <a:pt x="0" y="484"/>
                    <a:pt x="83" y="408"/>
                  </a:cubicBezTo>
                  <a:cubicBezTo>
                    <a:pt x="166" y="332"/>
                    <a:pt x="416" y="0"/>
                    <a:pt x="582" y="0"/>
                  </a:cubicBezTo>
                  <a:cubicBezTo>
                    <a:pt x="748" y="0"/>
                    <a:pt x="907" y="401"/>
                    <a:pt x="1081" y="408"/>
                  </a:cubicBezTo>
                  <a:cubicBezTo>
                    <a:pt x="1255" y="415"/>
                    <a:pt x="1429" y="45"/>
                    <a:pt x="1625" y="45"/>
                  </a:cubicBezTo>
                  <a:cubicBezTo>
                    <a:pt x="1821" y="45"/>
                    <a:pt x="2056" y="416"/>
                    <a:pt x="2260" y="408"/>
                  </a:cubicBezTo>
                  <a:cubicBezTo>
                    <a:pt x="2464" y="400"/>
                    <a:pt x="2646" y="0"/>
                    <a:pt x="2850" y="0"/>
                  </a:cubicBezTo>
                  <a:cubicBezTo>
                    <a:pt x="3054" y="0"/>
                    <a:pt x="3273" y="400"/>
                    <a:pt x="3485" y="408"/>
                  </a:cubicBezTo>
                  <a:cubicBezTo>
                    <a:pt x="3697" y="416"/>
                    <a:pt x="3908" y="38"/>
                    <a:pt x="4120" y="45"/>
                  </a:cubicBezTo>
                  <a:cubicBezTo>
                    <a:pt x="4332" y="52"/>
                    <a:pt x="4574" y="453"/>
                    <a:pt x="4755" y="453"/>
                  </a:cubicBezTo>
                  <a:cubicBezTo>
                    <a:pt x="4936" y="453"/>
                    <a:pt x="5049" y="45"/>
                    <a:pt x="5208" y="45"/>
                  </a:cubicBezTo>
                  <a:cubicBezTo>
                    <a:pt x="5367" y="45"/>
                    <a:pt x="5616" y="377"/>
                    <a:pt x="5707" y="453"/>
                  </a:cubicBezTo>
                  <a:cubicBezTo>
                    <a:pt x="5798" y="529"/>
                    <a:pt x="5775" y="514"/>
                    <a:pt x="5753" y="499"/>
                  </a:cubicBezTo>
                </a:path>
              </a:pathLst>
            </a:custGeom>
            <a:noFill/>
            <a:ln w="9525">
              <a:solidFill>
                <a:srgbClr val="00CCFF"/>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ro-RO"/>
            </a:p>
          </p:txBody>
        </p:sp>
        <p:sp>
          <p:nvSpPr>
            <p:cNvPr id="9" name="Freeform 19">
              <a:extLst>
                <a:ext uri="{FF2B5EF4-FFF2-40B4-BE49-F238E27FC236}">
                  <a16:creationId xmlns:a16="http://schemas.microsoft.com/office/drawing/2014/main" xmlns="" id="{DD4A920C-499E-F0D4-EEFE-65F24E76D7B0}"/>
                </a:ext>
              </a:extLst>
            </p:cNvPr>
            <p:cNvSpPr>
              <a:spLocks/>
            </p:cNvSpPr>
            <p:nvPr userDrawn="1"/>
          </p:nvSpPr>
          <p:spPr bwMode="auto">
            <a:xfrm>
              <a:off x="22" y="1964"/>
              <a:ext cx="5534" cy="468"/>
            </a:xfrm>
            <a:custGeom>
              <a:avLst/>
              <a:gdLst>
                <a:gd name="T0" fmla="*/ 43 w 5625"/>
                <a:gd name="T1" fmla="*/ 209 h 475"/>
                <a:gd name="T2" fmla="*/ 43 w 5625"/>
                <a:gd name="T3" fmla="*/ 186 h 475"/>
                <a:gd name="T4" fmla="*/ 291 w 5625"/>
                <a:gd name="T5" fmla="*/ 15 h 475"/>
                <a:gd name="T6" fmla="*/ 477 w 5625"/>
                <a:gd name="T7" fmla="*/ 209 h 475"/>
                <a:gd name="T8" fmla="*/ 748 w 5625"/>
                <a:gd name="T9" fmla="*/ 33 h 475"/>
                <a:gd name="T10" fmla="*/ 1014 w 5625"/>
                <a:gd name="T11" fmla="*/ 209 h 475"/>
                <a:gd name="T12" fmla="*/ 1307 w 5625"/>
                <a:gd name="T13" fmla="*/ 15 h 475"/>
                <a:gd name="T14" fmla="*/ 1597 w 5625"/>
                <a:gd name="T15" fmla="*/ 209 h 475"/>
                <a:gd name="T16" fmla="*/ 1866 w 5625"/>
                <a:gd name="T17" fmla="*/ 33 h 475"/>
                <a:gd name="T18" fmla="*/ 2156 w 5625"/>
                <a:gd name="T19" fmla="*/ 229 h 475"/>
                <a:gd name="T20" fmla="*/ 2364 w 5625"/>
                <a:gd name="T21" fmla="*/ 15 h 475"/>
                <a:gd name="T22" fmla="*/ 2568 w 5625"/>
                <a:gd name="T23" fmla="*/ 186 h 4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625" h="475">
                  <a:moveTo>
                    <a:pt x="91" y="423"/>
                  </a:moveTo>
                  <a:cubicBezTo>
                    <a:pt x="45" y="434"/>
                    <a:pt x="0" y="445"/>
                    <a:pt x="91" y="377"/>
                  </a:cubicBezTo>
                  <a:cubicBezTo>
                    <a:pt x="182" y="309"/>
                    <a:pt x="477" y="7"/>
                    <a:pt x="636" y="15"/>
                  </a:cubicBezTo>
                  <a:cubicBezTo>
                    <a:pt x="795" y="23"/>
                    <a:pt x="878" y="416"/>
                    <a:pt x="1044" y="423"/>
                  </a:cubicBezTo>
                  <a:cubicBezTo>
                    <a:pt x="1210" y="430"/>
                    <a:pt x="1438" y="60"/>
                    <a:pt x="1634" y="60"/>
                  </a:cubicBezTo>
                  <a:cubicBezTo>
                    <a:pt x="1830" y="60"/>
                    <a:pt x="2019" y="430"/>
                    <a:pt x="2223" y="423"/>
                  </a:cubicBezTo>
                  <a:cubicBezTo>
                    <a:pt x="2427" y="416"/>
                    <a:pt x="2646" y="15"/>
                    <a:pt x="2858" y="15"/>
                  </a:cubicBezTo>
                  <a:cubicBezTo>
                    <a:pt x="3070" y="15"/>
                    <a:pt x="3289" y="416"/>
                    <a:pt x="3493" y="423"/>
                  </a:cubicBezTo>
                  <a:cubicBezTo>
                    <a:pt x="3697" y="430"/>
                    <a:pt x="3879" y="52"/>
                    <a:pt x="4083" y="60"/>
                  </a:cubicBezTo>
                  <a:cubicBezTo>
                    <a:pt x="4287" y="68"/>
                    <a:pt x="4537" y="475"/>
                    <a:pt x="4718" y="468"/>
                  </a:cubicBezTo>
                  <a:cubicBezTo>
                    <a:pt x="4899" y="461"/>
                    <a:pt x="5021" y="30"/>
                    <a:pt x="5172" y="15"/>
                  </a:cubicBezTo>
                  <a:cubicBezTo>
                    <a:pt x="5323" y="0"/>
                    <a:pt x="5549" y="317"/>
                    <a:pt x="5625" y="377"/>
                  </a:cubicBezTo>
                </a:path>
              </a:pathLst>
            </a:custGeom>
            <a:noFill/>
            <a:ln w="9525">
              <a:solidFill>
                <a:srgbClr val="CCFFFF"/>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ro-RO"/>
            </a:p>
          </p:txBody>
        </p:sp>
        <p:sp>
          <p:nvSpPr>
            <p:cNvPr id="10" name="Freeform 20">
              <a:extLst>
                <a:ext uri="{FF2B5EF4-FFF2-40B4-BE49-F238E27FC236}">
                  <a16:creationId xmlns:a16="http://schemas.microsoft.com/office/drawing/2014/main" xmlns="" id="{CD4F3B64-5883-35E3-728E-34660AFBD96B}"/>
                </a:ext>
              </a:extLst>
            </p:cNvPr>
            <p:cNvSpPr>
              <a:spLocks/>
            </p:cNvSpPr>
            <p:nvPr userDrawn="1"/>
          </p:nvSpPr>
          <p:spPr bwMode="auto">
            <a:xfrm>
              <a:off x="-15" y="1888"/>
              <a:ext cx="5662" cy="499"/>
            </a:xfrm>
            <a:custGeom>
              <a:avLst/>
              <a:gdLst>
                <a:gd name="T0" fmla="*/ 37 w 5662"/>
                <a:gd name="T1" fmla="*/ 453 h 499"/>
                <a:gd name="T2" fmla="*/ 83 w 5662"/>
                <a:gd name="T3" fmla="*/ 408 h 499"/>
                <a:gd name="T4" fmla="*/ 536 w 5662"/>
                <a:gd name="T5" fmla="*/ 45 h 499"/>
                <a:gd name="T6" fmla="*/ 1035 w 5662"/>
                <a:gd name="T7" fmla="*/ 453 h 499"/>
                <a:gd name="T8" fmla="*/ 1534 w 5662"/>
                <a:gd name="T9" fmla="*/ 91 h 499"/>
                <a:gd name="T10" fmla="*/ 2215 w 5662"/>
                <a:gd name="T11" fmla="*/ 453 h 499"/>
                <a:gd name="T12" fmla="*/ 2759 w 5662"/>
                <a:gd name="T13" fmla="*/ 45 h 499"/>
                <a:gd name="T14" fmla="*/ 3394 w 5662"/>
                <a:gd name="T15" fmla="*/ 408 h 499"/>
                <a:gd name="T16" fmla="*/ 3984 w 5662"/>
                <a:gd name="T17" fmla="*/ 91 h 499"/>
                <a:gd name="T18" fmla="*/ 4573 w 5662"/>
                <a:gd name="T19" fmla="*/ 453 h 499"/>
                <a:gd name="T20" fmla="*/ 4936 w 5662"/>
                <a:gd name="T21" fmla="*/ 227 h 499"/>
                <a:gd name="T22" fmla="*/ 5163 w 5662"/>
                <a:gd name="T23" fmla="*/ 45 h 499"/>
                <a:gd name="T24" fmla="*/ 5662 w 5662"/>
                <a:gd name="T25" fmla="*/ 499 h 49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662" h="499">
                  <a:moveTo>
                    <a:pt x="37" y="453"/>
                  </a:moveTo>
                  <a:cubicBezTo>
                    <a:pt x="18" y="464"/>
                    <a:pt x="0" y="476"/>
                    <a:pt x="83" y="408"/>
                  </a:cubicBezTo>
                  <a:cubicBezTo>
                    <a:pt x="166" y="340"/>
                    <a:pt x="377" y="38"/>
                    <a:pt x="536" y="45"/>
                  </a:cubicBezTo>
                  <a:cubicBezTo>
                    <a:pt x="695" y="52"/>
                    <a:pt x="869" y="445"/>
                    <a:pt x="1035" y="453"/>
                  </a:cubicBezTo>
                  <a:cubicBezTo>
                    <a:pt x="1201" y="461"/>
                    <a:pt x="1337" y="91"/>
                    <a:pt x="1534" y="91"/>
                  </a:cubicBezTo>
                  <a:cubicBezTo>
                    <a:pt x="1731" y="91"/>
                    <a:pt x="2011" y="461"/>
                    <a:pt x="2215" y="453"/>
                  </a:cubicBezTo>
                  <a:cubicBezTo>
                    <a:pt x="2419" y="445"/>
                    <a:pt x="2563" y="52"/>
                    <a:pt x="2759" y="45"/>
                  </a:cubicBezTo>
                  <a:cubicBezTo>
                    <a:pt x="2955" y="38"/>
                    <a:pt x="3190" y="400"/>
                    <a:pt x="3394" y="408"/>
                  </a:cubicBezTo>
                  <a:cubicBezTo>
                    <a:pt x="3598" y="416"/>
                    <a:pt x="3787" y="84"/>
                    <a:pt x="3984" y="91"/>
                  </a:cubicBezTo>
                  <a:cubicBezTo>
                    <a:pt x="4181" y="98"/>
                    <a:pt x="4414" y="430"/>
                    <a:pt x="4573" y="453"/>
                  </a:cubicBezTo>
                  <a:cubicBezTo>
                    <a:pt x="4732" y="476"/>
                    <a:pt x="4838" y="295"/>
                    <a:pt x="4936" y="227"/>
                  </a:cubicBezTo>
                  <a:cubicBezTo>
                    <a:pt x="5034" y="159"/>
                    <a:pt x="5042" y="0"/>
                    <a:pt x="5163" y="45"/>
                  </a:cubicBezTo>
                  <a:cubicBezTo>
                    <a:pt x="5284" y="90"/>
                    <a:pt x="5579" y="423"/>
                    <a:pt x="5662" y="499"/>
                  </a:cubicBezTo>
                </a:path>
              </a:pathLst>
            </a:custGeom>
            <a:noFill/>
            <a:ln w="9525">
              <a:solidFill>
                <a:srgbClr val="00CCFF"/>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ro-RO"/>
            </a:p>
          </p:txBody>
        </p:sp>
        <p:sp>
          <p:nvSpPr>
            <p:cNvPr id="11" name="Freeform 21">
              <a:extLst>
                <a:ext uri="{FF2B5EF4-FFF2-40B4-BE49-F238E27FC236}">
                  <a16:creationId xmlns:a16="http://schemas.microsoft.com/office/drawing/2014/main" xmlns="" id="{2AE42DEE-F8EB-93DF-D248-ACD235801D85}"/>
                </a:ext>
              </a:extLst>
            </p:cNvPr>
            <p:cNvSpPr>
              <a:spLocks/>
            </p:cNvSpPr>
            <p:nvPr userDrawn="1"/>
          </p:nvSpPr>
          <p:spPr bwMode="auto">
            <a:xfrm>
              <a:off x="158" y="2001"/>
              <a:ext cx="5444" cy="485"/>
            </a:xfrm>
            <a:custGeom>
              <a:avLst/>
              <a:gdLst>
                <a:gd name="T0" fmla="*/ 0 w 5444"/>
                <a:gd name="T1" fmla="*/ 386 h 485"/>
                <a:gd name="T2" fmla="*/ 227 w 5444"/>
                <a:gd name="T3" fmla="*/ 159 h 485"/>
                <a:gd name="T4" fmla="*/ 409 w 5444"/>
                <a:gd name="T5" fmla="*/ 68 h 485"/>
                <a:gd name="T6" fmla="*/ 772 w 5444"/>
                <a:gd name="T7" fmla="*/ 386 h 485"/>
                <a:gd name="T8" fmla="*/ 1044 w 5444"/>
                <a:gd name="T9" fmla="*/ 386 h 485"/>
                <a:gd name="T10" fmla="*/ 1407 w 5444"/>
                <a:gd name="T11" fmla="*/ 68 h 485"/>
                <a:gd name="T12" fmla="*/ 1951 w 5444"/>
                <a:gd name="T13" fmla="*/ 431 h 485"/>
                <a:gd name="T14" fmla="*/ 2631 w 5444"/>
                <a:gd name="T15" fmla="*/ 23 h 485"/>
                <a:gd name="T16" fmla="*/ 3176 w 5444"/>
                <a:gd name="T17" fmla="*/ 431 h 485"/>
                <a:gd name="T18" fmla="*/ 3811 w 5444"/>
                <a:gd name="T19" fmla="*/ 114 h 485"/>
                <a:gd name="T20" fmla="*/ 4264 w 5444"/>
                <a:gd name="T21" fmla="*/ 386 h 485"/>
                <a:gd name="T22" fmla="*/ 4491 w 5444"/>
                <a:gd name="T23" fmla="*/ 477 h 485"/>
                <a:gd name="T24" fmla="*/ 4763 w 5444"/>
                <a:gd name="T25" fmla="*/ 340 h 485"/>
                <a:gd name="T26" fmla="*/ 4945 w 5444"/>
                <a:gd name="T27" fmla="*/ 23 h 485"/>
                <a:gd name="T28" fmla="*/ 5217 w 5444"/>
                <a:gd name="T29" fmla="*/ 204 h 485"/>
                <a:gd name="T30" fmla="*/ 5444 w 5444"/>
                <a:gd name="T31" fmla="*/ 477 h 48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444" h="485">
                  <a:moveTo>
                    <a:pt x="0" y="386"/>
                  </a:moveTo>
                  <a:cubicBezTo>
                    <a:pt x="79" y="299"/>
                    <a:pt x="159" y="212"/>
                    <a:pt x="227" y="159"/>
                  </a:cubicBezTo>
                  <a:cubicBezTo>
                    <a:pt x="295" y="106"/>
                    <a:pt x="318" y="30"/>
                    <a:pt x="409" y="68"/>
                  </a:cubicBezTo>
                  <a:cubicBezTo>
                    <a:pt x="500" y="106"/>
                    <a:pt x="666" y="333"/>
                    <a:pt x="772" y="386"/>
                  </a:cubicBezTo>
                  <a:cubicBezTo>
                    <a:pt x="878" y="439"/>
                    <a:pt x="938" y="439"/>
                    <a:pt x="1044" y="386"/>
                  </a:cubicBezTo>
                  <a:cubicBezTo>
                    <a:pt x="1150" y="333"/>
                    <a:pt x="1256" y="61"/>
                    <a:pt x="1407" y="68"/>
                  </a:cubicBezTo>
                  <a:cubicBezTo>
                    <a:pt x="1558" y="75"/>
                    <a:pt x="1747" y="439"/>
                    <a:pt x="1951" y="431"/>
                  </a:cubicBezTo>
                  <a:cubicBezTo>
                    <a:pt x="2155" y="423"/>
                    <a:pt x="2427" y="23"/>
                    <a:pt x="2631" y="23"/>
                  </a:cubicBezTo>
                  <a:cubicBezTo>
                    <a:pt x="2835" y="23"/>
                    <a:pt x="2979" y="416"/>
                    <a:pt x="3176" y="431"/>
                  </a:cubicBezTo>
                  <a:cubicBezTo>
                    <a:pt x="3373" y="446"/>
                    <a:pt x="3630" y="121"/>
                    <a:pt x="3811" y="114"/>
                  </a:cubicBezTo>
                  <a:cubicBezTo>
                    <a:pt x="3992" y="107"/>
                    <a:pt x="4151" y="326"/>
                    <a:pt x="4264" y="386"/>
                  </a:cubicBezTo>
                  <a:cubicBezTo>
                    <a:pt x="4377" y="446"/>
                    <a:pt x="4408" y="485"/>
                    <a:pt x="4491" y="477"/>
                  </a:cubicBezTo>
                  <a:cubicBezTo>
                    <a:pt x="4574" y="469"/>
                    <a:pt x="4687" y="416"/>
                    <a:pt x="4763" y="340"/>
                  </a:cubicBezTo>
                  <a:cubicBezTo>
                    <a:pt x="4839" y="264"/>
                    <a:pt x="4869" y="46"/>
                    <a:pt x="4945" y="23"/>
                  </a:cubicBezTo>
                  <a:cubicBezTo>
                    <a:pt x="5021" y="0"/>
                    <a:pt x="5134" y="128"/>
                    <a:pt x="5217" y="204"/>
                  </a:cubicBezTo>
                  <a:cubicBezTo>
                    <a:pt x="5300" y="280"/>
                    <a:pt x="5372" y="378"/>
                    <a:pt x="5444" y="477"/>
                  </a:cubicBezTo>
                </a:path>
              </a:pathLst>
            </a:custGeom>
            <a:noFill/>
            <a:ln w="9525">
              <a:solidFill>
                <a:srgbClr val="00CCFF"/>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ro-RO"/>
            </a:p>
          </p:txBody>
        </p:sp>
        <p:sp>
          <p:nvSpPr>
            <p:cNvPr id="12" name="Freeform 23">
              <a:extLst>
                <a:ext uri="{FF2B5EF4-FFF2-40B4-BE49-F238E27FC236}">
                  <a16:creationId xmlns:a16="http://schemas.microsoft.com/office/drawing/2014/main" xmlns="" id="{512053DC-2A32-2319-58C4-9499E3B84922}"/>
                </a:ext>
              </a:extLst>
            </p:cNvPr>
            <p:cNvSpPr>
              <a:spLocks/>
            </p:cNvSpPr>
            <p:nvPr userDrawn="1"/>
          </p:nvSpPr>
          <p:spPr bwMode="auto">
            <a:xfrm>
              <a:off x="-15" y="1972"/>
              <a:ext cx="5526" cy="528"/>
            </a:xfrm>
            <a:custGeom>
              <a:avLst/>
              <a:gdLst>
                <a:gd name="T0" fmla="*/ 83 w 5526"/>
                <a:gd name="T1" fmla="*/ 415 h 528"/>
                <a:gd name="T2" fmla="*/ 83 w 5526"/>
                <a:gd name="T3" fmla="*/ 369 h 528"/>
                <a:gd name="T4" fmla="*/ 582 w 5526"/>
                <a:gd name="T5" fmla="*/ 52 h 528"/>
                <a:gd name="T6" fmla="*/ 945 w 5526"/>
                <a:gd name="T7" fmla="*/ 415 h 528"/>
                <a:gd name="T8" fmla="*/ 1262 w 5526"/>
                <a:gd name="T9" fmla="*/ 415 h 528"/>
                <a:gd name="T10" fmla="*/ 1534 w 5526"/>
                <a:gd name="T11" fmla="*/ 52 h 528"/>
                <a:gd name="T12" fmla="*/ 1988 w 5526"/>
                <a:gd name="T13" fmla="*/ 415 h 528"/>
                <a:gd name="T14" fmla="*/ 2305 w 5526"/>
                <a:gd name="T15" fmla="*/ 460 h 528"/>
                <a:gd name="T16" fmla="*/ 2804 w 5526"/>
                <a:gd name="T17" fmla="*/ 7 h 528"/>
                <a:gd name="T18" fmla="*/ 3167 w 5526"/>
                <a:gd name="T19" fmla="*/ 415 h 528"/>
                <a:gd name="T20" fmla="*/ 3530 w 5526"/>
                <a:gd name="T21" fmla="*/ 415 h 528"/>
                <a:gd name="T22" fmla="*/ 4029 w 5526"/>
                <a:gd name="T23" fmla="*/ 7 h 528"/>
                <a:gd name="T24" fmla="*/ 4392 w 5526"/>
                <a:gd name="T25" fmla="*/ 415 h 528"/>
                <a:gd name="T26" fmla="*/ 4709 w 5526"/>
                <a:gd name="T27" fmla="*/ 460 h 528"/>
                <a:gd name="T28" fmla="*/ 5027 w 5526"/>
                <a:gd name="T29" fmla="*/ 143 h 528"/>
                <a:gd name="T30" fmla="*/ 5344 w 5526"/>
                <a:gd name="T31" fmla="*/ 279 h 528"/>
                <a:gd name="T32" fmla="*/ 5526 w 5526"/>
                <a:gd name="T33" fmla="*/ 506 h 52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526" h="528">
                  <a:moveTo>
                    <a:pt x="83" y="415"/>
                  </a:moveTo>
                  <a:cubicBezTo>
                    <a:pt x="41" y="422"/>
                    <a:pt x="0" y="429"/>
                    <a:pt x="83" y="369"/>
                  </a:cubicBezTo>
                  <a:cubicBezTo>
                    <a:pt x="166" y="309"/>
                    <a:pt x="438" y="44"/>
                    <a:pt x="582" y="52"/>
                  </a:cubicBezTo>
                  <a:cubicBezTo>
                    <a:pt x="726" y="60"/>
                    <a:pt x="832" y="355"/>
                    <a:pt x="945" y="415"/>
                  </a:cubicBezTo>
                  <a:cubicBezTo>
                    <a:pt x="1058" y="475"/>
                    <a:pt x="1164" y="476"/>
                    <a:pt x="1262" y="415"/>
                  </a:cubicBezTo>
                  <a:cubicBezTo>
                    <a:pt x="1360" y="354"/>
                    <a:pt x="1413" y="52"/>
                    <a:pt x="1534" y="52"/>
                  </a:cubicBezTo>
                  <a:cubicBezTo>
                    <a:pt x="1655" y="52"/>
                    <a:pt x="1859" y="347"/>
                    <a:pt x="1988" y="415"/>
                  </a:cubicBezTo>
                  <a:cubicBezTo>
                    <a:pt x="2117" y="483"/>
                    <a:pt x="2169" y="528"/>
                    <a:pt x="2305" y="460"/>
                  </a:cubicBezTo>
                  <a:cubicBezTo>
                    <a:pt x="2441" y="392"/>
                    <a:pt x="2660" y="14"/>
                    <a:pt x="2804" y="7"/>
                  </a:cubicBezTo>
                  <a:cubicBezTo>
                    <a:pt x="2948" y="0"/>
                    <a:pt x="3046" y="347"/>
                    <a:pt x="3167" y="415"/>
                  </a:cubicBezTo>
                  <a:cubicBezTo>
                    <a:pt x="3288" y="483"/>
                    <a:pt x="3386" y="483"/>
                    <a:pt x="3530" y="415"/>
                  </a:cubicBezTo>
                  <a:cubicBezTo>
                    <a:pt x="3674" y="347"/>
                    <a:pt x="3885" y="7"/>
                    <a:pt x="4029" y="7"/>
                  </a:cubicBezTo>
                  <a:cubicBezTo>
                    <a:pt x="4173" y="7"/>
                    <a:pt x="4279" y="340"/>
                    <a:pt x="4392" y="415"/>
                  </a:cubicBezTo>
                  <a:cubicBezTo>
                    <a:pt x="4505" y="490"/>
                    <a:pt x="4603" y="505"/>
                    <a:pt x="4709" y="460"/>
                  </a:cubicBezTo>
                  <a:cubicBezTo>
                    <a:pt x="4815" y="415"/>
                    <a:pt x="4921" y="173"/>
                    <a:pt x="5027" y="143"/>
                  </a:cubicBezTo>
                  <a:cubicBezTo>
                    <a:pt x="5133" y="113"/>
                    <a:pt x="5261" y="219"/>
                    <a:pt x="5344" y="279"/>
                  </a:cubicBezTo>
                  <a:cubicBezTo>
                    <a:pt x="5427" y="339"/>
                    <a:pt x="5496" y="468"/>
                    <a:pt x="5526" y="506"/>
                  </a:cubicBezTo>
                </a:path>
              </a:pathLst>
            </a:custGeom>
            <a:noFill/>
            <a:ln w="9525">
              <a:solidFill>
                <a:srgbClr val="00FFFF"/>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ro-RO"/>
            </a:p>
          </p:txBody>
        </p:sp>
      </p:grpSp>
      <p:grpSp>
        <p:nvGrpSpPr>
          <p:cNvPr id="13" name="Group 28">
            <a:extLst>
              <a:ext uri="{FF2B5EF4-FFF2-40B4-BE49-F238E27FC236}">
                <a16:creationId xmlns:a16="http://schemas.microsoft.com/office/drawing/2014/main" xmlns="" id="{A24AF3E0-8B43-A995-D1D8-0DE9C26CA021}"/>
              </a:ext>
            </a:extLst>
          </p:cNvPr>
          <p:cNvGrpSpPr>
            <a:grpSpLocks/>
          </p:cNvGrpSpPr>
          <p:nvPr userDrawn="1"/>
        </p:nvGrpSpPr>
        <p:grpSpPr bwMode="auto">
          <a:xfrm rot="-1727197">
            <a:off x="539750" y="3500438"/>
            <a:ext cx="384175" cy="239712"/>
            <a:chOff x="143" y="2417"/>
            <a:chExt cx="288" cy="205"/>
          </a:xfrm>
        </p:grpSpPr>
        <p:sp>
          <p:nvSpPr>
            <p:cNvPr id="14" name="Freeform 26">
              <a:extLst>
                <a:ext uri="{FF2B5EF4-FFF2-40B4-BE49-F238E27FC236}">
                  <a16:creationId xmlns:a16="http://schemas.microsoft.com/office/drawing/2014/main" xmlns="" id="{BAB76809-F9F2-8329-EA7C-166EF9310687}"/>
                </a:ext>
              </a:extLst>
            </p:cNvPr>
            <p:cNvSpPr>
              <a:spLocks/>
            </p:cNvSpPr>
            <p:nvPr userDrawn="1"/>
          </p:nvSpPr>
          <p:spPr bwMode="auto">
            <a:xfrm>
              <a:off x="143" y="2417"/>
              <a:ext cx="288" cy="205"/>
            </a:xfrm>
            <a:custGeom>
              <a:avLst/>
              <a:gdLst>
                <a:gd name="T0" fmla="*/ 106 w 288"/>
                <a:gd name="T1" fmla="*/ 61 h 205"/>
                <a:gd name="T2" fmla="*/ 197 w 288"/>
                <a:gd name="T3" fmla="*/ 15 h 205"/>
                <a:gd name="T4" fmla="*/ 288 w 288"/>
                <a:gd name="T5" fmla="*/ 61 h 205"/>
                <a:gd name="T6" fmla="*/ 197 w 288"/>
                <a:gd name="T7" fmla="*/ 151 h 205"/>
                <a:gd name="T8" fmla="*/ 61 w 288"/>
                <a:gd name="T9" fmla="*/ 106 h 205"/>
                <a:gd name="T10" fmla="*/ 15 w 288"/>
                <a:gd name="T11" fmla="*/ 15 h 205"/>
                <a:gd name="T12" fmla="*/ 15 w 288"/>
                <a:gd name="T13" fmla="*/ 197 h 205"/>
                <a:gd name="T14" fmla="*/ 106 w 288"/>
                <a:gd name="T15" fmla="*/ 61 h 20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8" h="205">
                  <a:moveTo>
                    <a:pt x="106" y="61"/>
                  </a:moveTo>
                  <a:cubicBezTo>
                    <a:pt x="136" y="31"/>
                    <a:pt x="167" y="15"/>
                    <a:pt x="197" y="15"/>
                  </a:cubicBezTo>
                  <a:cubicBezTo>
                    <a:pt x="227" y="15"/>
                    <a:pt x="288" y="38"/>
                    <a:pt x="288" y="61"/>
                  </a:cubicBezTo>
                  <a:cubicBezTo>
                    <a:pt x="288" y="84"/>
                    <a:pt x="235" y="144"/>
                    <a:pt x="197" y="151"/>
                  </a:cubicBezTo>
                  <a:cubicBezTo>
                    <a:pt x="159" y="158"/>
                    <a:pt x="91" y="129"/>
                    <a:pt x="61" y="106"/>
                  </a:cubicBezTo>
                  <a:cubicBezTo>
                    <a:pt x="31" y="83"/>
                    <a:pt x="23" y="0"/>
                    <a:pt x="15" y="15"/>
                  </a:cubicBezTo>
                  <a:cubicBezTo>
                    <a:pt x="7" y="30"/>
                    <a:pt x="0" y="189"/>
                    <a:pt x="15" y="197"/>
                  </a:cubicBezTo>
                  <a:cubicBezTo>
                    <a:pt x="30" y="205"/>
                    <a:pt x="76" y="91"/>
                    <a:pt x="106" y="61"/>
                  </a:cubicBezTo>
                  <a:close/>
                </a:path>
              </a:pathLst>
            </a:custGeom>
            <a:solidFill>
              <a:srgbClr val="CCFFFF"/>
            </a:solidFill>
            <a:ln w="9525">
              <a:solidFill>
                <a:schemeClr val="tx1"/>
              </a:solidFill>
              <a:round/>
              <a:headEnd/>
              <a:tailEnd/>
            </a:ln>
          </p:spPr>
          <p:txBody>
            <a:bodyPr/>
            <a:lstStyle/>
            <a:p>
              <a:endParaRPr lang="ro-RO"/>
            </a:p>
          </p:txBody>
        </p:sp>
        <p:sp>
          <p:nvSpPr>
            <p:cNvPr id="15" name="Freeform 27">
              <a:extLst>
                <a:ext uri="{FF2B5EF4-FFF2-40B4-BE49-F238E27FC236}">
                  <a16:creationId xmlns:a16="http://schemas.microsoft.com/office/drawing/2014/main" xmlns="" id="{1EE1DBDA-8A1B-7357-B4B3-1C50A25978E9}"/>
                </a:ext>
              </a:extLst>
            </p:cNvPr>
            <p:cNvSpPr>
              <a:spLocks/>
            </p:cNvSpPr>
            <p:nvPr userDrawn="1"/>
          </p:nvSpPr>
          <p:spPr bwMode="auto">
            <a:xfrm>
              <a:off x="334" y="2430"/>
              <a:ext cx="51" cy="91"/>
            </a:xfrm>
            <a:custGeom>
              <a:avLst/>
              <a:gdLst>
                <a:gd name="T0" fmla="*/ 7 w 52"/>
                <a:gd name="T1" fmla="*/ 0 h 91"/>
                <a:gd name="T2" fmla="*/ 7 w 52"/>
                <a:gd name="T3" fmla="*/ 46 h 91"/>
                <a:gd name="T4" fmla="*/ 26 w 52"/>
                <a:gd name="T5" fmla="*/ 91 h 91"/>
                <a:gd name="T6" fmla="*/ 0 60000 65536"/>
                <a:gd name="T7" fmla="*/ 0 60000 65536"/>
                <a:gd name="T8" fmla="*/ 0 60000 65536"/>
              </a:gdLst>
              <a:ahLst/>
              <a:cxnLst>
                <a:cxn ang="T6">
                  <a:pos x="T0" y="T1"/>
                </a:cxn>
                <a:cxn ang="T7">
                  <a:pos x="T2" y="T3"/>
                </a:cxn>
                <a:cxn ang="T8">
                  <a:pos x="T4" y="T5"/>
                </a:cxn>
              </a:cxnLst>
              <a:rect l="0" t="0" r="r" b="b"/>
              <a:pathLst>
                <a:path w="52" h="91">
                  <a:moveTo>
                    <a:pt x="7" y="0"/>
                  </a:moveTo>
                  <a:cubicBezTo>
                    <a:pt x="3" y="15"/>
                    <a:pt x="0" y="31"/>
                    <a:pt x="7" y="46"/>
                  </a:cubicBezTo>
                  <a:cubicBezTo>
                    <a:pt x="14" y="61"/>
                    <a:pt x="33" y="76"/>
                    <a:pt x="52" y="91"/>
                  </a:cubicBezTo>
                </a:path>
              </a:pathLst>
            </a:cu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ro-RO"/>
            </a:p>
          </p:txBody>
        </p:sp>
      </p:grpSp>
      <p:grpSp>
        <p:nvGrpSpPr>
          <p:cNvPr id="18" name="Group 29">
            <a:extLst>
              <a:ext uri="{FF2B5EF4-FFF2-40B4-BE49-F238E27FC236}">
                <a16:creationId xmlns:a16="http://schemas.microsoft.com/office/drawing/2014/main" xmlns="" id="{947B6E17-3524-0246-4EDB-E52DF1A68818}"/>
              </a:ext>
            </a:extLst>
          </p:cNvPr>
          <p:cNvGrpSpPr>
            <a:grpSpLocks/>
          </p:cNvGrpSpPr>
          <p:nvPr userDrawn="1"/>
        </p:nvGrpSpPr>
        <p:grpSpPr bwMode="auto">
          <a:xfrm rot="-1727197">
            <a:off x="4067175" y="3357563"/>
            <a:ext cx="384175" cy="239712"/>
            <a:chOff x="143" y="2417"/>
            <a:chExt cx="288" cy="205"/>
          </a:xfrm>
        </p:grpSpPr>
        <p:sp>
          <p:nvSpPr>
            <p:cNvPr id="20" name="Freeform 30">
              <a:extLst>
                <a:ext uri="{FF2B5EF4-FFF2-40B4-BE49-F238E27FC236}">
                  <a16:creationId xmlns:a16="http://schemas.microsoft.com/office/drawing/2014/main" xmlns="" id="{54992051-92E9-882C-2DE8-50E941A44683}"/>
                </a:ext>
              </a:extLst>
            </p:cNvPr>
            <p:cNvSpPr>
              <a:spLocks/>
            </p:cNvSpPr>
            <p:nvPr userDrawn="1"/>
          </p:nvSpPr>
          <p:spPr bwMode="auto">
            <a:xfrm>
              <a:off x="143" y="2417"/>
              <a:ext cx="288" cy="205"/>
            </a:xfrm>
            <a:custGeom>
              <a:avLst/>
              <a:gdLst>
                <a:gd name="T0" fmla="*/ 106 w 288"/>
                <a:gd name="T1" fmla="*/ 61 h 205"/>
                <a:gd name="T2" fmla="*/ 197 w 288"/>
                <a:gd name="T3" fmla="*/ 15 h 205"/>
                <a:gd name="T4" fmla="*/ 288 w 288"/>
                <a:gd name="T5" fmla="*/ 61 h 205"/>
                <a:gd name="T6" fmla="*/ 197 w 288"/>
                <a:gd name="T7" fmla="*/ 151 h 205"/>
                <a:gd name="T8" fmla="*/ 61 w 288"/>
                <a:gd name="T9" fmla="*/ 106 h 205"/>
                <a:gd name="T10" fmla="*/ 15 w 288"/>
                <a:gd name="T11" fmla="*/ 15 h 205"/>
                <a:gd name="T12" fmla="*/ 15 w 288"/>
                <a:gd name="T13" fmla="*/ 197 h 205"/>
                <a:gd name="T14" fmla="*/ 106 w 288"/>
                <a:gd name="T15" fmla="*/ 61 h 20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8" h="205">
                  <a:moveTo>
                    <a:pt x="106" y="61"/>
                  </a:moveTo>
                  <a:cubicBezTo>
                    <a:pt x="136" y="31"/>
                    <a:pt x="167" y="15"/>
                    <a:pt x="197" y="15"/>
                  </a:cubicBezTo>
                  <a:cubicBezTo>
                    <a:pt x="227" y="15"/>
                    <a:pt x="288" y="38"/>
                    <a:pt x="288" y="61"/>
                  </a:cubicBezTo>
                  <a:cubicBezTo>
                    <a:pt x="288" y="84"/>
                    <a:pt x="235" y="144"/>
                    <a:pt x="197" y="151"/>
                  </a:cubicBezTo>
                  <a:cubicBezTo>
                    <a:pt x="159" y="158"/>
                    <a:pt x="91" y="129"/>
                    <a:pt x="61" y="106"/>
                  </a:cubicBezTo>
                  <a:cubicBezTo>
                    <a:pt x="31" y="83"/>
                    <a:pt x="23" y="0"/>
                    <a:pt x="15" y="15"/>
                  </a:cubicBezTo>
                  <a:cubicBezTo>
                    <a:pt x="7" y="30"/>
                    <a:pt x="0" y="189"/>
                    <a:pt x="15" y="197"/>
                  </a:cubicBezTo>
                  <a:cubicBezTo>
                    <a:pt x="30" y="205"/>
                    <a:pt x="76" y="91"/>
                    <a:pt x="106" y="61"/>
                  </a:cubicBezTo>
                  <a:close/>
                </a:path>
              </a:pathLst>
            </a:custGeom>
            <a:solidFill>
              <a:srgbClr val="CCFFFF"/>
            </a:solidFill>
            <a:ln w="9525">
              <a:solidFill>
                <a:schemeClr val="tx1"/>
              </a:solidFill>
              <a:round/>
              <a:headEnd/>
              <a:tailEnd/>
            </a:ln>
          </p:spPr>
          <p:txBody>
            <a:bodyPr/>
            <a:lstStyle/>
            <a:p>
              <a:endParaRPr lang="ro-RO"/>
            </a:p>
          </p:txBody>
        </p:sp>
        <p:sp>
          <p:nvSpPr>
            <p:cNvPr id="24" name="Freeform 31">
              <a:extLst>
                <a:ext uri="{FF2B5EF4-FFF2-40B4-BE49-F238E27FC236}">
                  <a16:creationId xmlns:a16="http://schemas.microsoft.com/office/drawing/2014/main" xmlns="" id="{D81F42FC-966C-EE46-3530-1315A2581F59}"/>
                </a:ext>
              </a:extLst>
            </p:cNvPr>
            <p:cNvSpPr>
              <a:spLocks/>
            </p:cNvSpPr>
            <p:nvPr userDrawn="1"/>
          </p:nvSpPr>
          <p:spPr bwMode="auto">
            <a:xfrm>
              <a:off x="334" y="2430"/>
              <a:ext cx="51" cy="91"/>
            </a:xfrm>
            <a:custGeom>
              <a:avLst/>
              <a:gdLst>
                <a:gd name="T0" fmla="*/ 7 w 52"/>
                <a:gd name="T1" fmla="*/ 0 h 91"/>
                <a:gd name="T2" fmla="*/ 7 w 52"/>
                <a:gd name="T3" fmla="*/ 46 h 91"/>
                <a:gd name="T4" fmla="*/ 26 w 52"/>
                <a:gd name="T5" fmla="*/ 91 h 91"/>
                <a:gd name="T6" fmla="*/ 0 60000 65536"/>
                <a:gd name="T7" fmla="*/ 0 60000 65536"/>
                <a:gd name="T8" fmla="*/ 0 60000 65536"/>
              </a:gdLst>
              <a:ahLst/>
              <a:cxnLst>
                <a:cxn ang="T6">
                  <a:pos x="T0" y="T1"/>
                </a:cxn>
                <a:cxn ang="T7">
                  <a:pos x="T2" y="T3"/>
                </a:cxn>
                <a:cxn ang="T8">
                  <a:pos x="T4" y="T5"/>
                </a:cxn>
              </a:cxnLst>
              <a:rect l="0" t="0" r="r" b="b"/>
              <a:pathLst>
                <a:path w="52" h="91">
                  <a:moveTo>
                    <a:pt x="7" y="0"/>
                  </a:moveTo>
                  <a:cubicBezTo>
                    <a:pt x="3" y="15"/>
                    <a:pt x="0" y="31"/>
                    <a:pt x="7" y="46"/>
                  </a:cubicBezTo>
                  <a:cubicBezTo>
                    <a:pt x="14" y="61"/>
                    <a:pt x="33" y="76"/>
                    <a:pt x="52" y="91"/>
                  </a:cubicBezTo>
                </a:path>
              </a:pathLst>
            </a:cu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ro-RO"/>
            </a:p>
          </p:txBody>
        </p:sp>
      </p:grpSp>
      <p:grpSp>
        <p:nvGrpSpPr>
          <p:cNvPr id="25" name="Group 32">
            <a:extLst>
              <a:ext uri="{FF2B5EF4-FFF2-40B4-BE49-F238E27FC236}">
                <a16:creationId xmlns:a16="http://schemas.microsoft.com/office/drawing/2014/main" xmlns="" id="{62091D0E-5B3F-DFC2-8FED-42F05DA5BB17}"/>
              </a:ext>
            </a:extLst>
          </p:cNvPr>
          <p:cNvGrpSpPr>
            <a:grpSpLocks/>
          </p:cNvGrpSpPr>
          <p:nvPr userDrawn="1"/>
        </p:nvGrpSpPr>
        <p:grpSpPr bwMode="auto">
          <a:xfrm rot="-1727197">
            <a:off x="7885113" y="3500438"/>
            <a:ext cx="384175" cy="239712"/>
            <a:chOff x="143" y="2417"/>
            <a:chExt cx="288" cy="205"/>
          </a:xfrm>
        </p:grpSpPr>
        <p:sp>
          <p:nvSpPr>
            <p:cNvPr id="26" name="Freeform 33">
              <a:extLst>
                <a:ext uri="{FF2B5EF4-FFF2-40B4-BE49-F238E27FC236}">
                  <a16:creationId xmlns:a16="http://schemas.microsoft.com/office/drawing/2014/main" xmlns="" id="{9C752294-1291-C6D7-A7F3-DBB96172F204}"/>
                </a:ext>
              </a:extLst>
            </p:cNvPr>
            <p:cNvSpPr>
              <a:spLocks/>
            </p:cNvSpPr>
            <p:nvPr userDrawn="1"/>
          </p:nvSpPr>
          <p:spPr bwMode="auto">
            <a:xfrm>
              <a:off x="143" y="2417"/>
              <a:ext cx="288" cy="205"/>
            </a:xfrm>
            <a:custGeom>
              <a:avLst/>
              <a:gdLst>
                <a:gd name="T0" fmla="*/ 106 w 288"/>
                <a:gd name="T1" fmla="*/ 61 h 205"/>
                <a:gd name="T2" fmla="*/ 197 w 288"/>
                <a:gd name="T3" fmla="*/ 15 h 205"/>
                <a:gd name="T4" fmla="*/ 288 w 288"/>
                <a:gd name="T5" fmla="*/ 61 h 205"/>
                <a:gd name="T6" fmla="*/ 197 w 288"/>
                <a:gd name="T7" fmla="*/ 151 h 205"/>
                <a:gd name="T8" fmla="*/ 61 w 288"/>
                <a:gd name="T9" fmla="*/ 106 h 205"/>
                <a:gd name="T10" fmla="*/ 15 w 288"/>
                <a:gd name="T11" fmla="*/ 15 h 205"/>
                <a:gd name="T12" fmla="*/ 15 w 288"/>
                <a:gd name="T13" fmla="*/ 197 h 205"/>
                <a:gd name="T14" fmla="*/ 106 w 288"/>
                <a:gd name="T15" fmla="*/ 61 h 20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8" h="205">
                  <a:moveTo>
                    <a:pt x="106" y="61"/>
                  </a:moveTo>
                  <a:cubicBezTo>
                    <a:pt x="136" y="31"/>
                    <a:pt x="167" y="15"/>
                    <a:pt x="197" y="15"/>
                  </a:cubicBezTo>
                  <a:cubicBezTo>
                    <a:pt x="227" y="15"/>
                    <a:pt x="288" y="38"/>
                    <a:pt x="288" y="61"/>
                  </a:cubicBezTo>
                  <a:cubicBezTo>
                    <a:pt x="288" y="84"/>
                    <a:pt x="235" y="144"/>
                    <a:pt x="197" y="151"/>
                  </a:cubicBezTo>
                  <a:cubicBezTo>
                    <a:pt x="159" y="158"/>
                    <a:pt x="91" y="129"/>
                    <a:pt x="61" y="106"/>
                  </a:cubicBezTo>
                  <a:cubicBezTo>
                    <a:pt x="31" y="83"/>
                    <a:pt x="23" y="0"/>
                    <a:pt x="15" y="15"/>
                  </a:cubicBezTo>
                  <a:cubicBezTo>
                    <a:pt x="7" y="30"/>
                    <a:pt x="0" y="189"/>
                    <a:pt x="15" y="197"/>
                  </a:cubicBezTo>
                  <a:cubicBezTo>
                    <a:pt x="30" y="205"/>
                    <a:pt x="76" y="91"/>
                    <a:pt x="106" y="61"/>
                  </a:cubicBezTo>
                  <a:close/>
                </a:path>
              </a:pathLst>
            </a:custGeom>
            <a:solidFill>
              <a:srgbClr val="CCFFFF"/>
            </a:solidFill>
            <a:ln w="9525">
              <a:solidFill>
                <a:schemeClr val="tx1"/>
              </a:solidFill>
              <a:round/>
              <a:headEnd/>
              <a:tailEnd/>
            </a:ln>
          </p:spPr>
          <p:txBody>
            <a:bodyPr/>
            <a:lstStyle/>
            <a:p>
              <a:endParaRPr lang="ro-RO"/>
            </a:p>
          </p:txBody>
        </p:sp>
        <p:sp>
          <p:nvSpPr>
            <p:cNvPr id="27" name="Freeform 34">
              <a:extLst>
                <a:ext uri="{FF2B5EF4-FFF2-40B4-BE49-F238E27FC236}">
                  <a16:creationId xmlns:a16="http://schemas.microsoft.com/office/drawing/2014/main" xmlns="" id="{5F0D256A-502C-5E98-AFA8-839CB91BB0CD}"/>
                </a:ext>
              </a:extLst>
            </p:cNvPr>
            <p:cNvSpPr>
              <a:spLocks/>
            </p:cNvSpPr>
            <p:nvPr userDrawn="1"/>
          </p:nvSpPr>
          <p:spPr bwMode="auto">
            <a:xfrm>
              <a:off x="334" y="2430"/>
              <a:ext cx="51" cy="91"/>
            </a:xfrm>
            <a:custGeom>
              <a:avLst/>
              <a:gdLst>
                <a:gd name="T0" fmla="*/ 7 w 52"/>
                <a:gd name="T1" fmla="*/ 0 h 91"/>
                <a:gd name="T2" fmla="*/ 7 w 52"/>
                <a:gd name="T3" fmla="*/ 46 h 91"/>
                <a:gd name="T4" fmla="*/ 26 w 52"/>
                <a:gd name="T5" fmla="*/ 91 h 91"/>
                <a:gd name="T6" fmla="*/ 0 60000 65536"/>
                <a:gd name="T7" fmla="*/ 0 60000 65536"/>
                <a:gd name="T8" fmla="*/ 0 60000 65536"/>
              </a:gdLst>
              <a:ahLst/>
              <a:cxnLst>
                <a:cxn ang="T6">
                  <a:pos x="T0" y="T1"/>
                </a:cxn>
                <a:cxn ang="T7">
                  <a:pos x="T2" y="T3"/>
                </a:cxn>
                <a:cxn ang="T8">
                  <a:pos x="T4" y="T5"/>
                </a:cxn>
              </a:cxnLst>
              <a:rect l="0" t="0" r="r" b="b"/>
              <a:pathLst>
                <a:path w="52" h="91">
                  <a:moveTo>
                    <a:pt x="7" y="0"/>
                  </a:moveTo>
                  <a:cubicBezTo>
                    <a:pt x="3" y="15"/>
                    <a:pt x="0" y="31"/>
                    <a:pt x="7" y="46"/>
                  </a:cubicBezTo>
                  <a:cubicBezTo>
                    <a:pt x="14" y="61"/>
                    <a:pt x="33" y="76"/>
                    <a:pt x="52" y="91"/>
                  </a:cubicBezTo>
                </a:path>
              </a:pathLst>
            </a:cu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ro-RO"/>
            </a:p>
          </p:txBody>
        </p:sp>
      </p:grpSp>
      <p:grpSp>
        <p:nvGrpSpPr>
          <p:cNvPr id="28" name="Group 35">
            <a:extLst>
              <a:ext uri="{FF2B5EF4-FFF2-40B4-BE49-F238E27FC236}">
                <a16:creationId xmlns:a16="http://schemas.microsoft.com/office/drawing/2014/main" xmlns="" id="{4B3E99FE-5308-B663-C2AC-00F2B9811E99}"/>
              </a:ext>
            </a:extLst>
          </p:cNvPr>
          <p:cNvGrpSpPr>
            <a:grpSpLocks/>
          </p:cNvGrpSpPr>
          <p:nvPr userDrawn="1"/>
        </p:nvGrpSpPr>
        <p:grpSpPr bwMode="auto">
          <a:xfrm rot="2187841">
            <a:off x="2443163" y="3502025"/>
            <a:ext cx="358775" cy="144463"/>
            <a:chOff x="143" y="2417"/>
            <a:chExt cx="288" cy="205"/>
          </a:xfrm>
        </p:grpSpPr>
        <p:sp>
          <p:nvSpPr>
            <p:cNvPr id="29" name="Freeform 36">
              <a:extLst>
                <a:ext uri="{FF2B5EF4-FFF2-40B4-BE49-F238E27FC236}">
                  <a16:creationId xmlns:a16="http://schemas.microsoft.com/office/drawing/2014/main" xmlns="" id="{171BB22F-C191-9C9C-E544-B1EDEE45425C}"/>
                </a:ext>
              </a:extLst>
            </p:cNvPr>
            <p:cNvSpPr>
              <a:spLocks/>
            </p:cNvSpPr>
            <p:nvPr userDrawn="1"/>
          </p:nvSpPr>
          <p:spPr bwMode="auto">
            <a:xfrm>
              <a:off x="143" y="2417"/>
              <a:ext cx="288" cy="205"/>
            </a:xfrm>
            <a:custGeom>
              <a:avLst/>
              <a:gdLst>
                <a:gd name="T0" fmla="*/ 106 w 288"/>
                <a:gd name="T1" fmla="*/ 61 h 205"/>
                <a:gd name="T2" fmla="*/ 197 w 288"/>
                <a:gd name="T3" fmla="*/ 15 h 205"/>
                <a:gd name="T4" fmla="*/ 288 w 288"/>
                <a:gd name="T5" fmla="*/ 61 h 205"/>
                <a:gd name="T6" fmla="*/ 197 w 288"/>
                <a:gd name="T7" fmla="*/ 151 h 205"/>
                <a:gd name="T8" fmla="*/ 61 w 288"/>
                <a:gd name="T9" fmla="*/ 106 h 205"/>
                <a:gd name="T10" fmla="*/ 15 w 288"/>
                <a:gd name="T11" fmla="*/ 15 h 205"/>
                <a:gd name="T12" fmla="*/ 15 w 288"/>
                <a:gd name="T13" fmla="*/ 197 h 205"/>
                <a:gd name="T14" fmla="*/ 106 w 288"/>
                <a:gd name="T15" fmla="*/ 61 h 20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8" h="205">
                  <a:moveTo>
                    <a:pt x="106" y="61"/>
                  </a:moveTo>
                  <a:cubicBezTo>
                    <a:pt x="136" y="31"/>
                    <a:pt x="167" y="15"/>
                    <a:pt x="197" y="15"/>
                  </a:cubicBezTo>
                  <a:cubicBezTo>
                    <a:pt x="227" y="15"/>
                    <a:pt x="288" y="38"/>
                    <a:pt x="288" y="61"/>
                  </a:cubicBezTo>
                  <a:cubicBezTo>
                    <a:pt x="288" y="84"/>
                    <a:pt x="235" y="144"/>
                    <a:pt x="197" y="151"/>
                  </a:cubicBezTo>
                  <a:cubicBezTo>
                    <a:pt x="159" y="158"/>
                    <a:pt x="91" y="129"/>
                    <a:pt x="61" y="106"/>
                  </a:cubicBezTo>
                  <a:cubicBezTo>
                    <a:pt x="31" y="83"/>
                    <a:pt x="23" y="0"/>
                    <a:pt x="15" y="15"/>
                  </a:cubicBezTo>
                  <a:cubicBezTo>
                    <a:pt x="7" y="30"/>
                    <a:pt x="0" y="189"/>
                    <a:pt x="15" y="197"/>
                  </a:cubicBezTo>
                  <a:cubicBezTo>
                    <a:pt x="30" y="205"/>
                    <a:pt x="76" y="91"/>
                    <a:pt x="106" y="61"/>
                  </a:cubicBezTo>
                  <a:close/>
                </a:path>
              </a:pathLst>
            </a:custGeom>
            <a:solidFill>
              <a:srgbClr val="CCFFFF"/>
            </a:solidFill>
            <a:ln w="9525">
              <a:solidFill>
                <a:schemeClr val="tx1"/>
              </a:solidFill>
              <a:round/>
              <a:headEnd/>
              <a:tailEnd/>
            </a:ln>
          </p:spPr>
          <p:txBody>
            <a:bodyPr/>
            <a:lstStyle/>
            <a:p>
              <a:endParaRPr lang="ro-RO"/>
            </a:p>
          </p:txBody>
        </p:sp>
        <p:sp>
          <p:nvSpPr>
            <p:cNvPr id="30" name="Freeform 37">
              <a:extLst>
                <a:ext uri="{FF2B5EF4-FFF2-40B4-BE49-F238E27FC236}">
                  <a16:creationId xmlns:a16="http://schemas.microsoft.com/office/drawing/2014/main" xmlns="" id="{387DC03B-F686-14A9-9AE5-117F08F6FB62}"/>
                </a:ext>
              </a:extLst>
            </p:cNvPr>
            <p:cNvSpPr>
              <a:spLocks/>
            </p:cNvSpPr>
            <p:nvPr userDrawn="1"/>
          </p:nvSpPr>
          <p:spPr bwMode="auto">
            <a:xfrm>
              <a:off x="333" y="2432"/>
              <a:ext cx="52" cy="90"/>
            </a:xfrm>
            <a:custGeom>
              <a:avLst/>
              <a:gdLst>
                <a:gd name="T0" fmla="*/ 7 w 52"/>
                <a:gd name="T1" fmla="*/ 0 h 91"/>
                <a:gd name="T2" fmla="*/ 7 w 52"/>
                <a:gd name="T3" fmla="*/ 45 h 91"/>
                <a:gd name="T4" fmla="*/ 52 w 52"/>
                <a:gd name="T5" fmla="*/ 45 h 91"/>
                <a:gd name="T6" fmla="*/ 0 60000 65536"/>
                <a:gd name="T7" fmla="*/ 0 60000 65536"/>
                <a:gd name="T8" fmla="*/ 0 60000 65536"/>
              </a:gdLst>
              <a:ahLst/>
              <a:cxnLst>
                <a:cxn ang="T6">
                  <a:pos x="T0" y="T1"/>
                </a:cxn>
                <a:cxn ang="T7">
                  <a:pos x="T2" y="T3"/>
                </a:cxn>
                <a:cxn ang="T8">
                  <a:pos x="T4" y="T5"/>
                </a:cxn>
              </a:cxnLst>
              <a:rect l="0" t="0" r="r" b="b"/>
              <a:pathLst>
                <a:path w="52" h="91">
                  <a:moveTo>
                    <a:pt x="7" y="0"/>
                  </a:moveTo>
                  <a:cubicBezTo>
                    <a:pt x="3" y="15"/>
                    <a:pt x="0" y="31"/>
                    <a:pt x="7" y="46"/>
                  </a:cubicBezTo>
                  <a:cubicBezTo>
                    <a:pt x="14" y="61"/>
                    <a:pt x="33" y="76"/>
                    <a:pt x="52" y="91"/>
                  </a:cubicBezTo>
                </a:path>
              </a:pathLst>
            </a:cu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ro-RO"/>
            </a:p>
          </p:txBody>
        </p:sp>
      </p:grpSp>
      <p:grpSp>
        <p:nvGrpSpPr>
          <p:cNvPr id="31" name="Group 38">
            <a:extLst>
              <a:ext uri="{FF2B5EF4-FFF2-40B4-BE49-F238E27FC236}">
                <a16:creationId xmlns:a16="http://schemas.microsoft.com/office/drawing/2014/main" xmlns="" id="{964D7D9B-F64C-09E7-1A87-87255C9F2771}"/>
              </a:ext>
            </a:extLst>
          </p:cNvPr>
          <p:cNvGrpSpPr>
            <a:grpSpLocks/>
          </p:cNvGrpSpPr>
          <p:nvPr userDrawn="1"/>
        </p:nvGrpSpPr>
        <p:grpSpPr bwMode="auto">
          <a:xfrm rot="1570287">
            <a:off x="6227763" y="3429000"/>
            <a:ext cx="384175" cy="239713"/>
            <a:chOff x="143" y="2417"/>
            <a:chExt cx="288" cy="205"/>
          </a:xfrm>
        </p:grpSpPr>
        <p:sp>
          <p:nvSpPr>
            <p:cNvPr id="32" name="Freeform 39">
              <a:extLst>
                <a:ext uri="{FF2B5EF4-FFF2-40B4-BE49-F238E27FC236}">
                  <a16:creationId xmlns:a16="http://schemas.microsoft.com/office/drawing/2014/main" xmlns="" id="{732316DF-CE3B-2E49-CE81-86828A312DFE}"/>
                </a:ext>
              </a:extLst>
            </p:cNvPr>
            <p:cNvSpPr>
              <a:spLocks/>
            </p:cNvSpPr>
            <p:nvPr userDrawn="1"/>
          </p:nvSpPr>
          <p:spPr bwMode="auto">
            <a:xfrm>
              <a:off x="143" y="2417"/>
              <a:ext cx="288" cy="205"/>
            </a:xfrm>
            <a:custGeom>
              <a:avLst/>
              <a:gdLst>
                <a:gd name="T0" fmla="*/ 106 w 288"/>
                <a:gd name="T1" fmla="*/ 61 h 205"/>
                <a:gd name="T2" fmla="*/ 197 w 288"/>
                <a:gd name="T3" fmla="*/ 15 h 205"/>
                <a:gd name="T4" fmla="*/ 288 w 288"/>
                <a:gd name="T5" fmla="*/ 61 h 205"/>
                <a:gd name="T6" fmla="*/ 197 w 288"/>
                <a:gd name="T7" fmla="*/ 151 h 205"/>
                <a:gd name="T8" fmla="*/ 61 w 288"/>
                <a:gd name="T9" fmla="*/ 106 h 205"/>
                <a:gd name="T10" fmla="*/ 15 w 288"/>
                <a:gd name="T11" fmla="*/ 15 h 205"/>
                <a:gd name="T12" fmla="*/ 15 w 288"/>
                <a:gd name="T13" fmla="*/ 197 h 205"/>
                <a:gd name="T14" fmla="*/ 106 w 288"/>
                <a:gd name="T15" fmla="*/ 61 h 20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8" h="205">
                  <a:moveTo>
                    <a:pt x="106" y="61"/>
                  </a:moveTo>
                  <a:cubicBezTo>
                    <a:pt x="136" y="31"/>
                    <a:pt x="167" y="15"/>
                    <a:pt x="197" y="15"/>
                  </a:cubicBezTo>
                  <a:cubicBezTo>
                    <a:pt x="227" y="15"/>
                    <a:pt x="288" y="38"/>
                    <a:pt x="288" y="61"/>
                  </a:cubicBezTo>
                  <a:cubicBezTo>
                    <a:pt x="288" y="84"/>
                    <a:pt x="235" y="144"/>
                    <a:pt x="197" y="151"/>
                  </a:cubicBezTo>
                  <a:cubicBezTo>
                    <a:pt x="159" y="158"/>
                    <a:pt x="91" y="129"/>
                    <a:pt x="61" y="106"/>
                  </a:cubicBezTo>
                  <a:cubicBezTo>
                    <a:pt x="31" y="83"/>
                    <a:pt x="23" y="0"/>
                    <a:pt x="15" y="15"/>
                  </a:cubicBezTo>
                  <a:cubicBezTo>
                    <a:pt x="7" y="30"/>
                    <a:pt x="0" y="189"/>
                    <a:pt x="15" y="197"/>
                  </a:cubicBezTo>
                  <a:cubicBezTo>
                    <a:pt x="30" y="205"/>
                    <a:pt x="76" y="91"/>
                    <a:pt x="106" y="61"/>
                  </a:cubicBezTo>
                  <a:close/>
                </a:path>
              </a:pathLst>
            </a:custGeom>
            <a:solidFill>
              <a:srgbClr val="CCFFFF"/>
            </a:solidFill>
            <a:ln w="9525">
              <a:solidFill>
                <a:schemeClr val="tx1"/>
              </a:solidFill>
              <a:round/>
              <a:headEnd/>
              <a:tailEnd/>
            </a:ln>
          </p:spPr>
          <p:txBody>
            <a:bodyPr/>
            <a:lstStyle/>
            <a:p>
              <a:endParaRPr lang="ro-RO"/>
            </a:p>
          </p:txBody>
        </p:sp>
        <p:sp>
          <p:nvSpPr>
            <p:cNvPr id="33" name="Freeform 40">
              <a:extLst>
                <a:ext uri="{FF2B5EF4-FFF2-40B4-BE49-F238E27FC236}">
                  <a16:creationId xmlns:a16="http://schemas.microsoft.com/office/drawing/2014/main" xmlns="" id="{7C2F7DF4-B3B5-0B91-D862-6250463DCABF}"/>
                </a:ext>
              </a:extLst>
            </p:cNvPr>
            <p:cNvSpPr>
              <a:spLocks/>
            </p:cNvSpPr>
            <p:nvPr userDrawn="1"/>
          </p:nvSpPr>
          <p:spPr bwMode="auto">
            <a:xfrm>
              <a:off x="333" y="2432"/>
              <a:ext cx="51" cy="91"/>
            </a:xfrm>
            <a:custGeom>
              <a:avLst/>
              <a:gdLst>
                <a:gd name="T0" fmla="*/ 7 w 52"/>
                <a:gd name="T1" fmla="*/ 0 h 91"/>
                <a:gd name="T2" fmla="*/ 7 w 52"/>
                <a:gd name="T3" fmla="*/ 46 h 91"/>
                <a:gd name="T4" fmla="*/ 26 w 52"/>
                <a:gd name="T5" fmla="*/ 91 h 91"/>
                <a:gd name="T6" fmla="*/ 0 60000 65536"/>
                <a:gd name="T7" fmla="*/ 0 60000 65536"/>
                <a:gd name="T8" fmla="*/ 0 60000 65536"/>
              </a:gdLst>
              <a:ahLst/>
              <a:cxnLst>
                <a:cxn ang="T6">
                  <a:pos x="T0" y="T1"/>
                </a:cxn>
                <a:cxn ang="T7">
                  <a:pos x="T2" y="T3"/>
                </a:cxn>
                <a:cxn ang="T8">
                  <a:pos x="T4" y="T5"/>
                </a:cxn>
              </a:cxnLst>
              <a:rect l="0" t="0" r="r" b="b"/>
              <a:pathLst>
                <a:path w="52" h="91">
                  <a:moveTo>
                    <a:pt x="7" y="0"/>
                  </a:moveTo>
                  <a:cubicBezTo>
                    <a:pt x="3" y="15"/>
                    <a:pt x="0" y="31"/>
                    <a:pt x="7" y="46"/>
                  </a:cubicBezTo>
                  <a:cubicBezTo>
                    <a:pt x="14" y="61"/>
                    <a:pt x="33" y="76"/>
                    <a:pt x="52" y="91"/>
                  </a:cubicBezTo>
                </a:path>
              </a:pathLst>
            </a:cu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ro-RO"/>
            </a:p>
          </p:txBody>
        </p:sp>
      </p:grpSp>
    </p:spTree>
    <p:extLst>
      <p:ext uri="{BB962C8B-B14F-4D97-AF65-F5344CB8AC3E}">
        <p14:creationId xmlns:p14="http://schemas.microsoft.com/office/powerpoint/2010/main" xmlns="" val="1637253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96DFF08F-DC6B-4601-B491-B0F83F6DD2DA}" type="datetimeFigureOut">
              <a:rPr lang="en-US" smtClean="0"/>
              <a:pPr/>
              <a:t>2/5/2025</a:t>
            </a:fld>
            <a:endParaRPr lang="en-US" dirty="0"/>
          </a:p>
        </p:txBody>
      </p:sp>
      <p:sp>
        <p:nvSpPr>
          <p:cNvPr id="4" name="Footer Placeholder 3"/>
          <p:cNvSpPr>
            <a:spLocks noGrp="1"/>
          </p:cNvSpPr>
          <p:nvPr>
            <p:ph type="ftr" sz="quarter" idx="11"/>
          </p:nvPr>
        </p:nvSpPr>
        <p:spPr/>
        <p:txBody>
          <a:bodyPr/>
          <a:lstStyle/>
          <a:p>
            <a:pPr>
              <a:defRPr/>
            </a:pPr>
            <a:r>
              <a:rPr lang="en-US"/>
              <a:t>5th MEDIAS Coordination meeting, Sliema, Malta,  20 – 22 March 2012</a:t>
            </a:r>
            <a:endParaRPr lang="bg-BG"/>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1815345110"/>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2/5/2025</a:t>
            </a:fld>
            <a:endParaRPr lang="en-US" dirty="0"/>
          </a:p>
        </p:txBody>
      </p:sp>
      <p:sp>
        <p:nvSpPr>
          <p:cNvPr id="5" name="Footer Placeholder 4"/>
          <p:cNvSpPr>
            <a:spLocks noGrp="1"/>
          </p:cNvSpPr>
          <p:nvPr>
            <p:ph type="ftr" sz="quarter" idx="11"/>
          </p:nvPr>
        </p:nvSpPr>
        <p:spPr/>
        <p:txBody>
          <a:bodyPr/>
          <a:lstStyle/>
          <a:p>
            <a:pPr>
              <a:defRPr/>
            </a:pPr>
            <a:r>
              <a:rPr lang="en-US"/>
              <a:t>5th MEDIAS Coordination meeting, Sliema, Malta,  20 – 22 March 2012</a:t>
            </a:r>
            <a:endParaRPr lang="bg-BG"/>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2189588168"/>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2/5/2025</a:t>
            </a:fld>
            <a:endParaRPr lang="en-US" dirty="0"/>
          </a:p>
        </p:txBody>
      </p:sp>
      <p:sp>
        <p:nvSpPr>
          <p:cNvPr id="5" name="Footer Placeholder 4"/>
          <p:cNvSpPr>
            <a:spLocks noGrp="1"/>
          </p:cNvSpPr>
          <p:nvPr>
            <p:ph type="ftr" sz="quarter" idx="11"/>
          </p:nvPr>
        </p:nvSpPr>
        <p:spPr/>
        <p:txBody>
          <a:bodyPr/>
          <a:lstStyle/>
          <a:p>
            <a:pPr>
              <a:defRPr/>
            </a:pPr>
            <a:r>
              <a:rPr lang="en-US"/>
              <a:t>5th MEDIAS Coordination meeting, Sliema, Malta,  20 – 22 March 2012</a:t>
            </a:r>
            <a:endParaRPr lang="bg-BG"/>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xmlns="" val="3118052314"/>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2/5/2025</a:t>
            </a:fld>
            <a:endParaRPr lang="en-US" dirty="0"/>
          </a:p>
        </p:txBody>
      </p:sp>
      <p:sp>
        <p:nvSpPr>
          <p:cNvPr id="5" name="Footer Placeholder 4"/>
          <p:cNvSpPr>
            <a:spLocks noGrp="1"/>
          </p:cNvSpPr>
          <p:nvPr>
            <p:ph type="ftr" sz="quarter" idx="11"/>
          </p:nvPr>
        </p:nvSpPr>
        <p:spPr/>
        <p:txBody>
          <a:bodyPr/>
          <a:lstStyle/>
          <a:p>
            <a:pPr>
              <a:defRPr/>
            </a:pPr>
            <a:r>
              <a:rPr lang="en-US"/>
              <a:t>5th MEDIAS Coordination meeting, Sliema, Malta,  20 – 22 March 2012</a:t>
            </a:r>
            <a:endParaRPr lang="bg-BG"/>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1444582026"/>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2/5/2025</a:t>
            </a:fld>
            <a:endParaRPr lang="en-US" dirty="0"/>
          </a:p>
        </p:txBody>
      </p:sp>
      <p:sp>
        <p:nvSpPr>
          <p:cNvPr id="5" name="Footer Placeholder 4"/>
          <p:cNvSpPr>
            <a:spLocks noGrp="1"/>
          </p:cNvSpPr>
          <p:nvPr>
            <p:ph type="ftr" sz="quarter" idx="11"/>
          </p:nvPr>
        </p:nvSpPr>
        <p:spPr/>
        <p:txBody>
          <a:bodyPr/>
          <a:lstStyle/>
          <a:p>
            <a:pPr>
              <a:defRPr/>
            </a:pPr>
            <a:r>
              <a:rPr lang="en-US"/>
              <a:t>5th MEDIAS Coordination meeting, Sliema, Malta,  20 – 22 March 2012</a:t>
            </a:r>
            <a:endParaRPr lang="bg-BG"/>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xmlns="" val="1228267095"/>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2/5/2025</a:t>
            </a:fld>
            <a:endParaRPr lang="en-US" dirty="0"/>
          </a:p>
        </p:txBody>
      </p:sp>
      <p:sp>
        <p:nvSpPr>
          <p:cNvPr id="5" name="Footer Placeholder 4"/>
          <p:cNvSpPr>
            <a:spLocks noGrp="1"/>
          </p:cNvSpPr>
          <p:nvPr>
            <p:ph type="ftr" sz="quarter" idx="11"/>
          </p:nvPr>
        </p:nvSpPr>
        <p:spPr/>
        <p:txBody>
          <a:bodyPr/>
          <a:lstStyle/>
          <a:p>
            <a:pPr>
              <a:defRPr/>
            </a:pPr>
            <a:r>
              <a:rPr lang="en-US"/>
              <a:t>5th MEDIAS Coordination meeting, Sliema, Malta,  20 – 22 March 2012</a:t>
            </a:r>
            <a:endParaRPr lang="bg-BG"/>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3093692234"/>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2/5/2025</a:t>
            </a:fld>
            <a:endParaRPr lang="en-US" dirty="0"/>
          </a:p>
        </p:txBody>
      </p:sp>
      <p:sp>
        <p:nvSpPr>
          <p:cNvPr id="5" name="Footer Placeholder 4"/>
          <p:cNvSpPr>
            <a:spLocks noGrp="1"/>
          </p:cNvSpPr>
          <p:nvPr>
            <p:ph type="ftr" sz="quarter" idx="11"/>
          </p:nvPr>
        </p:nvSpPr>
        <p:spPr/>
        <p:txBody>
          <a:bodyPr/>
          <a:lstStyle/>
          <a:p>
            <a:pPr>
              <a:defRPr/>
            </a:pPr>
            <a:r>
              <a:rPr lang="en-US"/>
              <a:t>5th MEDIAS Coordination meeting, Sliema, Malta,  20 – 22 March 2012</a:t>
            </a:r>
            <a:endParaRPr lang="bg-BG"/>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37546378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2/5/2025</a:t>
            </a:fld>
            <a:endParaRPr lang="en-US" dirty="0"/>
          </a:p>
        </p:txBody>
      </p:sp>
      <p:sp>
        <p:nvSpPr>
          <p:cNvPr id="5" name="Footer Placeholder 4"/>
          <p:cNvSpPr>
            <a:spLocks noGrp="1"/>
          </p:cNvSpPr>
          <p:nvPr>
            <p:ph type="ftr" sz="quarter" idx="11"/>
          </p:nvPr>
        </p:nvSpPr>
        <p:spPr/>
        <p:txBody>
          <a:bodyPr/>
          <a:lstStyle/>
          <a:p>
            <a:pPr>
              <a:defRPr/>
            </a:pPr>
            <a:r>
              <a:rPr lang="en-US"/>
              <a:t>5th MEDIAS Coordination meeting, Sliema, Malta,  20 – 22 March 2012</a:t>
            </a:r>
            <a:endParaRPr lang="bg-BG"/>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1996074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E28D29-1ECB-41DF-951B-2A23F95AD026}" type="datetimeFigureOut">
              <a:rPr lang="en-US" smtClean="0"/>
              <a:pPr/>
              <a:t>2/5/2025</a:t>
            </a:fld>
            <a:endParaRPr lang="en-US" dirty="0"/>
          </a:p>
        </p:txBody>
      </p:sp>
      <p:sp>
        <p:nvSpPr>
          <p:cNvPr id="5" name="Footer Placeholder 4"/>
          <p:cNvSpPr>
            <a:spLocks noGrp="1"/>
          </p:cNvSpPr>
          <p:nvPr>
            <p:ph type="ftr" sz="quarter" idx="11"/>
          </p:nvPr>
        </p:nvSpPr>
        <p:spPr/>
        <p:txBody>
          <a:bodyPr/>
          <a:lstStyle/>
          <a:p>
            <a:pPr>
              <a:defRPr/>
            </a:pPr>
            <a:r>
              <a:rPr lang="en-US"/>
              <a:t>5th MEDIAS Coordination meeting, Sliema, Malta,  20 – 22 March 2012</a:t>
            </a:r>
            <a:endParaRPr lang="bg-BG"/>
          </a:p>
        </p:txBody>
      </p:sp>
      <p:sp>
        <p:nvSpPr>
          <p:cNvPr id="6" name="Slide Number Placeholder 5"/>
          <p:cNvSpPr>
            <a:spLocks noGrp="1"/>
          </p:cNvSpPr>
          <p:nvPr>
            <p:ph type="sldNum" sz="quarter" idx="12"/>
          </p:nvPr>
        </p:nvSpPr>
        <p:spPr/>
        <p:txBody>
          <a:bodyPr/>
          <a:lstStyle/>
          <a:p>
            <a:fld id="{028E3F4F-51B2-42EE-AFA2-40C4572185CC}" type="slidenum">
              <a:rPr lang="en-US" smtClean="0"/>
              <a:pPr/>
              <a:t>‹#›</a:t>
            </a:fld>
            <a:endParaRPr lang="en-US" dirty="0"/>
          </a:p>
        </p:txBody>
      </p:sp>
    </p:spTree>
    <p:extLst>
      <p:ext uri="{BB962C8B-B14F-4D97-AF65-F5344CB8AC3E}">
        <p14:creationId xmlns:p14="http://schemas.microsoft.com/office/powerpoint/2010/main" xmlns="" val="2922985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2/5/2025</a:t>
            </a:fld>
            <a:endParaRPr lang="en-US" dirty="0"/>
          </a:p>
        </p:txBody>
      </p:sp>
      <p:sp>
        <p:nvSpPr>
          <p:cNvPr id="5" name="Footer Placeholder 4"/>
          <p:cNvSpPr>
            <a:spLocks noGrp="1"/>
          </p:cNvSpPr>
          <p:nvPr>
            <p:ph type="ftr" sz="quarter" idx="11"/>
          </p:nvPr>
        </p:nvSpPr>
        <p:spPr/>
        <p:txBody>
          <a:bodyPr/>
          <a:lstStyle/>
          <a:p>
            <a:pPr>
              <a:defRPr/>
            </a:pPr>
            <a:r>
              <a:rPr lang="en-US"/>
              <a:t>5th MEDIAS Coordination meeting, Sliema, Malta,  20 – 22 March 2012</a:t>
            </a:r>
            <a:endParaRPr lang="bg-BG"/>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2596933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pPr/>
              <a:t>2/5/2025</a:t>
            </a:fld>
            <a:endParaRPr lang="en-US" dirty="0"/>
          </a:p>
        </p:txBody>
      </p:sp>
      <p:sp>
        <p:nvSpPr>
          <p:cNvPr id="6" name="Footer Placeholder 5"/>
          <p:cNvSpPr>
            <a:spLocks noGrp="1"/>
          </p:cNvSpPr>
          <p:nvPr>
            <p:ph type="ftr" sz="quarter" idx="11"/>
          </p:nvPr>
        </p:nvSpPr>
        <p:spPr/>
        <p:txBody>
          <a:bodyPr/>
          <a:lstStyle/>
          <a:p>
            <a:pPr>
              <a:defRPr/>
            </a:pPr>
            <a:r>
              <a:rPr lang="en-US"/>
              <a:t>5th MEDIAS Coordination meeting, Sliema, Malta,  20 – 22 March 2012</a:t>
            </a:r>
            <a:endParaRPr lang="bg-BG"/>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539898600"/>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pPr/>
              <a:t>2/5/2025</a:t>
            </a:fld>
            <a:endParaRPr lang="en-US" dirty="0"/>
          </a:p>
        </p:txBody>
      </p:sp>
      <p:sp>
        <p:nvSpPr>
          <p:cNvPr id="8" name="Footer Placeholder 7"/>
          <p:cNvSpPr>
            <a:spLocks noGrp="1"/>
          </p:cNvSpPr>
          <p:nvPr>
            <p:ph type="ftr" sz="quarter" idx="11"/>
          </p:nvPr>
        </p:nvSpPr>
        <p:spPr/>
        <p:txBody>
          <a:bodyPr/>
          <a:lstStyle/>
          <a:p>
            <a:pPr>
              <a:defRPr/>
            </a:pPr>
            <a:r>
              <a:rPr lang="en-US"/>
              <a:t>5th MEDIAS Coordination meeting, Sliema, Malta,  20 – 22 March 2012</a:t>
            </a:r>
            <a:endParaRPr lang="bg-BG"/>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361484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pPr/>
              <a:t>2/5/2025</a:t>
            </a:fld>
            <a:endParaRPr lang="en-US" dirty="0"/>
          </a:p>
        </p:txBody>
      </p:sp>
      <p:sp>
        <p:nvSpPr>
          <p:cNvPr id="4" name="Footer Placeholder 3"/>
          <p:cNvSpPr>
            <a:spLocks noGrp="1"/>
          </p:cNvSpPr>
          <p:nvPr>
            <p:ph type="ftr" sz="quarter" idx="11"/>
          </p:nvPr>
        </p:nvSpPr>
        <p:spPr/>
        <p:txBody>
          <a:bodyPr/>
          <a:lstStyle/>
          <a:p>
            <a:pPr>
              <a:defRPr/>
            </a:pPr>
            <a:r>
              <a:rPr lang="en-US"/>
              <a:t>5th MEDIAS Coordination meeting, Sliema, Malta,  20 – 22 March 2012</a:t>
            </a:r>
            <a:endParaRPr lang="bg-BG"/>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2451569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pPr/>
              <a:t>2/5/2025</a:t>
            </a:fld>
            <a:endParaRPr lang="en-US" dirty="0"/>
          </a:p>
        </p:txBody>
      </p:sp>
      <p:sp>
        <p:nvSpPr>
          <p:cNvPr id="3" name="Footer Placeholder 2"/>
          <p:cNvSpPr>
            <a:spLocks noGrp="1"/>
          </p:cNvSpPr>
          <p:nvPr>
            <p:ph type="ftr" sz="quarter" idx="11"/>
          </p:nvPr>
        </p:nvSpPr>
        <p:spPr/>
        <p:txBody>
          <a:bodyPr/>
          <a:lstStyle/>
          <a:p>
            <a:pPr>
              <a:defRPr/>
            </a:pPr>
            <a:r>
              <a:rPr lang="en-US"/>
              <a:t>5th MEDIAS Coordination meeting, Sliema, Malta,  20 – 22 March 2012</a:t>
            </a:r>
            <a:endParaRPr lang="bg-BG"/>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2364450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2/5/2025</a:t>
            </a:fld>
            <a:endParaRPr lang="en-US" dirty="0"/>
          </a:p>
        </p:txBody>
      </p:sp>
      <p:sp>
        <p:nvSpPr>
          <p:cNvPr id="6" name="Footer Placeholder 5"/>
          <p:cNvSpPr>
            <a:spLocks noGrp="1"/>
          </p:cNvSpPr>
          <p:nvPr>
            <p:ph type="ftr" sz="quarter" idx="11"/>
          </p:nvPr>
        </p:nvSpPr>
        <p:spPr/>
        <p:txBody>
          <a:bodyPr/>
          <a:lstStyle/>
          <a:p>
            <a:pPr>
              <a:defRPr/>
            </a:pPr>
            <a:r>
              <a:rPr lang="en-US"/>
              <a:t>5th MEDIAS Coordination meeting, Sliema, Malta,  20 – 22 March 2012</a:t>
            </a:r>
            <a:endParaRPr lang="bg-BG"/>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178096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2/5/2025</a:t>
            </a:fld>
            <a:endParaRPr lang="en-US" dirty="0"/>
          </a:p>
        </p:txBody>
      </p:sp>
      <p:sp>
        <p:nvSpPr>
          <p:cNvPr id="6" name="Footer Placeholder 5"/>
          <p:cNvSpPr>
            <a:spLocks noGrp="1"/>
          </p:cNvSpPr>
          <p:nvPr>
            <p:ph type="ftr" sz="quarter" idx="11"/>
          </p:nvPr>
        </p:nvSpPr>
        <p:spPr>
          <a:xfrm>
            <a:off x="533400" y="6172200"/>
            <a:ext cx="5811724" cy="365125"/>
          </a:xfrm>
        </p:spPr>
        <p:txBody>
          <a:bodyPr/>
          <a:lstStyle/>
          <a:p>
            <a:pPr>
              <a:defRPr/>
            </a:pPr>
            <a:r>
              <a:rPr lang="en-US"/>
              <a:t>5th MEDIAS Coordination meeting, Sliema, Malta,  20 – 22 March 2012</a:t>
            </a:r>
            <a:endParaRPr lang="bg-BG"/>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2096174199"/>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6DFF08F-DC6B-4601-B491-B0F83F6DD2DA}" type="datetimeFigureOut">
              <a:rPr lang="en-US" smtClean="0"/>
              <a:pPr/>
              <a:t>2/5/2025</a:t>
            </a:fld>
            <a:endParaRPr lang="en-US" dirty="0"/>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pPr>
              <a:defRPr/>
            </a:pPr>
            <a:r>
              <a:rPr lang="en-US"/>
              <a:t>5th MEDIAS Coordination meeting, Sliema, Malta,  20 – 22 March 2012</a:t>
            </a:r>
            <a:endParaRPr lang="bg-BG"/>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4FAB73BC-B049-4115-A692-8D63A059BFB8}" type="slidenum">
              <a:rPr lang="en-US" smtClean="0"/>
              <a:pPr/>
              <a:t>‹#›</a:t>
            </a:fld>
            <a:endParaRPr lang="en-US" dirty="0"/>
          </a:p>
        </p:txBody>
      </p:sp>
      <p:grpSp>
        <p:nvGrpSpPr>
          <p:cNvPr id="13" name="Group 20">
            <a:extLst>
              <a:ext uri="{FF2B5EF4-FFF2-40B4-BE49-F238E27FC236}">
                <a16:creationId xmlns:a16="http://schemas.microsoft.com/office/drawing/2014/main" xmlns="" id="{BEEED651-56B1-3366-4C3D-6D387AACF106}"/>
              </a:ext>
            </a:extLst>
          </p:cNvPr>
          <p:cNvGrpSpPr>
            <a:grpSpLocks/>
          </p:cNvGrpSpPr>
          <p:nvPr userDrawn="1"/>
        </p:nvGrpSpPr>
        <p:grpSpPr bwMode="auto">
          <a:xfrm rot="-5547686">
            <a:off x="-2658269" y="3320257"/>
            <a:ext cx="6251575" cy="719138"/>
            <a:chOff x="-15" y="1888"/>
            <a:chExt cx="5707" cy="612"/>
          </a:xfrm>
        </p:grpSpPr>
        <p:sp>
          <p:nvSpPr>
            <p:cNvPr id="14" name="Freeform 21">
              <a:extLst>
                <a:ext uri="{FF2B5EF4-FFF2-40B4-BE49-F238E27FC236}">
                  <a16:creationId xmlns:a16="http://schemas.microsoft.com/office/drawing/2014/main" xmlns="" id="{B4FAC085-F66A-0EF9-9EBE-BBBF11EF675A}"/>
                </a:ext>
              </a:extLst>
            </p:cNvPr>
            <p:cNvSpPr>
              <a:spLocks/>
            </p:cNvSpPr>
            <p:nvPr userDrawn="1"/>
          </p:nvSpPr>
          <p:spPr bwMode="auto">
            <a:xfrm>
              <a:off x="-13" y="1888"/>
              <a:ext cx="5707" cy="453"/>
            </a:xfrm>
            <a:custGeom>
              <a:avLst/>
              <a:gdLst>
                <a:gd name="T0" fmla="*/ 35 w 5798"/>
                <a:gd name="T1" fmla="*/ 3 h 529"/>
                <a:gd name="T2" fmla="*/ 35 w 5798"/>
                <a:gd name="T3" fmla="*/ 3 h 529"/>
                <a:gd name="T4" fmla="*/ 273 w 5798"/>
                <a:gd name="T5" fmla="*/ 0 h 529"/>
                <a:gd name="T6" fmla="*/ 507 w 5798"/>
                <a:gd name="T7" fmla="*/ 3 h 529"/>
                <a:gd name="T8" fmla="*/ 761 w 5798"/>
                <a:gd name="T9" fmla="*/ 3 h 529"/>
                <a:gd name="T10" fmla="*/ 1059 w 5798"/>
                <a:gd name="T11" fmla="*/ 3 h 529"/>
                <a:gd name="T12" fmla="*/ 1333 w 5798"/>
                <a:gd name="T13" fmla="*/ 0 h 529"/>
                <a:gd name="T14" fmla="*/ 1632 w 5798"/>
                <a:gd name="T15" fmla="*/ 3 h 529"/>
                <a:gd name="T16" fmla="*/ 1927 w 5798"/>
                <a:gd name="T17" fmla="*/ 3 h 529"/>
                <a:gd name="T18" fmla="*/ 2224 w 5798"/>
                <a:gd name="T19" fmla="*/ 3 h 529"/>
                <a:gd name="T20" fmla="*/ 2438 w 5798"/>
                <a:gd name="T21" fmla="*/ 3 h 529"/>
                <a:gd name="T22" fmla="*/ 2672 w 5798"/>
                <a:gd name="T23" fmla="*/ 3 h 529"/>
                <a:gd name="T24" fmla="*/ 2692 w 5798"/>
                <a:gd name="T25" fmla="*/ 3 h 5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98" h="529">
                  <a:moveTo>
                    <a:pt x="83" y="453"/>
                  </a:moveTo>
                  <a:cubicBezTo>
                    <a:pt x="41" y="468"/>
                    <a:pt x="0" y="484"/>
                    <a:pt x="83" y="408"/>
                  </a:cubicBezTo>
                  <a:cubicBezTo>
                    <a:pt x="166" y="332"/>
                    <a:pt x="416" y="0"/>
                    <a:pt x="582" y="0"/>
                  </a:cubicBezTo>
                  <a:cubicBezTo>
                    <a:pt x="748" y="0"/>
                    <a:pt x="907" y="401"/>
                    <a:pt x="1081" y="408"/>
                  </a:cubicBezTo>
                  <a:cubicBezTo>
                    <a:pt x="1255" y="415"/>
                    <a:pt x="1429" y="45"/>
                    <a:pt x="1625" y="45"/>
                  </a:cubicBezTo>
                  <a:cubicBezTo>
                    <a:pt x="1821" y="45"/>
                    <a:pt x="2056" y="416"/>
                    <a:pt x="2260" y="408"/>
                  </a:cubicBezTo>
                  <a:cubicBezTo>
                    <a:pt x="2464" y="400"/>
                    <a:pt x="2646" y="0"/>
                    <a:pt x="2850" y="0"/>
                  </a:cubicBezTo>
                  <a:cubicBezTo>
                    <a:pt x="3054" y="0"/>
                    <a:pt x="3273" y="400"/>
                    <a:pt x="3485" y="408"/>
                  </a:cubicBezTo>
                  <a:cubicBezTo>
                    <a:pt x="3697" y="416"/>
                    <a:pt x="3908" y="38"/>
                    <a:pt x="4120" y="45"/>
                  </a:cubicBezTo>
                  <a:cubicBezTo>
                    <a:pt x="4332" y="52"/>
                    <a:pt x="4574" y="453"/>
                    <a:pt x="4755" y="453"/>
                  </a:cubicBezTo>
                  <a:cubicBezTo>
                    <a:pt x="4936" y="453"/>
                    <a:pt x="5049" y="45"/>
                    <a:pt x="5208" y="45"/>
                  </a:cubicBezTo>
                  <a:cubicBezTo>
                    <a:pt x="5367" y="45"/>
                    <a:pt x="5616" y="377"/>
                    <a:pt x="5707" y="453"/>
                  </a:cubicBezTo>
                  <a:cubicBezTo>
                    <a:pt x="5798" y="529"/>
                    <a:pt x="5775" y="514"/>
                    <a:pt x="5753" y="499"/>
                  </a:cubicBezTo>
                </a:path>
              </a:pathLst>
            </a:custGeom>
            <a:noFill/>
            <a:ln w="9525">
              <a:solidFill>
                <a:srgbClr val="00CCFF"/>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ro-RO"/>
            </a:p>
          </p:txBody>
        </p:sp>
        <p:sp>
          <p:nvSpPr>
            <p:cNvPr id="15" name="Freeform 22">
              <a:extLst>
                <a:ext uri="{FF2B5EF4-FFF2-40B4-BE49-F238E27FC236}">
                  <a16:creationId xmlns:a16="http://schemas.microsoft.com/office/drawing/2014/main" xmlns="" id="{0F387FB7-1262-2E14-5A46-62F6F7C9D07D}"/>
                </a:ext>
              </a:extLst>
            </p:cNvPr>
            <p:cNvSpPr>
              <a:spLocks/>
            </p:cNvSpPr>
            <p:nvPr userDrawn="1"/>
          </p:nvSpPr>
          <p:spPr bwMode="auto">
            <a:xfrm>
              <a:off x="36" y="1964"/>
              <a:ext cx="5533" cy="469"/>
            </a:xfrm>
            <a:custGeom>
              <a:avLst/>
              <a:gdLst>
                <a:gd name="T0" fmla="*/ 43 w 5625"/>
                <a:gd name="T1" fmla="*/ 232 h 475"/>
                <a:gd name="T2" fmla="*/ 43 w 5625"/>
                <a:gd name="T3" fmla="*/ 204 h 475"/>
                <a:gd name="T4" fmla="*/ 289 w 5625"/>
                <a:gd name="T5" fmla="*/ 15 h 475"/>
                <a:gd name="T6" fmla="*/ 474 w 5625"/>
                <a:gd name="T7" fmla="*/ 232 h 475"/>
                <a:gd name="T8" fmla="*/ 740 w 5625"/>
                <a:gd name="T9" fmla="*/ 39 h 475"/>
                <a:gd name="T10" fmla="*/ 1008 w 5625"/>
                <a:gd name="T11" fmla="*/ 232 h 475"/>
                <a:gd name="T12" fmla="*/ 1294 w 5625"/>
                <a:gd name="T13" fmla="*/ 15 h 475"/>
                <a:gd name="T14" fmla="*/ 1583 w 5625"/>
                <a:gd name="T15" fmla="*/ 232 h 475"/>
                <a:gd name="T16" fmla="*/ 1850 w 5625"/>
                <a:gd name="T17" fmla="*/ 39 h 475"/>
                <a:gd name="T18" fmla="*/ 2138 w 5625"/>
                <a:gd name="T19" fmla="*/ 255 h 475"/>
                <a:gd name="T20" fmla="*/ 2343 w 5625"/>
                <a:gd name="T21" fmla="*/ 15 h 475"/>
                <a:gd name="T22" fmla="*/ 2549 w 5625"/>
                <a:gd name="T23" fmla="*/ 204 h 4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625" h="475">
                  <a:moveTo>
                    <a:pt x="91" y="423"/>
                  </a:moveTo>
                  <a:cubicBezTo>
                    <a:pt x="45" y="434"/>
                    <a:pt x="0" y="445"/>
                    <a:pt x="91" y="377"/>
                  </a:cubicBezTo>
                  <a:cubicBezTo>
                    <a:pt x="182" y="309"/>
                    <a:pt x="477" y="7"/>
                    <a:pt x="636" y="15"/>
                  </a:cubicBezTo>
                  <a:cubicBezTo>
                    <a:pt x="795" y="23"/>
                    <a:pt x="878" y="416"/>
                    <a:pt x="1044" y="423"/>
                  </a:cubicBezTo>
                  <a:cubicBezTo>
                    <a:pt x="1210" y="430"/>
                    <a:pt x="1438" y="60"/>
                    <a:pt x="1634" y="60"/>
                  </a:cubicBezTo>
                  <a:cubicBezTo>
                    <a:pt x="1830" y="60"/>
                    <a:pt x="2019" y="430"/>
                    <a:pt x="2223" y="423"/>
                  </a:cubicBezTo>
                  <a:cubicBezTo>
                    <a:pt x="2427" y="416"/>
                    <a:pt x="2646" y="15"/>
                    <a:pt x="2858" y="15"/>
                  </a:cubicBezTo>
                  <a:cubicBezTo>
                    <a:pt x="3070" y="15"/>
                    <a:pt x="3289" y="416"/>
                    <a:pt x="3493" y="423"/>
                  </a:cubicBezTo>
                  <a:cubicBezTo>
                    <a:pt x="3697" y="430"/>
                    <a:pt x="3879" y="52"/>
                    <a:pt x="4083" y="60"/>
                  </a:cubicBezTo>
                  <a:cubicBezTo>
                    <a:pt x="4287" y="68"/>
                    <a:pt x="4537" y="475"/>
                    <a:pt x="4718" y="468"/>
                  </a:cubicBezTo>
                  <a:cubicBezTo>
                    <a:pt x="4899" y="461"/>
                    <a:pt x="5021" y="30"/>
                    <a:pt x="5172" y="15"/>
                  </a:cubicBezTo>
                  <a:cubicBezTo>
                    <a:pt x="5323" y="0"/>
                    <a:pt x="5549" y="317"/>
                    <a:pt x="5625" y="377"/>
                  </a:cubicBezTo>
                </a:path>
              </a:pathLst>
            </a:custGeom>
            <a:noFill/>
            <a:ln w="9525">
              <a:solidFill>
                <a:srgbClr val="CCFFFF"/>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ro-RO"/>
            </a:p>
          </p:txBody>
        </p:sp>
        <p:sp>
          <p:nvSpPr>
            <p:cNvPr id="16" name="Freeform 23">
              <a:extLst>
                <a:ext uri="{FF2B5EF4-FFF2-40B4-BE49-F238E27FC236}">
                  <a16:creationId xmlns:a16="http://schemas.microsoft.com/office/drawing/2014/main" xmlns="" id="{2D777691-E06A-41B1-6A3A-512EBC077D80}"/>
                </a:ext>
              </a:extLst>
            </p:cNvPr>
            <p:cNvSpPr>
              <a:spLocks/>
            </p:cNvSpPr>
            <p:nvPr userDrawn="1"/>
          </p:nvSpPr>
          <p:spPr bwMode="auto">
            <a:xfrm>
              <a:off x="2" y="1886"/>
              <a:ext cx="5661" cy="500"/>
            </a:xfrm>
            <a:custGeom>
              <a:avLst/>
              <a:gdLst>
                <a:gd name="T0" fmla="*/ 37 w 5662"/>
                <a:gd name="T1" fmla="*/ 501 h 499"/>
                <a:gd name="T2" fmla="*/ 83 w 5662"/>
                <a:gd name="T3" fmla="*/ 456 h 499"/>
                <a:gd name="T4" fmla="*/ 536 w 5662"/>
                <a:gd name="T5" fmla="*/ 45 h 499"/>
                <a:gd name="T6" fmla="*/ 1035 w 5662"/>
                <a:gd name="T7" fmla="*/ 501 h 499"/>
                <a:gd name="T8" fmla="*/ 1534 w 5662"/>
                <a:gd name="T9" fmla="*/ 91 h 499"/>
                <a:gd name="T10" fmla="*/ 2215 w 5662"/>
                <a:gd name="T11" fmla="*/ 501 h 499"/>
                <a:gd name="T12" fmla="*/ 2759 w 5662"/>
                <a:gd name="T13" fmla="*/ 45 h 499"/>
                <a:gd name="T14" fmla="*/ 3346 w 5662"/>
                <a:gd name="T15" fmla="*/ 456 h 499"/>
                <a:gd name="T16" fmla="*/ 3936 w 5662"/>
                <a:gd name="T17" fmla="*/ 91 h 499"/>
                <a:gd name="T18" fmla="*/ 4525 w 5662"/>
                <a:gd name="T19" fmla="*/ 501 h 499"/>
                <a:gd name="T20" fmla="*/ 4888 w 5662"/>
                <a:gd name="T21" fmla="*/ 227 h 499"/>
                <a:gd name="T22" fmla="*/ 5115 w 5662"/>
                <a:gd name="T23" fmla="*/ 45 h 499"/>
                <a:gd name="T24" fmla="*/ 5614 w 5662"/>
                <a:gd name="T25" fmla="*/ 547 h 49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662" h="499">
                  <a:moveTo>
                    <a:pt x="37" y="453"/>
                  </a:moveTo>
                  <a:cubicBezTo>
                    <a:pt x="18" y="464"/>
                    <a:pt x="0" y="476"/>
                    <a:pt x="83" y="408"/>
                  </a:cubicBezTo>
                  <a:cubicBezTo>
                    <a:pt x="166" y="340"/>
                    <a:pt x="377" y="38"/>
                    <a:pt x="536" y="45"/>
                  </a:cubicBezTo>
                  <a:cubicBezTo>
                    <a:pt x="695" y="52"/>
                    <a:pt x="869" y="445"/>
                    <a:pt x="1035" y="453"/>
                  </a:cubicBezTo>
                  <a:cubicBezTo>
                    <a:pt x="1201" y="461"/>
                    <a:pt x="1337" y="91"/>
                    <a:pt x="1534" y="91"/>
                  </a:cubicBezTo>
                  <a:cubicBezTo>
                    <a:pt x="1731" y="91"/>
                    <a:pt x="2011" y="461"/>
                    <a:pt x="2215" y="453"/>
                  </a:cubicBezTo>
                  <a:cubicBezTo>
                    <a:pt x="2419" y="445"/>
                    <a:pt x="2563" y="52"/>
                    <a:pt x="2759" y="45"/>
                  </a:cubicBezTo>
                  <a:cubicBezTo>
                    <a:pt x="2955" y="38"/>
                    <a:pt x="3190" y="400"/>
                    <a:pt x="3394" y="408"/>
                  </a:cubicBezTo>
                  <a:cubicBezTo>
                    <a:pt x="3598" y="416"/>
                    <a:pt x="3787" y="84"/>
                    <a:pt x="3984" y="91"/>
                  </a:cubicBezTo>
                  <a:cubicBezTo>
                    <a:pt x="4181" y="98"/>
                    <a:pt x="4414" y="430"/>
                    <a:pt x="4573" y="453"/>
                  </a:cubicBezTo>
                  <a:cubicBezTo>
                    <a:pt x="4732" y="476"/>
                    <a:pt x="4838" y="295"/>
                    <a:pt x="4936" y="227"/>
                  </a:cubicBezTo>
                  <a:cubicBezTo>
                    <a:pt x="5034" y="159"/>
                    <a:pt x="5042" y="0"/>
                    <a:pt x="5163" y="45"/>
                  </a:cubicBezTo>
                  <a:cubicBezTo>
                    <a:pt x="5284" y="90"/>
                    <a:pt x="5579" y="423"/>
                    <a:pt x="5662" y="499"/>
                  </a:cubicBezTo>
                </a:path>
              </a:pathLst>
            </a:custGeom>
            <a:noFill/>
            <a:ln w="9525">
              <a:solidFill>
                <a:srgbClr val="00CCFF"/>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ro-RO"/>
            </a:p>
          </p:txBody>
        </p:sp>
        <p:sp>
          <p:nvSpPr>
            <p:cNvPr id="17" name="Freeform 24">
              <a:extLst>
                <a:ext uri="{FF2B5EF4-FFF2-40B4-BE49-F238E27FC236}">
                  <a16:creationId xmlns:a16="http://schemas.microsoft.com/office/drawing/2014/main" xmlns="" id="{69B7FBFE-9855-3BA0-EC03-5AC7CBA4D3A4}"/>
                </a:ext>
              </a:extLst>
            </p:cNvPr>
            <p:cNvSpPr>
              <a:spLocks/>
            </p:cNvSpPr>
            <p:nvPr userDrawn="1"/>
          </p:nvSpPr>
          <p:spPr bwMode="auto">
            <a:xfrm>
              <a:off x="180" y="2001"/>
              <a:ext cx="5445" cy="485"/>
            </a:xfrm>
            <a:custGeom>
              <a:avLst/>
              <a:gdLst>
                <a:gd name="T0" fmla="*/ 0 w 5444"/>
                <a:gd name="T1" fmla="*/ 386 h 485"/>
                <a:gd name="T2" fmla="*/ 227 w 5444"/>
                <a:gd name="T3" fmla="*/ 159 h 485"/>
                <a:gd name="T4" fmla="*/ 409 w 5444"/>
                <a:gd name="T5" fmla="*/ 68 h 485"/>
                <a:gd name="T6" fmla="*/ 772 w 5444"/>
                <a:gd name="T7" fmla="*/ 386 h 485"/>
                <a:gd name="T8" fmla="*/ 1044 w 5444"/>
                <a:gd name="T9" fmla="*/ 386 h 485"/>
                <a:gd name="T10" fmla="*/ 1407 w 5444"/>
                <a:gd name="T11" fmla="*/ 68 h 485"/>
                <a:gd name="T12" fmla="*/ 1951 w 5444"/>
                <a:gd name="T13" fmla="*/ 431 h 485"/>
                <a:gd name="T14" fmla="*/ 2631 w 5444"/>
                <a:gd name="T15" fmla="*/ 23 h 485"/>
                <a:gd name="T16" fmla="*/ 3224 w 5444"/>
                <a:gd name="T17" fmla="*/ 431 h 485"/>
                <a:gd name="T18" fmla="*/ 3859 w 5444"/>
                <a:gd name="T19" fmla="*/ 114 h 485"/>
                <a:gd name="T20" fmla="*/ 4312 w 5444"/>
                <a:gd name="T21" fmla="*/ 386 h 485"/>
                <a:gd name="T22" fmla="*/ 4539 w 5444"/>
                <a:gd name="T23" fmla="*/ 477 h 485"/>
                <a:gd name="T24" fmla="*/ 4811 w 5444"/>
                <a:gd name="T25" fmla="*/ 340 h 485"/>
                <a:gd name="T26" fmla="*/ 4993 w 5444"/>
                <a:gd name="T27" fmla="*/ 23 h 485"/>
                <a:gd name="T28" fmla="*/ 5265 w 5444"/>
                <a:gd name="T29" fmla="*/ 204 h 485"/>
                <a:gd name="T30" fmla="*/ 5492 w 5444"/>
                <a:gd name="T31" fmla="*/ 477 h 48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444" h="485">
                  <a:moveTo>
                    <a:pt x="0" y="386"/>
                  </a:moveTo>
                  <a:cubicBezTo>
                    <a:pt x="79" y="299"/>
                    <a:pt x="159" y="212"/>
                    <a:pt x="227" y="159"/>
                  </a:cubicBezTo>
                  <a:cubicBezTo>
                    <a:pt x="295" y="106"/>
                    <a:pt x="318" y="30"/>
                    <a:pt x="409" y="68"/>
                  </a:cubicBezTo>
                  <a:cubicBezTo>
                    <a:pt x="500" y="106"/>
                    <a:pt x="666" y="333"/>
                    <a:pt x="772" y="386"/>
                  </a:cubicBezTo>
                  <a:cubicBezTo>
                    <a:pt x="878" y="439"/>
                    <a:pt x="938" y="439"/>
                    <a:pt x="1044" y="386"/>
                  </a:cubicBezTo>
                  <a:cubicBezTo>
                    <a:pt x="1150" y="333"/>
                    <a:pt x="1256" y="61"/>
                    <a:pt x="1407" y="68"/>
                  </a:cubicBezTo>
                  <a:cubicBezTo>
                    <a:pt x="1558" y="75"/>
                    <a:pt x="1747" y="439"/>
                    <a:pt x="1951" y="431"/>
                  </a:cubicBezTo>
                  <a:cubicBezTo>
                    <a:pt x="2155" y="423"/>
                    <a:pt x="2427" y="23"/>
                    <a:pt x="2631" y="23"/>
                  </a:cubicBezTo>
                  <a:cubicBezTo>
                    <a:pt x="2835" y="23"/>
                    <a:pt x="2979" y="416"/>
                    <a:pt x="3176" y="431"/>
                  </a:cubicBezTo>
                  <a:cubicBezTo>
                    <a:pt x="3373" y="446"/>
                    <a:pt x="3630" y="121"/>
                    <a:pt x="3811" y="114"/>
                  </a:cubicBezTo>
                  <a:cubicBezTo>
                    <a:pt x="3992" y="107"/>
                    <a:pt x="4151" y="326"/>
                    <a:pt x="4264" y="386"/>
                  </a:cubicBezTo>
                  <a:cubicBezTo>
                    <a:pt x="4377" y="446"/>
                    <a:pt x="4408" y="485"/>
                    <a:pt x="4491" y="477"/>
                  </a:cubicBezTo>
                  <a:cubicBezTo>
                    <a:pt x="4574" y="469"/>
                    <a:pt x="4687" y="416"/>
                    <a:pt x="4763" y="340"/>
                  </a:cubicBezTo>
                  <a:cubicBezTo>
                    <a:pt x="4839" y="264"/>
                    <a:pt x="4869" y="46"/>
                    <a:pt x="4945" y="23"/>
                  </a:cubicBezTo>
                  <a:cubicBezTo>
                    <a:pt x="5021" y="0"/>
                    <a:pt x="5134" y="128"/>
                    <a:pt x="5217" y="204"/>
                  </a:cubicBezTo>
                  <a:cubicBezTo>
                    <a:pt x="5300" y="280"/>
                    <a:pt x="5372" y="378"/>
                    <a:pt x="5444" y="477"/>
                  </a:cubicBezTo>
                </a:path>
              </a:pathLst>
            </a:custGeom>
            <a:noFill/>
            <a:ln w="9525">
              <a:solidFill>
                <a:srgbClr val="00CCFF"/>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ro-RO"/>
            </a:p>
          </p:txBody>
        </p:sp>
        <p:sp>
          <p:nvSpPr>
            <p:cNvPr id="18" name="Freeform 25">
              <a:extLst>
                <a:ext uri="{FF2B5EF4-FFF2-40B4-BE49-F238E27FC236}">
                  <a16:creationId xmlns:a16="http://schemas.microsoft.com/office/drawing/2014/main" xmlns="" id="{74CE2CFB-2D27-72D9-0B84-EDBB08FF496F}"/>
                </a:ext>
              </a:extLst>
            </p:cNvPr>
            <p:cNvSpPr>
              <a:spLocks/>
            </p:cNvSpPr>
            <p:nvPr userDrawn="1"/>
          </p:nvSpPr>
          <p:spPr bwMode="auto">
            <a:xfrm>
              <a:off x="8" y="1970"/>
              <a:ext cx="5526" cy="528"/>
            </a:xfrm>
            <a:custGeom>
              <a:avLst/>
              <a:gdLst>
                <a:gd name="T0" fmla="*/ 83 w 5526"/>
                <a:gd name="T1" fmla="*/ 415 h 528"/>
                <a:gd name="T2" fmla="*/ 83 w 5526"/>
                <a:gd name="T3" fmla="*/ 369 h 528"/>
                <a:gd name="T4" fmla="*/ 582 w 5526"/>
                <a:gd name="T5" fmla="*/ 52 h 528"/>
                <a:gd name="T6" fmla="*/ 945 w 5526"/>
                <a:gd name="T7" fmla="*/ 415 h 528"/>
                <a:gd name="T8" fmla="*/ 1262 w 5526"/>
                <a:gd name="T9" fmla="*/ 415 h 528"/>
                <a:gd name="T10" fmla="*/ 1534 w 5526"/>
                <a:gd name="T11" fmla="*/ 52 h 528"/>
                <a:gd name="T12" fmla="*/ 1988 w 5526"/>
                <a:gd name="T13" fmla="*/ 415 h 528"/>
                <a:gd name="T14" fmla="*/ 2305 w 5526"/>
                <a:gd name="T15" fmla="*/ 460 h 528"/>
                <a:gd name="T16" fmla="*/ 2804 w 5526"/>
                <a:gd name="T17" fmla="*/ 7 h 528"/>
                <a:gd name="T18" fmla="*/ 3167 w 5526"/>
                <a:gd name="T19" fmla="*/ 415 h 528"/>
                <a:gd name="T20" fmla="*/ 3530 w 5526"/>
                <a:gd name="T21" fmla="*/ 415 h 528"/>
                <a:gd name="T22" fmla="*/ 4029 w 5526"/>
                <a:gd name="T23" fmla="*/ 7 h 528"/>
                <a:gd name="T24" fmla="*/ 4392 w 5526"/>
                <a:gd name="T25" fmla="*/ 415 h 528"/>
                <a:gd name="T26" fmla="*/ 4709 w 5526"/>
                <a:gd name="T27" fmla="*/ 460 h 528"/>
                <a:gd name="T28" fmla="*/ 5027 w 5526"/>
                <a:gd name="T29" fmla="*/ 143 h 528"/>
                <a:gd name="T30" fmla="*/ 5344 w 5526"/>
                <a:gd name="T31" fmla="*/ 279 h 528"/>
                <a:gd name="T32" fmla="*/ 5526 w 5526"/>
                <a:gd name="T33" fmla="*/ 506 h 52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526" h="528">
                  <a:moveTo>
                    <a:pt x="83" y="415"/>
                  </a:moveTo>
                  <a:cubicBezTo>
                    <a:pt x="41" y="422"/>
                    <a:pt x="0" y="429"/>
                    <a:pt x="83" y="369"/>
                  </a:cubicBezTo>
                  <a:cubicBezTo>
                    <a:pt x="166" y="309"/>
                    <a:pt x="438" y="44"/>
                    <a:pt x="582" y="52"/>
                  </a:cubicBezTo>
                  <a:cubicBezTo>
                    <a:pt x="726" y="60"/>
                    <a:pt x="832" y="355"/>
                    <a:pt x="945" y="415"/>
                  </a:cubicBezTo>
                  <a:cubicBezTo>
                    <a:pt x="1058" y="475"/>
                    <a:pt x="1164" y="476"/>
                    <a:pt x="1262" y="415"/>
                  </a:cubicBezTo>
                  <a:cubicBezTo>
                    <a:pt x="1360" y="354"/>
                    <a:pt x="1413" y="52"/>
                    <a:pt x="1534" y="52"/>
                  </a:cubicBezTo>
                  <a:cubicBezTo>
                    <a:pt x="1655" y="52"/>
                    <a:pt x="1859" y="347"/>
                    <a:pt x="1988" y="415"/>
                  </a:cubicBezTo>
                  <a:cubicBezTo>
                    <a:pt x="2117" y="483"/>
                    <a:pt x="2169" y="528"/>
                    <a:pt x="2305" y="460"/>
                  </a:cubicBezTo>
                  <a:cubicBezTo>
                    <a:pt x="2441" y="392"/>
                    <a:pt x="2660" y="14"/>
                    <a:pt x="2804" y="7"/>
                  </a:cubicBezTo>
                  <a:cubicBezTo>
                    <a:pt x="2948" y="0"/>
                    <a:pt x="3046" y="347"/>
                    <a:pt x="3167" y="415"/>
                  </a:cubicBezTo>
                  <a:cubicBezTo>
                    <a:pt x="3288" y="483"/>
                    <a:pt x="3386" y="483"/>
                    <a:pt x="3530" y="415"/>
                  </a:cubicBezTo>
                  <a:cubicBezTo>
                    <a:pt x="3674" y="347"/>
                    <a:pt x="3885" y="7"/>
                    <a:pt x="4029" y="7"/>
                  </a:cubicBezTo>
                  <a:cubicBezTo>
                    <a:pt x="4173" y="7"/>
                    <a:pt x="4279" y="340"/>
                    <a:pt x="4392" y="415"/>
                  </a:cubicBezTo>
                  <a:cubicBezTo>
                    <a:pt x="4505" y="490"/>
                    <a:pt x="4603" y="505"/>
                    <a:pt x="4709" y="460"/>
                  </a:cubicBezTo>
                  <a:cubicBezTo>
                    <a:pt x="4815" y="415"/>
                    <a:pt x="4921" y="173"/>
                    <a:pt x="5027" y="143"/>
                  </a:cubicBezTo>
                  <a:cubicBezTo>
                    <a:pt x="5133" y="113"/>
                    <a:pt x="5261" y="219"/>
                    <a:pt x="5344" y="279"/>
                  </a:cubicBezTo>
                  <a:cubicBezTo>
                    <a:pt x="5427" y="339"/>
                    <a:pt x="5496" y="468"/>
                    <a:pt x="5526" y="506"/>
                  </a:cubicBezTo>
                </a:path>
              </a:pathLst>
            </a:custGeom>
            <a:noFill/>
            <a:ln w="9525">
              <a:solidFill>
                <a:srgbClr val="00FFFF"/>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ro-RO"/>
            </a:p>
          </p:txBody>
        </p:sp>
      </p:grpSp>
      <p:grpSp>
        <p:nvGrpSpPr>
          <p:cNvPr id="19" name="Group 26">
            <a:extLst>
              <a:ext uri="{FF2B5EF4-FFF2-40B4-BE49-F238E27FC236}">
                <a16:creationId xmlns:a16="http://schemas.microsoft.com/office/drawing/2014/main" xmlns="" id="{2C08E751-2C6E-2D15-9E0E-A0E984D4B721}"/>
              </a:ext>
            </a:extLst>
          </p:cNvPr>
          <p:cNvGrpSpPr>
            <a:grpSpLocks/>
          </p:cNvGrpSpPr>
          <p:nvPr userDrawn="1"/>
        </p:nvGrpSpPr>
        <p:grpSpPr bwMode="auto">
          <a:xfrm rot="-1727197">
            <a:off x="304800" y="3602038"/>
            <a:ext cx="287338" cy="142875"/>
            <a:chOff x="143" y="2417"/>
            <a:chExt cx="288" cy="205"/>
          </a:xfrm>
        </p:grpSpPr>
        <p:sp>
          <p:nvSpPr>
            <p:cNvPr id="20" name="Freeform 27">
              <a:extLst>
                <a:ext uri="{FF2B5EF4-FFF2-40B4-BE49-F238E27FC236}">
                  <a16:creationId xmlns:a16="http://schemas.microsoft.com/office/drawing/2014/main" xmlns="" id="{004B4EA6-43E3-90AE-7BE1-4F8519D3CB96}"/>
                </a:ext>
              </a:extLst>
            </p:cNvPr>
            <p:cNvSpPr>
              <a:spLocks/>
            </p:cNvSpPr>
            <p:nvPr userDrawn="1"/>
          </p:nvSpPr>
          <p:spPr bwMode="auto">
            <a:xfrm>
              <a:off x="143" y="2417"/>
              <a:ext cx="288" cy="205"/>
            </a:xfrm>
            <a:custGeom>
              <a:avLst/>
              <a:gdLst>
                <a:gd name="T0" fmla="*/ 106 w 288"/>
                <a:gd name="T1" fmla="*/ 61 h 205"/>
                <a:gd name="T2" fmla="*/ 197 w 288"/>
                <a:gd name="T3" fmla="*/ 15 h 205"/>
                <a:gd name="T4" fmla="*/ 288 w 288"/>
                <a:gd name="T5" fmla="*/ 61 h 205"/>
                <a:gd name="T6" fmla="*/ 197 w 288"/>
                <a:gd name="T7" fmla="*/ 151 h 205"/>
                <a:gd name="T8" fmla="*/ 61 w 288"/>
                <a:gd name="T9" fmla="*/ 106 h 205"/>
                <a:gd name="T10" fmla="*/ 15 w 288"/>
                <a:gd name="T11" fmla="*/ 15 h 205"/>
                <a:gd name="T12" fmla="*/ 15 w 288"/>
                <a:gd name="T13" fmla="*/ 197 h 205"/>
                <a:gd name="T14" fmla="*/ 106 w 288"/>
                <a:gd name="T15" fmla="*/ 61 h 20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8" h="205">
                  <a:moveTo>
                    <a:pt x="106" y="61"/>
                  </a:moveTo>
                  <a:cubicBezTo>
                    <a:pt x="136" y="31"/>
                    <a:pt x="167" y="15"/>
                    <a:pt x="197" y="15"/>
                  </a:cubicBezTo>
                  <a:cubicBezTo>
                    <a:pt x="227" y="15"/>
                    <a:pt x="288" y="38"/>
                    <a:pt x="288" y="61"/>
                  </a:cubicBezTo>
                  <a:cubicBezTo>
                    <a:pt x="288" y="84"/>
                    <a:pt x="235" y="144"/>
                    <a:pt x="197" y="151"/>
                  </a:cubicBezTo>
                  <a:cubicBezTo>
                    <a:pt x="159" y="158"/>
                    <a:pt x="91" y="129"/>
                    <a:pt x="61" y="106"/>
                  </a:cubicBezTo>
                  <a:cubicBezTo>
                    <a:pt x="31" y="83"/>
                    <a:pt x="23" y="0"/>
                    <a:pt x="15" y="15"/>
                  </a:cubicBezTo>
                  <a:cubicBezTo>
                    <a:pt x="7" y="30"/>
                    <a:pt x="0" y="189"/>
                    <a:pt x="15" y="197"/>
                  </a:cubicBezTo>
                  <a:cubicBezTo>
                    <a:pt x="30" y="205"/>
                    <a:pt x="76" y="91"/>
                    <a:pt x="106" y="61"/>
                  </a:cubicBezTo>
                  <a:close/>
                </a:path>
              </a:pathLst>
            </a:custGeom>
            <a:solidFill>
              <a:srgbClr val="CCFFFF"/>
            </a:solidFill>
            <a:ln w="9525">
              <a:solidFill>
                <a:schemeClr val="tx1"/>
              </a:solidFill>
              <a:round/>
              <a:headEnd/>
              <a:tailEnd/>
            </a:ln>
          </p:spPr>
          <p:txBody>
            <a:bodyPr/>
            <a:lstStyle/>
            <a:p>
              <a:endParaRPr lang="ro-RO"/>
            </a:p>
          </p:txBody>
        </p:sp>
        <p:sp>
          <p:nvSpPr>
            <p:cNvPr id="21" name="Freeform 28">
              <a:extLst>
                <a:ext uri="{FF2B5EF4-FFF2-40B4-BE49-F238E27FC236}">
                  <a16:creationId xmlns:a16="http://schemas.microsoft.com/office/drawing/2014/main" xmlns="" id="{3AC87363-5C21-FD4F-54F6-F8B245162BE5}"/>
                </a:ext>
              </a:extLst>
            </p:cNvPr>
            <p:cNvSpPr>
              <a:spLocks/>
            </p:cNvSpPr>
            <p:nvPr userDrawn="1"/>
          </p:nvSpPr>
          <p:spPr bwMode="auto">
            <a:xfrm>
              <a:off x="331" y="2415"/>
              <a:ext cx="53" cy="91"/>
            </a:xfrm>
            <a:custGeom>
              <a:avLst/>
              <a:gdLst>
                <a:gd name="T0" fmla="*/ 7 w 52"/>
                <a:gd name="T1" fmla="*/ 0 h 91"/>
                <a:gd name="T2" fmla="*/ 7 w 52"/>
                <a:gd name="T3" fmla="*/ 46 h 91"/>
                <a:gd name="T4" fmla="*/ 173 w 52"/>
                <a:gd name="T5" fmla="*/ 91 h 91"/>
                <a:gd name="T6" fmla="*/ 0 60000 65536"/>
                <a:gd name="T7" fmla="*/ 0 60000 65536"/>
                <a:gd name="T8" fmla="*/ 0 60000 65536"/>
              </a:gdLst>
              <a:ahLst/>
              <a:cxnLst>
                <a:cxn ang="T6">
                  <a:pos x="T0" y="T1"/>
                </a:cxn>
                <a:cxn ang="T7">
                  <a:pos x="T2" y="T3"/>
                </a:cxn>
                <a:cxn ang="T8">
                  <a:pos x="T4" y="T5"/>
                </a:cxn>
              </a:cxnLst>
              <a:rect l="0" t="0" r="r" b="b"/>
              <a:pathLst>
                <a:path w="52" h="91">
                  <a:moveTo>
                    <a:pt x="7" y="0"/>
                  </a:moveTo>
                  <a:cubicBezTo>
                    <a:pt x="3" y="15"/>
                    <a:pt x="0" y="31"/>
                    <a:pt x="7" y="46"/>
                  </a:cubicBezTo>
                  <a:cubicBezTo>
                    <a:pt x="14" y="61"/>
                    <a:pt x="33" y="76"/>
                    <a:pt x="52" y="91"/>
                  </a:cubicBezTo>
                </a:path>
              </a:pathLst>
            </a:cu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ro-RO"/>
            </a:p>
          </p:txBody>
        </p:sp>
      </p:grpSp>
      <p:grpSp>
        <p:nvGrpSpPr>
          <p:cNvPr id="22" name="Group 29">
            <a:extLst>
              <a:ext uri="{FF2B5EF4-FFF2-40B4-BE49-F238E27FC236}">
                <a16:creationId xmlns:a16="http://schemas.microsoft.com/office/drawing/2014/main" xmlns="" id="{45DF1EB0-47B6-FD2C-82D9-41F948052A3C}"/>
              </a:ext>
            </a:extLst>
          </p:cNvPr>
          <p:cNvGrpSpPr>
            <a:grpSpLocks/>
          </p:cNvGrpSpPr>
          <p:nvPr userDrawn="1"/>
        </p:nvGrpSpPr>
        <p:grpSpPr bwMode="auto">
          <a:xfrm rot="-2246350">
            <a:off x="34925" y="1700213"/>
            <a:ext cx="384175" cy="144462"/>
            <a:chOff x="143" y="2417"/>
            <a:chExt cx="288" cy="205"/>
          </a:xfrm>
        </p:grpSpPr>
        <p:sp>
          <p:nvSpPr>
            <p:cNvPr id="23" name="Freeform 30">
              <a:extLst>
                <a:ext uri="{FF2B5EF4-FFF2-40B4-BE49-F238E27FC236}">
                  <a16:creationId xmlns:a16="http://schemas.microsoft.com/office/drawing/2014/main" xmlns="" id="{96E970E9-762D-334D-1C5E-5721FEA85906}"/>
                </a:ext>
              </a:extLst>
            </p:cNvPr>
            <p:cNvSpPr>
              <a:spLocks/>
            </p:cNvSpPr>
            <p:nvPr userDrawn="1"/>
          </p:nvSpPr>
          <p:spPr bwMode="auto">
            <a:xfrm>
              <a:off x="143" y="2417"/>
              <a:ext cx="288" cy="205"/>
            </a:xfrm>
            <a:custGeom>
              <a:avLst/>
              <a:gdLst>
                <a:gd name="T0" fmla="*/ 106 w 288"/>
                <a:gd name="T1" fmla="*/ 61 h 205"/>
                <a:gd name="T2" fmla="*/ 197 w 288"/>
                <a:gd name="T3" fmla="*/ 15 h 205"/>
                <a:gd name="T4" fmla="*/ 288 w 288"/>
                <a:gd name="T5" fmla="*/ 61 h 205"/>
                <a:gd name="T6" fmla="*/ 197 w 288"/>
                <a:gd name="T7" fmla="*/ 151 h 205"/>
                <a:gd name="T8" fmla="*/ 61 w 288"/>
                <a:gd name="T9" fmla="*/ 106 h 205"/>
                <a:gd name="T10" fmla="*/ 15 w 288"/>
                <a:gd name="T11" fmla="*/ 15 h 205"/>
                <a:gd name="T12" fmla="*/ 15 w 288"/>
                <a:gd name="T13" fmla="*/ 197 h 205"/>
                <a:gd name="T14" fmla="*/ 106 w 288"/>
                <a:gd name="T15" fmla="*/ 61 h 20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8" h="205">
                  <a:moveTo>
                    <a:pt x="106" y="61"/>
                  </a:moveTo>
                  <a:cubicBezTo>
                    <a:pt x="136" y="31"/>
                    <a:pt x="167" y="15"/>
                    <a:pt x="197" y="15"/>
                  </a:cubicBezTo>
                  <a:cubicBezTo>
                    <a:pt x="227" y="15"/>
                    <a:pt x="288" y="38"/>
                    <a:pt x="288" y="61"/>
                  </a:cubicBezTo>
                  <a:cubicBezTo>
                    <a:pt x="288" y="84"/>
                    <a:pt x="235" y="144"/>
                    <a:pt x="197" y="151"/>
                  </a:cubicBezTo>
                  <a:cubicBezTo>
                    <a:pt x="159" y="158"/>
                    <a:pt x="91" y="129"/>
                    <a:pt x="61" y="106"/>
                  </a:cubicBezTo>
                  <a:cubicBezTo>
                    <a:pt x="31" y="83"/>
                    <a:pt x="23" y="0"/>
                    <a:pt x="15" y="15"/>
                  </a:cubicBezTo>
                  <a:cubicBezTo>
                    <a:pt x="7" y="30"/>
                    <a:pt x="0" y="189"/>
                    <a:pt x="15" y="197"/>
                  </a:cubicBezTo>
                  <a:cubicBezTo>
                    <a:pt x="30" y="205"/>
                    <a:pt x="76" y="91"/>
                    <a:pt x="106" y="61"/>
                  </a:cubicBezTo>
                  <a:close/>
                </a:path>
              </a:pathLst>
            </a:custGeom>
            <a:solidFill>
              <a:srgbClr val="CCFFFF"/>
            </a:solidFill>
            <a:ln w="9525">
              <a:solidFill>
                <a:schemeClr val="tx1"/>
              </a:solidFill>
              <a:round/>
              <a:headEnd/>
              <a:tailEnd/>
            </a:ln>
          </p:spPr>
          <p:txBody>
            <a:bodyPr/>
            <a:lstStyle/>
            <a:p>
              <a:endParaRPr lang="ro-RO"/>
            </a:p>
          </p:txBody>
        </p:sp>
        <p:sp>
          <p:nvSpPr>
            <p:cNvPr id="24" name="Freeform 31">
              <a:extLst>
                <a:ext uri="{FF2B5EF4-FFF2-40B4-BE49-F238E27FC236}">
                  <a16:creationId xmlns:a16="http://schemas.microsoft.com/office/drawing/2014/main" xmlns="" id="{548661B7-402C-6CDA-3695-368253A68215}"/>
                </a:ext>
              </a:extLst>
            </p:cNvPr>
            <p:cNvSpPr>
              <a:spLocks/>
            </p:cNvSpPr>
            <p:nvPr userDrawn="1"/>
          </p:nvSpPr>
          <p:spPr bwMode="auto">
            <a:xfrm>
              <a:off x="333" y="2407"/>
              <a:ext cx="51" cy="90"/>
            </a:xfrm>
            <a:custGeom>
              <a:avLst/>
              <a:gdLst>
                <a:gd name="T0" fmla="*/ 7 w 52"/>
                <a:gd name="T1" fmla="*/ 0 h 91"/>
                <a:gd name="T2" fmla="*/ 7 w 52"/>
                <a:gd name="T3" fmla="*/ 45 h 91"/>
                <a:gd name="T4" fmla="*/ 26 w 52"/>
                <a:gd name="T5" fmla="*/ 45 h 91"/>
                <a:gd name="T6" fmla="*/ 0 60000 65536"/>
                <a:gd name="T7" fmla="*/ 0 60000 65536"/>
                <a:gd name="T8" fmla="*/ 0 60000 65536"/>
              </a:gdLst>
              <a:ahLst/>
              <a:cxnLst>
                <a:cxn ang="T6">
                  <a:pos x="T0" y="T1"/>
                </a:cxn>
                <a:cxn ang="T7">
                  <a:pos x="T2" y="T3"/>
                </a:cxn>
                <a:cxn ang="T8">
                  <a:pos x="T4" y="T5"/>
                </a:cxn>
              </a:cxnLst>
              <a:rect l="0" t="0" r="r" b="b"/>
              <a:pathLst>
                <a:path w="52" h="91">
                  <a:moveTo>
                    <a:pt x="7" y="0"/>
                  </a:moveTo>
                  <a:cubicBezTo>
                    <a:pt x="3" y="15"/>
                    <a:pt x="0" y="31"/>
                    <a:pt x="7" y="46"/>
                  </a:cubicBezTo>
                  <a:cubicBezTo>
                    <a:pt x="14" y="61"/>
                    <a:pt x="33" y="76"/>
                    <a:pt x="52" y="91"/>
                  </a:cubicBezTo>
                </a:path>
              </a:pathLst>
            </a:cu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ro-RO"/>
            </a:p>
          </p:txBody>
        </p:sp>
      </p:grpSp>
      <p:grpSp>
        <p:nvGrpSpPr>
          <p:cNvPr id="25" name="Group 32">
            <a:extLst>
              <a:ext uri="{FF2B5EF4-FFF2-40B4-BE49-F238E27FC236}">
                <a16:creationId xmlns:a16="http://schemas.microsoft.com/office/drawing/2014/main" xmlns="" id="{36DCD63F-B637-B51D-E43A-C1723C58D29D}"/>
              </a:ext>
            </a:extLst>
          </p:cNvPr>
          <p:cNvGrpSpPr>
            <a:grpSpLocks/>
          </p:cNvGrpSpPr>
          <p:nvPr userDrawn="1"/>
        </p:nvGrpSpPr>
        <p:grpSpPr bwMode="auto">
          <a:xfrm rot="-1727197">
            <a:off x="107950" y="5661025"/>
            <a:ext cx="384175" cy="239713"/>
            <a:chOff x="143" y="2417"/>
            <a:chExt cx="288" cy="205"/>
          </a:xfrm>
        </p:grpSpPr>
        <p:sp>
          <p:nvSpPr>
            <p:cNvPr id="26" name="Freeform 33">
              <a:extLst>
                <a:ext uri="{FF2B5EF4-FFF2-40B4-BE49-F238E27FC236}">
                  <a16:creationId xmlns:a16="http://schemas.microsoft.com/office/drawing/2014/main" xmlns="" id="{706CE1DA-89A3-0A27-CB19-BA3C97432041}"/>
                </a:ext>
              </a:extLst>
            </p:cNvPr>
            <p:cNvSpPr>
              <a:spLocks/>
            </p:cNvSpPr>
            <p:nvPr userDrawn="1"/>
          </p:nvSpPr>
          <p:spPr bwMode="auto">
            <a:xfrm>
              <a:off x="143" y="2417"/>
              <a:ext cx="288" cy="205"/>
            </a:xfrm>
            <a:custGeom>
              <a:avLst/>
              <a:gdLst>
                <a:gd name="T0" fmla="*/ 106 w 288"/>
                <a:gd name="T1" fmla="*/ 61 h 205"/>
                <a:gd name="T2" fmla="*/ 197 w 288"/>
                <a:gd name="T3" fmla="*/ 15 h 205"/>
                <a:gd name="T4" fmla="*/ 288 w 288"/>
                <a:gd name="T5" fmla="*/ 61 h 205"/>
                <a:gd name="T6" fmla="*/ 197 w 288"/>
                <a:gd name="T7" fmla="*/ 151 h 205"/>
                <a:gd name="T8" fmla="*/ 61 w 288"/>
                <a:gd name="T9" fmla="*/ 106 h 205"/>
                <a:gd name="T10" fmla="*/ 15 w 288"/>
                <a:gd name="T11" fmla="*/ 15 h 205"/>
                <a:gd name="T12" fmla="*/ 15 w 288"/>
                <a:gd name="T13" fmla="*/ 197 h 205"/>
                <a:gd name="T14" fmla="*/ 106 w 288"/>
                <a:gd name="T15" fmla="*/ 61 h 20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8" h="205">
                  <a:moveTo>
                    <a:pt x="106" y="61"/>
                  </a:moveTo>
                  <a:cubicBezTo>
                    <a:pt x="136" y="31"/>
                    <a:pt x="167" y="15"/>
                    <a:pt x="197" y="15"/>
                  </a:cubicBezTo>
                  <a:cubicBezTo>
                    <a:pt x="227" y="15"/>
                    <a:pt x="288" y="38"/>
                    <a:pt x="288" y="61"/>
                  </a:cubicBezTo>
                  <a:cubicBezTo>
                    <a:pt x="288" y="84"/>
                    <a:pt x="235" y="144"/>
                    <a:pt x="197" y="151"/>
                  </a:cubicBezTo>
                  <a:cubicBezTo>
                    <a:pt x="159" y="158"/>
                    <a:pt x="91" y="129"/>
                    <a:pt x="61" y="106"/>
                  </a:cubicBezTo>
                  <a:cubicBezTo>
                    <a:pt x="31" y="83"/>
                    <a:pt x="23" y="0"/>
                    <a:pt x="15" y="15"/>
                  </a:cubicBezTo>
                  <a:cubicBezTo>
                    <a:pt x="7" y="30"/>
                    <a:pt x="0" y="189"/>
                    <a:pt x="15" y="197"/>
                  </a:cubicBezTo>
                  <a:cubicBezTo>
                    <a:pt x="30" y="205"/>
                    <a:pt x="76" y="91"/>
                    <a:pt x="106" y="61"/>
                  </a:cubicBezTo>
                  <a:close/>
                </a:path>
              </a:pathLst>
            </a:custGeom>
            <a:solidFill>
              <a:srgbClr val="CCFFFF"/>
            </a:solidFill>
            <a:ln w="9525">
              <a:solidFill>
                <a:schemeClr val="tx1"/>
              </a:solidFill>
              <a:round/>
              <a:headEnd/>
              <a:tailEnd/>
            </a:ln>
          </p:spPr>
          <p:txBody>
            <a:bodyPr/>
            <a:lstStyle/>
            <a:p>
              <a:endParaRPr lang="ro-RO"/>
            </a:p>
          </p:txBody>
        </p:sp>
        <p:sp>
          <p:nvSpPr>
            <p:cNvPr id="27" name="Freeform 34">
              <a:extLst>
                <a:ext uri="{FF2B5EF4-FFF2-40B4-BE49-F238E27FC236}">
                  <a16:creationId xmlns:a16="http://schemas.microsoft.com/office/drawing/2014/main" xmlns="" id="{B86B048B-CFA7-22E2-A7F9-340CD2288B65}"/>
                </a:ext>
              </a:extLst>
            </p:cNvPr>
            <p:cNvSpPr>
              <a:spLocks/>
            </p:cNvSpPr>
            <p:nvPr userDrawn="1"/>
          </p:nvSpPr>
          <p:spPr bwMode="auto">
            <a:xfrm>
              <a:off x="334" y="2430"/>
              <a:ext cx="51" cy="91"/>
            </a:xfrm>
            <a:custGeom>
              <a:avLst/>
              <a:gdLst>
                <a:gd name="T0" fmla="*/ 7 w 52"/>
                <a:gd name="T1" fmla="*/ 0 h 91"/>
                <a:gd name="T2" fmla="*/ 7 w 52"/>
                <a:gd name="T3" fmla="*/ 46 h 91"/>
                <a:gd name="T4" fmla="*/ 26 w 52"/>
                <a:gd name="T5" fmla="*/ 91 h 91"/>
                <a:gd name="T6" fmla="*/ 0 60000 65536"/>
                <a:gd name="T7" fmla="*/ 0 60000 65536"/>
                <a:gd name="T8" fmla="*/ 0 60000 65536"/>
              </a:gdLst>
              <a:ahLst/>
              <a:cxnLst>
                <a:cxn ang="T6">
                  <a:pos x="T0" y="T1"/>
                </a:cxn>
                <a:cxn ang="T7">
                  <a:pos x="T2" y="T3"/>
                </a:cxn>
                <a:cxn ang="T8">
                  <a:pos x="T4" y="T5"/>
                </a:cxn>
              </a:cxnLst>
              <a:rect l="0" t="0" r="r" b="b"/>
              <a:pathLst>
                <a:path w="52" h="91">
                  <a:moveTo>
                    <a:pt x="7" y="0"/>
                  </a:moveTo>
                  <a:cubicBezTo>
                    <a:pt x="3" y="15"/>
                    <a:pt x="0" y="31"/>
                    <a:pt x="7" y="46"/>
                  </a:cubicBezTo>
                  <a:cubicBezTo>
                    <a:pt x="14" y="61"/>
                    <a:pt x="33" y="76"/>
                    <a:pt x="52" y="91"/>
                  </a:cubicBezTo>
                </a:path>
              </a:pathLst>
            </a:cu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ro-RO"/>
            </a:p>
          </p:txBody>
        </p:sp>
      </p:grpSp>
    </p:spTree>
    <p:extLst>
      <p:ext uri="{BB962C8B-B14F-4D97-AF65-F5344CB8AC3E}">
        <p14:creationId xmlns:p14="http://schemas.microsoft.com/office/powerpoint/2010/main" xmlns="" val="3608391575"/>
      </p:ext>
    </p:extLst>
  </p:cSld>
  <p:clrMap bg1="dk1" tx1="lt1" bg2="dk2" tx2="lt2" accent1="accent1" accent2="accent2" accent3="accent3" accent4="accent4" accent5="accent5" accent6="accent6" hlink="hlink" folHlink="folHlink"/>
  <p:sldLayoutIdLst>
    <p:sldLayoutId id="2147484791" r:id="rId1"/>
    <p:sldLayoutId id="2147484792" r:id="rId2"/>
    <p:sldLayoutId id="2147484793" r:id="rId3"/>
    <p:sldLayoutId id="2147484794" r:id="rId4"/>
    <p:sldLayoutId id="2147484795" r:id="rId5"/>
    <p:sldLayoutId id="2147484796" r:id="rId6"/>
    <p:sldLayoutId id="2147484797" r:id="rId7"/>
    <p:sldLayoutId id="2147484798" r:id="rId8"/>
    <p:sldLayoutId id="2147484799" r:id="rId9"/>
    <p:sldLayoutId id="2147484800" r:id="rId10"/>
    <p:sldLayoutId id="2147484801" r:id="rId11"/>
    <p:sldLayoutId id="2147484802" r:id="rId12"/>
    <p:sldLayoutId id="2147484803" r:id="rId13"/>
    <p:sldLayoutId id="2147484804" r:id="rId14"/>
    <p:sldLayoutId id="2147484805" r:id="rId15"/>
    <p:sldLayoutId id="2147484806" r:id="rId16"/>
    <p:sldLayoutId id="2147484807" r:id="rId17"/>
  </p:sldLayoutIdLst>
  <p:hf sldNum="0" hdr="0" dt="0"/>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a:extLst>
              <a:ext uri="{FF2B5EF4-FFF2-40B4-BE49-F238E27FC236}">
                <a16:creationId xmlns:a16="http://schemas.microsoft.com/office/drawing/2014/main" xmlns="" id="{A5294062-5B7A-99A9-7FF9-001F8CA25537}"/>
              </a:ext>
            </a:extLst>
          </p:cNvPr>
          <p:cNvSpPr txBox="1">
            <a:spLocks noChangeArrowheads="1"/>
          </p:cNvSpPr>
          <p:nvPr/>
        </p:nvSpPr>
        <p:spPr bwMode="auto">
          <a:xfrm>
            <a:off x="395536" y="2276872"/>
            <a:ext cx="8568952" cy="144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lr>
                <a:srgbClr val="FFFF99"/>
              </a:buClr>
              <a:buFont typeface="Wingdings" panose="05000000000000000000" pitchFamily="2" charset="2"/>
              <a:buChar char="p"/>
              <a:defRPr sz="2800">
                <a:solidFill>
                  <a:srgbClr val="FFFFCC"/>
                </a:solidFill>
                <a:latin typeface="Verdana" panose="020B0604030504040204" pitchFamily="34" charset="0"/>
              </a:defRPr>
            </a:lvl1pPr>
            <a:lvl2pPr marL="742950" indent="-285750">
              <a:spcBef>
                <a:spcPct val="20000"/>
              </a:spcBef>
              <a:buClr>
                <a:srgbClr val="FFFF99"/>
              </a:buClr>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FFFF99"/>
              </a:buClr>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FFFF99"/>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rgbClr val="FFFF99"/>
              </a:buClr>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FFFF99"/>
              </a:buClr>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FFFF99"/>
              </a:buClr>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FFFF99"/>
              </a:buClr>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FFFF99"/>
              </a:buClr>
              <a:buFont typeface="Wingdings" panose="05000000000000000000" pitchFamily="2" charset="2"/>
              <a:buChar char="§"/>
              <a:defRPr>
                <a:solidFill>
                  <a:schemeClr val="tx1"/>
                </a:solidFill>
                <a:latin typeface="Verdana" panose="020B0604030504040204" pitchFamily="34" charset="0"/>
              </a:defRPr>
            </a:lvl9pPr>
          </a:lstStyle>
          <a:p>
            <a:pPr algn="ctr">
              <a:spcBef>
                <a:spcPct val="50000"/>
              </a:spcBef>
              <a:buClrTx/>
              <a:buNone/>
            </a:pPr>
            <a:r>
              <a:rPr lang="en-US" altLang="ro-RO" sz="4400" b="1" i="1">
                <a:solidFill>
                  <a:schemeClr val="bg1"/>
                </a:solidFill>
                <a:latin typeface="Garamond" panose="02020404030301010803" pitchFamily="18" charset="0"/>
              </a:rPr>
              <a:t>Methodological Approaches of Romania</a:t>
            </a:r>
            <a:endParaRPr lang="bg-BG" altLang="ro-RO" sz="4400" b="1" i="1" dirty="0">
              <a:solidFill>
                <a:schemeClr val="bg1"/>
              </a:solidFill>
              <a:latin typeface="Garamond" panose="02020404030301010803" pitchFamily="18" charset="0"/>
            </a:endParaRPr>
          </a:p>
        </p:txBody>
      </p:sp>
      <p:sp>
        <p:nvSpPr>
          <p:cNvPr id="4099" name="Text Box 3">
            <a:extLst>
              <a:ext uri="{FF2B5EF4-FFF2-40B4-BE49-F238E27FC236}">
                <a16:creationId xmlns:a16="http://schemas.microsoft.com/office/drawing/2014/main" xmlns="" id="{CCF07B2A-655C-E855-A65E-D0DFA7340AA8}"/>
              </a:ext>
            </a:extLst>
          </p:cNvPr>
          <p:cNvSpPr txBox="1">
            <a:spLocks noChangeArrowheads="1"/>
          </p:cNvSpPr>
          <p:nvPr/>
        </p:nvSpPr>
        <p:spPr bwMode="auto">
          <a:xfrm>
            <a:off x="3707904" y="5425074"/>
            <a:ext cx="562366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lr>
                <a:srgbClr val="FFFF99"/>
              </a:buClr>
              <a:buFont typeface="Wingdings" panose="05000000000000000000" pitchFamily="2" charset="2"/>
              <a:buChar char="p"/>
              <a:defRPr sz="2800">
                <a:solidFill>
                  <a:srgbClr val="FFFFCC"/>
                </a:solidFill>
                <a:latin typeface="Verdana" panose="020B0604030504040204" pitchFamily="34" charset="0"/>
              </a:defRPr>
            </a:lvl1pPr>
            <a:lvl2pPr marL="742950" indent="-285750">
              <a:spcBef>
                <a:spcPct val="20000"/>
              </a:spcBef>
              <a:buClr>
                <a:srgbClr val="FFFF99"/>
              </a:buClr>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FFFF99"/>
              </a:buClr>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FFFF99"/>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rgbClr val="FFFF99"/>
              </a:buClr>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FFFF99"/>
              </a:buClr>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FFFF99"/>
              </a:buClr>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FFFF99"/>
              </a:buClr>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FFFF99"/>
              </a:buClr>
              <a:buFont typeface="Wingdings" panose="05000000000000000000" pitchFamily="2" charset="2"/>
              <a:buChar char="§"/>
              <a:defRPr>
                <a:solidFill>
                  <a:schemeClr val="tx1"/>
                </a:solidFill>
                <a:latin typeface="Verdana" panose="020B0604030504040204" pitchFamily="34" charset="0"/>
              </a:defRPr>
            </a:lvl9pPr>
          </a:lstStyle>
          <a:p>
            <a:pPr algn="ctr" eaLnBrk="1" hangingPunct="1">
              <a:spcBef>
                <a:spcPct val="0"/>
              </a:spcBef>
              <a:buClrTx/>
              <a:buFontTx/>
              <a:buNone/>
            </a:pPr>
            <a:r>
              <a:rPr lang="en-US" altLang="ro-RO" sz="2400" b="1" dirty="0">
                <a:solidFill>
                  <a:schemeClr val="bg1"/>
                </a:solidFill>
                <a:latin typeface="Arial Black" panose="020B0A04020102020204" pitchFamily="34" charset="0"/>
              </a:rPr>
              <a:t>Alexandru Gheorghe</a:t>
            </a:r>
            <a:endParaRPr lang="ro-RO" altLang="ro-RO" sz="2400" b="1" dirty="0">
              <a:solidFill>
                <a:schemeClr val="bg1"/>
              </a:solidFill>
              <a:latin typeface="Arial Black" panose="020B0A04020102020204" pitchFamily="34" charset="0"/>
            </a:endParaRPr>
          </a:p>
        </p:txBody>
      </p:sp>
      <p:sp>
        <p:nvSpPr>
          <p:cNvPr id="61449" name="Text Box 9">
            <a:extLst>
              <a:ext uri="{FF2B5EF4-FFF2-40B4-BE49-F238E27FC236}">
                <a16:creationId xmlns:a16="http://schemas.microsoft.com/office/drawing/2014/main" xmlns="" id="{15440799-6212-31BB-B917-6F11579D2E53}"/>
              </a:ext>
            </a:extLst>
          </p:cNvPr>
          <p:cNvSpPr txBox="1">
            <a:spLocks noChangeArrowheads="1"/>
          </p:cNvSpPr>
          <p:nvPr/>
        </p:nvSpPr>
        <p:spPr bwMode="auto">
          <a:xfrm>
            <a:off x="539552" y="544478"/>
            <a:ext cx="8352928" cy="1015663"/>
          </a:xfrm>
          <a:prstGeom prst="rect">
            <a:avLst/>
          </a:prstGeom>
          <a:noFill/>
          <a:ln w="9525">
            <a:noFill/>
            <a:miter lim="800000"/>
            <a:headEnd/>
            <a:tailEnd/>
          </a:ln>
          <a:effectLst/>
        </p:spPr>
        <p:txBody>
          <a:bodyPr wrap="square">
            <a:spAutoFit/>
          </a:bodyPr>
          <a:lstStyle/>
          <a:p>
            <a:pPr algn="ctr">
              <a:spcBef>
                <a:spcPct val="50000"/>
              </a:spcBef>
              <a:defRPr/>
            </a:pPr>
            <a:r>
              <a:rPr lang="en-US" sz="2400" b="1" dirty="0">
                <a:solidFill>
                  <a:schemeClr val="accent1">
                    <a:lumMod val="50000"/>
                  </a:schemeClr>
                </a:solidFill>
                <a:effectLst>
                  <a:outerShdw blurRad="38100" dist="38100" dir="2700000" algn="tl">
                    <a:srgbClr val="000000">
                      <a:alpha val="43137"/>
                    </a:srgbClr>
                  </a:outerShdw>
                </a:effectLst>
                <a:latin typeface="Garamond" pitchFamily="18" charset="0"/>
              </a:rPr>
              <a:t>Statistical Workshop</a:t>
            </a:r>
          </a:p>
          <a:p>
            <a:pPr algn="ctr">
              <a:spcBef>
                <a:spcPct val="50000"/>
              </a:spcBef>
              <a:defRPr/>
            </a:pPr>
            <a:r>
              <a:rPr lang="en-US" sz="2400" b="1" dirty="0">
                <a:solidFill>
                  <a:schemeClr val="accent1">
                    <a:lumMod val="50000"/>
                  </a:schemeClr>
                </a:solidFill>
                <a:effectLst>
                  <a:outerShdw blurRad="38100" dist="38100" dir="2700000" algn="tl">
                    <a:srgbClr val="000000">
                      <a:alpha val="43137"/>
                    </a:srgbClr>
                  </a:outerShdw>
                </a:effectLst>
                <a:latin typeface="Garamond" pitchFamily="18" charset="0"/>
              </a:rPr>
              <a:t>on the Raising Procedures for Med&amp;BS Biological data</a:t>
            </a:r>
            <a:endParaRPr lang="bg-BG" sz="2400" b="1" dirty="0">
              <a:solidFill>
                <a:schemeClr val="accent1">
                  <a:lumMod val="50000"/>
                </a:schemeClr>
              </a:solidFill>
              <a:effectLst>
                <a:outerShdw blurRad="38100" dist="38100" dir="2700000" algn="tl">
                  <a:srgbClr val="000000">
                    <a:alpha val="43137"/>
                  </a:srgbClr>
                </a:outerShdw>
              </a:effectLst>
              <a:latin typeface="Garamond" pitchFamily="18" charset="0"/>
            </a:endParaRPr>
          </a:p>
        </p:txBody>
      </p:sp>
      <p:sp>
        <p:nvSpPr>
          <p:cNvPr id="6" name="TextBox 5">
            <a:extLst>
              <a:ext uri="{FF2B5EF4-FFF2-40B4-BE49-F238E27FC236}">
                <a16:creationId xmlns:a16="http://schemas.microsoft.com/office/drawing/2014/main" xmlns="" id="{BD65312B-2132-1CEF-4DE9-C3E3B6ACE006}"/>
              </a:ext>
            </a:extLst>
          </p:cNvPr>
          <p:cNvSpPr txBox="1">
            <a:spLocks noChangeArrowheads="1"/>
          </p:cNvSpPr>
          <p:nvPr/>
        </p:nvSpPr>
        <p:spPr bwMode="auto">
          <a:xfrm>
            <a:off x="4572000" y="6244226"/>
            <a:ext cx="3959225" cy="417513"/>
          </a:xfrm>
          <a:prstGeom prst="rect">
            <a:avLst/>
          </a:prstGeom>
          <a:noFill/>
          <a:ln w="9525">
            <a:noFill/>
            <a:miter lim="800000"/>
            <a:headEnd/>
            <a:tailEnd/>
          </a:ln>
          <a:effectLst/>
        </p:spPr>
        <p:txBody>
          <a:bodyPr/>
          <a:lstStyle>
            <a:defPPr>
              <a:defRPr lang="bg-BG"/>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a:lstStyle>
          <a:p>
            <a:pPr algn="ctr">
              <a:buFont typeface="Wingdings" panose="05000000000000000000" pitchFamily="2" charset="2"/>
              <a:buNone/>
              <a:defRPr/>
            </a:pPr>
            <a:r>
              <a:rPr lang="en-US" altLang="ro-RO" sz="1600" b="1" i="1"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Online Meeting, 16th of January 2025</a:t>
            </a:r>
            <a:endParaRPr lang="en-US" altLang="en-US" sz="1600" i="1" dirty="0">
              <a:solidFill>
                <a:schemeClr val="accent1">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449"/>
                                        </p:tgtEl>
                                        <p:attrNameLst>
                                          <p:attrName>style.visibility</p:attrName>
                                        </p:attrNameLst>
                                      </p:cBhvr>
                                      <p:to>
                                        <p:strVal val="visible"/>
                                      </p:to>
                                    </p:set>
                                    <p:animEffect transition="in" filter="fade">
                                      <p:cBhvr>
                                        <p:cTn id="7" dur="1000"/>
                                        <p:tgtEl>
                                          <p:spTgt spid="61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8C6E3B0-2E70-25CA-000C-89CC37366DC7}"/>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4008C5E3-30C8-A8AA-4728-1D3FC94AA87B}"/>
              </a:ext>
            </a:extLst>
          </p:cNvPr>
          <p:cNvCxnSpPr/>
          <p:nvPr/>
        </p:nvCxnSpPr>
        <p:spPr>
          <a:xfrm flipH="1">
            <a:off x="4140200" y="3933825"/>
            <a:ext cx="360363" cy="142875"/>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xmlns="" id="{5FC8E04B-8FE5-D996-9B15-7EF6CAA4CAAA}"/>
              </a:ext>
            </a:extLst>
          </p:cNvPr>
          <p:cNvSpPr txBox="1"/>
          <p:nvPr/>
        </p:nvSpPr>
        <p:spPr>
          <a:xfrm>
            <a:off x="611560" y="1340768"/>
            <a:ext cx="8532440" cy="2677656"/>
          </a:xfrm>
          <a:prstGeom prst="rect">
            <a:avLst/>
          </a:prstGeom>
          <a:noFill/>
        </p:spPr>
        <p:txBody>
          <a:bodyPr wrap="square">
            <a:spAutoFit/>
          </a:bodyPr>
          <a:lstStyle/>
          <a:p>
            <a:pPr marL="171450" indent="-171450" algn="just">
              <a:buFont typeface="Wingdings" panose="05000000000000000000" pitchFamily="2" charset="2"/>
              <a:buChar char="Ø"/>
            </a:pPr>
            <a:r>
              <a:rPr lang="en-US" sz="1200" dirty="0">
                <a:solidFill>
                  <a:schemeClr val="bg1"/>
                </a:solidFill>
                <a:latin typeface="Times New Roman" panose="02020603050405020304" pitchFamily="18" charset="0"/>
                <a:cs typeface="Times New Roman" panose="02020603050405020304" pitchFamily="18" charset="0"/>
              </a:rPr>
              <a:t>The design and implementation of statistical sampling schemes is placed under the responsibility of each country. In order to meet fisheries data requirements in existing EU / GFCM decisions, it may be necessary to improve, standardize and possibly modify current national data collection systems. A more efficient use of sampling resources may require the definition of best practices for sampling design and data analysis, with the aim to obtain accurate variable estimates with minimum bias and uncertainty levels. </a:t>
            </a:r>
          </a:p>
          <a:p>
            <a:pPr marL="171450" indent="-171450" algn="just">
              <a:buFont typeface="Wingdings" panose="05000000000000000000" pitchFamily="2" charset="2"/>
              <a:buChar char="Ø"/>
            </a:pPr>
            <a:endParaRPr lang="en-US" sz="1200" dirty="0">
              <a:solidFill>
                <a:schemeClr val="bg1"/>
              </a:solidFill>
              <a:latin typeface="Times New Roman" panose="02020603050405020304" pitchFamily="18" charset="0"/>
              <a:cs typeface="Times New Roman" panose="02020603050405020304" pitchFamily="18" charset="0"/>
            </a:endParaRPr>
          </a:p>
          <a:p>
            <a:pPr algn="just"/>
            <a:endParaRPr lang="en-US" sz="1200" dirty="0">
              <a:solidFill>
                <a:schemeClr val="bg1"/>
              </a:solidFill>
              <a:latin typeface="Times New Roman" panose="02020603050405020304" pitchFamily="18" charset="0"/>
              <a:cs typeface="Times New Roman" panose="02020603050405020304" pitchFamily="18" charset="0"/>
            </a:endParaRPr>
          </a:p>
          <a:p>
            <a:pPr marL="171450" indent="-171450" algn="just">
              <a:buFont typeface="Wingdings" panose="05000000000000000000" pitchFamily="2" charset="2"/>
              <a:buChar char="Ø"/>
            </a:pPr>
            <a:r>
              <a:rPr lang="en-US" sz="1200" dirty="0">
                <a:solidFill>
                  <a:schemeClr val="bg1"/>
                </a:solidFill>
                <a:latin typeface="Times New Roman" panose="02020603050405020304" pitchFamily="18" charset="0"/>
                <a:cs typeface="Times New Roman" panose="02020603050405020304" pitchFamily="18" charset="0"/>
              </a:rPr>
              <a:t>It is fundamental that field collection, laboratory techniques and data processing be applied consistently and correctly. The integrity of the data should be also maintained and documented, from sample collection to entry in the data record. Countries are expected to keep, at the national level, standard data quality documentation as follows:</a:t>
            </a:r>
          </a:p>
          <a:p>
            <a:pPr algn="just"/>
            <a:r>
              <a:rPr lang="en-US" sz="1200" dirty="0">
                <a:solidFill>
                  <a:schemeClr val="bg1"/>
                </a:solidFill>
                <a:latin typeface="Times New Roman" panose="02020603050405020304" pitchFamily="18" charset="0"/>
                <a:cs typeface="Times New Roman" panose="02020603050405020304" pitchFamily="18" charset="0"/>
              </a:rPr>
              <a:t>* A standard operating procedure which should include: - the quantitative goals of the monitoring </a:t>
            </a:r>
            <a:r>
              <a:rPr lang="en-US" sz="1200" dirty="0" err="1">
                <a:solidFill>
                  <a:schemeClr val="bg1"/>
                </a:solidFill>
                <a:latin typeface="Times New Roman" panose="02020603050405020304" pitchFamily="18" charset="0"/>
                <a:cs typeface="Times New Roman" panose="02020603050405020304" pitchFamily="18" charset="0"/>
              </a:rPr>
              <a:t>programme</a:t>
            </a:r>
            <a:r>
              <a:rPr lang="en-US" sz="1200" dirty="0">
                <a:solidFill>
                  <a:schemeClr val="bg1"/>
                </a:solidFill>
                <a:latin typeface="Times New Roman" panose="02020603050405020304" pitchFamily="18" charset="0"/>
                <a:cs typeface="Times New Roman" panose="02020603050405020304" pitchFamily="18" charset="0"/>
              </a:rPr>
              <a:t>; - the methodological details of all steps performed (e.g. fields and laboratory aspects); - details of the procedure related to the analysis and archiving of data. * A quality manual which should describe: - the quality assurance system in place; - the frequency at which different aspects of quality assurance should be reviewed; - the standards that should be met; - the actions needed if the standards are not met. Precision, accuracy, representativeness, completeness, and comparability are all components of the quality that should be taken into account. </a:t>
            </a:r>
          </a:p>
        </p:txBody>
      </p:sp>
    </p:spTree>
    <p:extLst>
      <p:ext uri="{BB962C8B-B14F-4D97-AF65-F5344CB8AC3E}">
        <p14:creationId xmlns:p14="http://schemas.microsoft.com/office/powerpoint/2010/main" xmlns="" val="3403847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25876B3-6DB9-3A56-0478-8AF59A4B6773}"/>
              </a:ext>
            </a:extLst>
          </p:cNvPr>
          <p:cNvSpPr txBox="1">
            <a:spLocks noChangeArrowheads="1"/>
          </p:cNvSpPr>
          <p:nvPr/>
        </p:nvSpPr>
        <p:spPr bwMode="auto">
          <a:xfrm>
            <a:off x="2736850" y="6308725"/>
            <a:ext cx="3937000" cy="417513"/>
          </a:xfrm>
          <a:prstGeom prst="rect">
            <a:avLst/>
          </a:prstGeom>
          <a:noFill/>
          <a:ln w="9525">
            <a:noFill/>
            <a:miter lim="800000"/>
            <a:headEnd/>
            <a:tailEnd/>
          </a:ln>
          <a:effectLst/>
        </p:spPr>
        <p:txBody>
          <a:bodyPr/>
          <a:lstStyle>
            <a:defPPr>
              <a:defRPr lang="bg-BG"/>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a:lstStyle>
          <a:p>
            <a:pPr algn="ctr">
              <a:buFont typeface="Wingdings" panose="05000000000000000000" pitchFamily="2" charset="2"/>
              <a:buNone/>
              <a:defRPr/>
            </a:pPr>
            <a:r>
              <a:rPr lang="en-US" altLang="ro-RO" sz="1600" b="1" i="1"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Online Meeting, 16th of January 2025</a:t>
            </a:r>
            <a:endParaRPr lang="en-US" altLang="en-US" sz="1600" i="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Oval 2">
            <a:extLst>
              <a:ext uri="{FF2B5EF4-FFF2-40B4-BE49-F238E27FC236}">
                <a16:creationId xmlns:a16="http://schemas.microsoft.com/office/drawing/2014/main" xmlns="" id="{FBA5E8E3-BB5F-4A05-656B-F29B3AB6FFAA}"/>
              </a:ext>
            </a:extLst>
          </p:cNvPr>
          <p:cNvSpPr/>
          <p:nvPr/>
        </p:nvSpPr>
        <p:spPr>
          <a:xfrm>
            <a:off x="2627784" y="1988840"/>
            <a:ext cx="4873625" cy="1873250"/>
          </a:xfrm>
          <a:prstGeom prst="ellipse">
            <a:avLst/>
          </a:prstGeom>
          <a:solidFill>
            <a:srgbClr val="66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ctr">
              <a:spcBef>
                <a:spcPct val="20000"/>
              </a:spcBef>
              <a:buClr>
                <a:srgbClr val="FFFF99"/>
              </a:buClr>
              <a:defRPr/>
            </a:pPr>
            <a:r>
              <a:rPr lang="ro-RO" b="1" i="1" ker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a:t>
            </a:r>
            <a:r>
              <a:rPr lang="en-US" b="1" i="1" ker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o-RO" b="1" i="1" ker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YOU </a:t>
            </a:r>
          </a:p>
          <a:p>
            <a:pPr marL="342900" indent="-342900" algn="ctr">
              <a:spcBef>
                <a:spcPct val="20000"/>
              </a:spcBef>
              <a:buClr>
                <a:srgbClr val="FFFF99"/>
              </a:buClr>
              <a:defRPr/>
            </a:pPr>
            <a:r>
              <a:rPr lang="ro-RO" b="1" i="1" ker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FOR </a:t>
            </a:r>
            <a:r>
              <a:rPr lang="en-US" b="1" i="1" ker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ro-RO" b="1" i="1" ker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ATTENTION!</a:t>
            </a:r>
            <a:endParaRPr lang="ro-RO" b="1" i="1" kern="0"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a:extLst>
              <a:ext uri="{FF2B5EF4-FFF2-40B4-BE49-F238E27FC236}">
                <a16:creationId xmlns:a16="http://schemas.microsoft.com/office/drawing/2014/main" xmlns="" id="{86DDCB67-52C5-5E71-14D9-693F8660EDC3}"/>
              </a:ext>
            </a:extLst>
          </p:cNvPr>
          <p:cNvSpPr>
            <a:spLocks noGrp="1" noChangeArrowheads="1"/>
          </p:cNvSpPr>
          <p:nvPr>
            <p:ph type="title"/>
          </p:nvPr>
        </p:nvSpPr>
        <p:spPr>
          <a:xfrm>
            <a:off x="1115616" y="695100"/>
            <a:ext cx="4464496" cy="565150"/>
          </a:xfrm>
          <a:solidFill>
            <a:schemeClr val="bg2">
              <a:lumMod val="60000"/>
              <a:lumOff val="40000"/>
            </a:schemeClr>
          </a:solidFill>
        </p:spPr>
        <p:txBody>
          <a:bodyPr>
            <a:normAutofit fontScale="90000"/>
          </a:bodyPr>
          <a:lstStyle/>
          <a:p>
            <a:pPr algn="ctr" eaLnBrk="1" hangingPunct="1">
              <a:defRPr/>
            </a:pPr>
            <a:r>
              <a:rPr lang="en-US" sz="3200" b="1" i="1" dirty="0">
                <a:solidFill>
                  <a:schemeClr val="accent1">
                    <a:lumMod val="50000"/>
                  </a:schemeClr>
                </a:solidFill>
                <a:latin typeface="Times New Roman" panose="02020603050405020304" pitchFamily="18" charset="0"/>
                <a:cs typeface="Times New Roman" panose="02020603050405020304" pitchFamily="18" charset="0"/>
              </a:rPr>
              <a:t>Romanian</a:t>
            </a:r>
            <a:r>
              <a:rPr lang="en-US" sz="3200" b="1" i="1"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Surveys</a:t>
            </a:r>
            <a:endParaRPr lang="bg-BG" sz="3200" b="1" i="1"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7173" name="Picture 22" descr="SteauaDeMare1">
            <a:extLst>
              <a:ext uri="{FF2B5EF4-FFF2-40B4-BE49-F238E27FC236}">
                <a16:creationId xmlns:a16="http://schemas.microsoft.com/office/drawing/2014/main" xmlns="" id="{B05FBA89-5F66-3FDE-9CA7-D7B36DE91433}"/>
              </a:ext>
            </a:extLst>
          </p:cNvPr>
          <p:cNvPicPr>
            <a:picLocks noGrp="1" noChangeAspect="1" noChangeArrowheads="1"/>
          </p:cNvPicPr>
          <p:nvPr>
            <p:ph idx="1"/>
          </p:nvPr>
        </p:nvPicPr>
        <p:blipFill>
          <a:blip r:embed="rId2" cstate="print"/>
          <a:srcRect/>
          <a:stretch>
            <a:fillRect/>
          </a:stretch>
        </p:blipFill>
        <p:spPr>
          <a:xfrm>
            <a:off x="5652121" y="431824"/>
            <a:ext cx="3349578" cy="2073443"/>
          </a:xfrm>
          <a:prstGeom prst="roundRect">
            <a:avLst>
              <a:gd name="adj" fmla="val 16667"/>
            </a:avLst>
          </a:prstGeom>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155" name="Picture 2" descr="F:\INCDM 2016\Poze Expeditii\Poze expeditie ANPA- Pelagic Mai 2016\IMG_3809.JPG">
            <a:extLst>
              <a:ext uri="{FF2B5EF4-FFF2-40B4-BE49-F238E27FC236}">
                <a16:creationId xmlns:a16="http://schemas.microsoft.com/office/drawing/2014/main" xmlns="" id="{765E956E-F9B9-918A-A800-3801380D403B}"/>
              </a:ext>
            </a:extLst>
          </p:cNvPr>
          <p:cNvPicPr>
            <a:picLocks noChangeAspect="1" noChangeArrowheads="1"/>
          </p:cNvPicPr>
          <p:nvPr/>
        </p:nvPicPr>
        <p:blipFill>
          <a:blip r:embed="rId3" cstate="print"/>
          <a:srcRect/>
          <a:stretch>
            <a:fillRect/>
          </a:stretch>
        </p:blipFill>
        <p:spPr bwMode="auto">
          <a:xfrm>
            <a:off x="142302" y="5417147"/>
            <a:ext cx="2166797" cy="129788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fov="3300000">
              <a:rot lat="376483" lon="908498" rev="871345"/>
            </a:camera>
            <a:lightRig rig="threePt" dir="t"/>
          </a:scene3d>
          <a:sp3d contourW="6350" prstMaterial="matte">
            <a:bevelT w="101600" h="101600"/>
            <a:contourClr>
              <a:srgbClr val="969696"/>
            </a:contourClr>
          </a:sp3d>
        </p:spPr>
      </p:pic>
      <p:pic>
        <p:nvPicPr>
          <p:cNvPr id="11" name="Picture 10">
            <a:extLst>
              <a:ext uri="{FF2B5EF4-FFF2-40B4-BE49-F238E27FC236}">
                <a16:creationId xmlns:a16="http://schemas.microsoft.com/office/drawing/2014/main" xmlns="" id="{14CBA29D-7EF8-61C7-1C5B-A28713D74FC0}"/>
              </a:ext>
            </a:extLst>
          </p:cNvPr>
          <p:cNvPicPr/>
          <p:nvPr/>
        </p:nvPicPr>
        <p:blipFill>
          <a:blip r:embed="rId4" cstate="print"/>
          <a:srcRect/>
          <a:stretch>
            <a:fillRect/>
          </a:stretch>
        </p:blipFill>
        <p:spPr bwMode="auto">
          <a:xfrm>
            <a:off x="6933530" y="2736630"/>
            <a:ext cx="2024487" cy="129788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fov="1800000">
              <a:rot lat="20639680" lon="928021" rev="20574351"/>
            </a:camera>
            <a:lightRig rig="threePt" dir="t"/>
          </a:scene3d>
          <a:sp3d contourW="6350" prstMaterial="matte">
            <a:bevelT w="101600" h="101600"/>
            <a:contourClr>
              <a:srgbClr val="969696"/>
            </a:contourClr>
          </a:sp3d>
        </p:spPr>
      </p:pic>
      <p:sp>
        <p:nvSpPr>
          <p:cNvPr id="2" name="Oval 1">
            <a:extLst>
              <a:ext uri="{FF2B5EF4-FFF2-40B4-BE49-F238E27FC236}">
                <a16:creationId xmlns:a16="http://schemas.microsoft.com/office/drawing/2014/main" xmlns="" id="{493151EA-D237-144E-7A9E-4042D8978FAB}"/>
              </a:ext>
            </a:extLst>
          </p:cNvPr>
          <p:cNvSpPr/>
          <p:nvPr/>
        </p:nvSpPr>
        <p:spPr>
          <a:xfrm>
            <a:off x="2309099" y="4869160"/>
            <a:ext cx="4535487" cy="1468437"/>
          </a:xfrm>
          <a:prstGeom prst="ellipse">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buClr>
                <a:srgbClr val="FFFF99"/>
              </a:buClr>
              <a:defRPr/>
            </a:pPr>
            <a:endParaRPr lang="ro-RO" sz="2000" b="1" dirty="0">
              <a:solidFill>
                <a:srgbClr val="0000FF"/>
              </a:solidFill>
              <a:effectLst>
                <a:outerShdw blurRad="38100" dist="38100" dir="2700000" algn="tl">
                  <a:srgbClr val="000000"/>
                </a:outerShdw>
              </a:effectLst>
              <a:latin typeface="Times New Roman" panose="02020603050405020304" pitchFamily="18" charset="0"/>
              <a:cs typeface="Times New Roman" panose="02020603050405020304" pitchFamily="18" charset="0"/>
            </a:endParaRPr>
          </a:p>
          <a:p>
            <a:pPr algn="ctr" eaLnBrk="1" hangingPunct="1">
              <a:spcBef>
                <a:spcPts val="0"/>
              </a:spcBef>
              <a:buClr>
                <a:srgbClr val="FFFF99"/>
              </a:buClr>
              <a:defRPr/>
            </a:pPr>
            <a:r>
              <a:rPr lang="en-US" b="1" dirty="0">
                <a:solidFill>
                  <a:schemeClr val="accent1">
                    <a:lumMod val="50000"/>
                  </a:schemeClr>
                </a:solidFill>
                <a:latin typeface="Times New Roman" panose="02020603050405020304" pitchFamily="18" charset="0"/>
                <a:cs typeface="Times New Roman" panose="02020603050405020304" pitchFamily="18" charset="0"/>
              </a:rPr>
              <a:t>Bottom trawl survey in the Black Sea (BTSBS) Spring and Autumn</a:t>
            </a:r>
          </a:p>
          <a:p>
            <a:pPr algn="ctr">
              <a:defRPr/>
            </a:pPr>
            <a:endParaRPr lang="ro-RO" dirty="0"/>
          </a:p>
        </p:txBody>
      </p:sp>
      <p:pic>
        <p:nvPicPr>
          <p:cNvPr id="14" name="Picture 13">
            <a:extLst>
              <a:ext uri="{FF2B5EF4-FFF2-40B4-BE49-F238E27FC236}">
                <a16:creationId xmlns:a16="http://schemas.microsoft.com/office/drawing/2014/main" xmlns="" id="{DFD33505-850C-10CF-61AE-EEF3E260CBE7}"/>
              </a:ext>
            </a:extLst>
          </p:cNvPr>
          <p:cNvPicPr>
            <a:picLocks noChangeAspect="1"/>
          </p:cNvPicPr>
          <p:nvPr/>
        </p:nvPicPr>
        <p:blipFill>
          <a:blip r:embed="rId5" cstate="print"/>
          <a:srcRect/>
          <a:stretch>
            <a:fillRect/>
          </a:stretch>
        </p:blipFill>
        <p:spPr bwMode="auto">
          <a:xfrm>
            <a:off x="292673" y="2728544"/>
            <a:ext cx="1958383" cy="146858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rot lat="1546838" lon="214983" rev="706518"/>
            </a:camera>
            <a:lightRig rig="contrasting" dir="t">
              <a:rot lat="0" lon="0" rev="4200000"/>
            </a:lightRig>
          </a:scene3d>
          <a:sp3d prstMaterial="plastic">
            <a:bevelT w="381000" h="114300" prst="relaxedInset"/>
            <a:contourClr>
              <a:srgbClr val="969696"/>
            </a:contourClr>
          </a:sp3d>
        </p:spPr>
      </p:pic>
      <p:pic>
        <p:nvPicPr>
          <p:cNvPr id="15" name="Picture 14">
            <a:extLst>
              <a:ext uri="{FF2B5EF4-FFF2-40B4-BE49-F238E27FC236}">
                <a16:creationId xmlns:a16="http://schemas.microsoft.com/office/drawing/2014/main" xmlns="" id="{F4FA64BE-6935-F3C0-CCA2-DF21729887F1}"/>
              </a:ext>
            </a:extLst>
          </p:cNvPr>
          <p:cNvPicPr>
            <a:picLocks noChangeAspect="1"/>
          </p:cNvPicPr>
          <p:nvPr/>
        </p:nvPicPr>
        <p:blipFill>
          <a:blip r:embed="rId6" cstate="print"/>
          <a:srcRect/>
          <a:stretch>
            <a:fillRect/>
          </a:stretch>
        </p:blipFill>
        <p:spPr bwMode="auto">
          <a:xfrm>
            <a:off x="6999634" y="5218217"/>
            <a:ext cx="1962254" cy="140372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rot lat="21164030" lon="158072" rev="21044637"/>
            </a:camera>
            <a:lightRig rig="contrasting" dir="t">
              <a:rot lat="0" lon="0" rev="4200000"/>
            </a:lightRig>
          </a:scene3d>
          <a:sp3d prstMaterial="plastic">
            <a:bevelT w="381000" h="114300" prst="relaxedInset"/>
            <a:contourClr>
              <a:srgbClr val="969696"/>
            </a:contourClr>
          </a:sp3d>
        </p:spPr>
      </p:pic>
      <p:sp>
        <p:nvSpPr>
          <p:cNvPr id="4" name="Oval 3">
            <a:extLst>
              <a:ext uri="{FF2B5EF4-FFF2-40B4-BE49-F238E27FC236}">
                <a16:creationId xmlns:a16="http://schemas.microsoft.com/office/drawing/2014/main" xmlns="" id="{27F0D3D6-E72B-3CA9-0191-1D5711F0838C}"/>
              </a:ext>
            </a:extLst>
          </p:cNvPr>
          <p:cNvSpPr/>
          <p:nvPr/>
        </p:nvSpPr>
        <p:spPr>
          <a:xfrm>
            <a:off x="2263494" y="2604480"/>
            <a:ext cx="4535487" cy="1468437"/>
          </a:xfrm>
          <a:prstGeom prst="ellipse">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buClr>
                <a:srgbClr val="FFFF99"/>
              </a:buClr>
              <a:defRPr/>
            </a:pPr>
            <a:endParaRPr lang="ro-RO" sz="2000" b="1" dirty="0">
              <a:solidFill>
                <a:srgbClr val="0000FF"/>
              </a:solidFill>
              <a:effectLst>
                <a:outerShdw blurRad="38100" dist="38100" dir="2700000" algn="tl">
                  <a:srgbClr val="000000"/>
                </a:outerShdw>
              </a:effectLst>
              <a:latin typeface="Times New Roman" panose="02020603050405020304" pitchFamily="18" charset="0"/>
              <a:cs typeface="Times New Roman" panose="02020603050405020304" pitchFamily="18" charset="0"/>
            </a:endParaRPr>
          </a:p>
          <a:p>
            <a:pPr algn="ctr" eaLnBrk="1" hangingPunct="1">
              <a:spcBef>
                <a:spcPts val="0"/>
              </a:spcBef>
              <a:buClr>
                <a:srgbClr val="FFFF99"/>
              </a:buClr>
              <a:defRPr/>
            </a:pPr>
            <a:r>
              <a:rPr lang="en-US" b="1" dirty="0">
                <a:solidFill>
                  <a:schemeClr val="accent1">
                    <a:lumMod val="50000"/>
                  </a:schemeClr>
                </a:solidFill>
                <a:latin typeface="Times New Roman" panose="02020603050405020304" pitchFamily="18" charset="0"/>
                <a:cs typeface="Times New Roman" panose="02020603050405020304" pitchFamily="18" charset="0"/>
              </a:rPr>
              <a:t>Pelagic trawl survey in the Black Sea (PTSBS) </a:t>
            </a:r>
          </a:p>
          <a:p>
            <a:pPr algn="ctr" eaLnBrk="1" hangingPunct="1">
              <a:spcBef>
                <a:spcPts val="0"/>
              </a:spcBef>
              <a:buClr>
                <a:srgbClr val="FFFF99"/>
              </a:buClr>
              <a:defRPr/>
            </a:pPr>
            <a:r>
              <a:rPr lang="en-US" b="1" dirty="0">
                <a:solidFill>
                  <a:schemeClr val="accent1">
                    <a:lumMod val="50000"/>
                  </a:schemeClr>
                </a:solidFill>
                <a:latin typeface="Times New Roman" panose="02020603050405020304" pitchFamily="18" charset="0"/>
                <a:cs typeface="Times New Roman" panose="02020603050405020304" pitchFamily="18" charset="0"/>
              </a:rPr>
              <a:t>Spring and Autumn</a:t>
            </a:r>
          </a:p>
          <a:p>
            <a:pPr algn="ctr">
              <a:defRPr/>
            </a:pPr>
            <a:endParaRPr lang="ro-RO"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xmlns="" id="{75F756D7-0E04-B262-A7B8-1427FF5C2B3E}"/>
              </a:ext>
            </a:extLst>
          </p:cNvPr>
          <p:cNvSpPr/>
          <p:nvPr/>
        </p:nvSpPr>
        <p:spPr>
          <a:xfrm>
            <a:off x="1835696" y="104438"/>
            <a:ext cx="5760640" cy="1092313"/>
          </a:xfrm>
          <a:prstGeom prst="roundRect">
            <a:avLst/>
          </a:prstGeom>
          <a:solidFill>
            <a:schemeClr val="accent1">
              <a:lumMod val="40000"/>
              <a:lumOff val="60000"/>
            </a:schemeClr>
          </a:solidFill>
          <a:ln>
            <a:noFill/>
          </a:ln>
          <a:effectLst>
            <a:glow rad="1397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i="1" dirty="0">
                <a:solidFill>
                  <a:schemeClr val="accent1">
                    <a:lumMod val="50000"/>
                  </a:schemeClr>
                </a:solidFill>
                <a:latin typeface="Arial Black" panose="020B0A04020102020204" pitchFamily="34" charset="0"/>
              </a:rPr>
              <a:t>Pelagic trawl survey in the Black Sea (PTSBS)</a:t>
            </a:r>
            <a:endParaRPr lang="ro-RO" sz="2400" dirty="0">
              <a:solidFill>
                <a:schemeClr val="accent1">
                  <a:lumMod val="50000"/>
                </a:schemeClr>
              </a:solidFill>
              <a:latin typeface="Arial Black" panose="020B0A04020102020204" pitchFamily="34" charset="0"/>
            </a:endParaRPr>
          </a:p>
        </p:txBody>
      </p:sp>
      <p:sp>
        <p:nvSpPr>
          <p:cNvPr id="7" name="Content Placeholder 6">
            <a:extLst>
              <a:ext uri="{FF2B5EF4-FFF2-40B4-BE49-F238E27FC236}">
                <a16:creationId xmlns:a16="http://schemas.microsoft.com/office/drawing/2014/main" xmlns="" id="{D39D01CC-C44C-FB74-3BD6-F974CFD4EBC0}"/>
              </a:ext>
            </a:extLst>
          </p:cNvPr>
          <p:cNvSpPr>
            <a:spLocks noGrp="1"/>
          </p:cNvSpPr>
          <p:nvPr>
            <p:ph idx="1"/>
          </p:nvPr>
        </p:nvSpPr>
        <p:spPr>
          <a:xfrm>
            <a:off x="0" y="1628800"/>
            <a:ext cx="9144000" cy="4824536"/>
          </a:xfrm>
        </p:spPr>
        <p:txBody>
          <a:bodyPr>
            <a:normAutofit fontScale="55000" lnSpcReduction="20000"/>
          </a:bodyPr>
          <a:lstStyle/>
          <a:p>
            <a:pPr algn="just"/>
            <a:r>
              <a:rPr lang="en-US" b="1" dirty="0">
                <a:solidFill>
                  <a:schemeClr val="accent1">
                    <a:lumMod val="50000"/>
                  </a:schemeClr>
                </a:solidFill>
                <a:latin typeface="Times New Roman" panose="02020603050405020304" pitchFamily="18" charset="0"/>
                <a:cs typeface="Times New Roman" panose="02020603050405020304" pitchFamily="18" charset="0"/>
              </a:rPr>
              <a:t>The aim of the pelagic trawl survey in the Black Sea is the assessment of the stock biomass of sprat (Sprattus sprattus). Furthermore, an analysis of the distribution and abundance of the other species caught as by-catch. </a:t>
            </a:r>
          </a:p>
          <a:p>
            <a:pPr algn="just"/>
            <a:r>
              <a:rPr lang="en-US" b="1" dirty="0">
                <a:solidFill>
                  <a:schemeClr val="accent1">
                    <a:lumMod val="50000"/>
                  </a:schemeClr>
                </a:solidFill>
                <a:latin typeface="Times New Roman" panose="02020603050405020304" pitchFamily="18" charset="0"/>
                <a:cs typeface="Times New Roman" panose="02020603050405020304" pitchFamily="18" charset="0"/>
              </a:rPr>
              <a:t>The submitted data are collected by standard techniques (pelagic trawl) and methodology, which remained constant by sampling. The vessel's GPS system is connected to the NAFA satellite system for fishing vessel monitoring system (VMS) and the vessel's location is strictly controlled during trawling activities. The data analysis is performed by the "swept area method" and the results obtained can be reproduced and compared.</a:t>
            </a:r>
          </a:p>
          <a:p>
            <a:pPr algn="just"/>
            <a:r>
              <a:rPr lang="en-US" b="1" dirty="0">
                <a:solidFill>
                  <a:schemeClr val="accent1">
                    <a:lumMod val="50000"/>
                  </a:schemeClr>
                </a:solidFill>
                <a:latin typeface="Times New Roman" panose="02020603050405020304" pitchFamily="18" charset="0"/>
                <a:cs typeface="Times New Roman" panose="02020603050405020304" pitchFamily="18" charset="0"/>
              </a:rPr>
              <a:t>Information collected through pelagic trawl activities:</a:t>
            </a:r>
          </a:p>
          <a:p>
            <a:pPr marL="0" indent="0" algn="just">
              <a:buNone/>
            </a:pPr>
            <a:r>
              <a:rPr lang="en-US" b="1" dirty="0">
                <a:solidFill>
                  <a:schemeClr val="accent1">
                    <a:lumMod val="50000"/>
                  </a:schemeClr>
                </a:solidFill>
                <a:latin typeface="Times New Roman" panose="02020603050405020304" pitchFamily="18" charset="0"/>
                <a:cs typeface="Times New Roman" panose="02020603050405020304" pitchFamily="18" charset="0"/>
              </a:rPr>
              <a:t>* GPS coordinates from the start and of trawling; </a:t>
            </a:r>
          </a:p>
          <a:p>
            <a:pPr marL="0" indent="0" algn="just">
              <a:buNone/>
            </a:pPr>
            <a:r>
              <a:rPr lang="en-US" b="1" dirty="0">
                <a:solidFill>
                  <a:schemeClr val="accent1">
                    <a:lumMod val="50000"/>
                  </a:schemeClr>
                </a:solidFill>
                <a:latin typeface="Times New Roman" panose="02020603050405020304" pitchFamily="18" charset="0"/>
                <a:cs typeface="Times New Roman" panose="02020603050405020304" pitchFamily="18" charset="0"/>
              </a:rPr>
              <a:t>* The depth measured with the vessel acoustic probe;</a:t>
            </a:r>
          </a:p>
          <a:p>
            <a:pPr marL="0" indent="0" algn="just">
              <a:buNone/>
            </a:pPr>
            <a:r>
              <a:rPr lang="en-US" b="1" dirty="0">
                <a:solidFill>
                  <a:schemeClr val="accent1">
                    <a:lumMod val="50000"/>
                  </a:schemeClr>
                </a:solidFill>
                <a:latin typeface="Times New Roman" panose="02020603050405020304" pitchFamily="18" charset="0"/>
                <a:cs typeface="Times New Roman" panose="02020603050405020304" pitchFamily="18" charset="0"/>
              </a:rPr>
              <a:t>* The mean trawling speed (Nd);</a:t>
            </a:r>
          </a:p>
          <a:p>
            <a:pPr marL="0" indent="0" algn="just">
              <a:buNone/>
            </a:pPr>
            <a:r>
              <a:rPr lang="en-US" b="1" dirty="0">
                <a:solidFill>
                  <a:schemeClr val="accent1">
                    <a:lumMod val="50000"/>
                  </a:schemeClr>
                </a:solidFill>
                <a:latin typeface="Times New Roman" panose="02020603050405020304" pitchFamily="18" charset="0"/>
                <a:cs typeface="Times New Roman" panose="02020603050405020304" pitchFamily="18" charset="0"/>
              </a:rPr>
              <a:t>* Time / trawling duration;</a:t>
            </a:r>
          </a:p>
          <a:p>
            <a:pPr marL="0" indent="0" algn="just">
              <a:buNone/>
            </a:pPr>
            <a:r>
              <a:rPr lang="en-US" b="1" dirty="0">
                <a:solidFill>
                  <a:schemeClr val="accent1">
                    <a:lumMod val="50000"/>
                  </a:schemeClr>
                </a:solidFill>
                <a:latin typeface="Times New Roman" panose="02020603050405020304" pitchFamily="18" charset="0"/>
                <a:cs typeface="Times New Roman" panose="02020603050405020304" pitchFamily="18" charset="0"/>
              </a:rPr>
              <a:t>* The total catch;</a:t>
            </a:r>
          </a:p>
          <a:p>
            <a:pPr marL="0" indent="0" algn="just">
              <a:buNone/>
            </a:pPr>
            <a:r>
              <a:rPr lang="en-US" b="1" dirty="0">
                <a:solidFill>
                  <a:schemeClr val="accent1">
                    <a:lumMod val="50000"/>
                  </a:schemeClr>
                </a:solidFill>
                <a:latin typeface="Times New Roman" panose="02020603050405020304" pitchFamily="18" charset="0"/>
                <a:cs typeface="Times New Roman" panose="02020603050405020304" pitchFamily="18" charset="0"/>
              </a:rPr>
              <a:t>* The abundance of the target species;</a:t>
            </a:r>
          </a:p>
          <a:p>
            <a:pPr marL="0" indent="0" algn="just">
              <a:buNone/>
            </a:pPr>
            <a:r>
              <a:rPr lang="en-US" b="1" dirty="0">
                <a:solidFill>
                  <a:schemeClr val="accent1">
                    <a:lumMod val="50000"/>
                  </a:schemeClr>
                </a:solidFill>
                <a:latin typeface="Times New Roman" panose="02020603050405020304" pitchFamily="18" charset="0"/>
                <a:cs typeface="Times New Roman" panose="02020603050405020304" pitchFamily="18" charset="0"/>
              </a:rPr>
              <a:t>* Total catch weight;</a:t>
            </a:r>
          </a:p>
          <a:p>
            <a:pPr marL="0" indent="0" algn="just">
              <a:buNone/>
            </a:pPr>
            <a:r>
              <a:rPr lang="en-US" b="1" dirty="0">
                <a:solidFill>
                  <a:schemeClr val="accent1">
                    <a:lumMod val="50000"/>
                  </a:schemeClr>
                </a:solidFill>
                <a:latin typeface="Times New Roman" panose="02020603050405020304" pitchFamily="18" charset="0"/>
                <a:cs typeface="Times New Roman" panose="02020603050405020304" pitchFamily="18" charset="0"/>
              </a:rPr>
              <a:t>* The absolute and standard length, individual weight;</a:t>
            </a:r>
          </a:p>
          <a:p>
            <a:pPr marL="0" indent="0" algn="just">
              <a:buNone/>
            </a:pPr>
            <a:r>
              <a:rPr lang="en-US" b="1" dirty="0">
                <a:solidFill>
                  <a:schemeClr val="accent1">
                    <a:lumMod val="50000"/>
                  </a:schemeClr>
                </a:solidFill>
                <a:latin typeface="Times New Roman" panose="02020603050405020304" pitchFamily="18" charset="0"/>
                <a:cs typeface="Times New Roman" panose="02020603050405020304" pitchFamily="18" charset="0"/>
              </a:rPr>
              <a:t>* The otoliths extraction for age determination;</a:t>
            </a:r>
          </a:p>
          <a:p>
            <a:pPr marL="0" indent="0" algn="just">
              <a:buNone/>
            </a:pPr>
            <a:r>
              <a:rPr lang="en-US" b="1" dirty="0">
                <a:solidFill>
                  <a:schemeClr val="accent1">
                    <a:lumMod val="50000"/>
                  </a:schemeClr>
                </a:solidFill>
                <a:latin typeface="Times New Roman" panose="02020603050405020304" pitchFamily="18" charset="0"/>
                <a:cs typeface="Times New Roman" panose="02020603050405020304" pitchFamily="18" charset="0"/>
              </a:rPr>
              <a:t>* The sex determination;</a:t>
            </a:r>
          </a:p>
          <a:p>
            <a:pPr marL="0" indent="0" algn="just">
              <a:buNone/>
            </a:pPr>
            <a:r>
              <a:rPr lang="en-US" b="1" dirty="0">
                <a:solidFill>
                  <a:schemeClr val="accent1">
                    <a:lumMod val="50000"/>
                  </a:schemeClr>
                </a:solidFill>
                <a:latin typeface="Times New Roman" panose="02020603050405020304" pitchFamily="18" charset="0"/>
                <a:cs typeface="Times New Roman" panose="02020603050405020304" pitchFamily="18" charset="0"/>
              </a:rPr>
              <a:t>* The composition of by-catch species;</a:t>
            </a:r>
          </a:p>
          <a:p>
            <a:pPr marL="0" indent="0" algn="just">
              <a:buNone/>
            </a:pPr>
            <a:r>
              <a:rPr lang="en-US" b="1" dirty="0">
                <a:solidFill>
                  <a:schemeClr val="accent1">
                    <a:lumMod val="50000"/>
                  </a:schemeClr>
                </a:solidFill>
                <a:latin typeface="Times New Roman" panose="02020603050405020304" pitchFamily="18" charset="0"/>
                <a:cs typeface="Times New Roman" panose="02020603050405020304" pitchFamily="18" charset="0"/>
              </a:rPr>
              <a:t>* The discharged catches.</a:t>
            </a:r>
          </a:p>
          <a:p>
            <a:pPr algn="just"/>
            <a:r>
              <a:rPr lang="en-US" b="1" dirty="0">
                <a:solidFill>
                  <a:schemeClr val="accent1">
                    <a:lumMod val="50000"/>
                  </a:schemeClr>
                </a:solidFill>
                <a:latin typeface="Times New Roman" panose="02020603050405020304" pitchFamily="18" charset="0"/>
                <a:cs typeface="Times New Roman" panose="02020603050405020304" pitchFamily="18" charset="0"/>
              </a:rPr>
              <a:t>Pelagic expeditions for the assessment of sprat agglomerations provide additional information for the calculation of the catch effort per unit CPUE (kg/hour) and of catch per unit area CPUA (kg/m2) in the researched areas. The collected data are stored in the NIMRD database, as well as in a special module created within NAFA Romania.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E9D06D13-FB80-4DEA-B146-147F14C6FAC1}"/>
              </a:ext>
            </a:extLst>
          </p:cNvPr>
          <p:cNvCxnSpPr/>
          <p:nvPr/>
        </p:nvCxnSpPr>
        <p:spPr>
          <a:xfrm flipH="1">
            <a:off x="4140200" y="3933825"/>
            <a:ext cx="360363" cy="142875"/>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Flowchart: Alternate Process 2">
            <a:extLst>
              <a:ext uri="{FF2B5EF4-FFF2-40B4-BE49-F238E27FC236}">
                <a16:creationId xmlns:a16="http://schemas.microsoft.com/office/drawing/2014/main" xmlns="" id="{C7744843-3FBC-ACE5-DF2B-235E267320E4}"/>
              </a:ext>
            </a:extLst>
          </p:cNvPr>
          <p:cNvSpPr/>
          <p:nvPr/>
        </p:nvSpPr>
        <p:spPr>
          <a:xfrm>
            <a:off x="2771800" y="548680"/>
            <a:ext cx="3888432" cy="684808"/>
          </a:xfrm>
          <a:prstGeom prst="flowChartAlternateProcess">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ro-RO" sz="2200" b="1" i="1" dirty="0">
                <a:solidFill>
                  <a:schemeClr val="accent1">
                    <a:lumMod val="50000"/>
                  </a:schemeClr>
                </a:solidFill>
                <a:latin typeface="Times New Roman" panose="02020603050405020304" pitchFamily="18" charset="0"/>
                <a:cs typeface="Times New Roman" panose="02020603050405020304" pitchFamily="18" charset="0"/>
              </a:rPr>
              <a:t>Bottom trawl survey in the Black Sea (BTSBS)</a:t>
            </a:r>
            <a:endParaRPr lang="ro-RO" sz="22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B88B5AD1-3CCE-E306-3574-238F43B6A428}"/>
              </a:ext>
            </a:extLst>
          </p:cNvPr>
          <p:cNvSpPr txBox="1"/>
          <p:nvPr/>
        </p:nvSpPr>
        <p:spPr>
          <a:xfrm>
            <a:off x="755576" y="1598060"/>
            <a:ext cx="7920880" cy="4154984"/>
          </a:xfrm>
          <a:prstGeom prst="rect">
            <a:avLst/>
          </a:prstGeom>
          <a:noFill/>
        </p:spPr>
        <p:txBody>
          <a:bodyPr wrap="square">
            <a:spAutoFit/>
          </a:bodyPr>
          <a:lstStyle/>
          <a:p>
            <a:pPr algn="just"/>
            <a:r>
              <a:rPr lang="en-US" sz="1200" b="1" dirty="0">
                <a:solidFill>
                  <a:schemeClr val="accent1">
                    <a:lumMod val="50000"/>
                  </a:schemeClr>
                </a:solidFill>
                <a:latin typeface="Times New Roman" panose="02020603050405020304" pitchFamily="18" charset="0"/>
                <a:cs typeface="Times New Roman" panose="02020603050405020304" pitchFamily="18" charset="0"/>
              </a:rPr>
              <a:t>The aim of the bottom trawl survey in the Black Sea is the assessment of the stock biomass of turbot (Scophthalmus maximus), along the Romania Black Sea coast, estimation of the biomass and abundance of the reference species by depth strata and study of size/age and sex structure, food composition, by-catch, distribution of the stock. Furthermore, an analysis of the distribution and abundance of the other species caught as by-catch.</a:t>
            </a:r>
          </a:p>
          <a:p>
            <a:pPr algn="just"/>
            <a:r>
              <a:rPr lang="en-US" sz="1200" b="1" dirty="0">
                <a:solidFill>
                  <a:schemeClr val="accent1">
                    <a:lumMod val="50000"/>
                  </a:schemeClr>
                </a:solidFill>
                <a:latin typeface="Times New Roman" panose="02020603050405020304" pitchFamily="18" charset="0"/>
                <a:cs typeface="Times New Roman" panose="02020603050405020304" pitchFamily="18" charset="0"/>
              </a:rPr>
              <a:t>The submitted data are collected by standard techniques (bottom trawl) and methodology, which remained constant by sampling. The vessel's GPS system is connected to the NAFA satellite system for fishing vessel monitoring system (VMS) and the vessel's location is strictly controlled during trawling activities. The data analysis is performed by the "swept area method" and the results obtained can be reproduced and compared.</a:t>
            </a:r>
          </a:p>
          <a:p>
            <a:pPr algn="just"/>
            <a:r>
              <a:rPr lang="en-US" sz="1200" b="1" dirty="0">
                <a:solidFill>
                  <a:schemeClr val="accent1">
                    <a:lumMod val="50000"/>
                  </a:schemeClr>
                </a:solidFill>
                <a:latin typeface="Times New Roman" panose="02020603050405020304" pitchFamily="18" charset="0"/>
                <a:cs typeface="Times New Roman" panose="02020603050405020304" pitchFamily="18" charset="0"/>
              </a:rPr>
              <a:t>Information collected through bottom trawl activities:</a:t>
            </a:r>
          </a:p>
          <a:p>
            <a:pPr algn="just"/>
            <a:r>
              <a:rPr lang="en-US" sz="1200" b="1" dirty="0">
                <a:solidFill>
                  <a:schemeClr val="accent1">
                    <a:lumMod val="50000"/>
                  </a:schemeClr>
                </a:solidFill>
                <a:latin typeface="Times New Roman" panose="02020603050405020304" pitchFamily="18" charset="0"/>
                <a:cs typeface="Times New Roman" panose="02020603050405020304" pitchFamily="18" charset="0"/>
              </a:rPr>
              <a:t>* GPS coordinates from the start and of trawling;</a:t>
            </a:r>
          </a:p>
          <a:p>
            <a:pPr algn="just"/>
            <a:r>
              <a:rPr lang="en-US" sz="1200" b="1" dirty="0">
                <a:solidFill>
                  <a:schemeClr val="accent1">
                    <a:lumMod val="50000"/>
                  </a:schemeClr>
                </a:solidFill>
                <a:latin typeface="Times New Roman" panose="02020603050405020304" pitchFamily="18" charset="0"/>
                <a:cs typeface="Times New Roman" panose="02020603050405020304" pitchFamily="18" charset="0"/>
              </a:rPr>
              <a:t>* The depth measured with the vessel acoustic probe;</a:t>
            </a:r>
          </a:p>
          <a:p>
            <a:pPr algn="just"/>
            <a:r>
              <a:rPr lang="en-US" sz="1200" b="1" dirty="0">
                <a:solidFill>
                  <a:schemeClr val="accent1">
                    <a:lumMod val="50000"/>
                  </a:schemeClr>
                </a:solidFill>
                <a:latin typeface="Times New Roman" panose="02020603050405020304" pitchFamily="18" charset="0"/>
                <a:cs typeface="Times New Roman" panose="02020603050405020304" pitchFamily="18" charset="0"/>
              </a:rPr>
              <a:t>* The mean trawling speed (Nd);</a:t>
            </a:r>
          </a:p>
          <a:p>
            <a:pPr algn="just"/>
            <a:r>
              <a:rPr lang="en-US" sz="1200" b="1" dirty="0">
                <a:solidFill>
                  <a:schemeClr val="accent1">
                    <a:lumMod val="50000"/>
                  </a:schemeClr>
                </a:solidFill>
                <a:latin typeface="Times New Roman" panose="02020603050405020304" pitchFamily="18" charset="0"/>
                <a:cs typeface="Times New Roman" panose="02020603050405020304" pitchFamily="18" charset="0"/>
              </a:rPr>
              <a:t>* Time / trawling duration;</a:t>
            </a:r>
          </a:p>
          <a:p>
            <a:pPr algn="just"/>
            <a:r>
              <a:rPr lang="en-US" sz="1200" b="1" dirty="0">
                <a:solidFill>
                  <a:schemeClr val="accent1">
                    <a:lumMod val="50000"/>
                  </a:schemeClr>
                </a:solidFill>
                <a:latin typeface="Times New Roman" panose="02020603050405020304" pitchFamily="18" charset="0"/>
                <a:cs typeface="Times New Roman" panose="02020603050405020304" pitchFamily="18" charset="0"/>
              </a:rPr>
              <a:t>* The total catch;</a:t>
            </a:r>
          </a:p>
          <a:p>
            <a:pPr algn="just"/>
            <a:r>
              <a:rPr lang="en-US" sz="1200" b="1" dirty="0">
                <a:solidFill>
                  <a:schemeClr val="accent1">
                    <a:lumMod val="50000"/>
                  </a:schemeClr>
                </a:solidFill>
                <a:latin typeface="Times New Roman" panose="02020603050405020304" pitchFamily="18" charset="0"/>
                <a:cs typeface="Times New Roman" panose="02020603050405020304" pitchFamily="18" charset="0"/>
              </a:rPr>
              <a:t>* The abundance of the target species;</a:t>
            </a:r>
          </a:p>
          <a:p>
            <a:pPr algn="just"/>
            <a:r>
              <a:rPr lang="en-US" sz="1200" b="1" dirty="0">
                <a:solidFill>
                  <a:schemeClr val="accent1">
                    <a:lumMod val="50000"/>
                  </a:schemeClr>
                </a:solidFill>
                <a:latin typeface="Times New Roman" panose="02020603050405020304" pitchFamily="18" charset="0"/>
                <a:cs typeface="Times New Roman" panose="02020603050405020304" pitchFamily="18" charset="0"/>
              </a:rPr>
              <a:t>* Total catch weight;</a:t>
            </a:r>
          </a:p>
          <a:p>
            <a:pPr algn="just"/>
            <a:r>
              <a:rPr lang="en-US" sz="1200" b="1" dirty="0">
                <a:solidFill>
                  <a:schemeClr val="accent1">
                    <a:lumMod val="50000"/>
                  </a:schemeClr>
                </a:solidFill>
                <a:latin typeface="Times New Roman" panose="02020603050405020304" pitchFamily="18" charset="0"/>
                <a:cs typeface="Times New Roman" panose="02020603050405020304" pitchFamily="18" charset="0"/>
              </a:rPr>
              <a:t>* The absolute and standard length, individual weight;</a:t>
            </a:r>
          </a:p>
          <a:p>
            <a:pPr algn="just"/>
            <a:r>
              <a:rPr lang="en-US" sz="1200" b="1" dirty="0">
                <a:solidFill>
                  <a:schemeClr val="accent1">
                    <a:lumMod val="50000"/>
                  </a:schemeClr>
                </a:solidFill>
                <a:latin typeface="Times New Roman" panose="02020603050405020304" pitchFamily="18" charset="0"/>
                <a:cs typeface="Times New Roman" panose="02020603050405020304" pitchFamily="18" charset="0"/>
              </a:rPr>
              <a:t>* The otoliths extraction for age determination;</a:t>
            </a:r>
          </a:p>
          <a:p>
            <a:pPr algn="just"/>
            <a:r>
              <a:rPr lang="en-US" sz="1200" b="1" dirty="0">
                <a:solidFill>
                  <a:schemeClr val="accent1">
                    <a:lumMod val="50000"/>
                  </a:schemeClr>
                </a:solidFill>
                <a:latin typeface="Times New Roman" panose="02020603050405020304" pitchFamily="18" charset="0"/>
                <a:cs typeface="Times New Roman" panose="02020603050405020304" pitchFamily="18" charset="0"/>
              </a:rPr>
              <a:t>* The sex determination;</a:t>
            </a:r>
          </a:p>
          <a:p>
            <a:pPr algn="just"/>
            <a:r>
              <a:rPr lang="en-US" sz="1200" b="1" dirty="0">
                <a:solidFill>
                  <a:schemeClr val="accent1">
                    <a:lumMod val="50000"/>
                  </a:schemeClr>
                </a:solidFill>
                <a:latin typeface="Times New Roman" panose="02020603050405020304" pitchFamily="18" charset="0"/>
                <a:cs typeface="Times New Roman" panose="02020603050405020304" pitchFamily="18" charset="0"/>
              </a:rPr>
              <a:t>* The composition of by-catch species;</a:t>
            </a:r>
          </a:p>
          <a:p>
            <a:pPr algn="just"/>
            <a:r>
              <a:rPr lang="en-US" sz="1200" b="1" dirty="0">
                <a:solidFill>
                  <a:schemeClr val="accent1">
                    <a:lumMod val="50000"/>
                  </a:schemeClr>
                </a:solidFill>
                <a:latin typeface="Times New Roman" panose="02020603050405020304" pitchFamily="18" charset="0"/>
                <a:cs typeface="Times New Roman" panose="02020603050405020304" pitchFamily="18" charset="0"/>
              </a:rPr>
              <a:t>* The discharged catches;</a:t>
            </a:r>
          </a:p>
          <a:p>
            <a:pPr algn="just"/>
            <a:r>
              <a:rPr lang="en-US" sz="1200" b="1" dirty="0">
                <a:solidFill>
                  <a:schemeClr val="accent1">
                    <a:lumMod val="50000"/>
                  </a:schemeClr>
                </a:solidFill>
                <a:latin typeface="Times New Roman" panose="02020603050405020304" pitchFamily="18" charset="0"/>
                <a:cs typeface="Times New Roman" panose="02020603050405020304" pitchFamily="18" charset="0"/>
              </a:rPr>
              <a:t>* The stomach content (turbot)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ADBE2C2-FFBE-18C2-DA9C-E9281A92F78F}"/>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8AB58906-1356-EBF8-9001-A89A728B368B}"/>
              </a:ext>
            </a:extLst>
          </p:cNvPr>
          <p:cNvCxnSpPr/>
          <p:nvPr/>
        </p:nvCxnSpPr>
        <p:spPr>
          <a:xfrm flipH="1">
            <a:off x="4140200" y="3933825"/>
            <a:ext cx="360363" cy="142875"/>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Flowchart: Alternate Process 2">
            <a:extLst>
              <a:ext uri="{FF2B5EF4-FFF2-40B4-BE49-F238E27FC236}">
                <a16:creationId xmlns:a16="http://schemas.microsoft.com/office/drawing/2014/main" xmlns="" id="{4D0D1A37-1811-0A28-0A4B-016B53588AAF}"/>
              </a:ext>
            </a:extLst>
          </p:cNvPr>
          <p:cNvSpPr/>
          <p:nvPr/>
        </p:nvSpPr>
        <p:spPr>
          <a:xfrm>
            <a:off x="2771800" y="548680"/>
            <a:ext cx="3888432" cy="684808"/>
          </a:xfrm>
          <a:prstGeom prst="flowChartAlternateProcess">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ro-RO" sz="2200" b="1" i="1" dirty="0">
                <a:solidFill>
                  <a:schemeClr val="accent1">
                    <a:lumMod val="50000"/>
                  </a:schemeClr>
                </a:solidFill>
                <a:latin typeface="Times New Roman" panose="02020603050405020304" pitchFamily="18" charset="0"/>
                <a:cs typeface="Times New Roman" panose="02020603050405020304" pitchFamily="18" charset="0"/>
              </a:rPr>
              <a:t>Bottom trawl survey in the Black Sea (BTSBS)</a:t>
            </a:r>
            <a:endParaRPr lang="ro-RO" sz="22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611C5C52-CB1A-9330-2AA5-BA54E3BBB39C}"/>
              </a:ext>
            </a:extLst>
          </p:cNvPr>
          <p:cNvSpPr txBox="1"/>
          <p:nvPr/>
        </p:nvSpPr>
        <p:spPr>
          <a:xfrm>
            <a:off x="755576" y="1598060"/>
            <a:ext cx="7920880" cy="5447645"/>
          </a:xfrm>
          <a:prstGeom prst="rect">
            <a:avLst/>
          </a:prstGeom>
          <a:noFill/>
        </p:spPr>
        <p:txBody>
          <a:bodyPr wrap="square">
            <a:spAutoFit/>
          </a:bodyPr>
          <a:lstStyle/>
          <a:p>
            <a:pPr algn="just"/>
            <a:r>
              <a:rPr lang="en-US" sz="1200" b="1" dirty="0">
                <a:solidFill>
                  <a:schemeClr val="accent1">
                    <a:lumMod val="50000"/>
                  </a:schemeClr>
                </a:solidFill>
                <a:latin typeface="Times New Roman" panose="02020603050405020304" pitchFamily="18" charset="0"/>
                <a:cs typeface="Times New Roman" panose="02020603050405020304" pitchFamily="18" charset="0"/>
              </a:rPr>
              <a:t>All the data collected from demersal research expeditions are entered in the program developed by COISPA, </a:t>
            </a:r>
            <a:r>
              <a:rPr lang="en-US" sz="1200" b="1" dirty="0" err="1">
                <a:solidFill>
                  <a:schemeClr val="accent1">
                    <a:lumMod val="50000"/>
                  </a:schemeClr>
                </a:solidFill>
                <a:latin typeface="Times New Roman" panose="02020603050405020304" pitchFamily="18" charset="0"/>
                <a:cs typeface="Times New Roman" panose="02020603050405020304" pitchFamily="18" charset="0"/>
              </a:rPr>
              <a:t>Biondex</a:t>
            </a:r>
            <a:r>
              <a:rPr lang="en-US" sz="1200" b="1" dirty="0">
                <a:solidFill>
                  <a:schemeClr val="accent1">
                    <a:lumMod val="50000"/>
                  </a:schemeClr>
                </a:solidFill>
                <a:latin typeface="Times New Roman" panose="02020603050405020304" pitchFamily="18" charset="0"/>
                <a:cs typeface="Times New Roman" panose="02020603050405020304" pitchFamily="18" charset="0"/>
              </a:rPr>
              <a:t> Script running in program R, through fisheries data processing software, including statistical data processing, in accordance with the requirements of the European Commission Regulations. Before entering the data in the </a:t>
            </a:r>
            <a:r>
              <a:rPr lang="en-US" sz="1200" b="1" dirty="0" err="1">
                <a:solidFill>
                  <a:schemeClr val="accent1">
                    <a:lumMod val="50000"/>
                  </a:schemeClr>
                </a:solidFill>
                <a:latin typeface="Times New Roman" panose="02020603050405020304" pitchFamily="18" charset="0"/>
                <a:cs typeface="Times New Roman" panose="02020603050405020304" pitchFamily="18" charset="0"/>
              </a:rPr>
              <a:t>Biondex</a:t>
            </a:r>
            <a:r>
              <a:rPr lang="en-US" sz="1200" b="1" dirty="0">
                <a:solidFill>
                  <a:schemeClr val="accent1">
                    <a:lumMod val="50000"/>
                  </a:schemeClr>
                </a:solidFill>
                <a:latin typeface="Times New Roman" panose="02020603050405020304" pitchFamily="18" charset="0"/>
                <a:cs typeface="Times New Roman" panose="02020603050405020304" pitchFamily="18" charset="0"/>
              </a:rPr>
              <a:t> script, are organized in the format of MEDITS tables, being verified with the </a:t>
            </a:r>
            <a:r>
              <a:rPr lang="en-US" sz="1200" b="1" dirty="0" err="1">
                <a:solidFill>
                  <a:schemeClr val="accent1">
                    <a:lumMod val="50000"/>
                  </a:schemeClr>
                </a:solidFill>
                <a:latin typeface="Times New Roman" panose="02020603050405020304" pitchFamily="18" charset="0"/>
                <a:cs typeface="Times New Roman" panose="02020603050405020304" pitchFamily="18" charset="0"/>
              </a:rPr>
              <a:t>RoME</a:t>
            </a:r>
            <a:r>
              <a:rPr lang="en-US" sz="1200" b="1" dirty="0">
                <a:solidFill>
                  <a:schemeClr val="accent1">
                    <a:lumMod val="50000"/>
                  </a:schemeClr>
                </a:solidFill>
                <a:latin typeface="Times New Roman" panose="02020603050405020304" pitchFamily="18" charset="0"/>
                <a:cs typeface="Times New Roman" panose="02020603050405020304" pitchFamily="18" charset="0"/>
              </a:rPr>
              <a:t> script to perform multiple data checks. </a:t>
            </a:r>
          </a:p>
          <a:p>
            <a:pPr algn="just"/>
            <a:r>
              <a:rPr lang="en-US" sz="1200" b="1" dirty="0">
                <a:solidFill>
                  <a:schemeClr val="accent1">
                    <a:lumMod val="50000"/>
                  </a:schemeClr>
                </a:solidFill>
                <a:latin typeface="Times New Roman" panose="02020603050405020304" pitchFamily="18" charset="0"/>
                <a:cs typeface="Times New Roman" panose="02020603050405020304" pitchFamily="18" charset="0"/>
              </a:rPr>
              <a:t>The results obtained by running this script are saved in the OUTPUT folder, like JPEG, TIFF and  CSV files and are presented like maps and tables that include data related to:</a:t>
            </a:r>
          </a:p>
          <a:p>
            <a:pPr algn="just"/>
            <a:r>
              <a:rPr lang="en-US" sz="1200" b="1" dirty="0">
                <a:solidFill>
                  <a:schemeClr val="accent1">
                    <a:lumMod val="50000"/>
                  </a:schemeClr>
                </a:solidFill>
                <a:latin typeface="Times New Roman" panose="02020603050405020304" pitchFamily="18" charset="0"/>
                <a:cs typeface="Times New Roman" panose="02020603050405020304" pitchFamily="18" charset="0"/>
              </a:rPr>
              <a:t>* the surface of the researched square (Km2, m2);</a:t>
            </a:r>
          </a:p>
          <a:p>
            <a:pPr algn="just"/>
            <a:r>
              <a:rPr lang="en-US" sz="1200" b="1" dirty="0">
                <a:solidFill>
                  <a:schemeClr val="accent1">
                    <a:lumMod val="50000"/>
                  </a:schemeClr>
                </a:solidFill>
                <a:latin typeface="Times New Roman" panose="02020603050405020304" pitchFamily="18" charset="0"/>
                <a:cs typeface="Times New Roman" panose="02020603050405020304" pitchFamily="18" charset="0"/>
              </a:rPr>
              <a:t>* the average mass per unit area (g/m2, t/Km2);</a:t>
            </a:r>
          </a:p>
          <a:p>
            <a:pPr algn="just"/>
            <a:r>
              <a:rPr lang="en-US" sz="1200" b="1" dirty="0">
                <a:solidFill>
                  <a:schemeClr val="accent1">
                    <a:lumMod val="50000"/>
                  </a:schemeClr>
                </a:solidFill>
                <a:latin typeface="Times New Roman" panose="02020603050405020304" pitchFamily="18" charset="0"/>
                <a:cs typeface="Times New Roman" panose="02020603050405020304" pitchFamily="18" charset="0"/>
              </a:rPr>
              <a:t>* the mass limits variation per unit area;</a:t>
            </a:r>
          </a:p>
          <a:p>
            <a:pPr algn="just"/>
            <a:r>
              <a:rPr lang="en-US" sz="1200" b="1" dirty="0">
                <a:solidFill>
                  <a:schemeClr val="accent1">
                    <a:lumMod val="50000"/>
                  </a:schemeClr>
                </a:solidFill>
                <a:latin typeface="Times New Roman" panose="02020603050405020304" pitchFamily="18" charset="0"/>
                <a:cs typeface="Times New Roman" panose="02020603050405020304" pitchFamily="18" charset="0"/>
              </a:rPr>
              <a:t>* the total biomass values (t);</a:t>
            </a:r>
          </a:p>
          <a:p>
            <a:pPr marL="171450" indent="-171450" algn="just">
              <a:buFont typeface="Arial" panose="020B0604020202020204" pitchFamily="34" charset="0"/>
              <a:buChar char="•"/>
            </a:pPr>
            <a:r>
              <a:rPr lang="en-US" sz="1200" b="1" dirty="0">
                <a:solidFill>
                  <a:schemeClr val="accent1">
                    <a:lumMod val="50000"/>
                  </a:schemeClr>
                </a:solidFill>
                <a:latin typeface="Times New Roman" panose="02020603050405020304" pitchFamily="18" charset="0"/>
                <a:cs typeface="Times New Roman" panose="02020603050405020304" pitchFamily="18" charset="0"/>
              </a:rPr>
              <a:t>the abundance index (individuals/km2).</a:t>
            </a:r>
          </a:p>
          <a:p>
            <a:pPr algn="just"/>
            <a:endParaRPr lang="en-US" sz="1200" b="1" dirty="0">
              <a:solidFill>
                <a:schemeClr val="accent1">
                  <a:lumMod val="50000"/>
                </a:schemeClr>
              </a:solidFill>
              <a:latin typeface="Times New Roman" panose="02020603050405020304" pitchFamily="18" charset="0"/>
              <a:cs typeface="Times New Roman" panose="02020603050405020304" pitchFamily="18" charset="0"/>
            </a:endParaRPr>
          </a:p>
          <a:p>
            <a:pPr marL="171450" indent="-171450" algn="just">
              <a:buFont typeface="Wingdings" panose="05000000000000000000" pitchFamily="2" charset="2"/>
              <a:buChar char="Ø"/>
            </a:pPr>
            <a:r>
              <a:rPr lang="en-US" sz="1200" b="1" dirty="0">
                <a:solidFill>
                  <a:schemeClr val="accent1">
                    <a:lumMod val="50000"/>
                  </a:schemeClr>
                </a:solidFill>
                <a:latin typeface="Times New Roman" panose="02020603050405020304" pitchFamily="18" charset="0"/>
                <a:cs typeface="Times New Roman" panose="02020603050405020304" pitchFamily="18" charset="0"/>
              </a:rPr>
              <a:t>In order to establish the abundance and biomass of pelagic and demersal species, at the Romanian Black Sea coast, the standard methodology for stratified sampling is applied.  The analyzed area at Romanian Black Sea coast is divided into four layers, depending on the depth: Stratum 1 (0-30 m), Stratum 2 (30-50 m) and Stratum 3 (50-75 m). Also, to assess the abundance and biomass of pelagic and demersal species, the analyzed area is divided into 57 squares, each with sides of 10 x 10 Mm, surface of 100 Nm2 (or 2000 – 2500 Mm2). On board of the vessel, the absolute and standard length, as well as the individual weight, are measured to determine the size and weight structure of the turbot stock and to estimate the share of specimens with a length below that allowed in the fisheries legislation.</a:t>
            </a:r>
          </a:p>
          <a:p>
            <a:pPr algn="just"/>
            <a:endParaRPr lang="en-US" sz="1200" b="1" dirty="0">
              <a:solidFill>
                <a:schemeClr val="accent1">
                  <a:lumMod val="50000"/>
                </a:schemeClr>
              </a:solidFill>
              <a:latin typeface="Times New Roman" panose="02020603050405020304" pitchFamily="18" charset="0"/>
              <a:cs typeface="Times New Roman" panose="02020603050405020304" pitchFamily="18" charset="0"/>
            </a:endParaRPr>
          </a:p>
          <a:p>
            <a:pPr algn="just"/>
            <a:endParaRPr lang="en-US" sz="1200" b="1" dirty="0">
              <a:solidFill>
                <a:schemeClr val="accent1">
                  <a:lumMod val="50000"/>
                </a:schemeClr>
              </a:solidFill>
              <a:latin typeface="Times New Roman" panose="02020603050405020304" pitchFamily="18" charset="0"/>
              <a:cs typeface="Times New Roman" panose="02020603050405020304" pitchFamily="18" charset="0"/>
            </a:endParaRPr>
          </a:p>
          <a:p>
            <a:pPr algn="just"/>
            <a:endParaRPr lang="en-US" sz="1200" b="1" dirty="0">
              <a:solidFill>
                <a:schemeClr val="accent1">
                  <a:lumMod val="50000"/>
                </a:schemeClr>
              </a:solidFill>
              <a:latin typeface="Times New Roman" panose="02020603050405020304" pitchFamily="18" charset="0"/>
              <a:cs typeface="Times New Roman" panose="02020603050405020304" pitchFamily="18" charset="0"/>
            </a:endParaRPr>
          </a:p>
          <a:p>
            <a:pPr algn="just"/>
            <a:endParaRPr lang="en-US" sz="1200" b="1" dirty="0">
              <a:solidFill>
                <a:schemeClr val="accent1">
                  <a:lumMod val="50000"/>
                </a:schemeClr>
              </a:solidFill>
              <a:latin typeface="Times New Roman" panose="02020603050405020304" pitchFamily="18" charset="0"/>
              <a:cs typeface="Times New Roman" panose="02020603050405020304" pitchFamily="18" charset="0"/>
            </a:endParaRPr>
          </a:p>
          <a:p>
            <a:pPr algn="just"/>
            <a:endParaRPr lang="en-US" sz="1200" b="1" dirty="0">
              <a:solidFill>
                <a:schemeClr val="accent1">
                  <a:lumMod val="50000"/>
                </a:schemeClr>
              </a:solidFill>
              <a:latin typeface="Times New Roman" panose="02020603050405020304" pitchFamily="18" charset="0"/>
              <a:cs typeface="Times New Roman" panose="02020603050405020304" pitchFamily="18" charset="0"/>
            </a:endParaRPr>
          </a:p>
          <a:p>
            <a:pPr algn="just"/>
            <a:endParaRPr lang="en-US" sz="1200" b="1" dirty="0">
              <a:solidFill>
                <a:schemeClr val="accent1">
                  <a:lumMod val="50000"/>
                </a:schemeClr>
              </a:solidFill>
              <a:latin typeface="Times New Roman" panose="02020603050405020304" pitchFamily="18" charset="0"/>
              <a:cs typeface="Times New Roman" panose="02020603050405020304" pitchFamily="18" charset="0"/>
            </a:endParaRPr>
          </a:p>
          <a:p>
            <a:pPr algn="just"/>
            <a:endParaRPr lang="en-US" sz="1200" b="1" dirty="0">
              <a:solidFill>
                <a:schemeClr val="accent1">
                  <a:lumMod val="50000"/>
                </a:schemeClr>
              </a:solidFill>
              <a:latin typeface="Times New Roman" panose="02020603050405020304" pitchFamily="18" charset="0"/>
              <a:cs typeface="Times New Roman" panose="02020603050405020304" pitchFamily="18" charset="0"/>
            </a:endParaRPr>
          </a:p>
          <a:p>
            <a:pPr algn="just"/>
            <a:endParaRPr 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081559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5C9819A-F359-F816-DDA6-EDF3BCCB69EA}"/>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482DFE82-CDB6-743F-0644-3187572F6F0F}"/>
              </a:ext>
            </a:extLst>
          </p:cNvPr>
          <p:cNvCxnSpPr/>
          <p:nvPr/>
        </p:nvCxnSpPr>
        <p:spPr>
          <a:xfrm flipH="1">
            <a:off x="4140200" y="3933825"/>
            <a:ext cx="360363" cy="142875"/>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Flowchart: Alternate Process 2">
            <a:extLst>
              <a:ext uri="{FF2B5EF4-FFF2-40B4-BE49-F238E27FC236}">
                <a16:creationId xmlns:a16="http://schemas.microsoft.com/office/drawing/2014/main" xmlns="" id="{1B211B8E-0F5B-DE82-EA12-37B3EAEEE924}"/>
              </a:ext>
            </a:extLst>
          </p:cNvPr>
          <p:cNvSpPr/>
          <p:nvPr/>
        </p:nvSpPr>
        <p:spPr>
          <a:xfrm>
            <a:off x="2627784" y="101616"/>
            <a:ext cx="4464496" cy="684808"/>
          </a:xfrm>
          <a:prstGeom prst="flowChartAlternateProcess">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ro-RO" sz="2200" b="1" i="1" dirty="0">
                <a:solidFill>
                  <a:schemeClr val="accent1">
                    <a:lumMod val="50000"/>
                  </a:schemeClr>
                </a:solidFill>
                <a:latin typeface="Times New Roman" panose="02020603050405020304" pitchFamily="18" charset="0"/>
                <a:cs typeface="Times New Roman" panose="02020603050405020304" pitchFamily="18" charset="0"/>
              </a:rPr>
              <a:t>Methods of sampling and storage</a:t>
            </a:r>
            <a:endParaRPr lang="ro-RO" sz="22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6BB4F144-0528-11E5-732F-82E6EBBA7833}"/>
              </a:ext>
            </a:extLst>
          </p:cNvPr>
          <p:cNvSpPr txBox="1"/>
          <p:nvPr/>
        </p:nvSpPr>
        <p:spPr>
          <a:xfrm>
            <a:off x="755576" y="1041023"/>
            <a:ext cx="7920880" cy="6924973"/>
          </a:xfrm>
          <a:prstGeom prst="rect">
            <a:avLst/>
          </a:prstGeom>
          <a:noFill/>
        </p:spPr>
        <p:txBody>
          <a:bodyPr wrap="square">
            <a:spAutoFit/>
          </a:bodyPr>
          <a:lstStyle/>
          <a:p>
            <a:pPr marL="228600" indent="-228600" algn="just">
              <a:buAutoNum type="arabicPeriod"/>
            </a:pPr>
            <a:r>
              <a:rPr lang="en-US" sz="1200" b="1" dirty="0">
                <a:solidFill>
                  <a:schemeClr val="accent1">
                    <a:lumMod val="50000"/>
                  </a:schemeClr>
                </a:solidFill>
                <a:latin typeface="Times New Roman" panose="02020603050405020304" pitchFamily="18" charset="0"/>
                <a:cs typeface="Times New Roman" panose="02020603050405020304" pitchFamily="18" charset="0"/>
              </a:rPr>
              <a:t>Sampling of ichthyoplankton</a:t>
            </a:r>
          </a:p>
          <a:p>
            <a:pPr marL="171450" indent="-171450" algn="just">
              <a:buFont typeface="Wingdings" panose="05000000000000000000" pitchFamily="2" charset="2"/>
              <a:buChar char="Ø"/>
            </a:pPr>
            <a:r>
              <a:rPr lang="en-US" sz="1200" b="1" dirty="0">
                <a:solidFill>
                  <a:schemeClr val="accent1">
                    <a:lumMod val="50000"/>
                  </a:schemeClr>
                </a:solidFill>
                <a:latin typeface="Times New Roman" panose="02020603050405020304" pitchFamily="18" charset="0"/>
                <a:cs typeface="Times New Roman" panose="02020603050405020304" pitchFamily="18" charset="0"/>
              </a:rPr>
              <a:t>The qualitative and quantitative composition of the ichthyoplankton is determined by analyzing the samples taken from fixed stations, located on a part of the Romanian platform (up to the 70 m isobath), the methodology for collecting and processing the samples being the one unanimously accepted for the Black Sea basin. </a:t>
            </a:r>
          </a:p>
          <a:p>
            <a:pPr marL="171450" indent="-171450" algn="just">
              <a:buFont typeface="Wingdings" panose="05000000000000000000" pitchFamily="2" charset="2"/>
              <a:buChar char="Ø"/>
            </a:pPr>
            <a:r>
              <a:rPr lang="en-US" sz="1200" b="1" dirty="0">
                <a:solidFill>
                  <a:schemeClr val="accent1">
                    <a:lumMod val="50000"/>
                  </a:schemeClr>
                </a:solidFill>
                <a:latin typeface="Times New Roman" panose="02020603050405020304" pitchFamily="18" charset="0"/>
                <a:cs typeface="Times New Roman" panose="02020603050405020304" pitchFamily="18" charset="0"/>
              </a:rPr>
              <a:t>The collection is usually done with the Bongo fillet with a diameter of 60 cm, with a mesh of 505 mm, equipped with a flow meter for recording the distance traveled, through oblique trajectories, for 5 minutes, at the speed of the ship of 1.5 -2 Nd. For each station, the following data are recorded: the station, the date of the sample, the geographical coordinates of the station, the water depth (m), the horizon until the fill (m) was launched, the umber of rotations recorded by the flow meter In order to establish the abundance and biomass of pelagic and demersal species, at the Romanian Black Sea coast, the standard methodology for stratified sampling is applied.  </a:t>
            </a:r>
          </a:p>
          <a:p>
            <a:pPr marL="171450" indent="-171450" algn="just">
              <a:buFont typeface="Wingdings" panose="05000000000000000000" pitchFamily="2" charset="2"/>
              <a:buChar char="Ø"/>
            </a:pPr>
            <a:endParaRPr lang="en-US" sz="1200" b="1" dirty="0">
              <a:solidFill>
                <a:schemeClr val="accent1">
                  <a:lumMod val="50000"/>
                </a:schemeClr>
              </a:solidFill>
              <a:latin typeface="Times New Roman" panose="02020603050405020304" pitchFamily="18" charset="0"/>
              <a:cs typeface="Times New Roman" panose="02020603050405020304" pitchFamily="18" charset="0"/>
            </a:endParaRPr>
          </a:p>
          <a:p>
            <a:pPr algn="just"/>
            <a:r>
              <a:rPr lang="en-US" sz="1200" b="1" dirty="0">
                <a:solidFill>
                  <a:schemeClr val="accent1">
                    <a:lumMod val="50000"/>
                  </a:schemeClr>
                </a:solidFill>
                <a:latin typeface="Times New Roman" panose="02020603050405020304" pitchFamily="18" charset="0"/>
                <a:cs typeface="Times New Roman" panose="02020603050405020304" pitchFamily="18" charset="0"/>
              </a:rPr>
              <a:t>2. Collecting biological samples of juveniles/brood</a:t>
            </a:r>
          </a:p>
          <a:p>
            <a:pPr marL="171450" indent="-171450" algn="just">
              <a:buFont typeface="Wingdings" panose="05000000000000000000" pitchFamily="2" charset="2"/>
              <a:buChar char="Ø"/>
            </a:pPr>
            <a:r>
              <a:rPr lang="en-US" sz="1200" b="1" dirty="0">
                <a:solidFill>
                  <a:schemeClr val="accent1">
                    <a:lumMod val="50000"/>
                  </a:schemeClr>
                </a:solidFill>
                <a:latin typeface="Times New Roman" panose="02020603050405020304" pitchFamily="18" charset="0"/>
                <a:cs typeface="Times New Roman" panose="02020603050405020304" pitchFamily="18" charset="0"/>
              </a:rPr>
              <a:t>For fish brood, sampling is performed with pelagic trawl for brood. Fish brood samples are analyzed qualitatively and quantitatively after each trawl or are stored in 4-5% formol and analyzed in the laboratory. The results are expressed in number of copies / m2.</a:t>
            </a:r>
          </a:p>
          <a:p>
            <a:pPr marL="171450" indent="-171450" algn="just">
              <a:buFont typeface="Wingdings" panose="05000000000000000000" pitchFamily="2" charset="2"/>
              <a:buChar char="Ø"/>
            </a:pPr>
            <a:endParaRPr lang="en-US" sz="1200" b="1" dirty="0">
              <a:solidFill>
                <a:schemeClr val="accent1">
                  <a:lumMod val="50000"/>
                </a:schemeClr>
              </a:solidFill>
              <a:latin typeface="Times New Roman" panose="02020603050405020304" pitchFamily="18" charset="0"/>
              <a:cs typeface="Times New Roman" panose="02020603050405020304" pitchFamily="18" charset="0"/>
            </a:endParaRPr>
          </a:p>
          <a:p>
            <a:pPr algn="just"/>
            <a:r>
              <a:rPr lang="en-US" sz="1200" b="1" dirty="0">
                <a:solidFill>
                  <a:schemeClr val="accent1">
                    <a:lumMod val="50000"/>
                  </a:schemeClr>
                </a:solidFill>
                <a:latin typeface="Times New Roman" panose="02020603050405020304" pitchFamily="18" charset="0"/>
                <a:cs typeface="Times New Roman" panose="02020603050405020304" pitchFamily="18" charset="0"/>
              </a:rPr>
              <a:t>3. Sampling of biological samples for catch sampling</a:t>
            </a:r>
          </a:p>
          <a:p>
            <a:pPr marL="171450" indent="-171450" algn="just">
              <a:buFont typeface="Wingdings" panose="05000000000000000000" pitchFamily="2" charset="2"/>
              <a:buChar char="Ø"/>
            </a:pPr>
            <a:r>
              <a:rPr lang="en-US" sz="1200" b="1" dirty="0">
                <a:solidFill>
                  <a:schemeClr val="accent1">
                    <a:lumMod val="50000"/>
                  </a:schemeClr>
                </a:solidFill>
                <a:latin typeface="Times New Roman" panose="02020603050405020304" pitchFamily="18" charset="0"/>
                <a:cs typeface="Times New Roman" panose="02020603050405020304" pitchFamily="18" charset="0"/>
              </a:rPr>
              <a:t>The method of studying randomly extracted samples is used, which is part of the whole population, but which provides sufficient information to characterize the entire population. The catches of the industrial fishery constitute the main source of material for establishing the qualitative and quantitative structure of the fish populations, of the biological parameters, by extrapolating the results obtained to the whole population from which the analyzed specimens come.</a:t>
            </a:r>
          </a:p>
          <a:p>
            <a:pPr algn="just"/>
            <a:endParaRPr lang="en-US" sz="1200" b="1" dirty="0">
              <a:solidFill>
                <a:schemeClr val="accent1">
                  <a:lumMod val="50000"/>
                </a:schemeClr>
              </a:solidFill>
              <a:latin typeface="Times New Roman" panose="02020603050405020304" pitchFamily="18" charset="0"/>
              <a:cs typeface="Times New Roman" panose="02020603050405020304" pitchFamily="18" charset="0"/>
            </a:endParaRPr>
          </a:p>
          <a:p>
            <a:pPr algn="just"/>
            <a:r>
              <a:rPr lang="en-US" sz="1200" b="1" dirty="0">
                <a:solidFill>
                  <a:schemeClr val="accent1">
                    <a:lumMod val="50000"/>
                  </a:schemeClr>
                </a:solidFill>
                <a:latin typeface="Times New Roman" panose="02020603050405020304" pitchFamily="18" charset="0"/>
                <a:cs typeface="Times New Roman" panose="02020603050405020304" pitchFamily="18" charset="0"/>
              </a:rPr>
              <a:t>4. Collecting material to determine length and weight</a:t>
            </a:r>
          </a:p>
          <a:p>
            <a:pPr marL="171450" indent="-171450" algn="just">
              <a:buFont typeface="Wingdings" panose="05000000000000000000" pitchFamily="2" charset="2"/>
              <a:buChar char="Ø"/>
            </a:pPr>
            <a:r>
              <a:rPr lang="en-US" sz="1200" b="1" dirty="0">
                <a:solidFill>
                  <a:schemeClr val="accent1">
                    <a:lumMod val="50000"/>
                  </a:schemeClr>
                </a:solidFill>
                <a:latin typeface="Times New Roman" panose="02020603050405020304" pitchFamily="18" charset="0"/>
                <a:cs typeface="Times New Roman" panose="02020603050405020304" pitchFamily="18" charset="0"/>
              </a:rPr>
              <a:t>The samples that are taken for the study of the qualitative and quantitative composition consist of several kilograms of fish taken at random from the </a:t>
            </a:r>
            <a:r>
              <a:rPr lang="en-US" sz="1200" b="1" dirty="0" err="1">
                <a:solidFill>
                  <a:schemeClr val="accent1">
                    <a:lumMod val="50000"/>
                  </a:schemeClr>
                </a:solidFill>
                <a:latin typeface="Times New Roman" panose="02020603050405020304" pitchFamily="18" charset="0"/>
                <a:cs typeface="Times New Roman" panose="02020603050405020304" pitchFamily="18" charset="0"/>
              </a:rPr>
              <a:t>talian</a:t>
            </a:r>
            <a:r>
              <a:rPr lang="en-US" sz="1200" b="1" dirty="0">
                <a:solidFill>
                  <a:schemeClr val="accent1">
                    <a:lumMod val="50000"/>
                  </a:schemeClr>
                </a:solidFill>
                <a:latin typeface="Times New Roman" panose="02020603050405020304" pitchFamily="18" charset="0"/>
                <a:cs typeface="Times New Roman" panose="02020603050405020304" pitchFamily="18" charset="0"/>
              </a:rPr>
              <a:t> catch, from the points near the institute headquarters and from the other fishery points on the coast. Also, samples are collected from the surveys carried out with industrial fishing vessels, on which research personnel activate. The samples taken for the study of the fish populations will consist of a number of 200 specimens, collected at random, from at least four lots of 50 copies from four different places of a minimum catch of 100 kg - in passive fishing and 500 kg - in active fishing.</a:t>
            </a:r>
          </a:p>
          <a:p>
            <a:pPr algn="just"/>
            <a:endParaRPr lang="en-US" sz="1200" b="1" dirty="0">
              <a:solidFill>
                <a:schemeClr val="accent1">
                  <a:lumMod val="50000"/>
                </a:schemeClr>
              </a:solidFill>
              <a:latin typeface="Times New Roman" panose="02020603050405020304" pitchFamily="18" charset="0"/>
              <a:cs typeface="Times New Roman" panose="02020603050405020304" pitchFamily="18" charset="0"/>
            </a:endParaRPr>
          </a:p>
          <a:p>
            <a:pPr algn="just"/>
            <a:endParaRPr lang="en-US" sz="1200" b="1" dirty="0">
              <a:solidFill>
                <a:schemeClr val="accent1">
                  <a:lumMod val="50000"/>
                </a:schemeClr>
              </a:solidFill>
              <a:latin typeface="Times New Roman" panose="02020603050405020304" pitchFamily="18" charset="0"/>
              <a:cs typeface="Times New Roman" panose="02020603050405020304" pitchFamily="18" charset="0"/>
            </a:endParaRPr>
          </a:p>
          <a:p>
            <a:pPr algn="just"/>
            <a:endParaRPr lang="en-US" sz="1200" b="1" dirty="0">
              <a:solidFill>
                <a:schemeClr val="accent1">
                  <a:lumMod val="50000"/>
                </a:schemeClr>
              </a:solidFill>
              <a:latin typeface="Times New Roman" panose="02020603050405020304" pitchFamily="18" charset="0"/>
              <a:cs typeface="Times New Roman" panose="02020603050405020304" pitchFamily="18" charset="0"/>
            </a:endParaRPr>
          </a:p>
          <a:p>
            <a:pPr algn="just"/>
            <a:endParaRPr lang="en-US" sz="1200" b="1" dirty="0">
              <a:solidFill>
                <a:schemeClr val="accent1">
                  <a:lumMod val="50000"/>
                </a:schemeClr>
              </a:solidFill>
              <a:latin typeface="Times New Roman" panose="02020603050405020304" pitchFamily="18" charset="0"/>
              <a:cs typeface="Times New Roman" panose="02020603050405020304" pitchFamily="18" charset="0"/>
            </a:endParaRPr>
          </a:p>
          <a:p>
            <a:pPr algn="just"/>
            <a:endParaRPr lang="en-US" sz="1200" b="1" dirty="0">
              <a:solidFill>
                <a:schemeClr val="accent1">
                  <a:lumMod val="50000"/>
                </a:schemeClr>
              </a:solidFill>
              <a:latin typeface="Times New Roman" panose="02020603050405020304" pitchFamily="18" charset="0"/>
              <a:cs typeface="Times New Roman" panose="02020603050405020304" pitchFamily="18" charset="0"/>
            </a:endParaRPr>
          </a:p>
          <a:p>
            <a:pPr algn="just"/>
            <a:endParaRPr lang="en-US" sz="1200" b="1"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883329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A0C7816-B884-AD4B-64AE-6126DA4431AB}"/>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ED10385C-5F1D-0291-2406-3E0CBCF3A02C}"/>
              </a:ext>
            </a:extLst>
          </p:cNvPr>
          <p:cNvCxnSpPr/>
          <p:nvPr/>
        </p:nvCxnSpPr>
        <p:spPr>
          <a:xfrm flipH="1">
            <a:off x="4140200" y="3933825"/>
            <a:ext cx="360363" cy="142875"/>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Flowchart: Alternate Process 2">
            <a:extLst>
              <a:ext uri="{FF2B5EF4-FFF2-40B4-BE49-F238E27FC236}">
                <a16:creationId xmlns:a16="http://schemas.microsoft.com/office/drawing/2014/main" xmlns="" id="{AB4C08FF-66F8-EC1C-8FE4-1D2EA4836291}"/>
              </a:ext>
            </a:extLst>
          </p:cNvPr>
          <p:cNvSpPr/>
          <p:nvPr/>
        </p:nvSpPr>
        <p:spPr>
          <a:xfrm>
            <a:off x="1259632" y="116632"/>
            <a:ext cx="6768752" cy="720080"/>
          </a:xfrm>
          <a:prstGeom prst="flowChartAlternateProcess">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a:solidFill>
                  <a:schemeClr val="accent1">
                    <a:lumMod val="50000"/>
                  </a:schemeClr>
                </a:solidFill>
                <a:latin typeface="Times New Roman" panose="02020603050405020304" pitchFamily="18" charset="0"/>
                <a:cs typeface="Times New Roman" panose="02020603050405020304" pitchFamily="18" charset="0"/>
              </a:rPr>
              <a:t>Important species fished in the Black Sea</a:t>
            </a:r>
          </a:p>
          <a:p>
            <a:pPr algn="ctr">
              <a:defRPr/>
            </a:pPr>
            <a:r>
              <a:rPr lang="en-US" sz="2200" dirty="0">
                <a:solidFill>
                  <a:schemeClr val="accent1">
                    <a:lumMod val="50000"/>
                  </a:schemeClr>
                </a:solidFill>
                <a:latin typeface="Times New Roman" panose="02020603050405020304" pitchFamily="18" charset="0"/>
                <a:cs typeface="Times New Roman" panose="02020603050405020304" pitchFamily="18" charset="0"/>
              </a:rPr>
              <a:t>with the indication of the samples that are collected</a:t>
            </a:r>
            <a:endParaRPr lang="ro-RO" sz="2200"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BFD2D7AD-3624-0E79-A5BE-4D07D703CE39}"/>
              </a:ext>
            </a:extLst>
          </p:cNvPr>
          <p:cNvPicPr>
            <a:picLocks noChangeAspect="1"/>
          </p:cNvPicPr>
          <p:nvPr/>
        </p:nvPicPr>
        <p:blipFill>
          <a:blip r:embed="rId2" cstate="print"/>
          <a:stretch>
            <a:fillRect/>
          </a:stretch>
        </p:blipFill>
        <p:spPr>
          <a:xfrm>
            <a:off x="755576" y="908719"/>
            <a:ext cx="8022298" cy="5297205"/>
          </a:xfrm>
          <a:prstGeom prst="rect">
            <a:avLst/>
          </a:prstGeom>
        </p:spPr>
      </p:pic>
    </p:spTree>
    <p:extLst>
      <p:ext uri="{BB962C8B-B14F-4D97-AF65-F5344CB8AC3E}">
        <p14:creationId xmlns:p14="http://schemas.microsoft.com/office/powerpoint/2010/main" xmlns="" val="408128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8376645-18F4-64F3-AC53-7D9B7D2026E4}"/>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50A441D1-4B01-1C08-24C3-71EC054665F4}"/>
              </a:ext>
            </a:extLst>
          </p:cNvPr>
          <p:cNvCxnSpPr/>
          <p:nvPr/>
        </p:nvCxnSpPr>
        <p:spPr>
          <a:xfrm flipH="1">
            <a:off x="4140200" y="3933825"/>
            <a:ext cx="360363" cy="142875"/>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Flowchart: Alternate Process 2">
            <a:extLst>
              <a:ext uri="{FF2B5EF4-FFF2-40B4-BE49-F238E27FC236}">
                <a16:creationId xmlns:a16="http://schemas.microsoft.com/office/drawing/2014/main" xmlns="" id="{5CF2692E-290B-966D-AAD4-80236F646848}"/>
              </a:ext>
            </a:extLst>
          </p:cNvPr>
          <p:cNvSpPr/>
          <p:nvPr/>
        </p:nvSpPr>
        <p:spPr>
          <a:xfrm>
            <a:off x="1259632" y="116632"/>
            <a:ext cx="6768752" cy="720080"/>
          </a:xfrm>
          <a:prstGeom prst="flowChartAlternateProcess">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dirty="0">
                <a:solidFill>
                  <a:schemeClr val="accent1">
                    <a:lumMod val="50000"/>
                  </a:schemeClr>
                </a:solidFill>
                <a:latin typeface="Times New Roman" panose="02020603050405020304" pitchFamily="18" charset="0"/>
                <a:cs typeface="Times New Roman" panose="02020603050405020304" pitchFamily="18" charset="0"/>
              </a:rPr>
              <a:t>Important species fished in the Black Sea</a:t>
            </a:r>
          </a:p>
          <a:p>
            <a:pPr algn="ctr">
              <a:defRPr/>
            </a:pPr>
            <a:r>
              <a:rPr lang="en-US" sz="2200" dirty="0">
                <a:solidFill>
                  <a:schemeClr val="accent1">
                    <a:lumMod val="50000"/>
                  </a:schemeClr>
                </a:solidFill>
                <a:latin typeface="Times New Roman" panose="02020603050405020304" pitchFamily="18" charset="0"/>
                <a:cs typeface="Times New Roman" panose="02020603050405020304" pitchFamily="18" charset="0"/>
              </a:rPr>
              <a:t>with the indication of the samples that are collected</a:t>
            </a:r>
            <a:endParaRPr lang="ro-RO" sz="2200"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C6EFD248-127F-1776-3DC8-DF195930C122}"/>
              </a:ext>
            </a:extLst>
          </p:cNvPr>
          <p:cNvPicPr>
            <a:picLocks noChangeAspect="1"/>
          </p:cNvPicPr>
          <p:nvPr/>
        </p:nvPicPr>
        <p:blipFill>
          <a:blip r:embed="rId2" cstate="print"/>
          <a:stretch>
            <a:fillRect/>
          </a:stretch>
        </p:blipFill>
        <p:spPr>
          <a:xfrm>
            <a:off x="755576" y="1052736"/>
            <a:ext cx="8208912" cy="5400600"/>
          </a:xfrm>
          <a:prstGeom prst="rect">
            <a:avLst/>
          </a:prstGeom>
        </p:spPr>
      </p:pic>
    </p:spTree>
    <p:extLst>
      <p:ext uri="{BB962C8B-B14F-4D97-AF65-F5344CB8AC3E}">
        <p14:creationId xmlns:p14="http://schemas.microsoft.com/office/powerpoint/2010/main" xmlns="" val="3581816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C3AD1BA-B0B5-B726-09DD-9354EC187CC4}"/>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7BF8E643-EFAC-8D20-A77E-81706063D147}"/>
              </a:ext>
            </a:extLst>
          </p:cNvPr>
          <p:cNvCxnSpPr/>
          <p:nvPr/>
        </p:nvCxnSpPr>
        <p:spPr>
          <a:xfrm flipH="1">
            <a:off x="4140200" y="3933825"/>
            <a:ext cx="360363" cy="142875"/>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Flowchart: Alternate Process 2">
            <a:extLst>
              <a:ext uri="{FF2B5EF4-FFF2-40B4-BE49-F238E27FC236}">
                <a16:creationId xmlns:a16="http://schemas.microsoft.com/office/drawing/2014/main" xmlns="" id="{7713284E-52F6-21D1-440C-2997E58D43E8}"/>
              </a:ext>
            </a:extLst>
          </p:cNvPr>
          <p:cNvSpPr/>
          <p:nvPr/>
        </p:nvSpPr>
        <p:spPr>
          <a:xfrm>
            <a:off x="2771800" y="548680"/>
            <a:ext cx="3888432" cy="360040"/>
          </a:xfrm>
          <a:prstGeom prst="flowChartAlternateProcess">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ro-RO" sz="2200" b="1" i="1" dirty="0">
                <a:solidFill>
                  <a:schemeClr val="accent1">
                    <a:lumMod val="50000"/>
                  </a:schemeClr>
                </a:solidFill>
                <a:latin typeface="Times New Roman" panose="02020603050405020304" pitchFamily="18" charset="0"/>
                <a:cs typeface="Times New Roman" panose="02020603050405020304" pitchFamily="18" charset="0"/>
              </a:rPr>
              <a:t>Statistical method</a:t>
            </a:r>
            <a:endParaRPr lang="ro-RO" sz="22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74027DAA-FF59-D323-85BF-DF26955EDB74}"/>
              </a:ext>
            </a:extLst>
          </p:cNvPr>
          <p:cNvSpPr txBox="1"/>
          <p:nvPr/>
        </p:nvSpPr>
        <p:spPr>
          <a:xfrm>
            <a:off x="827584" y="1166842"/>
            <a:ext cx="7920880" cy="4893647"/>
          </a:xfrm>
          <a:prstGeom prst="rect">
            <a:avLst/>
          </a:prstGeom>
          <a:noFill/>
        </p:spPr>
        <p:txBody>
          <a:bodyPr wrap="square">
            <a:spAutoFit/>
          </a:bodyPr>
          <a:lstStyle/>
          <a:p>
            <a:pPr algn="just"/>
            <a:r>
              <a:rPr lang="en-US" sz="1200" b="1" dirty="0">
                <a:solidFill>
                  <a:schemeClr val="accent1">
                    <a:lumMod val="50000"/>
                  </a:schemeClr>
                </a:solidFill>
                <a:latin typeface="Times New Roman" panose="02020603050405020304" pitchFamily="18" charset="0"/>
                <a:cs typeface="Times New Roman" panose="02020603050405020304" pitchFamily="18" charset="0"/>
              </a:rPr>
              <a:t>1. Swept areas method:</a:t>
            </a:r>
          </a:p>
          <a:p>
            <a:pPr algn="just"/>
            <a:r>
              <a:rPr lang="en-US" sz="1200" b="1" dirty="0">
                <a:solidFill>
                  <a:schemeClr val="accent1">
                    <a:lumMod val="50000"/>
                  </a:schemeClr>
                </a:solidFill>
                <a:latin typeface="Times New Roman" panose="02020603050405020304" pitchFamily="18" charset="0"/>
                <a:cs typeface="Times New Roman" panose="02020603050405020304" pitchFamily="18" charset="0"/>
              </a:rPr>
              <a:t>To determine the relative biomass of the reference species, the “swept area method” is applied. According to this method, trawl sweeps a well-defined path, the area of which is the length of the path times the width of the trawl, called the "swept area" or the "effective path swept", thus the swept area can be estimated from equation:</a:t>
            </a:r>
          </a:p>
          <a:p>
            <a:pPr algn="just"/>
            <a:r>
              <a:rPr lang="en-US" sz="1200" b="1" dirty="0">
                <a:solidFill>
                  <a:schemeClr val="accent1">
                    <a:lumMod val="50000"/>
                  </a:schemeClr>
                </a:solidFill>
                <a:latin typeface="Times New Roman" panose="02020603050405020304" pitchFamily="18" charset="0"/>
                <a:cs typeface="Times New Roman" panose="02020603050405020304" pitchFamily="18" charset="0"/>
              </a:rPr>
              <a:t>a = D * </a:t>
            </a:r>
            <a:r>
              <a:rPr lang="en-US" sz="1200" b="1" dirty="0" err="1">
                <a:solidFill>
                  <a:schemeClr val="accent1">
                    <a:lumMod val="50000"/>
                  </a:schemeClr>
                </a:solidFill>
                <a:latin typeface="Times New Roman" panose="02020603050405020304" pitchFamily="18" charset="0"/>
                <a:cs typeface="Times New Roman" panose="02020603050405020304" pitchFamily="18" charset="0"/>
              </a:rPr>
              <a:t>hr</a:t>
            </a:r>
            <a:r>
              <a:rPr lang="en-US" sz="1200" b="1" dirty="0">
                <a:solidFill>
                  <a:schemeClr val="accent1">
                    <a:lumMod val="50000"/>
                  </a:schemeClr>
                </a:solidFill>
                <a:latin typeface="Times New Roman" panose="02020603050405020304" pitchFamily="18" charset="0"/>
                <a:cs typeface="Times New Roman" panose="02020603050405020304" pitchFamily="18" charset="0"/>
              </a:rPr>
              <a:t> * X2,</a:t>
            </a:r>
          </a:p>
          <a:p>
            <a:pPr algn="just"/>
            <a:r>
              <a:rPr lang="en-US" sz="1200" b="1" dirty="0">
                <a:solidFill>
                  <a:schemeClr val="accent1">
                    <a:lumMod val="50000"/>
                  </a:schemeClr>
                </a:solidFill>
                <a:latin typeface="Times New Roman" panose="02020603050405020304" pitchFamily="18" charset="0"/>
                <a:cs typeface="Times New Roman" panose="02020603050405020304" pitchFamily="18" charset="0"/>
              </a:rPr>
              <a:t>D = V * t </a:t>
            </a:r>
          </a:p>
          <a:p>
            <a:pPr algn="just"/>
            <a:r>
              <a:rPr lang="en-US" sz="1200" b="1" dirty="0">
                <a:solidFill>
                  <a:schemeClr val="accent1">
                    <a:lumMod val="50000"/>
                  </a:schemeClr>
                </a:solidFill>
                <a:latin typeface="Times New Roman" panose="02020603050405020304" pitchFamily="18" charset="0"/>
                <a:cs typeface="Times New Roman" panose="02020603050405020304" pitchFamily="18" charset="0"/>
              </a:rPr>
              <a:t>V is the velocity of the trawl over the ground when trawling,</a:t>
            </a:r>
          </a:p>
          <a:p>
            <a:pPr algn="just"/>
            <a:r>
              <a:rPr lang="en-US" sz="1200" b="1" dirty="0">
                <a:solidFill>
                  <a:schemeClr val="accent1">
                    <a:lumMod val="50000"/>
                  </a:schemeClr>
                </a:solidFill>
                <a:latin typeface="Times New Roman" panose="02020603050405020304" pitchFamily="18" charset="0"/>
                <a:cs typeface="Times New Roman" panose="02020603050405020304" pitchFamily="18" charset="0"/>
              </a:rPr>
              <a:t>t is the time spent trawling,</a:t>
            </a:r>
          </a:p>
          <a:p>
            <a:pPr algn="just"/>
            <a:r>
              <a:rPr lang="en-US" sz="1200" b="1" dirty="0" err="1">
                <a:solidFill>
                  <a:schemeClr val="accent1">
                    <a:lumMod val="50000"/>
                  </a:schemeClr>
                </a:solidFill>
                <a:latin typeface="Times New Roman" panose="02020603050405020304" pitchFamily="18" charset="0"/>
                <a:cs typeface="Times New Roman" panose="02020603050405020304" pitchFamily="18" charset="0"/>
              </a:rPr>
              <a:t>hr</a:t>
            </a:r>
            <a:r>
              <a:rPr lang="en-US" sz="1200" b="1" dirty="0">
                <a:solidFill>
                  <a:schemeClr val="accent1">
                    <a:lumMod val="50000"/>
                  </a:schemeClr>
                </a:solidFill>
                <a:latin typeface="Times New Roman" panose="02020603050405020304" pitchFamily="18" charset="0"/>
                <a:cs typeface="Times New Roman" panose="02020603050405020304" pitchFamily="18" charset="0"/>
              </a:rPr>
              <a:t> is the length of the head-rope.</a:t>
            </a:r>
          </a:p>
          <a:p>
            <a:pPr algn="just"/>
            <a:r>
              <a:rPr lang="en-US" sz="1200" b="1" dirty="0">
                <a:solidFill>
                  <a:schemeClr val="accent1">
                    <a:lumMod val="50000"/>
                  </a:schemeClr>
                </a:solidFill>
                <a:latin typeface="Times New Roman" panose="02020603050405020304" pitchFamily="18" charset="0"/>
                <a:cs typeface="Times New Roman" panose="02020603050405020304" pitchFamily="18" charset="0"/>
              </a:rPr>
              <a:t>X2 is that fraction of the head-rope length, </a:t>
            </a:r>
            <a:r>
              <a:rPr lang="en-US" sz="1200" b="1" dirty="0" err="1">
                <a:solidFill>
                  <a:schemeClr val="accent1">
                    <a:lumMod val="50000"/>
                  </a:schemeClr>
                </a:solidFill>
                <a:latin typeface="Times New Roman" panose="02020603050405020304" pitchFamily="18" charset="0"/>
                <a:cs typeface="Times New Roman" panose="02020603050405020304" pitchFamily="18" charset="0"/>
              </a:rPr>
              <a:t>hr</a:t>
            </a:r>
            <a:r>
              <a:rPr lang="en-US" sz="1200" b="1" dirty="0">
                <a:solidFill>
                  <a:schemeClr val="accent1">
                    <a:lumMod val="50000"/>
                  </a:schemeClr>
                </a:solidFill>
                <a:latin typeface="Times New Roman" panose="02020603050405020304" pitchFamily="18" charset="0"/>
                <a:cs typeface="Times New Roman" panose="02020603050405020304" pitchFamily="18" charset="0"/>
              </a:rPr>
              <a:t>, which is equal to the width of the path swept by the trawl,  the "wing spread", </a:t>
            </a:r>
            <a:r>
              <a:rPr lang="en-US" sz="1200" b="1" dirty="0" err="1">
                <a:solidFill>
                  <a:schemeClr val="accent1">
                    <a:lumMod val="50000"/>
                  </a:schemeClr>
                </a:solidFill>
                <a:latin typeface="Times New Roman" panose="02020603050405020304" pitchFamily="18" charset="0"/>
                <a:cs typeface="Times New Roman" panose="02020603050405020304" pitchFamily="18" charset="0"/>
              </a:rPr>
              <a:t>hr</a:t>
            </a:r>
            <a:r>
              <a:rPr lang="en-US" sz="1200" b="1" dirty="0">
                <a:solidFill>
                  <a:schemeClr val="accent1">
                    <a:lumMod val="50000"/>
                  </a:schemeClr>
                </a:solidFill>
                <a:latin typeface="Times New Roman" panose="02020603050405020304" pitchFamily="18" charset="0"/>
                <a:cs typeface="Times New Roman" panose="02020603050405020304" pitchFamily="18" charset="0"/>
              </a:rPr>
              <a:t>*X2,</a:t>
            </a:r>
          </a:p>
          <a:p>
            <a:pPr algn="just"/>
            <a:r>
              <a:rPr lang="en-US" sz="1200" b="1" dirty="0">
                <a:solidFill>
                  <a:schemeClr val="accent1">
                    <a:lumMod val="50000"/>
                  </a:schemeClr>
                </a:solidFill>
                <a:latin typeface="Times New Roman" panose="02020603050405020304" pitchFamily="18" charset="0"/>
                <a:cs typeface="Times New Roman" panose="02020603050405020304" pitchFamily="18" charset="0"/>
              </a:rPr>
              <a:t>D- distance covered. </a:t>
            </a:r>
          </a:p>
          <a:p>
            <a:pPr algn="just"/>
            <a:r>
              <a:rPr lang="en-US" sz="1200" b="1" dirty="0">
                <a:solidFill>
                  <a:schemeClr val="accent1">
                    <a:lumMod val="50000"/>
                  </a:schemeClr>
                </a:solidFill>
                <a:latin typeface="Times New Roman" panose="02020603050405020304" pitchFamily="18" charset="0"/>
                <a:cs typeface="Times New Roman" panose="02020603050405020304" pitchFamily="18" charset="0"/>
              </a:rPr>
              <a:t>2. Maximum sustainable yield:</a:t>
            </a:r>
          </a:p>
          <a:p>
            <a:pPr algn="just"/>
            <a:r>
              <a:rPr lang="en-US" sz="1200" b="1" dirty="0">
                <a:solidFill>
                  <a:schemeClr val="accent1">
                    <a:lumMod val="50000"/>
                  </a:schemeClr>
                </a:solidFill>
                <a:latin typeface="Times New Roman" panose="02020603050405020304" pitchFamily="18" charset="0"/>
                <a:cs typeface="Times New Roman" panose="02020603050405020304" pitchFamily="18" charset="0"/>
              </a:rPr>
              <a:t>Gulland’s formula for virgin stock is:</a:t>
            </a:r>
          </a:p>
          <a:p>
            <a:pPr algn="just"/>
            <a:r>
              <a:rPr lang="en-US" sz="1200" b="1" dirty="0">
                <a:solidFill>
                  <a:schemeClr val="accent1">
                    <a:lumMod val="50000"/>
                  </a:schemeClr>
                </a:solidFill>
                <a:latin typeface="Times New Roman" panose="02020603050405020304" pitchFamily="18" charset="0"/>
                <a:cs typeface="Times New Roman" panose="02020603050405020304" pitchFamily="18" charset="0"/>
              </a:rPr>
              <a:t>MSY = 0.5 * M * </a:t>
            </a:r>
            <a:r>
              <a:rPr lang="en-US" sz="1200" b="1" dirty="0" err="1">
                <a:solidFill>
                  <a:schemeClr val="accent1">
                    <a:lumMod val="50000"/>
                  </a:schemeClr>
                </a:solidFill>
                <a:latin typeface="Times New Roman" panose="02020603050405020304" pitchFamily="18" charset="0"/>
                <a:cs typeface="Times New Roman" panose="02020603050405020304" pitchFamily="18" charset="0"/>
              </a:rPr>
              <a:t>Bv</a:t>
            </a:r>
            <a:r>
              <a:rPr lang="en-US" sz="1200" b="1" dirty="0">
                <a:solidFill>
                  <a:schemeClr val="accent1">
                    <a:lumMod val="50000"/>
                  </a:schemeClr>
                </a:solidFill>
                <a:latin typeface="Times New Roman" panose="02020603050405020304" pitchFamily="18" charset="0"/>
                <a:cs typeface="Times New Roman" panose="02020603050405020304" pitchFamily="18" charset="0"/>
              </a:rPr>
              <a:t>;  М – coefficient of natural mortality; </a:t>
            </a:r>
            <a:r>
              <a:rPr lang="en-US" sz="1200" b="1" dirty="0" err="1">
                <a:solidFill>
                  <a:schemeClr val="accent1">
                    <a:lumMod val="50000"/>
                  </a:schemeClr>
                </a:solidFill>
                <a:latin typeface="Times New Roman" panose="02020603050405020304" pitchFamily="18" charset="0"/>
                <a:cs typeface="Times New Roman" panose="02020603050405020304" pitchFamily="18" charset="0"/>
              </a:rPr>
              <a:t>Bv</a:t>
            </a:r>
            <a:r>
              <a:rPr lang="en-US" sz="1200" b="1" dirty="0">
                <a:solidFill>
                  <a:schemeClr val="accent1">
                    <a:lumMod val="50000"/>
                  </a:schemeClr>
                </a:solidFill>
                <a:latin typeface="Times New Roman" panose="02020603050405020304" pitchFamily="18" charset="0"/>
                <a:cs typeface="Times New Roman" panose="02020603050405020304" pitchFamily="18" charset="0"/>
              </a:rPr>
              <a:t> - biomass of virgin stock.</a:t>
            </a:r>
          </a:p>
          <a:p>
            <a:pPr algn="just"/>
            <a:r>
              <a:rPr lang="en-US" sz="1200" b="1" dirty="0">
                <a:solidFill>
                  <a:schemeClr val="accent1">
                    <a:lumMod val="50000"/>
                  </a:schemeClr>
                </a:solidFill>
                <a:latin typeface="Times New Roman" panose="02020603050405020304" pitchFamily="18" charset="0"/>
                <a:cs typeface="Times New Roman" panose="02020603050405020304" pitchFamily="18" charset="0"/>
              </a:rPr>
              <a:t>A generalized version of Gulland was proposed by </a:t>
            </a:r>
            <a:r>
              <a:rPr lang="en-US" sz="1200" b="1" dirty="0" err="1">
                <a:solidFill>
                  <a:schemeClr val="accent1">
                    <a:lumMod val="50000"/>
                  </a:schemeClr>
                </a:solidFill>
                <a:latin typeface="Times New Roman" panose="02020603050405020304" pitchFamily="18" charset="0"/>
                <a:cs typeface="Times New Roman" panose="02020603050405020304" pitchFamily="18" charset="0"/>
              </a:rPr>
              <a:t>Cadima</a:t>
            </a:r>
            <a:r>
              <a:rPr lang="en-US" sz="1200" b="1" dirty="0">
                <a:solidFill>
                  <a:schemeClr val="accent1">
                    <a:lumMod val="50000"/>
                  </a:schemeClr>
                </a:solidFill>
                <a:latin typeface="Times New Roman" panose="02020603050405020304" pitchFamily="18" charset="0"/>
                <a:cs typeface="Times New Roman" panose="02020603050405020304" pitchFamily="18" charset="0"/>
              </a:rPr>
              <a:t> (in </a:t>
            </a:r>
            <a:r>
              <a:rPr lang="en-US" sz="1200" b="1" dirty="0" err="1">
                <a:solidFill>
                  <a:schemeClr val="accent1">
                    <a:lumMod val="50000"/>
                  </a:schemeClr>
                </a:solidFill>
                <a:latin typeface="Times New Roman" panose="02020603050405020304" pitchFamily="18" charset="0"/>
                <a:cs typeface="Times New Roman" panose="02020603050405020304" pitchFamily="18" charset="0"/>
              </a:rPr>
              <a:t>Troadec</a:t>
            </a:r>
            <a:r>
              <a:rPr lang="en-US" sz="1200" b="1" dirty="0">
                <a:solidFill>
                  <a:schemeClr val="accent1">
                    <a:lumMod val="50000"/>
                  </a:schemeClr>
                </a:solidFill>
                <a:latin typeface="Times New Roman" panose="02020603050405020304" pitchFamily="18" charset="0"/>
                <a:cs typeface="Times New Roman" panose="02020603050405020304" pitchFamily="18" charset="0"/>
              </a:rPr>
              <a:t>, 1971) for exploited fish stocks for which only limited data are available for stock assessment:</a:t>
            </a:r>
          </a:p>
          <a:p>
            <a:pPr algn="just"/>
            <a:r>
              <a:rPr lang="en-US" sz="1200" b="1" dirty="0">
                <a:solidFill>
                  <a:schemeClr val="accent1">
                    <a:lumMod val="50000"/>
                  </a:schemeClr>
                </a:solidFill>
                <a:latin typeface="Times New Roman" panose="02020603050405020304" pitchFamily="18" charset="0"/>
                <a:cs typeface="Times New Roman" panose="02020603050405020304" pitchFamily="18" charset="0"/>
              </a:rPr>
              <a:t>MSY = 0.5 * Z * B,  B - mean annual biomass; Z – total mortality.</a:t>
            </a:r>
          </a:p>
          <a:p>
            <a:pPr algn="just"/>
            <a:r>
              <a:rPr lang="en-US" sz="1200" b="1" dirty="0">
                <a:solidFill>
                  <a:schemeClr val="accent1">
                    <a:lumMod val="50000"/>
                  </a:schemeClr>
                </a:solidFill>
                <a:latin typeface="Times New Roman" panose="02020603050405020304" pitchFamily="18" charset="0"/>
                <a:cs typeface="Times New Roman" panose="02020603050405020304" pitchFamily="18" charset="0"/>
              </a:rPr>
              <a:t>Because Z = F + M and Y = F * B, </a:t>
            </a:r>
            <a:r>
              <a:rPr lang="en-US" sz="1200" b="1" dirty="0" err="1">
                <a:solidFill>
                  <a:schemeClr val="accent1">
                    <a:lumMod val="50000"/>
                  </a:schemeClr>
                </a:solidFill>
                <a:latin typeface="Times New Roman" panose="02020603050405020304" pitchFamily="18" charset="0"/>
                <a:cs typeface="Times New Roman" panose="02020603050405020304" pitchFamily="18" charset="0"/>
              </a:rPr>
              <a:t>Cadima</a:t>
            </a:r>
            <a:r>
              <a:rPr lang="en-US" sz="1200" b="1" dirty="0">
                <a:solidFill>
                  <a:schemeClr val="accent1">
                    <a:lumMod val="50000"/>
                  </a:schemeClr>
                </a:solidFill>
                <a:latin typeface="Times New Roman" panose="02020603050405020304" pitchFamily="18" charset="0"/>
                <a:cs typeface="Times New Roman" panose="02020603050405020304" pitchFamily="18" charset="0"/>
              </a:rPr>
              <a:t> suggested that in the absence of data for Z, the equation can be rewritten: MSY = 0.5 * (y + M * B)</a:t>
            </a:r>
          </a:p>
          <a:p>
            <a:pPr algn="just"/>
            <a:r>
              <a:rPr lang="en-US" sz="1200" b="1" dirty="0">
                <a:solidFill>
                  <a:schemeClr val="accent1">
                    <a:lumMod val="50000"/>
                  </a:schemeClr>
                </a:solidFill>
                <a:latin typeface="Times New Roman" panose="02020603050405020304" pitchFamily="18" charset="0"/>
                <a:cs typeface="Times New Roman" panose="02020603050405020304" pitchFamily="18" charset="0"/>
              </a:rPr>
              <a:t>y – total catch in one year, B - mean biomass in the same year. </a:t>
            </a:r>
          </a:p>
          <a:p>
            <a:pPr algn="just"/>
            <a:r>
              <a:rPr lang="en-US" sz="1200" b="1" dirty="0">
                <a:solidFill>
                  <a:schemeClr val="accent1">
                    <a:lumMod val="50000"/>
                  </a:schemeClr>
                </a:solidFill>
                <a:latin typeface="Times New Roman" panose="02020603050405020304" pitchFamily="18" charset="0"/>
                <a:cs typeface="Times New Roman" panose="02020603050405020304" pitchFamily="18" charset="0"/>
              </a:rPr>
              <a:t>3. Age and growth:</a:t>
            </a:r>
          </a:p>
          <a:p>
            <a:pPr algn="just"/>
            <a:r>
              <a:rPr lang="en-US" sz="1200" b="1" dirty="0">
                <a:solidFill>
                  <a:schemeClr val="accent1">
                    <a:lumMod val="50000"/>
                  </a:schemeClr>
                </a:solidFill>
                <a:latin typeface="Times New Roman" panose="02020603050405020304" pitchFamily="18" charset="0"/>
                <a:cs typeface="Times New Roman" panose="02020603050405020304" pitchFamily="18" charset="0"/>
              </a:rPr>
              <a:t>For the estimation of turbot growth rate, the von </a:t>
            </a:r>
            <a:r>
              <a:rPr lang="en-US" sz="1200" b="1" dirty="0" err="1">
                <a:solidFill>
                  <a:schemeClr val="accent1">
                    <a:lumMod val="50000"/>
                  </a:schemeClr>
                </a:solidFill>
                <a:latin typeface="Times New Roman" panose="02020603050405020304" pitchFamily="18" charset="0"/>
                <a:cs typeface="Times New Roman" panose="02020603050405020304" pitchFamily="18" charset="0"/>
              </a:rPr>
              <a:t>Bertalanffy</a:t>
            </a:r>
            <a:r>
              <a:rPr lang="en-US" sz="1200" b="1" dirty="0">
                <a:solidFill>
                  <a:schemeClr val="accent1">
                    <a:lumMod val="50000"/>
                  </a:schemeClr>
                </a:solidFill>
                <a:latin typeface="Times New Roman" panose="02020603050405020304" pitchFamily="18" charset="0"/>
                <a:cs typeface="Times New Roman" panose="02020603050405020304" pitchFamily="18" charset="0"/>
              </a:rPr>
              <a:t> growth function (1938) is used, (per Sparre, Venema, 1998</a:t>
            </a:r>
          </a:p>
          <a:p>
            <a:pPr algn="just"/>
            <a:r>
              <a:rPr lang="en-US" sz="1200" b="1" dirty="0">
                <a:solidFill>
                  <a:schemeClr val="accent1">
                    <a:lumMod val="50000"/>
                  </a:schemeClr>
                </a:solidFill>
                <a:latin typeface="Times New Roman" panose="02020603050405020304" pitchFamily="18" charset="0"/>
                <a:cs typeface="Times New Roman" panose="02020603050405020304" pitchFamily="18" charset="0"/>
              </a:rPr>
              <a:t>4. Natural mortality (M):</a:t>
            </a:r>
          </a:p>
          <a:p>
            <a:pPr algn="just"/>
            <a:r>
              <a:rPr lang="en-US" sz="1200" b="1" dirty="0">
                <a:solidFill>
                  <a:schemeClr val="accent1">
                    <a:lumMod val="50000"/>
                  </a:schemeClr>
                </a:solidFill>
                <a:latin typeface="Times New Roman" panose="02020603050405020304" pitchFamily="18" charset="0"/>
                <a:cs typeface="Times New Roman" panose="02020603050405020304" pitchFamily="18" charset="0"/>
              </a:rPr>
              <a:t>Pauly's empirical formula (1979, 1980) is applied</a:t>
            </a:r>
          </a:p>
        </p:txBody>
      </p:sp>
    </p:spTree>
    <p:extLst>
      <p:ext uri="{BB962C8B-B14F-4D97-AF65-F5344CB8AC3E}">
        <p14:creationId xmlns:p14="http://schemas.microsoft.com/office/powerpoint/2010/main" xmlns="" val="372898713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xmlns="" name="Slice" id="{0507925B-6AC9-4358-8E18-C330545D08F8}" vid="{13FEC7C6-62A9-40C4-99D2-581AACACAA2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Έγγραφο" ma:contentTypeID="0x01010060DC4123ED56FC439ECC7FB0707F01E2" ma:contentTypeVersion="4" ma:contentTypeDescription="Δημιουργία νέου εγγράφου" ma:contentTypeScope="" ma:versionID="a33fb319e921f99aa5a3eff9f607b7c0">
  <xsd:schema xmlns:xsd="http://www.w3.org/2001/XMLSchema" xmlns:xs="http://www.w3.org/2001/XMLSchema" xmlns:p="http://schemas.microsoft.com/office/2006/metadata/properties" xmlns:ns2="e3df9749-23e7-48f4-8166-c91eef933ef2" targetNamespace="http://schemas.microsoft.com/office/2006/metadata/properties" ma:root="true" ma:fieldsID="4549da64e4f69ed075e2bdd5df8a1197" ns2:_="">
    <xsd:import namespace="e3df9749-23e7-48f4-8166-c91eef933ef2"/>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df9749-23e7-48f4-8166-c91eef933e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Τύπος περιεχομένου"/>
        <xsd:element ref="dc:title" minOccurs="0" maxOccurs="1" ma:index="4" ma:displayName="Τίτλο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9DC1EAC-3F3B-4138-8F05-F58E3610A567}"/>
</file>

<file path=customXml/itemProps2.xml><?xml version="1.0" encoding="utf-8"?>
<ds:datastoreItem xmlns:ds="http://schemas.openxmlformats.org/officeDocument/2006/customXml" ds:itemID="{AB5FE1E3-3EA8-447E-9099-31FBCFD3FFF1}"/>
</file>

<file path=customXml/itemProps3.xml><?xml version="1.0" encoding="utf-8"?>
<ds:datastoreItem xmlns:ds="http://schemas.openxmlformats.org/officeDocument/2006/customXml" ds:itemID="{F828C524-F985-480E-83CD-A3C0EA2E1208}"/>
</file>

<file path=docProps/app.xml><?xml version="1.0" encoding="utf-8"?>
<Properties xmlns="http://schemas.openxmlformats.org/officeDocument/2006/extended-properties" xmlns:vt="http://schemas.openxmlformats.org/officeDocument/2006/docPropsVTypes">
  <Template>Slice</Template>
  <TotalTime>5879</TotalTime>
  <Words>2040</Words>
  <Application>Microsoft Office PowerPoint</Application>
  <PresentationFormat>On-screen Show (4:3)</PresentationFormat>
  <Paragraphs>112</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Slice</vt:lpstr>
      <vt:lpstr>Slide 1</vt:lpstr>
      <vt:lpstr>Romanian Surveys</vt:lpstr>
      <vt:lpstr>Slide 3</vt:lpstr>
      <vt:lpstr>Slide 4</vt:lpstr>
      <vt:lpstr>Slide 5</vt:lpstr>
      <vt:lpstr>Slide 6</vt:lpstr>
      <vt:lpstr>Slide 7</vt:lpstr>
      <vt:lpstr>Slide 8</vt:lpstr>
      <vt:lpstr>Slide 9</vt:lpstr>
      <vt:lpstr>Slide 10</vt:lpstr>
      <vt:lpstr>Slide 11</vt:lpstr>
    </vt:vector>
  </TitlesOfParts>
  <Company>Alpha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Pc</dc:creator>
  <cp:lastModifiedBy>mpantazi</cp:lastModifiedBy>
  <cp:revision>679</cp:revision>
  <dcterms:created xsi:type="dcterms:W3CDTF">2012-01-11T17:34:57Z</dcterms:created>
  <dcterms:modified xsi:type="dcterms:W3CDTF">2025-02-05T16:12:36Z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0x01010060DC4123ED56FC439ECC7FB0707F01E2</vt:lpwstr>
  </property>
</Properties>
</file>