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6.xml" ContentType="application/vnd.openxmlformats-officedocument.presentationml.notesSlide+xml"/>
  <Override PartName="/ppt/notesSlides/notesSlide15.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9407C9-5AC0-41CD-8DBD-C7DE3D000A3F}" type="datetimeFigureOut">
              <a:rPr lang="en-US" smtClean="0"/>
              <a:t>2/6/2025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3763631-2BCB-465F-AE26-D34E12714A00}" type="slidenum">
              <a:rPr lang="en-US" smtClean="0"/>
              <a:t>‹#›</a:t>
            </a:fld>
            <a:endParaRPr lang="en-US"/>
          </a:p>
        </p:txBody>
      </p:sp>
    </p:spTree>
    <p:extLst>
      <p:ext uri="{BB962C8B-B14F-4D97-AF65-F5344CB8AC3E}">
        <p14:creationId xmlns:p14="http://schemas.microsoft.com/office/powerpoint/2010/main" val="542892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Partners</a:t>
            </a:r>
            <a:endParaRPr lang="el-G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Hellenic Centre for Marine Research (HCMR) – Project Coordinator</a:t>
            </a:r>
            <a:endParaRPr lang="el-G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Stefanos</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Kavadas</a:t>
            </a:r>
            <a:r>
              <a:rPr lang="en-US" sz="1200" kern="1200" dirty="0" smtClean="0">
                <a:solidFill>
                  <a:schemeClr val="tx1"/>
                </a:solidFill>
                <a:effectLst/>
                <a:latin typeface="+mn-lt"/>
                <a:ea typeface="+mn-ea"/>
                <a:cs typeface="+mn-cs"/>
              </a:rPr>
              <a:t> – Scientific IT Coordinator</a:t>
            </a:r>
            <a:endParaRPr lang="el-G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University of Athens (UOA)</a:t>
            </a:r>
            <a:endParaRPr lang="el-G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Coispa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Tecnologia</a:t>
            </a:r>
            <a:r>
              <a:rPr lang="en-US" sz="1200" kern="1200" dirty="0" smtClean="0">
                <a:solidFill>
                  <a:schemeClr val="tx1"/>
                </a:solidFill>
                <a:effectLst/>
                <a:latin typeface="+mn-lt"/>
                <a:ea typeface="+mn-ea"/>
                <a:cs typeface="+mn-cs"/>
              </a:rPr>
              <a:t> &amp; </a:t>
            </a:r>
            <a:r>
              <a:rPr lang="en-US" sz="1200" kern="1200" dirty="0" err="1" smtClean="0">
                <a:solidFill>
                  <a:schemeClr val="tx1"/>
                </a:solidFill>
                <a:effectLst/>
                <a:latin typeface="+mn-lt"/>
                <a:ea typeface="+mn-ea"/>
                <a:cs typeface="+mn-cs"/>
              </a:rPr>
              <a:t>Ricerca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Scarl</a:t>
            </a:r>
            <a:r>
              <a:rPr lang="en-US" sz="1200" kern="1200" dirty="0" smtClean="0">
                <a:solidFill>
                  <a:schemeClr val="tx1"/>
                </a:solidFill>
                <a:effectLst/>
                <a:latin typeface="+mn-lt"/>
                <a:ea typeface="+mn-ea"/>
                <a:cs typeface="+mn-cs"/>
              </a:rPr>
              <a:t> (COISPA)</a:t>
            </a:r>
            <a:endParaRPr lang="el-G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Consorzio</a:t>
            </a:r>
            <a:r>
              <a:rPr lang="en-US" sz="1200" kern="1200" dirty="0" smtClean="0">
                <a:solidFill>
                  <a:schemeClr val="tx1"/>
                </a:solidFill>
                <a:effectLst/>
                <a:latin typeface="+mn-lt"/>
                <a:ea typeface="+mn-ea"/>
                <a:cs typeface="+mn-cs"/>
              </a:rPr>
              <a:t> per </a:t>
            </a:r>
            <a:r>
              <a:rPr lang="en-US" sz="1200" kern="1200" dirty="0" err="1" smtClean="0">
                <a:solidFill>
                  <a:schemeClr val="tx1"/>
                </a:solidFill>
                <a:effectLst/>
                <a:latin typeface="+mn-lt"/>
                <a:ea typeface="+mn-ea"/>
                <a:cs typeface="+mn-cs"/>
              </a:rPr>
              <a:t>il</a:t>
            </a:r>
            <a:r>
              <a:rPr lang="en-US" sz="1200" kern="1200" dirty="0" smtClean="0">
                <a:solidFill>
                  <a:schemeClr val="tx1"/>
                </a:solidFill>
                <a:effectLst/>
                <a:latin typeface="+mn-lt"/>
                <a:ea typeface="+mn-ea"/>
                <a:cs typeface="+mn-cs"/>
              </a:rPr>
              <a:t> Centro </a:t>
            </a:r>
            <a:r>
              <a:rPr lang="en-US" sz="1200" kern="1200" dirty="0" err="1" smtClean="0">
                <a:solidFill>
                  <a:schemeClr val="tx1"/>
                </a:solidFill>
                <a:effectLst/>
                <a:latin typeface="+mn-lt"/>
                <a:ea typeface="+mn-ea"/>
                <a:cs typeface="+mn-cs"/>
              </a:rPr>
              <a:t>Interuniversitario</a:t>
            </a:r>
            <a:r>
              <a:rPr lang="en-US" sz="1200" kern="1200" dirty="0" smtClean="0">
                <a:solidFill>
                  <a:schemeClr val="tx1"/>
                </a:solidFill>
                <a:effectLst/>
                <a:latin typeface="+mn-lt"/>
                <a:ea typeface="+mn-ea"/>
                <a:cs typeface="+mn-cs"/>
              </a:rPr>
              <a:t> di </a:t>
            </a:r>
            <a:r>
              <a:rPr lang="en-US" sz="1200" kern="1200" dirty="0" err="1" smtClean="0">
                <a:solidFill>
                  <a:schemeClr val="tx1"/>
                </a:solidFill>
                <a:effectLst/>
                <a:latin typeface="+mn-lt"/>
                <a:ea typeface="+mn-ea"/>
                <a:cs typeface="+mn-cs"/>
              </a:rPr>
              <a:t>Biologia</a:t>
            </a:r>
            <a:r>
              <a:rPr lang="en-US" sz="1200" kern="1200" dirty="0" smtClean="0">
                <a:solidFill>
                  <a:schemeClr val="tx1"/>
                </a:solidFill>
                <a:effectLst/>
                <a:latin typeface="+mn-lt"/>
                <a:ea typeface="+mn-ea"/>
                <a:cs typeface="+mn-cs"/>
              </a:rPr>
              <a:t> Marina </a:t>
            </a:r>
            <a:r>
              <a:rPr lang="en-US" sz="1200" kern="1200" dirty="0" err="1" smtClean="0">
                <a:solidFill>
                  <a:schemeClr val="tx1"/>
                </a:solidFill>
                <a:effectLst/>
                <a:latin typeface="+mn-lt"/>
                <a:ea typeface="+mn-ea"/>
                <a:cs typeface="+mn-cs"/>
              </a:rPr>
              <a:t>ed</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Ecologia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Applicata</a:t>
            </a:r>
            <a:r>
              <a:rPr lang="en-US" sz="1200" kern="1200" dirty="0" smtClean="0">
                <a:solidFill>
                  <a:schemeClr val="tx1"/>
                </a:solidFill>
                <a:effectLst/>
                <a:latin typeface="+mn-lt"/>
                <a:ea typeface="+mn-ea"/>
                <a:cs typeface="+mn-cs"/>
              </a:rPr>
              <a:t> G. </a:t>
            </a:r>
            <a:r>
              <a:rPr lang="en-US" sz="1200" kern="1200" dirty="0" err="1" smtClean="0">
                <a:solidFill>
                  <a:schemeClr val="tx1"/>
                </a:solidFill>
                <a:effectLst/>
                <a:latin typeface="+mn-lt"/>
                <a:ea typeface="+mn-ea"/>
                <a:cs typeface="+mn-cs"/>
              </a:rPr>
              <a:t>Bacci</a:t>
            </a:r>
            <a:r>
              <a:rPr lang="en-US" sz="1200" kern="1200" dirty="0" smtClean="0">
                <a:solidFill>
                  <a:schemeClr val="tx1"/>
                </a:solidFill>
                <a:effectLst/>
                <a:latin typeface="+mn-lt"/>
                <a:ea typeface="+mn-ea"/>
                <a:cs typeface="+mn-cs"/>
              </a:rPr>
              <a:t> (CIBM)</a:t>
            </a:r>
            <a:endParaRPr lang="el-G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Italian National Research Council (CNR) (</a:t>
            </a:r>
            <a:r>
              <a:rPr lang="en-US" sz="1200" kern="1200" dirty="0" err="1" smtClean="0">
                <a:solidFill>
                  <a:schemeClr val="tx1"/>
                </a:solidFill>
                <a:effectLst/>
                <a:latin typeface="+mn-lt"/>
                <a:ea typeface="+mn-ea"/>
                <a:cs typeface="+mn-cs"/>
              </a:rPr>
              <a:t>Istituto</a:t>
            </a:r>
            <a:r>
              <a:rPr lang="en-US" sz="1200" kern="1200" dirty="0" smtClean="0">
                <a:solidFill>
                  <a:schemeClr val="tx1"/>
                </a:solidFill>
                <a:effectLst/>
                <a:latin typeface="+mn-lt"/>
                <a:ea typeface="+mn-ea"/>
                <a:cs typeface="+mn-cs"/>
              </a:rPr>
              <a:t> per le </a:t>
            </a:r>
            <a:r>
              <a:rPr lang="en-US" sz="1200" kern="1200" dirty="0" err="1" smtClean="0">
                <a:solidFill>
                  <a:schemeClr val="tx1"/>
                </a:solidFill>
                <a:effectLst/>
                <a:latin typeface="+mn-lt"/>
                <a:ea typeface="+mn-ea"/>
                <a:cs typeface="+mn-cs"/>
              </a:rPr>
              <a:t>Risorse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Biologiche</a:t>
            </a:r>
            <a:r>
              <a:rPr lang="en-US" sz="1200" kern="1200" dirty="0" smtClean="0">
                <a:solidFill>
                  <a:schemeClr val="tx1"/>
                </a:solidFill>
                <a:effectLst/>
                <a:latin typeface="+mn-lt"/>
                <a:ea typeface="+mn-ea"/>
                <a:cs typeface="+mn-cs"/>
              </a:rPr>
              <a:t> e le </a:t>
            </a:r>
            <a:r>
              <a:rPr lang="en-US" sz="1200" kern="1200" dirty="0" err="1" smtClean="0">
                <a:solidFill>
                  <a:schemeClr val="tx1"/>
                </a:solidFill>
                <a:effectLst/>
                <a:latin typeface="+mn-lt"/>
                <a:ea typeface="+mn-ea"/>
                <a:cs typeface="+mn-cs"/>
              </a:rPr>
              <a:t>Biotecnologie</a:t>
            </a:r>
            <a:r>
              <a:rPr lang="en-US" sz="1200" kern="1200" dirty="0" smtClean="0">
                <a:solidFill>
                  <a:schemeClr val="tx1"/>
                </a:solidFill>
                <a:effectLst/>
                <a:latin typeface="+mn-lt"/>
                <a:ea typeface="+mn-ea"/>
                <a:cs typeface="+mn-cs"/>
              </a:rPr>
              <a:t> Marine (CNR-IRBIM) and </a:t>
            </a:r>
            <a:r>
              <a:rPr lang="en-US" sz="1200" kern="1200" dirty="0" err="1" smtClean="0">
                <a:solidFill>
                  <a:schemeClr val="tx1"/>
                </a:solidFill>
                <a:effectLst/>
                <a:latin typeface="+mn-lt"/>
                <a:ea typeface="+mn-ea"/>
                <a:cs typeface="+mn-cs"/>
              </a:rPr>
              <a:t>Istituto</a:t>
            </a:r>
            <a:r>
              <a:rPr lang="en-US" sz="1200" kern="1200" dirty="0" smtClean="0">
                <a:solidFill>
                  <a:schemeClr val="tx1"/>
                </a:solidFill>
                <a:effectLst/>
                <a:latin typeface="+mn-lt"/>
                <a:ea typeface="+mn-ea"/>
                <a:cs typeface="+mn-cs"/>
              </a:rPr>
              <a:t> per </a:t>
            </a:r>
            <a:r>
              <a:rPr lang="en-US" sz="1200" kern="1200" dirty="0" err="1" smtClean="0">
                <a:solidFill>
                  <a:schemeClr val="tx1"/>
                </a:solidFill>
                <a:effectLst/>
                <a:latin typeface="+mn-lt"/>
                <a:ea typeface="+mn-ea"/>
                <a:cs typeface="+mn-cs"/>
              </a:rPr>
              <a:t>il</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Rilevamento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Elettromagnetico</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dell’Ambiente</a:t>
            </a:r>
            <a:r>
              <a:rPr lang="en-US" sz="1200" kern="1200" dirty="0" smtClean="0">
                <a:solidFill>
                  <a:schemeClr val="tx1"/>
                </a:solidFill>
                <a:effectLst/>
                <a:latin typeface="+mn-lt"/>
                <a:ea typeface="+mn-ea"/>
                <a:cs typeface="+mn-cs"/>
              </a:rPr>
              <a:t> (CNR-IREA))</a:t>
            </a:r>
            <a:endParaRPr lang="el-GR" sz="1200" kern="1200" dirty="0" smtClean="0">
              <a:solidFill>
                <a:schemeClr val="tx1"/>
              </a:solidFill>
              <a:effectLst/>
              <a:latin typeface="+mn-lt"/>
              <a:ea typeface="+mn-ea"/>
              <a:cs typeface="+mn-cs"/>
            </a:endParaRPr>
          </a:p>
          <a:p>
            <a:r>
              <a:rPr lang="en-US" sz="1200" kern="1200" dirty="0" err="1" smtClean="0">
                <a:solidFill>
                  <a:schemeClr val="tx1"/>
                </a:solidFill>
                <a:effectLst/>
                <a:latin typeface="+mn-lt"/>
                <a:ea typeface="+mn-ea"/>
                <a:cs typeface="+mn-cs"/>
              </a:rPr>
              <a:t>Nisea</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Società</a:t>
            </a:r>
            <a:r>
              <a:rPr lang="en-US" sz="1200" kern="1200" dirty="0" smtClean="0">
                <a:solidFill>
                  <a:schemeClr val="tx1"/>
                </a:solidFill>
                <a:effectLst/>
                <a:latin typeface="+mn-lt"/>
                <a:ea typeface="+mn-ea"/>
                <a:cs typeface="+mn-cs"/>
              </a:rPr>
              <a:t> cooperative (NISEA)</a:t>
            </a:r>
            <a:endParaRPr lang="el-G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University of Athens (UOA)</a:t>
            </a:r>
            <a:endParaRPr lang="el-G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University of Thessaly (UTH)</a:t>
            </a:r>
            <a:endParaRPr lang="el-G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Hellenic Agricultural Organization Demeter (HAO </a:t>
            </a:r>
            <a:r>
              <a:rPr lang="en-US" sz="1200" kern="1200" dirty="0" err="1" smtClean="0">
                <a:solidFill>
                  <a:schemeClr val="tx1"/>
                </a:solidFill>
                <a:effectLst/>
                <a:latin typeface="+mn-lt"/>
                <a:ea typeface="+mn-ea"/>
                <a:cs typeface="+mn-cs"/>
              </a:rPr>
              <a:t>Demete</a:t>
            </a:r>
            <a:r>
              <a:rPr lang="en-US" sz="1200" kern="1200" dirty="0" smtClean="0">
                <a:solidFill>
                  <a:schemeClr val="tx1"/>
                </a:solidFill>
                <a:effectLst/>
                <a:latin typeface="+mn-lt"/>
                <a:ea typeface="+mn-ea"/>
                <a:cs typeface="+mn-cs"/>
              </a:rPr>
              <a:t>)</a:t>
            </a:r>
            <a:endParaRPr lang="el-G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Ministry of Agriculture, Rural Development and Environment of Cyprus – Department of Fisheries and Marine Research, Republic of Cyprus (DFMR)</a:t>
            </a:r>
            <a:endParaRPr lang="el-G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National Institute for Marine Research and Development “</a:t>
            </a:r>
            <a:r>
              <a:rPr lang="en-US" sz="1200" kern="1200" dirty="0" err="1" smtClean="0">
                <a:solidFill>
                  <a:schemeClr val="tx1"/>
                </a:solidFill>
                <a:effectLst/>
                <a:latin typeface="+mn-lt"/>
                <a:ea typeface="+mn-ea"/>
                <a:cs typeface="+mn-cs"/>
              </a:rPr>
              <a:t>Grigore</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Antipa</a:t>
            </a:r>
            <a:r>
              <a:rPr lang="en-US" sz="1200" kern="1200" dirty="0" smtClean="0">
                <a:solidFill>
                  <a:schemeClr val="tx1"/>
                </a:solidFill>
                <a:effectLst/>
                <a:latin typeface="+mn-lt"/>
                <a:ea typeface="+mn-ea"/>
                <a:cs typeface="+mn-cs"/>
              </a:rPr>
              <a:t>” (INCDM)</a:t>
            </a:r>
            <a:endParaRPr lang="el-G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Institute of Oceanography and Fisheries (IOF)</a:t>
            </a:r>
            <a:endParaRPr lang="el-G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Institute of Oceanology BAS (IO-BAS)</a:t>
            </a:r>
            <a:endParaRPr lang="el-GR"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MEDIAS expert</a:t>
            </a:r>
            <a:endParaRPr lang="el-GR"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1BD99D29-C53C-400F-A5EB-6AEF4D90A707}" type="slidenum">
              <a:rPr lang="en-US" smtClean="0"/>
              <a:t>2</a:t>
            </a:fld>
            <a:endParaRPr lang="en-US"/>
          </a:p>
        </p:txBody>
      </p:sp>
    </p:spTree>
    <p:extLst>
      <p:ext uri="{BB962C8B-B14F-4D97-AF65-F5344CB8AC3E}">
        <p14:creationId xmlns:p14="http://schemas.microsoft.com/office/powerpoint/2010/main" val="20366925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11</a:t>
            </a:fld>
            <a:endParaRPr lang="el-GR"/>
          </a:p>
        </p:txBody>
      </p:sp>
    </p:spTree>
    <p:extLst>
      <p:ext uri="{BB962C8B-B14F-4D97-AF65-F5344CB8AC3E}">
        <p14:creationId xmlns:p14="http://schemas.microsoft.com/office/powerpoint/2010/main" val="3239428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12</a:t>
            </a:fld>
            <a:endParaRPr lang="el-GR"/>
          </a:p>
        </p:txBody>
      </p:sp>
    </p:spTree>
    <p:extLst>
      <p:ext uri="{BB962C8B-B14F-4D97-AF65-F5344CB8AC3E}">
        <p14:creationId xmlns:p14="http://schemas.microsoft.com/office/powerpoint/2010/main" val="32394281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13</a:t>
            </a:fld>
            <a:endParaRPr lang="el-GR"/>
          </a:p>
        </p:txBody>
      </p:sp>
    </p:spTree>
    <p:extLst>
      <p:ext uri="{BB962C8B-B14F-4D97-AF65-F5344CB8AC3E}">
        <p14:creationId xmlns:p14="http://schemas.microsoft.com/office/powerpoint/2010/main" val="32394281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14</a:t>
            </a:fld>
            <a:endParaRPr lang="el-GR"/>
          </a:p>
        </p:txBody>
      </p:sp>
    </p:spTree>
    <p:extLst>
      <p:ext uri="{BB962C8B-B14F-4D97-AF65-F5344CB8AC3E}">
        <p14:creationId xmlns:p14="http://schemas.microsoft.com/office/powerpoint/2010/main" val="3239428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15</a:t>
            </a:fld>
            <a:endParaRPr lang="el-GR"/>
          </a:p>
        </p:txBody>
      </p:sp>
    </p:spTree>
    <p:extLst>
      <p:ext uri="{BB962C8B-B14F-4D97-AF65-F5344CB8AC3E}">
        <p14:creationId xmlns:p14="http://schemas.microsoft.com/office/powerpoint/2010/main" val="3239428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16</a:t>
            </a:fld>
            <a:endParaRPr lang="el-GR"/>
          </a:p>
        </p:txBody>
      </p:sp>
    </p:spTree>
    <p:extLst>
      <p:ext uri="{BB962C8B-B14F-4D97-AF65-F5344CB8AC3E}">
        <p14:creationId xmlns:p14="http://schemas.microsoft.com/office/powerpoint/2010/main" val="3239428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5000"/>
              </a:lnSpc>
              <a:spcAft>
                <a:spcPts val="0"/>
              </a:spcAft>
            </a:pPr>
            <a:r>
              <a:rPr lang="en-US" dirty="0" smtClean="0">
                <a:solidFill>
                  <a:srgbClr val="000000"/>
                </a:solidFill>
                <a:latin typeface="Calibri Light"/>
                <a:ea typeface="Calibri"/>
                <a:cs typeface="Calibri Light"/>
              </a:rPr>
              <a:t>In order to </a:t>
            </a:r>
            <a:r>
              <a:rPr lang="en-US" dirty="0" err="1" smtClean="0">
                <a:solidFill>
                  <a:srgbClr val="000000"/>
                </a:solidFill>
                <a:latin typeface="Calibri Light"/>
                <a:ea typeface="Calibri"/>
                <a:cs typeface="Calibri Light"/>
              </a:rPr>
              <a:t>fulfil</a:t>
            </a:r>
            <a:r>
              <a:rPr lang="en-US" dirty="0" smtClean="0">
                <a:solidFill>
                  <a:srgbClr val="000000"/>
                </a:solidFill>
                <a:latin typeface="Calibri Light"/>
                <a:ea typeface="Calibri"/>
                <a:cs typeface="Calibri Light"/>
              </a:rPr>
              <a:t> this aim, the following objectives have been defined: </a:t>
            </a:r>
            <a:endParaRPr lang="el-GR" dirty="0" smtClean="0">
              <a:latin typeface="+mn-lt"/>
              <a:ea typeface="Calibri"/>
              <a:cs typeface="Times New Roman"/>
            </a:endParaRPr>
          </a:p>
          <a:p>
            <a:pPr marL="342900" lvl="0" indent="-342900" algn="just">
              <a:lnSpc>
                <a:spcPct val="105000"/>
              </a:lnSpc>
              <a:spcAft>
                <a:spcPts val="0"/>
              </a:spcAft>
              <a:buFont typeface="Calibri Light"/>
              <a:buChar char="-"/>
            </a:pPr>
            <a:r>
              <a:rPr lang="en-US" dirty="0" smtClean="0">
                <a:solidFill>
                  <a:srgbClr val="000000"/>
                </a:solidFill>
                <a:latin typeface="Calibri Light"/>
                <a:ea typeface="Calibri"/>
                <a:cs typeface="Calibri Light"/>
              </a:rPr>
              <a:t>To provide a temporary solution for hosting and maintenance of RDBFIS. </a:t>
            </a:r>
            <a:endParaRPr lang="el-GR" dirty="0" smtClean="0">
              <a:latin typeface="+mn-lt"/>
              <a:ea typeface="Calibri"/>
              <a:cs typeface="Calibri Light"/>
            </a:endParaRPr>
          </a:p>
          <a:p>
            <a:pPr marL="342900" lvl="0" indent="-342900" algn="just">
              <a:lnSpc>
                <a:spcPct val="105000"/>
              </a:lnSpc>
              <a:spcAft>
                <a:spcPts val="0"/>
              </a:spcAft>
              <a:buFont typeface="Calibri Light"/>
              <a:buChar char="-"/>
            </a:pPr>
            <a:r>
              <a:rPr lang="en-US" dirty="0" smtClean="0">
                <a:solidFill>
                  <a:srgbClr val="000000"/>
                </a:solidFill>
                <a:latin typeface="Calibri Light"/>
                <a:ea typeface="Calibri"/>
                <a:cs typeface="Calibri Light"/>
              </a:rPr>
              <a:t>To </a:t>
            </a:r>
            <a:r>
              <a:rPr lang="en-US" dirty="0" err="1" smtClean="0">
                <a:solidFill>
                  <a:srgbClr val="000000"/>
                </a:solidFill>
                <a:latin typeface="Calibri Light"/>
                <a:ea typeface="Calibri"/>
                <a:cs typeface="Calibri Light"/>
              </a:rPr>
              <a:t>finalise</a:t>
            </a:r>
            <a:r>
              <a:rPr lang="en-US" dirty="0" smtClean="0">
                <a:solidFill>
                  <a:srgbClr val="000000"/>
                </a:solidFill>
                <a:latin typeface="Calibri Light"/>
                <a:ea typeface="Calibri"/>
                <a:cs typeface="Calibri Light"/>
              </a:rPr>
              <a:t> the population of RDBFIS with data and to propose a horizontal data call for the future. </a:t>
            </a:r>
            <a:endParaRPr lang="el-GR" dirty="0" smtClean="0">
              <a:latin typeface="+mn-lt"/>
              <a:ea typeface="Calibri"/>
              <a:cs typeface="Calibri Light"/>
            </a:endParaRPr>
          </a:p>
          <a:p>
            <a:pPr marL="342900" lvl="0" indent="-342900" algn="just">
              <a:lnSpc>
                <a:spcPct val="105000"/>
              </a:lnSpc>
              <a:spcAft>
                <a:spcPts val="0"/>
              </a:spcAft>
              <a:buFont typeface="Calibri Light"/>
              <a:buChar char="-"/>
            </a:pPr>
            <a:r>
              <a:rPr lang="en-US" dirty="0" smtClean="0">
                <a:solidFill>
                  <a:srgbClr val="000000"/>
                </a:solidFill>
                <a:latin typeface="Calibri Light"/>
                <a:ea typeface="Calibri"/>
                <a:cs typeface="Calibri Light"/>
              </a:rPr>
              <a:t>To use RDBFIS for submission to data calls and reporting obligations. </a:t>
            </a:r>
            <a:endParaRPr lang="el-GR" dirty="0" smtClean="0">
              <a:latin typeface="+mn-lt"/>
              <a:ea typeface="Calibri"/>
              <a:cs typeface="Calibri Light"/>
            </a:endParaRPr>
          </a:p>
          <a:p>
            <a:pPr marL="342900" lvl="0" indent="-342900" algn="just">
              <a:lnSpc>
                <a:spcPct val="105000"/>
              </a:lnSpc>
              <a:spcAft>
                <a:spcPts val="0"/>
              </a:spcAft>
              <a:buFont typeface="Calibri Light"/>
              <a:buChar char="-"/>
            </a:pPr>
            <a:r>
              <a:rPr lang="en-US" dirty="0" smtClean="0">
                <a:solidFill>
                  <a:srgbClr val="000000"/>
                </a:solidFill>
                <a:latin typeface="Calibri Light"/>
                <a:ea typeface="Calibri"/>
                <a:cs typeface="Calibri Light"/>
              </a:rPr>
              <a:t>To work on fine-tuning and further development of RDBFIS, based on the outcomes of the previous study, the experience gained so far and the exchanges with end users, namely the Med &amp; BS MS, the RCG Med &amp; BS and main end users of the region. </a:t>
            </a:r>
            <a:endParaRPr lang="el-GR" dirty="0" smtClean="0">
              <a:latin typeface="+mn-lt"/>
              <a:ea typeface="Calibri"/>
              <a:cs typeface="Calibri Light"/>
            </a:endParaRPr>
          </a:p>
          <a:p>
            <a:pPr marL="342900" lvl="0" indent="-342900" algn="just">
              <a:lnSpc>
                <a:spcPct val="105000"/>
              </a:lnSpc>
              <a:spcAft>
                <a:spcPts val="0"/>
              </a:spcAft>
              <a:buFont typeface="Calibri Light"/>
              <a:buChar char="-"/>
            </a:pPr>
            <a:r>
              <a:rPr lang="en-US" dirty="0" smtClean="0">
                <a:solidFill>
                  <a:srgbClr val="000000"/>
                </a:solidFill>
                <a:latin typeface="Calibri Light"/>
                <a:ea typeface="Calibri"/>
                <a:cs typeface="Calibri Light"/>
              </a:rPr>
              <a:t>To provide support and training to the users. </a:t>
            </a:r>
            <a:endParaRPr lang="el-GR" dirty="0" smtClean="0">
              <a:latin typeface="+mn-lt"/>
              <a:ea typeface="Calibri"/>
              <a:cs typeface="Calibri Light"/>
            </a:endParaRPr>
          </a:p>
          <a:p>
            <a:pPr marL="342900" lvl="0" indent="-342900" algn="just">
              <a:lnSpc>
                <a:spcPct val="105000"/>
              </a:lnSpc>
              <a:spcAft>
                <a:spcPts val="0"/>
              </a:spcAft>
              <a:buFont typeface="Calibri Light"/>
              <a:buChar char="-"/>
            </a:pPr>
            <a:r>
              <a:rPr lang="en-US" dirty="0" smtClean="0">
                <a:solidFill>
                  <a:srgbClr val="000000"/>
                </a:solidFill>
                <a:latin typeface="Calibri Light"/>
                <a:ea typeface="Calibri"/>
                <a:cs typeface="Calibri Light"/>
              </a:rPr>
              <a:t>To assist in the transition to the permanent host. </a:t>
            </a:r>
            <a:endParaRPr lang="el-GR" dirty="0" smtClean="0">
              <a:effectLst/>
              <a:latin typeface="+mn-lt"/>
              <a:ea typeface="Calibri"/>
              <a:cs typeface="Calibri Light"/>
            </a:endParaRPr>
          </a:p>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3</a:t>
            </a:fld>
            <a:endParaRPr lang="el-GR"/>
          </a:p>
        </p:txBody>
      </p:sp>
    </p:spTree>
    <p:extLst>
      <p:ext uri="{BB962C8B-B14F-4D97-AF65-F5344CB8AC3E}">
        <p14:creationId xmlns:p14="http://schemas.microsoft.com/office/powerpoint/2010/main" val="1808685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Sub-Task 0.1 – Project management</a:t>
            </a:r>
          </a:p>
          <a:p>
            <a:r>
              <a:rPr lang="en-US" dirty="0" smtClean="0"/>
              <a:t>Sub-Task 0.2 – Meetings with CINEA/DG MARE</a:t>
            </a:r>
          </a:p>
          <a:p>
            <a:r>
              <a:rPr lang="en-US" dirty="0" smtClean="0"/>
              <a:t>Sub-Task 0.3 – Reporting activities</a:t>
            </a:r>
          </a:p>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4</a:t>
            </a:fld>
            <a:endParaRPr lang="el-GR"/>
          </a:p>
        </p:txBody>
      </p:sp>
    </p:spTree>
    <p:extLst>
      <p:ext uri="{BB962C8B-B14F-4D97-AF65-F5344CB8AC3E}">
        <p14:creationId xmlns:p14="http://schemas.microsoft.com/office/powerpoint/2010/main" val="3548042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5</a:t>
            </a:fld>
            <a:endParaRPr lang="el-GR"/>
          </a:p>
        </p:txBody>
      </p:sp>
    </p:spTree>
    <p:extLst>
      <p:ext uri="{BB962C8B-B14F-4D97-AF65-F5344CB8AC3E}">
        <p14:creationId xmlns:p14="http://schemas.microsoft.com/office/powerpoint/2010/main" val="3239428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6</a:t>
            </a:fld>
            <a:endParaRPr lang="el-GR"/>
          </a:p>
        </p:txBody>
      </p:sp>
    </p:spTree>
    <p:extLst>
      <p:ext uri="{BB962C8B-B14F-4D97-AF65-F5344CB8AC3E}">
        <p14:creationId xmlns:p14="http://schemas.microsoft.com/office/powerpoint/2010/main" val="3239428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7</a:t>
            </a:fld>
            <a:endParaRPr lang="el-GR"/>
          </a:p>
        </p:txBody>
      </p:sp>
    </p:spTree>
    <p:extLst>
      <p:ext uri="{BB962C8B-B14F-4D97-AF65-F5344CB8AC3E}">
        <p14:creationId xmlns:p14="http://schemas.microsoft.com/office/powerpoint/2010/main" val="3239428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8</a:t>
            </a:fld>
            <a:endParaRPr lang="el-GR"/>
          </a:p>
        </p:txBody>
      </p:sp>
    </p:spTree>
    <p:extLst>
      <p:ext uri="{BB962C8B-B14F-4D97-AF65-F5344CB8AC3E}">
        <p14:creationId xmlns:p14="http://schemas.microsoft.com/office/powerpoint/2010/main" val="3239428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9</a:t>
            </a:fld>
            <a:endParaRPr lang="el-GR"/>
          </a:p>
        </p:txBody>
      </p:sp>
    </p:spTree>
    <p:extLst>
      <p:ext uri="{BB962C8B-B14F-4D97-AF65-F5344CB8AC3E}">
        <p14:creationId xmlns:p14="http://schemas.microsoft.com/office/powerpoint/2010/main" val="3239428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l-GR" dirty="0"/>
          </a:p>
        </p:txBody>
      </p:sp>
      <p:sp>
        <p:nvSpPr>
          <p:cNvPr id="4" name="Slide Number Placeholder 3"/>
          <p:cNvSpPr>
            <a:spLocks noGrp="1"/>
          </p:cNvSpPr>
          <p:nvPr>
            <p:ph type="sldNum" sz="quarter" idx="10"/>
          </p:nvPr>
        </p:nvSpPr>
        <p:spPr/>
        <p:txBody>
          <a:bodyPr/>
          <a:lstStyle/>
          <a:p>
            <a:fld id="{FC744FE7-E0CB-477A-9181-79AFBD3227AD}" type="slidenum">
              <a:rPr lang="el-GR" smtClean="0"/>
              <a:t>10</a:t>
            </a:fld>
            <a:endParaRPr lang="el-GR"/>
          </a:p>
        </p:txBody>
      </p:sp>
    </p:spTree>
    <p:extLst>
      <p:ext uri="{BB962C8B-B14F-4D97-AF65-F5344CB8AC3E}">
        <p14:creationId xmlns:p14="http://schemas.microsoft.com/office/powerpoint/2010/main" val="3239428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590E05-D96A-4FDE-A29E-64C8C56AFA38}"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5EA76-C2C2-4F7E-AC61-DC1A78227E80}" type="slidenum">
              <a:rPr lang="en-US" smtClean="0"/>
              <a:t>‹#›</a:t>
            </a:fld>
            <a:endParaRPr lang="en-US"/>
          </a:p>
        </p:txBody>
      </p:sp>
    </p:spTree>
    <p:extLst>
      <p:ext uri="{BB962C8B-B14F-4D97-AF65-F5344CB8AC3E}">
        <p14:creationId xmlns:p14="http://schemas.microsoft.com/office/powerpoint/2010/main" val="3090453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90E05-D96A-4FDE-A29E-64C8C56AFA38}"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5EA76-C2C2-4F7E-AC61-DC1A78227E80}" type="slidenum">
              <a:rPr lang="en-US" smtClean="0"/>
              <a:t>‹#›</a:t>
            </a:fld>
            <a:endParaRPr lang="en-US"/>
          </a:p>
        </p:txBody>
      </p:sp>
    </p:spTree>
    <p:extLst>
      <p:ext uri="{BB962C8B-B14F-4D97-AF65-F5344CB8AC3E}">
        <p14:creationId xmlns:p14="http://schemas.microsoft.com/office/powerpoint/2010/main" val="1669617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90E05-D96A-4FDE-A29E-64C8C56AFA38}"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5EA76-C2C2-4F7E-AC61-DC1A78227E80}" type="slidenum">
              <a:rPr lang="en-US" smtClean="0"/>
              <a:t>‹#›</a:t>
            </a:fld>
            <a:endParaRPr lang="en-US"/>
          </a:p>
        </p:txBody>
      </p:sp>
    </p:spTree>
    <p:extLst>
      <p:ext uri="{BB962C8B-B14F-4D97-AF65-F5344CB8AC3E}">
        <p14:creationId xmlns:p14="http://schemas.microsoft.com/office/powerpoint/2010/main" val="2968054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590E05-D96A-4FDE-A29E-64C8C56AFA38}"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5EA76-C2C2-4F7E-AC61-DC1A78227E80}" type="slidenum">
              <a:rPr lang="en-US" smtClean="0"/>
              <a:t>‹#›</a:t>
            </a:fld>
            <a:endParaRPr lang="en-US"/>
          </a:p>
        </p:txBody>
      </p:sp>
    </p:spTree>
    <p:extLst>
      <p:ext uri="{BB962C8B-B14F-4D97-AF65-F5344CB8AC3E}">
        <p14:creationId xmlns:p14="http://schemas.microsoft.com/office/powerpoint/2010/main" val="407161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590E05-D96A-4FDE-A29E-64C8C56AFA38}" type="datetimeFigureOut">
              <a:rPr lang="en-US" smtClean="0"/>
              <a:t>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F5EA76-C2C2-4F7E-AC61-DC1A78227E80}" type="slidenum">
              <a:rPr lang="en-US" smtClean="0"/>
              <a:t>‹#›</a:t>
            </a:fld>
            <a:endParaRPr lang="en-US"/>
          </a:p>
        </p:txBody>
      </p:sp>
    </p:spTree>
    <p:extLst>
      <p:ext uri="{BB962C8B-B14F-4D97-AF65-F5344CB8AC3E}">
        <p14:creationId xmlns:p14="http://schemas.microsoft.com/office/powerpoint/2010/main" val="3167382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590E05-D96A-4FDE-A29E-64C8C56AFA38}"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5EA76-C2C2-4F7E-AC61-DC1A78227E80}" type="slidenum">
              <a:rPr lang="en-US" smtClean="0"/>
              <a:t>‹#›</a:t>
            </a:fld>
            <a:endParaRPr lang="en-US"/>
          </a:p>
        </p:txBody>
      </p:sp>
    </p:spTree>
    <p:extLst>
      <p:ext uri="{BB962C8B-B14F-4D97-AF65-F5344CB8AC3E}">
        <p14:creationId xmlns:p14="http://schemas.microsoft.com/office/powerpoint/2010/main" val="1599578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590E05-D96A-4FDE-A29E-64C8C56AFA38}" type="datetimeFigureOut">
              <a:rPr lang="en-US" smtClean="0"/>
              <a:t>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F5EA76-C2C2-4F7E-AC61-DC1A78227E80}" type="slidenum">
              <a:rPr lang="en-US" smtClean="0"/>
              <a:t>‹#›</a:t>
            </a:fld>
            <a:endParaRPr lang="en-US"/>
          </a:p>
        </p:txBody>
      </p:sp>
    </p:spTree>
    <p:extLst>
      <p:ext uri="{BB962C8B-B14F-4D97-AF65-F5344CB8AC3E}">
        <p14:creationId xmlns:p14="http://schemas.microsoft.com/office/powerpoint/2010/main" val="4098441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590E05-D96A-4FDE-A29E-64C8C56AFA38}" type="datetimeFigureOut">
              <a:rPr lang="en-US" smtClean="0"/>
              <a:t>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F5EA76-C2C2-4F7E-AC61-DC1A78227E80}" type="slidenum">
              <a:rPr lang="en-US" smtClean="0"/>
              <a:t>‹#›</a:t>
            </a:fld>
            <a:endParaRPr lang="en-US"/>
          </a:p>
        </p:txBody>
      </p:sp>
    </p:spTree>
    <p:extLst>
      <p:ext uri="{BB962C8B-B14F-4D97-AF65-F5344CB8AC3E}">
        <p14:creationId xmlns:p14="http://schemas.microsoft.com/office/powerpoint/2010/main" val="4197815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590E05-D96A-4FDE-A29E-64C8C56AFA38}" type="datetimeFigureOut">
              <a:rPr lang="en-US" smtClean="0"/>
              <a:t>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F5EA76-C2C2-4F7E-AC61-DC1A78227E80}" type="slidenum">
              <a:rPr lang="en-US" smtClean="0"/>
              <a:t>‹#›</a:t>
            </a:fld>
            <a:endParaRPr lang="en-US"/>
          </a:p>
        </p:txBody>
      </p:sp>
    </p:spTree>
    <p:extLst>
      <p:ext uri="{BB962C8B-B14F-4D97-AF65-F5344CB8AC3E}">
        <p14:creationId xmlns:p14="http://schemas.microsoft.com/office/powerpoint/2010/main" val="199274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90E05-D96A-4FDE-A29E-64C8C56AFA38}"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5EA76-C2C2-4F7E-AC61-DC1A78227E80}" type="slidenum">
              <a:rPr lang="en-US" smtClean="0"/>
              <a:t>‹#›</a:t>
            </a:fld>
            <a:endParaRPr lang="en-US"/>
          </a:p>
        </p:txBody>
      </p:sp>
    </p:spTree>
    <p:extLst>
      <p:ext uri="{BB962C8B-B14F-4D97-AF65-F5344CB8AC3E}">
        <p14:creationId xmlns:p14="http://schemas.microsoft.com/office/powerpoint/2010/main" val="2507640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590E05-D96A-4FDE-A29E-64C8C56AFA38}" type="datetimeFigureOut">
              <a:rPr lang="en-US" smtClean="0"/>
              <a:t>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F5EA76-C2C2-4F7E-AC61-DC1A78227E80}" type="slidenum">
              <a:rPr lang="en-US" smtClean="0"/>
              <a:t>‹#›</a:t>
            </a:fld>
            <a:endParaRPr lang="en-US"/>
          </a:p>
        </p:txBody>
      </p:sp>
    </p:spTree>
    <p:extLst>
      <p:ext uri="{BB962C8B-B14F-4D97-AF65-F5344CB8AC3E}">
        <p14:creationId xmlns:p14="http://schemas.microsoft.com/office/powerpoint/2010/main" val="2549720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590E05-D96A-4FDE-A29E-64C8C56AFA38}" type="datetimeFigureOut">
              <a:rPr lang="en-US" smtClean="0"/>
              <a:t>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5EA76-C2C2-4F7E-AC61-DC1A78227E80}" type="slidenum">
              <a:rPr lang="en-US" smtClean="0"/>
              <a:t>‹#›</a:t>
            </a:fld>
            <a:endParaRPr lang="en-US"/>
          </a:p>
        </p:txBody>
      </p:sp>
    </p:spTree>
    <p:extLst>
      <p:ext uri="{BB962C8B-B14F-4D97-AF65-F5344CB8AC3E}">
        <p14:creationId xmlns:p14="http://schemas.microsoft.com/office/powerpoint/2010/main" val="2622441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l-GR"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Rectangle 5"/>
          <p:cNvSpPr>
            <a:spLocks noChangeArrowheads="1"/>
          </p:cNvSpPr>
          <p:nvPr/>
        </p:nvSpPr>
        <p:spPr bwMode="auto">
          <a:xfrm>
            <a:off x="4458026" y="827594"/>
            <a:ext cx="22794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000" b="0" i="1" u="none" strike="noStrike" cap="none" normalizeH="0" baseline="0" dirty="0" smtClean="0">
                <a:ln>
                  <a:noFill/>
                </a:ln>
                <a:solidFill>
                  <a:schemeClr val="tx1"/>
                </a:solidFill>
                <a:effectLst/>
                <a:latin typeface="Segoe Condensed" charset="0"/>
                <a:ea typeface="Segoe Condensed" charset="0"/>
                <a:cs typeface="Calibri" pitchFamily="34" charset="0"/>
              </a:rPr>
              <a:t>)</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10" name="Picture 9"/>
          <p:cNvPicPr/>
          <p:nvPr/>
        </p:nvPicPr>
        <p:blipFill>
          <a:blip r:embed="rId2"/>
          <a:stretch>
            <a:fillRect/>
          </a:stretch>
        </p:blipFill>
        <p:spPr>
          <a:xfrm>
            <a:off x="1043607" y="0"/>
            <a:ext cx="6912769" cy="4509120"/>
          </a:xfrm>
          <a:prstGeom prst="rect">
            <a:avLst/>
          </a:prstGeom>
        </p:spPr>
      </p:pic>
      <p:sp>
        <p:nvSpPr>
          <p:cNvPr id="11" name="Rectangle 10"/>
          <p:cNvSpPr/>
          <p:nvPr/>
        </p:nvSpPr>
        <p:spPr>
          <a:xfrm>
            <a:off x="0" y="4293096"/>
            <a:ext cx="9144000" cy="2616101"/>
          </a:xfrm>
          <a:prstGeom prst="rect">
            <a:avLst/>
          </a:prstGeom>
          <a:ln w="19050">
            <a:solidFill>
              <a:srgbClr val="0070C0"/>
            </a:solidFill>
          </a:ln>
        </p:spPr>
        <p:txBody>
          <a:bodyPr wrap="square">
            <a:spAutoFit/>
          </a:bodyPr>
          <a:lstStyle/>
          <a:p>
            <a:pPr algn="ctr"/>
            <a:r>
              <a:rPr lang="en-US" sz="2800" b="1" dirty="0" smtClean="0">
                <a:cs typeface="Calibri" pitchFamily="34" charset="0"/>
              </a:rPr>
              <a:t>Establishment </a:t>
            </a:r>
            <a:r>
              <a:rPr lang="en-US" sz="2800" b="1" dirty="0">
                <a:cs typeface="Calibri" pitchFamily="34" charset="0"/>
              </a:rPr>
              <a:t>of the Regional Database for the Mediterranean and Black </a:t>
            </a:r>
            <a:r>
              <a:rPr lang="en-US" sz="2800" b="1" dirty="0" smtClean="0">
                <a:cs typeface="Calibri" pitchFamily="34" charset="0"/>
              </a:rPr>
              <a:t>Seas (new service)</a:t>
            </a:r>
          </a:p>
          <a:p>
            <a:pPr algn="ctr"/>
            <a:endParaRPr lang="en-US" sz="2000" b="1" dirty="0">
              <a:cs typeface="Calibri" pitchFamily="34" charset="0"/>
            </a:endParaRPr>
          </a:p>
          <a:p>
            <a:pPr algn="ctr"/>
            <a:r>
              <a:rPr lang="en-US" sz="2400" dirty="0" smtClean="0">
                <a:ea typeface="Calibri"/>
                <a:cs typeface="Calibri" pitchFamily="34" charset="0"/>
                <a:sym typeface="Calibri"/>
              </a:rPr>
              <a:t>Presenting:</a:t>
            </a:r>
            <a:r>
              <a:rPr lang="en-US" sz="2400" dirty="0" smtClean="0">
                <a:solidFill>
                  <a:schemeClr val="bg2">
                    <a:lumMod val="50000"/>
                  </a:schemeClr>
                </a:solidFill>
                <a:ea typeface="Calibri"/>
                <a:cs typeface="Calibri" pitchFamily="34" charset="0"/>
                <a:sym typeface="Calibri"/>
              </a:rPr>
              <a:t> </a:t>
            </a:r>
            <a:r>
              <a:rPr lang="en-US" sz="2400" dirty="0" err="1" smtClean="0">
                <a:solidFill>
                  <a:schemeClr val="tx2">
                    <a:lumMod val="50000"/>
                  </a:schemeClr>
                </a:solidFill>
                <a:ea typeface="Calibri"/>
                <a:cs typeface="Calibri" pitchFamily="34" charset="0"/>
                <a:sym typeface="Calibri"/>
              </a:rPr>
              <a:t>Irida</a:t>
            </a:r>
            <a:r>
              <a:rPr lang="en-US" sz="2400" dirty="0" smtClean="0">
                <a:solidFill>
                  <a:schemeClr val="tx2">
                    <a:lumMod val="50000"/>
                  </a:schemeClr>
                </a:solidFill>
                <a:ea typeface="Calibri"/>
                <a:cs typeface="Calibri" pitchFamily="34" charset="0"/>
                <a:sym typeface="Calibri"/>
              </a:rPr>
              <a:t> </a:t>
            </a:r>
            <a:r>
              <a:rPr lang="en-US" sz="2400" dirty="0" err="1" smtClean="0">
                <a:solidFill>
                  <a:schemeClr val="tx2">
                    <a:lumMod val="50000"/>
                  </a:schemeClr>
                </a:solidFill>
                <a:ea typeface="Calibri"/>
                <a:cs typeface="Calibri" pitchFamily="34" charset="0"/>
                <a:sym typeface="Calibri"/>
              </a:rPr>
              <a:t>Maina</a:t>
            </a:r>
            <a:r>
              <a:rPr lang="en-US" sz="2400" dirty="0" smtClean="0">
                <a:solidFill>
                  <a:schemeClr val="tx2">
                    <a:lumMod val="50000"/>
                  </a:schemeClr>
                </a:solidFill>
                <a:ea typeface="Calibri"/>
                <a:cs typeface="Calibri" pitchFamily="34" charset="0"/>
                <a:sym typeface="Calibri"/>
              </a:rPr>
              <a:t>, </a:t>
            </a:r>
            <a:r>
              <a:rPr lang="en-US" sz="2400" dirty="0" err="1" smtClean="0">
                <a:solidFill>
                  <a:schemeClr val="tx2">
                    <a:lumMod val="50000"/>
                  </a:schemeClr>
                </a:solidFill>
                <a:ea typeface="Calibri"/>
                <a:cs typeface="Calibri" pitchFamily="34" charset="0"/>
                <a:sym typeface="Calibri"/>
              </a:rPr>
              <a:t>Stefanos</a:t>
            </a:r>
            <a:r>
              <a:rPr lang="en-US" sz="2400" dirty="0" smtClean="0">
                <a:solidFill>
                  <a:schemeClr val="tx2">
                    <a:lumMod val="50000"/>
                  </a:schemeClr>
                </a:solidFill>
                <a:ea typeface="Calibri"/>
                <a:cs typeface="Calibri" pitchFamily="34" charset="0"/>
                <a:sym typeface="Calibri"/>
              </a:rPr>
              <a:t> </a:t>
            </a:r>
            <a:r>
              <a:rPr lang="en-US" sz="2400" dirty="0" err="1" smtClean="0">
                <a:solidFill>
                  <a:schemeClr val="tx2">
                    <a:lumMod val="50000"/>
                  </a:schemeClr>
                </a:solidFill>
                <a:ea typeface="Calibri"/>
                <a:cs typeface="Calibri" pitchFamily="34" charset="0"/>
                <a:sym typeface="Calibri"/>
              </a:rPr>
              <a:t>Kavadas</a:t>
            </a:r>
            <a:endParaRPr lang="en-US" sz="2400" dirty="0" smtClean="0">
              <a:solidFill>
                <a:schemeClr val="tx2">
                  <a:lumMod val="50000"/>
                </a:schemeClr>
              </a:solidFill>
              <a:ea typeface="Calibri"/>
              <a:cs typeface="Calibri" pitchFamily="34" charset="0"/>
              <a:sym typeface="Calibri"/>
            </a:endParaRPr>
          </a:p>
          <a:p>
            <a:pPr algn="ctr"/>
            <a:endParaRPr lang="en-US" sz="2400" b="1" dirty="0" smtClean="0">
              <a:cs typeface="Calibri" pitchFamily="34" charset="0"/>
            </a:endParaRPr>
          </a:p>
          <a:p>
            <a:pPr algn="r"/>
            <a:r>
              <a:rPr lang="en-US" sz="2000" i="1" dirty="0" smtClean="0"/>
              <a:t>Statistical </a:t>
            </a:r>
            <a:r>
              <a:rPr lang="en-US" sz="2000" i="1" dirty="0"/>
              <a:t>Workshop </a:t>
            </a:r>
            <a:r>
              <a:rPr lang="en-US" sz="2000" i="1" dirty="0" smtClean="0"/>
              <a:t>on </a:t>
            </a:r>
            <a:r>
              <a:rPr lang="en-US" sz="2000" i="1" dirty="0"/>
              <a:t>the </a:t>
            </a:r>
            <a:r>
              <a:rPr lang="en-GB" sz="2000" i="1" dirty="0"/>
              <a:t>Raising Procedures for M</a:t>
            </a:r>
            <a:r>
              <a:rPr lang="en-US" sz="2000" i="1" dirty="0" err="1"/>
              <a:t>ed</a:t>
            </a:r>
            <a:r>
              <a:rPr lang="en-GB" sz="2000" i="1" dirty="0"/>
              <a:t>&amp;BS Biological </a:t>
            </a:r>
            <a:r>
              <a:rPr lang="en-GB" sz="2000" i="1" dirty="0" smtClean="0"/>
              <a:t>data </a:t>
            </a:r>
          </a:p>
          <a:p>
            <a:pPr algn="r"/>
            <a:r>
              <a:rPr lang="en-US" sz="2000" i="1" dirty="0" smtClean="0">
                <a:cs typeface="Calibri" pitchFamily="34" charset="0"/>
              </a:rPr>
              <a:t>16 </a:t>
            </a:r>
            <a:r>
              <a:rPr lang="en-US" sz="2000" i="1" dirty="0">
                <a:cs typeface="Calibri" pitchFamily="34" charset="0"/>
              </a:rPr>
              <a:t>January </a:t>
            </a:r>
            <a:r>
              <a:rPr lang="en-US" sz="2000" i="1" dirty="0" smtClean="0">
                <a:cs typeface="Calibri" pitchFamily="34" charset="0"/>
              </a:rPr>
              <a:t>2025 </a:t>
            </a:r>
            <a:endParaRPr lang="en-US" sz="2000" i="1" dirty="0">
              <a:cs typeface="Calibri" pitchFamily="34" charset="0"/>
            </a:endParaRPr>
          </a:p>
        </p:txBody>
      </p:sp>
    </p:spTree>
    <p:extLst>
      <p:ext uri="{BB962C8B-B14F-4D97-AF65-F5344CB8AC3E}">
        <p14:creationId xmlns:p14="http://schemas.microsoft.com/office/powerpoint/2010/main" val="27272809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7271" y="836712"/>
            <a:ext cx="8640960" cy="163121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latin typeface="Calibri" pitchFamily="34" charset="0"/>
              </a:rPr>
              <a:t>Activity </a:t>
            </a:r>
            <a:r>
              <a:rPr lang="en-US" sz="2000" b="1" dirty="0">
                <a:latin typeface="Calibri" pitchFamily="34" charset="0"/>
              </a:rPr>
              <a:t>6: Improvement and further development of the existing validation scheme and consistency checks (MEDIAS, socio economic, cross validations between the EC </a:t>
            </a:r>
            <a:r>
              <a:rPr lang="en-US" sz="2000" b="1" dirty="0" err="1">
                <a:latin typeface="Calibri" pitchFamily="34" charset="0"/>
              </a:rPr>
              <a:t>datacalls</a:t>
            </a:r>
            <a:r>
              <a:rPr lang="en-US" sz="2000" b="1" dirty="0">
                <a:latin typeface="Calibri" pitchFamily="34" charset="0"/>
              </a:rPr>
              <a:t>) </a:t>
            </a:r>
            <a:endParaRPr lang="en-US" sz="2000" b="1" dirty="0" smtClean="0">
              <a:latin typeface="Calibri" pitchFamily="34" charset="0"/>
            </a:endParaRPr>
          </a:p>
          <a:p>
            <a:r>
              <a:rPr lang="en-US" sz="2000" dirty="0" smtClean="0">
                <a:latin typeface="Calibri" pitchFamily="34" charset="0"/>
              </a:rPr>
              <a:t>Coordinators</a:t>
            </a:r>
            <a:r>
              <a:rPr lang="en-US" sz="2000" dirty="0">
                <a:latin typeface="Calibri" pitchFamily="34" charset="0"/>
              </a:rPr>
              <a:t>: </a:t>
            </a:r>
            <a:r>
              <a:rPr lang="en-US" sz="2000" dirty="0" err="1">
                <a:latin typeface="Calibri" pitchFamily="34" charset="0"/>
              </a:rPr>
              <a:t>Stefanos</a:t>
            </a:r>
            <a:r>
              <a:rPr lang="en-US" sz="2000" dirty="0">
                <a:latin typeface="Calibri" pitchFamily="34" charset="0"/>
              </a:rPr>
              <a:t> </a:t>
            </a:r>
            <a:r>
              <a:rPr lang="en-US" sz="2000" dirty="0" err="1">
                <a:latin typeface="Calibri" pitchFamily="34" charset="0"/>
              </a:rPr>
              <a:t>Kavadas</a:t>
            </a:r>
            <a:r>
              <a:rPr lang="en-US" sz="2000" dirty="0">
                <a:latin typeface="Calibri" pitchFamily="34" charset="0"/>
              </a:rPr>
              <a:t>, </a:t>
            </a:r>
            <a:r>
              <a:rPr lang="en-US" sz="2000" dirty="0" err="1">
                <a:latin typeface="Calibri" pitchFamily="34" charset="0"/>
              </a:rPr>
              <a:t>Irida</a:t>
            </a:r>
            <a:r>
              <a:rPr lang="en-US" sz="2000" dirty="0">
                <a:latin typeface="Calibri" pitchFamily="34" charset="0"/>
              </a:rPr>
              <a:t> </a:t>
            </a:r>
            <a:r>
              <a:rPr lang="en-US" sz="2000" dirty="0" err="1">
                <a:latin typeface="Calibri" pitchFamily="34" charset="0"/>
              </a:rPr>
              <a:t>Maina</a:t>
            </a:r>
            <a:r>
              <a:rPr lang="en-US" sz="2000" dirty="0">
                <a:latin typeface="Calibri" pitchFamily="34" charset="0"/>
              </a:rPr>
              <a:t> (HCMR), </a:t>
            </a:r>
            <a:r>
              <a:rPr lang="en-US" sz="2000" dirty="0" err="1">
                <a:latin typeface="Calibri" pitchFamily="34" charset="0"/>
              </a:rPr>
              <a:t>Ioannis</a:t>
            </a:r>
            <a:r>
              <a:rPr lang="en-US" sz="2000" dirty="0">
                <a:latin typeface="Calibri" pitchFamily="34" charset="0"/>
              </a:rPr>
              <a:t> </a:t>
            </a:r>
            <a:r>
              <a:rPr lang="en-US" sz="2000" dirty="0" err="1">
                <a:latin typeface="Calibri" pitchFamily="34" charset="0"/>
              </a:rPr>
              <a:t>Chamodrakas</a:t>
            </a:r>
            <a:r>
              <a:rPr lang="en-US" sz="2000" dirty="0">
                <a:latin typeface="Calibri" pitchFamily="34" charset="0"/>
              </a:rPr>
              <a:t>(UOA)</a:t>
            </a:r>
          </a:p>
          <a:p>
            <a:r>
              <a:rPr lang="en-US" sz="2000" dirty="0">
                <a:latin typeface="Calibri" pitchFamily="34" charset="0"/>
              </a:rPr>
              <a:t>Duration: 12 months (from month 1 to 12</a:t>
            </a:r>
            <a:r>
              <a:rPr lang="en-US" sz="2000" dirty="0" smtClean="0">
                <a:latin typeface="Calibri" pitchFamily="34" charset="0"/>
              </a:rPr>
              <a:t>)</a:t>
            </a:r>
            <a:endParaRPr lang="en-US" sz="2000" dirty="0">
              <a:latin typeface="Calibri" pitchFamily="34" charset="0"/>
            </a:endParaRPr>
          </a:p>
        </p:txBody>
      </p:sp>
      <p:sp>
        <p:nvSpPr>
          <p:cNvPr id="4" name="Rectangle 3"/>
          <p:cNvSpPr/>
          <p:nvPr/>
        </p:nvSpPr>
        <p:spPr>
          <a:xfrm>
            <a:off x="167271" y="2708920"/>
            <a:ext cx="8640960" cy="3170099"/>
          </a:xfrm>
          <a:prstGeom prst="rect">
            <a:avLst/>
          </a:prstGeom>
        </p:spPr>
        <p:txBody>
          <a:bodyPr wrap="square">
            <a:spAutoFit/>
          </a:bodyPr>
          <a:lstStyle/>
          <a:p>
            <a:pPr marL="285750" indent="-285750">
              <a:buFont typeface="Arial" pitchFamily="34" charset="0"/>
              <a:buChar char="•"/>
            </a:pPr>
            <a:r>
              <a:rPr lang="en-US" sz="2000" dirty="0">
                <a:latin typeface="Calibri" pitchFamily="34" charset="0"/>
              </a:rPr>
              <a:t>This activity focuses on the improvements and further development of the existing </a:t>
            </a:r>
            <a:r>
              <a:rPr lang="en-US" sz="2000" b="1" dirty="0">
                <a:latin typeface="Calibri" pitchFamily="34" charset="0"/>
              </a:rPr>
              <a:t>validation scheme </a:t>
            </a:r>
            <a:r>
              <a:rPr lang="en-US" sz="2000" dirty="0">
                <a:latin typeface="Calibri" pitchFamily="34" charset="0"/>
              </a:rPr>
              <a:t>and </a:t>
            </a:r>
            <a:r>
              <a:rPr lang="en-US" sz="2000" b="1" dirty="0">
                <a:latin typeface="Calibri" pitchFamily="34" charset="0"/>
              </a:rPr>
              <a:t>consistency checks </a:t>
            </a:r>
            <a:r>
              <a:rPr lang="en-US" sz="2000" dirty="0">
                <a:latin typeface="Calibri" pitchFamily="34" charset="0"/>
              </a:rPr>
              <a:t>established within the RDBFIS</a:t>
            </a:r>
            <a:r>
              <a:rPr lang="en-US" sz="2000" dirty="0" smtClean="0">
                <a:latin typeface="Calibri" pitchFamily="34" charset="0"/>
              </a:rPr>
              <a:t>.</a:t>
            </a:r>
          </a:p>
          <a:p>
            <a:pPr marL="285750" indent="-285750">
              <a:buFont typeface="Arial" pitchFamily="34" charset="0"/>
              <a:buChar char="•"/>
            </a:pPr>
            <a:r>
              <a:rPr lang="en-US" sz="2000" dirty="0" smtClean="0">
                <a:latin typeface="Calibri" pitchFamily="34" charset="0"/>
              </a:rPr>
              <a:t>The </a:t>
            </a:r>
            <a:r>
              <a:rPr lang="en-US" sz="2000" dirty="0">
                <a:latin typeface="Calibri" pitchFamily="34" charset="0"/>
              </a:rPr>
              <a:t>enhancements primarily target key data sets such as MEDIAS, socio-economic datasets, and cross-validation processes between various EC data calls</a:t>
            </a:r>
            <a:r>
              <a:rPr lang="en-US" sz="2000" dirty="0" smtClean="0">
                <a:latin typeface="Calibri" pitchFamily="34" charset="0"/>
              </a:rPr>
              <a:t>.</a:t>
            </a:r>
          </a:p>
          <a:p>
            <a:pPr marL="285750" indent="-285750">
              <a:buFont typeface="Arial" pitchFamily="34" charset="0"/>
              <a:buChar char="•"/>
            </a:pPr>
            <a:r>
              <a:rPr lang="en-US" sz="2000" dirty="0" smtClean="0">
                <a:latin typeface="Calibri" pitchFamily="34" charset="0"/>
              </a:rPr>
              <a:t>By </a:t>
            </a:r>
            <a:r>
              <a:rPr lang="en-US" sz="2000" dirty="0">
                <a:latin typeface="Calibri" pitchFamily="34" charset="0"/>
              </a:rPr>
              <a:t>refining these mechanisms, the project aims to strengthen data quality, reliability, and interoperability across multiple data domains. </a:t>
            </a:r>
            <a:endParaRPr lang="en-US" sz="2000" dirty="0" smtClean="0">
              <a:latin typeface="Calibri" pitchFamily="34" charset="0"/>
            </a:endParaRPr>
          </a:p>
          <a:p>
            <a:pPr marL="285750" indent="-285750">
              <a:buFont typeface="Arial" pitchFamily="34" charset="0"/>
              <a:buChar char="•"/>
            </a:pPr>
            <a:r>
              <a:rPr lang="en-US" sz="2000" dirty="0" smtClean="0">
                <a:latin typeface="Calibri" pitchFamily="34" charset="0"/>
              </a:rPr>
              <a:t>These </a:t>
            </a:r>
            <a:r>
              <a:rPr lang="en-US" sz="2000" dirty="0">
                <a:latin typeface="Calibri" pitchFamily="34" charset="0"/>
              </a:rPr>
              <a:t>advancements will contribute significantly to ensuring robust, harmonized, and actionable data sets.</a:t>
            </a:r>
          </a:p>
        </p:txBody>
      </p:sp>
      <p:sp>
        <p:nvSpPr>
          <p:cNvPr id="6" name="Rectangle 5"/>
          <p:cNvSpPr/>
          <p:nvPr/>
        </p:nvSpPr>
        <p:spPr>
          <a:xfrm>
            <a:off x="27278" y="63089"/>
            <a:ext cx="9112910" cy="461665"/>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1740302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1052736"/>
            <a:ext cx="864096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latin typeface="Calibri" pitchFamily="34" charset="0"/>
              </a:rPr>
              <a:t>Activity </a:t>
            </a:r>
            <a:r>
              <a:rPr lang="en-US" sz="2000" b="1" dirty="0">
                <a:latin typeface="Calibri" pitchFamily="34" charset="0"/>
              </a:rPr>
              <a:t>7: Fleet analysis (yearly updates), improvement of spatial checks for FDI </a:t>
            </a:r>
            <a:endParaRPr lang="en-US" sz="2000" b="1" dirty="0" smtClean="0">
              <a:latin typeface="Calibri" pitchFamily="34" charset="0"/>
            </a:endParaRPr>
          </a:p>
          <a:p>
            <a:r>
              <a:rPr lang="en-US" sz="2000" dirty="0" smtClean="0">
                <a:latin typeface="Calibri" pitchFamily="34" charset="0"/>
              </a:rPr>
              <a:t>Coordinators</a:t>
            </a:r>
            <a:r>
              <a:rPr lang="en-US" sz="2000" dirty="0">
                <a:latin typeface="Calibri" pitchFamily="34" charset="0"/>
              </a:rPr>
              <a:t>: </a:t>
            </a:r>
            <a:r>
              <a:rPr lang="en-US" sz="2000" dirty="0" err="1">
                <a:latin typeface="Calibri" pitchFamily="34" charset="0"/>
              </a:rPr>
              <a:t>Stefanos</a:t>
            </a:r>
            <a:r>
              <a:rPr lang="en-US" sz="2000" dirty="0">
                <a:latin typeface="Calibri" pitchFamily="34" charset="0"/>
              </a:rPr>
              <a:t> </a:t>
            </a:r>
            <a:r>
              <a:rPr lang="en-US" sz="2000" dirty="0" err="1">
                <a:latin typeface="Calibri" pitchFamily="34" charset="0"/>
              </a:rPr>
              <a:t>Kavadas</a:t>
            </a:r>
            <a:r>
              <a:rPr lang="en-US" sz="2000" dirty="0">
                <a:latin typeface="Calibri" pitchFamily="34" charset="0"/>
              </a:rPr>
              <a:t>, </a:t>
            </a:r>
            <a:r>
              <a:rPr lang="en-US" sz="2000" dirty="0" err="1">
                <a:latin typeface="Calibri" pitchFamily="34" charset="0"/>
              </a:rPr>
              <a:t>Ioannis</a:t>
            </a:r>
            <a:r>
              <a:rPr lang="en-US" sz="2000" dirty="0">
                <a:latin typeface="Calibri" pitchFamily="34" charset="0"/>
              </a:rPr>
              <a:t> </a:t>
            </a:r>
            <a:r>
              <a:rPr lang="en-US" sz="2000" dirty="0" err="1">
                <a:latin typeface="Calibri" pitchFamily="34" charset="0"/>
              </a:rPr>
              <a:t>Chamodrakas</a:t>
            </a:r>
            <a:r>
              <a:rPr lang="en-US" sz="2000" dirty="0">
                <a:latin typeface="Calibri" pitchFamily="34" charset="0"/>
              </a:rPr>
              <a:t> (UOA)</a:t>
            </a:r>
          </a:p>
          <a:p>
            <a:r>
              <a:rPr lang="en-US" sz="2000" dirty="0">
                <a:latin typeface="Calibri" pitchFamily="34" charset="0"/>
              </a:rPr>
              <a:t>Duration: 2 months (from month 5 to 6</a:t>
            </a:r>
            <a:r>
              <a:rPr lang="en-US" sz="2000" dirty="0" smtClean="0">
                <a:latin typeface="Calibri" pitchFamily="34" charset="0"/>
              </a:rPr>
              <a:t>)</a:t>
            </a:r>
            <a:endParaRPr lang="en-US" sz="2000" dirty="0">
              <a:latin typeface="Calibri" pitchFamily="34" charset="0"/>
            </a:endParaRPr>
          </a:p>
        </p:txBody>
      </p:sp>
      <p:sp>
        <p:nvSpPr>
          <p:cNvPr id="4" name="Rectangle 3"/>
          <p:cNvSpPr/>
          <p:nvPr/>
        </p:nvSpPr>
        <p:spPr>
          <a:xfrm>
            <a:off x="276969" y="2996952"/>
            <a:ext cx="8640960" cy="3170099"/>
          </a:xfrm>
          <a:prstGeom prst="rect">
            <a:avLst/>
          </a:prstGeom>
        </p:spPr>
        <p:txBody>
          <a:bodyPr wrap="square">
            <a:spAutoFit/>
          </a:bodyPr>
          <a:lstStyle/>
          <a:p>
            <a:pPr marL="285750" indent="-285750">
              <a:buFont typeface="Arial" pitchFamily="34" charset="0"/>
              <a:buChar char="•"/>
            </a:pPr>
            <a:r>
              <a:rPr lang="en-US" sz="2000" dirty="0">
                <a:latin typeface="Calibri" pitchFamily="34" charset="0"/>
              </a:rPr>
              <a:t>The fleet analysis tool will be updated annually using the latest data from the </a:t>
            </a:r>
            <a:r>
              <a:rPr lang="en-US" sz="2000" b="1" dirty="0">
                <a:latin typeface="Calibri" pitchFamily="34" charset="0"/>
              </a:rPr>
              <a:t>EU fleet register portal </a:t>
            </a:r>
            <a:r>
              <a:rPr lang="en-US" sz="2000" dirty="0">
                <a:latin typeface="Calibri" pitchFamily="34" charset="0"/>
              </a:rPr>
              <a:t>(https://webgate.ec.europa.eu/fleet-europa/index_en). </a:t>
            </a:r>
            <a:endParaRPr lang="en-US" sz="2000" dirty="0" smtClean="0">
              <a:latin typeface="Calibri" pitchFamily="34" charset="0"/>
            </a:endParaRPr>
          </a:p>
          <a:p>
            <a:pPr marL="285750" indent="-285750">
              <a:buFont typeface="Arial" pitchFamily="34" charset="0"/>
              <a:buChar char="•"/>
            </a:pPr>
            <a:r>
              <a:rPr lang="en-US" sz="2000" dirty="0" smtClean="0">
                <a:latin typeface="Calibri" pitchFamily="34" charset="0"/>
              </a:rPr>
              <a:t>This </a:t>
            </a:r>
            <a:r>
              <a:rPr lang="en-US" sz="2000" dirty="0">
                <a:latin typeface="Calibri" pitchFamily="34" charset="0"/>
              </a:rPr>
              <a:t>process involves executing a series of procedures, including the spatial identification of ports and the analysis of data at different geographical levels (e.g., Region-NUTS2, Prefecture-NUTS3, registration fishing port).</a:t>
            </a:r>
          </a:p>
          <a:p>
            <a:pPr marL="285750" indent="-285750">
              <a:buFont typeface="Arial" pitchFamily="34" charset="0"/>
              <a:buChar char="•"/>
            </a:pPr>
            <a:r>
              <a:rPr lang="en-US" sz="2000" dirty="0" smtClean="0">
                <a:latin typeface="Calibri" pitchFamily="34" charset="0"/>
              </a:rPr>
              <a:t>As </a:t>
            </a:r>
            <a:r>
              <a:rPr lang="en-US" sz="2000" dirty="0">
                <a:latin typeface="Calibri" pitchFamily="34" charset="0"/>
              </a:rPr>
              <a:t>for the </a:t>
            </a:r>
            <a:r>
              <a:rPr lang="en-US" sz="2000" b="1" dirty="0">
                <a:latin typeface="Calibri" pitchFamily="34" charset="0"/>
              </a:rPr>
              <a:t>FDI spatial checks</a:t>
            </a:r>
            <a:r>
              <a:rPr lang="en-US" sz="2000" dirty="0">
                <a:latin typeface="Calibri" pitchFamily="34" charset="0"/>
              </a:rPr>
              <a:t>, any improvements made by developers to quality checks on spatial effort and landings data (submitted for the FDI data call), as well as updates to related </a:t>
            </a:r>
            <a:r>
              <a:rPr lang="en-US" sz="2000" dirty="0" err="1">
                <a:latin typeface="Calibri" pitchFamily="34" charset="0"/>
              </a:rPr>
              <a:t>shapefiles</a:t>
            </a:r>
            <a:r>
              <a:rPr lang="en-US" sz="2000" dirty="0">
                <a:latin typeface="Calibri" pitchFamily="34" charset="0"/>
              </a:rPr>
              <a:t> (e.g., coastline, geographical divisions), will be incorporated into the RDBFIS component. .</a:t>
            </a:r>
          </a:p>
        </p:txBody>
      </p:sp>
      <p:sp>
        <p:nvSpPr>
          <p:cNvPr id="6" name="Rectangle 5"/>
          <p:cNvSpPr/>
          <p:nvPr/>
        </p:nvSpPr>
        <p:spPr>
          <a:xfrm>
            <a:off x="27278" y="63089"/>
            <a:ext cx="9112910" cy="461665"/>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13161640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764704"/>
            <a:ext cx="864096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latin typeface="Calibri" pitchFamily="34" charset="0"/>
              </a:rPr>
              <a:t>Activity </a:t>
            </a:r>
            <a:r>
              <a:rPr lang="en-US" sz="2000" b="1" dirty="0">
                <a:latin typeface="Calibri" pitchFamily="34" charset="0"/>
              </a:rPr>
              <a:t>8: Integration of sampling optimization in RDBFIS </a:t>
            </a:r>
            <a:endParaRPr lang="en-US" sz="2000" b="1" dirty="0" smtClean="0">
              <a:latin typeface="Calibri" pitchFamily="34" charset="0"/>
            </a:endParaRPr>
          </a:p>
          <a:p>
            <a:r>
              <a:rPr lang="en-US" sz="2000" dirty="0" smtClean="0">
                <a:latin typeface="Calibri" pitchFamily="34" charset="0"/>
              </a:rPr>
              <a:t>Coordinators</a:t>
            </a:r>
            <a:r>
              <a:rPr lang="en-US" sz="2000" dirty="0">
                <a:latin typeface="Calibri" pitchFamily="34" charset="0"/>
              </a:rPr>
              <a:t>: Isabella </a:t>
            </a:r>
            <a:r>
              <a:rPr lang="en-US" sz="2000" dirty="0" err="1">
                <a:latin typeface="Calibri" pitchFamily="34" charset="0"/>
              </a:rPr>
              <a:t>Bitetto</a:t>
            </a:r>
            <a:r>
              <a:rPr lang="en-US" sz="2000" dirty="0">
                <a:latin typeface="Calibri" pitchFamily="34" charset="0"/>
              </a:rPr>
              <a:t> (COISPA), Walter </a:t>
            </a:r>
            <a:r>
              <a:rPr lang="en-US" sz="2000" dirty="0" err="1">
                <a:latin typeface="Calibri" pitchFamily="34" charset="0"/>
              </a:rPr>
              <a:t>Zupa</a:t>
            </a:r>
            <a:r>
              <a:rPr lang="en-US" sz="2000" dirty="0">
                <a:latin typeface="Calibri" pitchFamily="34" charset="0"/>
              </a:rPr>
              <a:t> (COISPA)</a:t>
            </a:r>
          </a:p>
          <a:p>
            <a:r>
              <a:rPr lang="en-US" sz="2000" dirty="0">
                <a:latin typeface="Calibri" pitchFamily="34" charset="0"/>
              </a:rPr>
              <a:t>Duration: 12 months (from month 1 to 12)</a:t>
            </a:r>
          </a:p>
        </p:txBody>
      </p:sp>
      <p:sp>
        <p:nvSpPr>
          <p:cNvPr id="4" name="Rectangle 3"/>
          <p:cNvSpPr/>
          <p:nvPr/>
        </p:nvSpPr>
        <p:spPr>
          <a:xfrm>
            <a:off x="182960" y="1916832"/>
            <a:ext cx="8640960" cy="4401205"/>
          </a:xfrm>
          <a:prstGeom prst="rect">
            <a:avLst/>
          </a:prstGeom>
        </p:spPr>
        <p:txBody>
          <a:bodyPr wrap="square">
            <a:spAutoFit/>
          </a:bodyPr>
          <a:lstStyle/>
          <a:p>
            <a:r>
              <a:rPr lang="en-US" sz="2000" dirty="0">
                <a:latin typeface="Calibri" pitchFamily="34" charset="0"/>
              </a:rPr>
              <a:t>A new specific component will be included in RDBFIS to allow the application of the R tools (</a:t>
            </a:r>
            <a:r>
              <a:rPr lang="en-US" sz="2000" dirty="0" err="1">
                <a:latin typeface="Calibri" pitchFamily="34" charset="0"/>
              </a:rPr>
              <a:t>SDTool</a:t>
            </a:r>
            <a:r>
              <a:rPr lang="en-US" sz="2000" dirty="0">
                <a:latin typeface="Calibri" pitchFamily="34" charset="0"/>
              </a:rPr>
              <a:t> and </a:t>
            </a:r>
            <a:r>
              <a:rPr lang="en-US" sz="2000" dirty="0" err="1">
                <a:latin typeface="Calibri" pitchFamily="34" charset="0"/>
              </a:rPr>
              <a:t>BioSim</a:t>
            </a:r>
            <a:r>
              <a:rPr lang="en-US" sz="2000" dirty="0">
                <a:latin typeface="Calibri" pitchFamily="34" charset="0"/>
              </a:rPr>
              <a:t> </a:t>
            </a:r>
            <a:r>
              <a:rPr lang="en-US" sz="2000" dirty="0" smtClean="0">
                <a:latin typeface="Calibri" pitchFamily="34" charset="0"/>
              </a:rPr>
              <a:t>tool) </a:t>
            </a:r>
            <a:r>
              <a:rPr lang="en-US" sz="2000" dirty="0">
                <a:latin typeface="Calibri" pitchFamily="34" charset="0"/>
              </a:rPr>
              <a:t>for </a:t>
            </a:r>
            <a:r>
              <a:rPr lang="en-US" sz="2000" b="1" dirty="0">
                <a:latin typeface="Calibri" pitchFamily="34" charset="0"/>
              </a:rPr>
              <a:t>biological sampling optimization</a:t>
            </a:r>
            <a:r>
              <a:rPr lang="en-US" sz="2000" dirty="0">
                <a:latin typeface="Calibri" pitchFamily="34" charset="0"/>
              </a:rPr>
              <a:t>, developed in MARE/2014/19 </a:t>
            </a:r>
            <a:r>
              <a:rPr lang="en-US" sz="2000" dirty="0" err="1">
                <a:latin typeface="Calibri" pitchFamily="34" charset="0"/>
              </a:rPr>
              <a:t>Med&amp;BS</a:t>
            </a:r>
            <a:r>
              <a:rPr lang="en-US" sz="2000" dirty="0">
                <a:latin typeface="Calibri" pitchFamily="34" charset="0"/>
              </a:rPr>
              <a:t> and STREAM projects. </a:t>
            </a:r>
            <a:endParaRPr lang="en-US" sz="2000" dirty="0" smtClean="0">
              <a:latin typeface="Calibri" pitchFamily="34" charset="0"/>
            </a:endParaRPr>
          </a:p>
          <a:p>
            <a:endParaRPr lang="en-US" sz="2000" dirty="0">
              <a:latin typeface="Calibri" pitchFamily="34" charset="0"/>
            </a:endParaRPr>
          </a:p>
          <a:p>
            <a:r>
              <a:rPr lang="en-US" sz="2000" dirty="0" smtClean="0">
                <a:latin typeface="Calibri" pitchFamily="34" charset="0"/>
              </a:rPr>
              <a:t>The </a:t>
            </a:r>
            <a:r>
              <a:rPr lang="en-US" sz="2000" dirty="0">
                <a:latin typeface="Calibri" pitchFamily="34" charset="0"/>
              </a:rPr>
              <a:t>integration in RDBFIS will allow to use the detailed data in RCG Med &amp; BS format stored in RDBFIS, already checked through </a:t>
            </a:r>
            <a:r>
              <a:rPr lang="en-US" sz="2000" dirty="0" smtClean="0">
                <a:latin typeface="Calibri" pitchFamily="34" charset="0"/>
              </a:rPr>
              <a:t>quality </a:t>
            </a:r>
            <a:r>
              <a:rPr lang="en-US" sz="2000" dirty="0">
                <a:latin typeface="Calibri" pitchFamily="34" charset="0"/>
              </a:rPr>
              <a:t>checks </a:t>
            </a:r>
            <a:r>
              <a:rPr lang="en-US" sz="2000" dirty="0" smtClean="0">
                <a:latin typeface="Calibri" pitchFamily="34" charset="0"/>
              </a:rPr>
              <a:t>from </a:t>
            </a:r>
            <a:r>
              <a:rPr lang="en-US" sz="2000" dirty="0" err="1">
                <a:latin typeface="Calibri" pitchFamily="34" charset="0"/>
              </a:rPr>
              <a:t>RDBqc</a:t>
            </a:r>
            <a:r>
              <a:rPr lang="en-US" sz="2000" dirty="0">
                <a:latin typeface="Calibri" pitchFamily="34" charset="0"/>
              </a:rPr>
              <a:t> package </a:t>
            </a:r>
            <a:r>
              <a:rPr lang="en-US" sz="2000" dirty="0" smtClean="0">
                <a:latin typeface="Calibri" pitchFamily="34" charset="0"/>
              </a:rPr>
              <a:t>including:</a:t>
            </a:r>
          </a:p>
          <a:p>
            <a:endParaRPr lang="en-US" sz="2000" dirty="0">
              <a:latin typeface="Calibri" pitchFamily="34" charset="0"/>
            </a:endParaRPr>
          </a:p>
          <a:p>
            <a:pPr marL="342900" indent="-342900">
              <a:buFont typeface="Arial" pitchFamily="34" charset="0"/>
              <a:buChar char="•"/>
            </a:pPr>
            <a:r>
              <a:rPr lang="en-US" sz="2000" dirty="0" smtClean="0">
                <a:latin typeface="Calibri" pitchFamily="34" charset="0"/>
              </a:rPr>
              <a:t>Creation </a:t>
            </a:r>
            <a:r>
              <a:rPr lang="en-US" sz="2000" dirty="0">
                <a:latin typeface="Calibri" pitchFamily="34" charset="0"/>
              </a:rPr>
              <a:t>of the sampling optimization R package and storage on the RDBFIS </a:t>
            </a:r>
            <a:r>
              <a:rPr lang="en-US" sz="2000" dirty="0" err="1">
                <a:latin typeface="Calibri" pitchFamily="34" charset="0"/>
              </a:rPr>
              <a:t>GitHub</a:t>
            </a:r>
            <a:r>
              <a:rPr lang="en-US" sz="2000" dirty="0">
                <a:latin typeface="Calibri" pitchFamily="34" charset="0"/>
              </a:rPr>
              <a:t> repository;</a:t>
            </a:r>
          </a:p>
          <a:p>
            <a:pPr marL="342900" indent="-342900">
              <a:buFont typeface="Arial" pitchFamily="34" charset="0"/>
              <a:buChar char="•"/>
            </a:pPr>
            <a:r>
              <a:rPr lang="en-US" sz="2000" dirty="0" smtClean="0">
                <a:latin typeface="Calibri" pitchFamily="34" charset="0"/>
              </a:rPr>
              <a:t>Design </a:t>
            </a:r>
            <a:r>
              <a:rPr lang="en-US" sz="2000" dirty="0">
                <a:latin typeface="Calibri" pitchFamily="34" charset="0"/>
              </a:rPr>
              <a:t>of the dedicated tab in RDBFIS </a:t>
            </a:r>
            <a:r>
              <a:rPr lang="en-US" sz="2000" dirty="0" err="1">
                <a:latin typeface="Calibri" pitchFamily="34" charset="0"/>
              </a:rPr>
              <a:t>webapp</a:t>
            </a:r>
            <a:r>
              <a:rPr lang="en-US" sz="2000" dirty="0">
                <a:latin typeface="Calibri" pitchFamily="34" charset="0"/>
              </a:rPr>
              <a:t> to upload the input for running the functions and </a:t>
            </a:r>
            <a:r>
              <a:rPr lang="en-US" sz="2000" dirty="0" err="1">
                <a:latin typeface="Calibri" pitchFamily="34" charset="0"/>
              </a:rPr>
              <a:t>visualise</a:t>
            </a:r>
            <a:r>
              <a:rPr lang="en-US" sz="2000" dirty="0">
                <a:latin typeface="Calibri" pitchFamily="34" charset="0"/>
              </a:rPr>
              <a:t> the output;</a:t>
            </a:r>
          </a:p>
          <a:p>
            <a:pPr marL="342900" indent="-342900">
              <a:buFont typeface="Arial" pitchFamily="34" charset="0"/>
              <a:buChar char="•"/>
            </a:pPr>
            <a:r>
              <a:rPr lang="en-US" sz="2000" dirty="0" smtClean="0">
                <a:latin typeface="Calibri" pitchFamily="34" charset="0"/>
              </a:rPr>
              <a:t>Integration </a:t>
            </a:r>
            <a:r>
              <a:rPr lang="en-US" sz="2000" dirty="0">
                <a:latin typeface="Calibri" pitchFamily="34" charset="0"/>
              </a:rPr>
              <a:t>of the R package in RDBFIS using the same process used for </a:t>
            </a:r>
            <a:r>
              <a:rPr lang="en-US" sz="2000" dirty="0" err="1">
                <a:latin typeface="Calibri" pitchFamily="34" charset="0"/>
              </a:rPr>
              <a:t>RDBqc</a:t>
            </a:r>
            <a:r>
              <a:rPr lang="en-US" sz="2000" dirty="0">
                <a:latin typeface="Calibri" pitchFamily="34" charset="0"/>
              </a:rPr>
              <a:t> package. </a:t>
            </a:r>
          </a:p>
        </p:txBody>
      </p:sp>
      <p:sp>
        <p:nvSpPr>
          <p:cNvPr id="6" name="Rectangle 5"/>
          <p:cNvSpPr/>
          <p:nvPr/>
        </p:nvSpPr>
        <p:spPr>
          <a:xfrm>
            <a:off x="27278" y="63089"/>
            <a:ext cx="9112910" cy="461665"/>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29479127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879103"/>
            <a:ext cx="864096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latin typeface="Calibri" pitchFamily="34" charset="0"/>
              </a:rPr>
              <a:t>Activity </a:t>
            </a:r>
            <a:r>
              <a:rPr lang="en-US" sz="2000" b="1" dirty="0">
                <a:latin typeface="Calibri" pitchFamily="34" charset="0"/>
              </a:rPr>
              <a:t>9: Common raising procedures for the </a:t>
            </a:r>
            <a:r>
              <a:rPr lang="en-US" sz="2000" b="1" dirty="0" err="1">
                <a:latin typeface="Calibri" pitchFamily="34" charset="0"/>
              </a:rPr>
              <a:t>Med&amp;BS</a:t>
            </a:r>
            <a:r>
              <a:rPr lang="en-US" sz="2000" b="1" dirty="0">
                <a:latin typeface="Calibri" pitchFamily="34" charset="0"/>
              </a:rPr>
              <a:t> biological data</a:t>
            </a:r>
            <a:r>
              <a:rPr lang="en-US" sz="2000" dirty="0">
                <a:latin typeface="Calibri" pitchFamily="34" charset="0"/>
              </a:rPr>
              <a:t> </a:t>
            </a:r>
            <a:r>
              <a:rPr lang="en-US" sz="2000" dirty="0" smtClean="0">
                <a:latin typeface="Calibri" pitchFamily="34" charset="0"/>
              </a:rPr>
              <a:t>Coordinators</a:t>
            </a:r>
            <a:r>
              <a:rPr lang="en-US" sz="2000" dirty="0">
                <a:latin typeface="Calibri" pitchFamily="34" charset="0"/>
              </a:rPr>
              <a:t>: Maria </a:t>
            </a:r>
            <a:r>
              <a:rPr lang="en-US" sz="2000" dirty="0" err="1">
                <a:latin typeface="Calibri" pitchFamily="34" charset="0"/>
              </a:rPr>
              <a:t>Pantazi</a:t>
            </a:r>
            <a:r>
              <a:rPr lang="en-US" sz="2000" dirty="0">
                <a:latin typeface="Calibri" pitchFamily="34" charset="0"/>
              </a:rPr>
              <a:t> (HCMR), Kostas </a:t>
            </a:r>
            <a:r>
              <a:rPr lang="en-US" sz="2000" dirty="0" err="1">
                <a:latin typeface="Calibri" pitchFamily="34" charset="0"/>
              </a:rPr>
              <a:t>Touloumis</a:t>
            </a:r>
            <a:r>
              <a:rPr lang="en-US" sz="2000" dirty="0">
                <a:latin typeface="Calibri" pitchFamily="34" charset="0"/>
              </a:rPr>
              <a:t> (FRI)</a:t>
            </a:r>
          </a:p>
          <a:p>
            <a:r>
              <a:rPr lang="en-US" sz="2000" dirty="0">
                <a:latin typeface="Calibri" pitchFamily="34" charset="0"/>
              </a:rPr>
              <a:t>Duration: 4 months (from month 1 to 4)</a:t>
            </a:r>
          </a:p>
        </p:txBody>
      </p:sp>
      <p:sp>
        <p:nvSpPr>
          <p:cNvPr id="4" name="Rectangle 3"/>
          <p:cNvSpPr/>
          <p:nvPr/>
        </p:nvSpPr>
        <p:spPr>
          <a:xfrm>
            <a:off x="197040" y="2348880"/>
            <a:ext cx="8676456" cy="3785652"/>
          </a:xfrm>
          <a:prstGeom prst="rect">
            <a:avLst/>
          </a:prstGeom>
        </p:spPr>
        <p:txBody>
          <a:bodyPr wrap="square">
            <a:spAutoFit/>
          </a:bodyPr>
          <a:lstStyle/>
          <a:p>
            <a:pPr marL="285750" indent="-285750">
              <a:buFont typeface="Arial" pitchFamily="34" charset="0"/>
              <a:buChar char="•"/>
            </a:pPr>
            <a:r>
              <a:rPr lang="en-US" sz="2000" dirty="0">
                <a:latin typeface="Calibri" pitchFamily="34" charset="0"/>
              </a:rPr>
              <a:t>This activity will </a:t>
            </a:r>
            <a:r>
              <a:rPr lang="en-US" sz="2000" dirty="0" smtClean="0">
                <a:latin typeface="Calibri" pitchFamily="34" charset="0"/>
              </a:rPr>
              <a:t>consider </a:t>
            </a:r>
            <a:r>
              <a:rPr lang="en-US" sz="2000" dirty="0">
                <a:latin typeface="Calibri" pitchFamily="34" charset="0"/>
              </a:rPr>
              <a:t>the work </a:t>
            </a:r>
            <a:r>
              <a:rPr lang="en-US" sz="2000" dirty="0" smtClean="0">
                <a:latin typeface="Calibri" pitchFamily="34" charset="0"/>
              </a:rPr>
              <a:t>done </a:t>
            </a:r>
            <a:r>
              <a:rPr lang="en-US" sz="2000" dirty="0">
                <a:latin typeface="Calibri" pitchFamily="34" charset="0"/>
              </a:rPr>
              <a:t>within the RDBFIS II (dedicated </a:t>
            </a:r>
            <a:r>
              <a:rPr lang="en-US" sz="2000" b="1" dirty="0">
                <a:latin typeface="Calibri" pitchFamily="34" charset="0"/>
              </a:rPr>
              <a:t>bilateral meetings </a:t>
            </a:r>
            <a:r>
              <a:rPr lang="en-US" sz="2000" dirty="0">
                <a:latin typeface="Calibri" pitchFamily="34" charset="0"/>
              </a:rPr>
              <a:t>and </a:t>
            </a:r>
            <a:r>
              <a:rPr lang="en-US" sz="2000" b="1" dirty="0">
                <a:latin typeface="Calibri" pitchFamily="34" charset="0"/>
              </a:rPr>
              <a:t>statistical workshop</a:t>
            </a:r>
            <a:r>
              <a:rPr lang="en-US" sz="2000" dirty="0">
                <a:latin typeface="Calibri" pitchFamily="34" charset="0"/>
              </a:rPr>
              <a:t>). It will be coordinated </a:t>
            </a:r>
            <a:r>
              <a:rPr lang="en-US" sz="2000" dirty="0" smtClean="0">
                <a:latin typeface="Calibri" pitchFamily="34" charset="0"/>
              </a:rPr>
              <a:t>in </a:t>
            </a:r>
            <a:r>
              <a:rPr lang="en-US" sz="2000" dirty="0">
                <a:latin typeface="Calibri" pitchFamily="34" charset="0"/>
              </a:rPr>
              <a:t>close collaboration with the </a:t>
            </a:r>
            <a:r>
              <a:rPr lang="en-US" sz="2000" b="1" dirty="0" err="1">
                <a:latin typeface="Calibri" pitchFamily="34" charset="0"/>
              </a:rPr>
              <a:t>MSs’</a:t>
            </a:r>
            <a:r>
              <a:rPr lang="en-US" sz="2000" b="1" dirty="0">
                <a:latin typeface="Calibri" pitchFamily="34" charset="0"/>
              </a:rPr>
              <a:t> representatives, regional experts </a:t>
            </a:r>
            <a:r>
              <a:rPr lang="en-US" sz="2000" dirty="0">
                <a:latin typeface="Calibri" pitchFamily="34" charset="0"/>
              </a:rPr>
              <a:t>and the </a:t>
            </a:r>
            <a:r>
              <a:rPr lang="en-US" sz="2000" b="1" dirty="0">
                <a:latin typeface="Calibri" pitchFamily="34" charset="0"/>
              </a:rPr>
              <a:t>Steering Committee </a:t>
            </a:r>
            <a:r>
              <a:rPr lang="en-US" sz="2000" dirty="0">
                <a:latin typeface="Calibri" pitchFamily="34" charset="0"/>
              </a:rPr>
              <a:t>of the </a:t>
            </a:r>
            <a:r>
              <a:rPr lang="en-US" sz="2000" b="1" dirty="0" err="1">
                <a:latin typeface="Calibri" pitchFamily="34" charset="0"/>
              </a:rPr>
              <a:t>Med&amp;BS</a:t>
            </a:r>
            <a:r>
              <a:rPr lang="en-US" sz="2000" b="1" dirty="0">
                <a:latin typeface="Calibri" pitchFamily="34" charset="0"/>
              </a:rPr>
              <a:t> RDB</a:t>
            </a:r>
            <a:r>
              <a:rPr lang="en-US" sz="2000" dirty="0">
                <a:latin typeface="Calibri" pitchFamily="34" charset="0"/>
              </a:rPr>
              <a:t>. </a:t>
            </a:r>
            <a:endParaRPr lang="en-US" sz="2000" dirty="0" smtClean="0">
              <a:latin typeface="Calibri" pitchFamily="34" charset="0"/>
            </a:endParaRPr>
          </a:p>
          <a:p>
            <a:pPr marL="285750" indent="-285750">
              <a:buFont typeface="Arial" pitchFamily="34" charset="0"/>
              <a:buChar char="•"/>
            </a:pPr>
            <a:r>
              <a:rPr lang="en-US" sz="2000" dirty="0" smtClean="0">
                <a:latin typeface="Calibri" pitchFamily="34" charset="0"/>
              </a:rPr>
              <a:t>The </a:t>
            </a:r>
            <a:r>
              <a:rPr lang="en-US" sz="2000" dirty="0">
                <a:latin typeface="Calibri" pitchFamily="34" charset="0"/>
              </a:rPr>
              <a:t>aim is to propose a </a:t>
            </a:r>
            <a:r>
              <a:rPr lang="en-US" sz="2000" dirty="0" err="1">
                <a:latin typeface="Calibri" pitchFamily="34" charset="0"/>
              </a:rPr>
              <a:t>harmonised</a:t>
            </a:r>
            <a:r>
              <a:rPr lang="en-US" sz="2000" dirty="0">
                <a:latin typeface="Calibri" pitchFamily="34" charset="0"/>
              </a:rPr>
              <a:t> approach that will </a:t>
            </a:r>
            <a:r>
              <a:rPr lang="en-US" sz="2000" dirty="0" smtClean="0">
                <a:latin typeface="Calibri" pitchFamily="34" charset="0"/>
              </a:rPr>
              <a:t>ensure </a:t>
            </a:r>
            <a:r>
              <a:rPr lang="en-US" sz="2000" b="1" dirty="0">
                <a:latin typeface="Calibri" pitchFamily="34" charset="0"/>
              </a:rPr>
              <a:t>consistency, </a:t>
            </a:r>
            <a:r>
              <a:rPr lang="en-US" sz="2000" dirty="0">
                <a:latin typeface="Calibri" pitchFamily="34" charset="0"/>
              </a:rPr>
              <a:t>enhance</a:t>
            </a:r>
            <a:r>
              <a:rPr lang="en-US" sz="2000" b="1" dirty="0">
                <a:latin typeface="Calibri" pitchFamily="34" charset="0"/>
              </a:rPr>
              <a:t> scientific credibility</a:t>
            </a:r>
            <a:r>
              <a:rPr lang="en-US" sz="2000" dirty="0">
                <a:latin typeface="Calibri" pitchFamily="34" charset="0"/>
              </a:rPr>
              <a:t> and</a:t>
            </a:r>
            <a:r>
              <a:rPr lang="en-US" sz="2000" b="1" dirty="0">
                <a:latin typeface="Calibri" pitchFamily="34" charset="0"/>
              </a:rPr>
              <a:t> </a:t>
            </a:r>
            <a:r>
              <a:rPr lang="en-US" sz="2000" dirty="0">
                <a:latin typeface="Calibri" pitchFamily="34" charset="0"/>
              </a:rPr>
              <a:t>facilitate </a:t>
            </a:r>
            <a:r>
              <a:rPr lang="en-US" sz="2000" b="1" dirty="0">
                <a:latin typeface="Calibri" pitchFamily="34" charset="0"/>
              </a:rPr>
              <a:t>cooperative fisheries management</a:t>
            </a:r>
            <a:r>
              <a:rPr lang="en-US" sz="2000" dirty="0">
                <a:latin typeface="Calibri" pitchFamily="34" charset="0"/>
              </a:rPr>
              <a:t>. </a:t>
            </a:r>
            <a:endParaRPr lang="en-US" sz="2000" dirty="0" smtClean="0">
              <a:latin typeface="Calibri" pitchFamily="34" charset="0"/>
            </a:endParaRPr>
          </a:p>
          <a:p>
            <a:pPr marL="285750" indent="-285750">
              <a:buFont typeface="Arial" pitchFamily="34" charset="0"/>
              <a:buChar char="•"/>
            </a:pPr>
            <a:r>
              <a:rPr lang="en-US" sz="2000" b="1" dirty="0" smtClean="0">
                <a:latin typeface="Calibri" pitchFamily="34" charset="0"/>
              </a:rPr>
              <a:t>Raising </a:t>
            </a:r>
            <a:r>
              <a:rPr lang="en-US" sz="2000" b="1" dirty="0">
                <a:latin typeface="Calibri" pitchFamily="34" charset="0"/>
              </a:rPr>
              <a:t>procedures </a:t>
            </a:r>
            <a:r>
              <a:rPr lang="en-US" sz="2000" dirty="0">
                <a:latin typeface="Calibri" pitchFamily="34" charset="0"/>
              </a:rPr>
              <a:t>that are currently implemented by the </a:t>
            </a:r>
            <a:r>
              <a:rPr lang="en-US" sz="2000" dirty="0" err="1">
                <a:latin typeface="Calibri" pitchFamily="34" charset="0"/>
              </a:rPr>
              <a:t>Med&amp;BS</a:t>
            </a:r>
            <a:r>
              <a:rPr lang="en-US" sz="2000" dirty="0">
                <a:latin typeface="Calibri" pitchFamily="34" charset="0"/>
              </a:rPr>
              <a:t> MS that yield stock estimates based on biological data, will be explored. </a:t>
            </a:r>
            <a:endParaRPr lang="en-US" sz="2000" dirty="0" smtClean="0">
              <a:latin typeface="Calibri" pitchFamily="34" charset="0"/>
            </a:endParaRPr>
          </a:p>
          <a:p>
            <a:pPr marL="285750" indent="-285750">
              <a:buFont typeface="Arial" pitchFamily="34" charset="0"/>
              <a:buChar char="•"/>
            </a:pPr>
            <a:r>
              <a:rPr lang="en-US" sz="2000" dirty="0" smtClean="0">
                <a:latin typeface="Calibri" pitchFamily="34" charset="0"/>
              </a:rPr>
              <a:t>The </a:t>
            </a:r>
            <a:r>
              <a:rPr lang="en-US" sz="2000" b="1" dirty="0">
                <a:latin typeface="Calibri" pitchFamily="34" charset="0"/>
              </a:rPr>
              <a:t>aim</a:t>
            </a:r>
            <a:r>
              <a:rPr lang="en-US" sz="2000" dirty="0">
                <a:latin typeface="Calibri" pitchFamily="34" charset="0"/>
              </a:rPr>
              <a:t> is to investigate the possibility of optimizing/adapting those that are commonly applied and proposing a </a:t>
            </a:r>
            <a:r>
              <a:rPr lang="en-US" sz="2000" b="1" dirty="0" err="1">
                <a:latin typeface="Calibri" pitchFamily="34" charset="0"/>
              </a:rPr>
              <a:t>harmonised</a:t>
            </a:r>
            <a:r>
              <a:rPr lang="en-US" sz="2000" b="1" dirty="0">
                <a:latin typeface="Calibri" pitchFamily="34" charset="0"/>
              </a:rPr>
              <a:t> </a:t>
            </a:r>
            <a:r>
              <a:rPr lang="en-US" sz="2000" dirty="0" smtClean="0">
                <a:latin typeface="Calibri" pitchFamily="34" charset="0"/>
              </a:rPr>
              <a:t>approach. </a:t>
            </a:r>
          </a:p>
          <a:p>
            <a:pPr marL="285750" indent="-285750">
              <a:buFont typeface="Arial" pitchFamily="34" charset="0"/>
              <a:buChar char="•"/>
            </a:pPr>
            <a:r>
              <a:rPr lang="en-US" sz="2000" dirty="0" smtClean="0">
                <a:latin typeface="Calibri" pitchFamily="34" charset="0"/>
              </a:rPr>
              <a:t>The proposed approach </a:t>
            </a:r>
            <a:r>
              <a:rPr lang="en-US" sz="2000" dirty="0">
                <a:latin typeface="Calibri" pitchFamily="34" charset="0"/>
              </a:rPr>
              <a:t>will need to be </a:t>
            </a:r>
            <a:r>
              <a:rPr lang="en-US" sz="2000" b="1" dirty="0">
                <a:latin typeface="Calibri" pitchFamily="34" charset="0"/>
              </a:rPr>
              <a:t>approved by the RCG </a:t>
            </a:r>
            <a:r>
              <a:rPr lang="en-US" sz="2000" b="1" dirty="0" err="1">
                <a:latin typeface="Calibri" pitchFamily="34" charset="0"/>
              </a:rPr>
              <a:t>Med&amp;BS</a:t>
            </a:r>
            <a:r>
              <a:rPr lang="en-US" sz="2000" dirty="0">
                <a:latin typeface="Calibri" pitchFamily="34" charset="0"/>
              </a:rPr>
              <a:t> before it comes into service.</a:t>
            </a:r>
          </a:p>
        </p:txBody>
      </p:sp>
      <p:sp>
        <p:nvSpPr>
          <p:cNvPr id="6" name="Rectangle 5"/>
          <p:cNvSpPr/>
          <p:nvPr/>
        </p:nvSpPr>
        <p:spPr>
          <a:xfrm>
            <a:off x="27278" y="63089"/>
            <a:ext cx="9112910" cy="461665"/>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1001566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4174" y="891103"/>
            <a:ext cx="864096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latin typeface="Calibri" pitchFamily="34" charset="0"/>
              </a:rPr>
              <a:t>Activity </a:t>
            </a:r>
            <a:r>
              <a:rPr lang="en-US" sz="2000" b="1" dirty="0">
                <a:latin typeface="Calibri" pitchFamily="34" charset="0"/>
              </a:rPr>
              <a:t>10: stat4RDBFIS software Package development </a:t>
            </a:r>
            <a:endParaRPr lang="en-US" sz="2000" b="1" dirty="0" smtClean="0">
              <a:latin typeface="Calibri" pitchFamily="34" charset="0"/>
            </a:endParaRPr>
          </a:p>
          <a:p>
            <a:r>
              <a:rPr lang="en-US" sz="2000" dirty="0" smtClean="0">
                <a:latin typeface="Calibri" pitchFamily="34" charset="0"/>
              </a:rPr>
              <a:t>Coordinators</a:t>
            </a:r>
            <a:r>
              <a:rPr lang="en-US" sz="2000" dirty="0">
                <a:latin typeface="Calibri" pitchFamily="34" charset="0"/>
              </a:rPr>
              <a:t>: Vicky </a:t>
            </a:r>
            <a:r>
              <a:rPr lang="en-US" sz="2000" dirty="0" err="1">
                <a:latin typeface="Calibri" pitchFamily="34" charset="0"/>
              </a:rPr>
              <a:t>Sgardeli</a:t>
            </a:r>
            <a:r>
              <a:rPr lang="en-US" sz="2000" dirty="0">
                <a:latin typeface="Calibri" pitchFamily="34" charset="0"/>
              </a:rPr>
              <a:t> (HCMR), Alessandro </a:t>
            </a:r>
            <a:r>
              <a:rPr lang="en-US" sz="2000" dirty="0" err="1">
                <a:latin typeface="Calibri" pitchFamily="34" charset="0"/>
              </a:rPr>
              <a:t>Mannini</a:t>
            </a:r>
            <a:r>
              <a:rPr lang="en-US" sz="2000" dirty="0">
                <a:latin typeface="Calibri" pitchFamily="34" charset="0"/>
              </a:rPr>
              <a:t> (CNR)</a:t>
            </a:r>
          </a:p>
          <a:p>
            <a:r>
              <a:rPr lang="en-US" sz="2000" dirty="0">
                <a:latin typeface="Calibri" pitchFamily="34" charset="0"/>
              </a:rPr>
              <a:t>Duration: 9 months (from month 4 to 12</a:t>
            </a:r>
            <a:r>
              <a:rPr lang="en-US" sz="2000" dirty="0" smtClean="0">
                <a:latin typeface="Calibri" pitchFamily="34" charset="0"/>
              </a:rPr>
              <a:t>)</a:t>
            </a:r>
            <a:endParaRPr lang="en-US" sz="2000" dirty="0">
              <a:latin typeface="Calibri" pitchFamily="34" charset="0"/>
            </a:endParaRPr>
          </a:p>
        </p:txBody>
      </p:sp>
      <p:sp>
        <p:nvSpPr>
          <p:cNvPr id="4" name="Rectangle 3"/>
          <p:cNvSpPr/>
          <p:nvPr/>
        </p:nvSpPr>
        <p:spPr>
          <a:xfrm>
            <a:off x="206426" y="2348880"/>
            <a:ext cx="8676456" cy="3785652"/>
          </a:xfrm>
          <a:prstGeom prst="rect">
            <a:avLst/>
          </a:prstGeom>
        </p:spPr>
        <p:txBody>
          <a:bodyPr wrap="square">
            <a:spAutoFit/>
          </a:bodyPr>
          <a:lstStyle/>
          <a:p>
            <a:pPr marL="342900" indent="-342900">
              <a:buFont typeface="Arial" pitchFamily="34" charset="0"/>
              <a:buChar char="•"/>
            </a:pPr>
            <a:r>
              <a:rPr lang="en-US" sz="2400" dirty="0">
                <a:latin typeface="Calibri" pitchFamily="34" charset="0"/>
              </a:rPr>
              <a:t>The development of the package will </a:t>
            </a:r>
            <a:r>
              <a:rPr lang="en-US" sz="2400" b="1" dirty="0">
                <a:latin typeface="Calibri" pitchFamily="34" charset="0"/>
              </a:rPr>
              <a:t>incorporate information and methods gathered from bilateral meetings </a:t>
            </a:r>
            <a:r>
              <a:rPr lang="en-US" sz="2400" dirty="0">
                <a:latin typeface="Calibri" pitchFamily="34" charset="0"/>
              </a:rPr>
              <a:t>conducted during the implementation of </a:t>
            </a:r>
            <a:r>
              <a:rPr lang="en-US" sz="2400" b="1" dirty="0">
                <a:latin typeface="Calibri" pitchFamily="34" charset="0"/>
              </a:rPr>
              <a:t>RDBFIS I</a:t>
            </a:r>
            <a:r>
              <a:rPr lang="en-US" sz="2400" dirty="0">
                <a:latin typeface="Calibri" pitchFamily="34" charset="0"/>
              </a:rPr>
              <a:t> and </a:t>
            </a:r>
            <a:r>
              <a:rPr lang="en-US" sz="2400" b="1" dirty="0">
                <a:latin typeface="Calibri" pitchFamily="34" charset="0"/>
              </a:rPr>
              <a:t>RDBFIS II</a:t>
            </a:r>
            <a:r>
              <a:rPr lang="en-US" sz="2400" dirty="0">
                <a:latin typeface="Calibri" pitchFamily="34" charset="0"/>
              </a:rPr>
              <a:t>, along with insights from the </a:t>
            </a:r>
            <a:r>
              <a:rPr lang="en-US" sz="2400" b="1" dirty="0" smtClean="0">
                <a:latin typeface="Calibri" pitchFamily="34" charset="0"/>
              </a:rPr>
              <a:t>statistical </a:t>
            </a:r>
            <a:r>
              <a:rPr lang="en-US" sz="2400" b="1" dirty="0">
                <a:latin typeface="Calibri" pitchFamily="34" charset="0"/>
              </a:rPr>
              <a:t>workshop</a:t>
            </a:r>
            <a:r>
              <a:rPr lang="en-US" sz="2400" dirty="0">
                <a:latin typeface="Calibri" pitchFamily="34" charset="0"/>
              </a:rPr>
              <a:t>. </a:t>
            </a:r>
            <a:endParaRPr lang="en-US" sz="2400" dirty="0" smtClean="0">
              <a:latin typeface="Calibri" pitchFamily="34" charset="0"/>
            </a:endParaRPr>
          </a:p>
          <a:p>
            <a:pPr marL="342900" indent="-342900">
              <a:buFont typeface="Arial" pitchFamily="34" charset="0"/>
              <a:buChar char="•"/>
            </a:pPr>
            <a:endParaRPr lang="en-US" sz="2400" dirty="0" smtClean="0">
              <a:latin typeface="Calibri" pitchFamily="34" charset="0"/>
            </a:endParaRPr>
          </a:p>
          <a:p>
            <a:pPr marL="342900" indent="-342900">
              <a:buFont typeface="Arial" pitchFamily="34" charset="0"/>
              <a:buChar char="•"/>
            </a:pPr>
            <a:r>
              <a:rPr lang="en-US" sz="2400" dirty="0" smtClean="0">
                <a:latin typeface="Calibri" pitchFamily="34" charset="0"/>
              </a:rPr>
              <a:t>This </a:t>
            </a:r>
            <a:r>
              <a:rPr lang="en-US" sz="2400" b="1" dirty="0">
                <a:latin typeface="Calibri" pitchFamily="34" charset="0"/>
              </a:rPr>
              <a:t>package </a:t>
            </a:r>
            <a:r>
              <a:rPr lang="en-US" sz="2400" dirty="0">
                <a:latin typeface="Calibri" pitchFamily="34" charset="0"/>
              </a:rPr>
              <a:t>will enable Member States to apply </a:t>
            </a:r>
            <a:r>
              <a:rPr lang="en-US" sz="2400" b="1" dirty="0">
                <a:latin typeface="Calibri" pitchFamily="34" charset="0"/>
              </a:rPr>
              <a:t>standardized methods for processing and raising biological data</a:t>
            </a:r>
            <a:r>
              <a:rPr lang="en-US" sz="2400" dirty="0">
                <a:latin typeface="Calibri" pitchFamily="34" charset="0"/>
              </a:rPr>
              <a:t> from the Mediterranean and Black Seas</a:t>
            </a:r>
            <a:r>
              <a:rPr lang="en-US" sz="2400" dirty="0" smtClean="0">
                <a:latin typeface="Calibri" pitchFamily="34" charset="0"/>
              </a:rPr>
              <a:t>.</a:t>
            </a:r>
          </a:p>
          <a:p>
            <a:pPr marL="342900" indent="-342900">
              <a:buFont typeface="Arial" pitchFamily="34" charset="0"/>
              <a:buChar char="•"/>
            </a:pPr>
            <a:endParaRPr lang="en-US" sz="2400" dirty="0" smtClean="0">
              <a:latin typeface="Calibri" pitchFamily="34" charset="0"/>
            </a:endParaRPr>
          </a:p>
          <a:p>
            <a:pPr marL="342900" indent="-342900">
              <a:buFont typeface="Arial" pitchFamily="34" charset="0"/>
              <a:buChar char="•"/>
            </a:pPr>
            <a:r>
              <a:rPr lang="en-US" sz="2400" dirty="0" smtClean="0">
                <a:latin typeface="Calibri" pitchFamily="34" charset="0"/>
              </a:rPr>
              <a:t>The</a:t>
            </a:r>
            <a:r>
              <a:rPr lang="en-US" sz="2400" b="1" dirty="0" smtClean="0">
                <a:latin typeface="Calibri" pitchFamily="34" charset="0"/>
              </a:rPr>
              <a:t> </a:t>
            </a:r>
            <a:r>
              <a:rPr lang="en-US" sz="2400" b="1" dirty="0">
                <a:latin typeface="Calibri" pitchFamily="34" charset="0"/>
              </a:rPr>
              <a:t>package </a:t>
            </a:r>
            <a:r>
              <a:rPr lang="en-US" sz="2400" dirty="0" smtClean="0">
                <a:latin typeface="Calibri" pitchFamily="34" charset="0"/>
              </a:rPr>
              <a:t>will be integrated </a:t>
            </a:r>
            <a:r>
              <a:rPr lang="en-US" sz="2400" dirty="0">
                <a:latin typeface="Calibri" pitchFamily="34" charset="0"/>
              </a:rPr>
              <a:t>into the </a:t>
            </a:r>
            <a:r>
              <a:rPr lang="en-US" sz="2400" b="1" dirty="0" smtClean="0">
                <a:latin typeface="Calibri" pitchFamily="34" charset="0"/>
              </a:rPr>
              <a:t>RDBFIS</a:t>
            </a:r>
            <a:endParaRPr lang="en-US" sz="2400" dirty="0">
              <a:latin typeface="Calibri" pitchFamily="34" charset="0"/>
            </a:endParaRPr>
          </a:p>
        </p:txBody>
      </p:sp>
      <p:sp>
        <p:nvSpPr>
          <p:cNvPr id="6" name="Rectangle 5"/>
          <p:cNvSpPr/>
          <p:nvPr/>
        </p:nvSpPr>
        <p:spPr>
          <a:xfrm>
            <a:off x="27278" y="63089"/>
            <a:ext cx="9112910" cy="461665"/>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4197879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5008" y="908720"/>
            <a:ext cx="864096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latin typeface="Calibri" pitchFamily="34" charset="0"/>
              </a:rPr>
              <a:t>Activity </a:t>
            </a:r>
            <a:r>
              <a:rPr lang="en-US" sz="2000" b="1" dirty="0">
                <a:latin typeface="Calibri" pitchFamily="34" charset="0"/>
              </a:rPr>
              <a:t>11: Development of the MAPAFISH-MED tool – Fishing activities associated with Marine Protected Areas (MPAs)</a:t>
            </a:r>
            <a:r>
              <a:rPr lang="en-US" sz="2000" dirty="0">
                <a:latin typeface="Calibri" pitchFamily="34" charset="0"/>
              </a:rPr>
              <a:t> </a:t>
            </a:r>
            <a:endParaRPr lang="en-US" sz="2000" dirty="0" smtClean="0">
              <a:latin typeface="Calibri" pitchFamily="34" charset="0"/>
            </a:endParaRPr>
          </a:p>
          <a:p>
            <a:r>
              <a:rPr lang="en-US" sz="2000" dirty="0" smtClean="0">
                <a:latin typeface="Calibri" pitchFamily="34" charset="0"/>
              </a:rPr>
              <a:t>Coordinators</a:t>
            </a:r>
            <a:r>
              <a:rPr lang="en-US" sz="2000" dirty="0">
                <a:latin typeface="Calibri" pitchFamily="34" charset="0"/>
              </a:rPr>
              <a:t>: Vicky </a:t>
            </a:r>
            <a:r>
              <a:rPr lang="en-US" sz="2000" dirty="0" err="1">
                <a:latin typeface="Calibri" pitchFamily="34" charset="0"/>
              </a:rPr>
              <a:t>Sgardeli</a:t>
            </a:r>
            <a:r>
              <a:rPr lang="en-US" sz="2000" dirty="0">
                <a:latin typeface="Calibri" pitchFamily="34" charset="0"/>
              </a:rPr>
              <a:t> (HCMR), </a:t>
            </a:r>
            <a:r>
              <a:rPr lang="en-US" sz="2000" dirty="0" err="1">
                <a:latin typeface="Calibri" pitchFamily="34" charset="0"/>
              </a:rPr>
              <a:t>Dimitrios</a:t>
            </a:r>
            <a:r>
              <a:rPr lang="en-US" sz="2000" dirty="0">
                <a:latin typeface="Calibri" pitchFamily="34" charset="0"/>
              </a:rPr>
              <a:t> </a:t>
            </a:r>
            <a:r>
              <a:rPr lang="en-US" sz="2000" dirty="0" err="1">
                <a:latin typeface="Calibri" pitchFamily="34" charset="0"/>
              </a:rPr>
              <a:t>Damalas</a:t>
            </a:r>
            <a:r>
              <a:rPr lang="en-US" sz="2000" dirty="0">
                <a:latin typeface="Calibri" pitchFamily="34" charset="0"/>
              </a:rPr>
              <a:t> (HCMR)</a:t>
            </a:r>
          </a:p>
          <a:p>
            <a:r>
              <a:rPr lang="en-US" sz="2000" dirty="0">
                <a:latin typeface="Calibri" pitchFamily="34" charset="0"/>
              </a:rPr>
              <a:t>Duration: 4 months (months 2, 3, 12, 13</a:t>
            </a:r>
            <a:r>
              <a:rPr lang="en-US" sz="2000" dirty="0" smtClean="0">
                <a:latin typeface="Calibri" pitchFamily="34" charset="0"/>
              </a:rPr>
              <a:t>)</a:t>
            </a:r>
            <a:endParaRPr lang="en-US" sz="2000" dirty="0">
              <a:latin typeface="Calibri" pitchFamily="34" charset="0"/>
            </a:endParaRPr>
          </a:p>
        </p:txBody>
      </p:sp>
      <p:sp>
        <p:nvSpPr>
          <p:cNvPr id="4" name="Rectangle 3"/>
          <p:cNvSpPr/>
          <p:nvPr/>
        </p:nvSpPr>
        <p:spPr>
          <a:xfrm>
            <a:off x="194990" y="2780928"/>
            <a:ext cx="8676456" cy="3477875"/>
          </a:xfrm>
          <a:prstGeom prst="rect">
            <a:avLst/>
          </a:prstGeom>
        </p:spPr>
        <p:txBody>
          <a:bodyPr wrap="square">
            <a:spAutoFit/>
          </a:bodyPr>
          <a:lstStyle/>
          <a:p>
            <a:pPr marL="285750" indent="-285750">
              <a:buFont typeface="Arial" pitchFamily="34" charset="0"/>
              <a:buChar char="•"/>
            </a:pPr>
            <a:r>
              <a:rPr lang="en-US" sz="2000" dirty="0">
                <a:latin typeface="Calibri" pitchFamily="34" charset="0"/>
              </a:rPr>
              <a:t>This activity will build upon the work done through the </a:t>
            </a:r>
            <a:r>
              <a:rPr lang="en-US" sz="2000" b="1" dirty="0">
                <a:latin typeface="Calibri" pitchFamily="34" charset="0"/>
              </a:rPr>
              <a:t>MAPAFISH-MED </a:t>
            </a:r>
            <a:r>
              <a:rPr lang="en-US" sz="2000" dirty="0" smtClean="0">
                <a:latin typeface="Calibri" pitchFamily="34" charset="0"/>
              </a:rPr>
              <a:t>project. </a:t>
            </a:r>
          </a:p>
          <a:p>
            <a:pPr marL="285750" indent="-285750">
              <a:buFont typeface="Arial" pitchFamily="34" charset="0"/>
              <a:buChar char="•"/>
            </a:pPr>
            <a:r>
              <a:rPr lang="en-US" sz="2000" dirty="0" smtClean="0">
                <a:latin typeface="Calibri" pitchFamily="34" charset="0"/>
              </a:rPr>
              <a:t>The </a:t>
            </a:r>
            <a:r>
              <a:rPr lang="en-US" sz="2000" dirty="0">
                <a:latin typeface="Calibri" pitchFamily="34" charset="0"/>
              </a:rPr>
              <a:t>study assessed if, how and to what extent fishing activities vary within MPAs and their surrounding areas by focusing on </a:t>
            </a:r>
            <a:r>
              <a:rPr lang="en-US" sz="2000" dirty="0" err="1">
                <a:latin typeface="Calibri" pitchFamily="34" charset="0"/>
              </a:rPr>
              <a:t>analysing</a:t>
            </a:r>
            <a:r>
              <a:rPr lang="en-US" sz="2000" dirty="0">
                <a:latin typeface="Calibri" pitchFamily="34" charset="0"/>
              </a:rPr>
              <a:t> datasets by major groups (MPA designation type, fishing gear, species assemblage, seabed habitat type</a:t>
            </a:r>
            <a:r>
              <a:rPr lang="en-US" sz="2000" dirty="0" smtClean="0">
                <a:latin typeface="Calibri" pitchFamily="34" charset="0"/>
              </a:rPr>
              <a:t>).</a:t>
            </a:r>
          </a:p>
          <a:p>
            <a:pPr marL="285750" indent="-285750">
              <a:buFont typeface="Arial" pitchFamily="34" charset="0"/>
              <a:buChar char="•"/>
            </a:pPr>
            <a:r>
              <a:rPr lang="en-US" sz="2000" dirty="0" smtClean="0">
                <a:latin typeface="Calibri" pitchFamily="34" charset="0"/>
              </a:rPr>
              <a:t>The </a:t>
            </a:r>
            <a:r>
              <a:rPr lang="en-US" sz="2000" dirty="0">
                <a:latin typeface="Calibri" pitchFamily="34" charset="0"/>
              </a:rPr>
              <a:t>main objective of this activity is to develop the MAPAFISH-MED tool by integrating the tool into the RDBFIS platform and refining it based on potential feedback from DG MARE and Member States (MSs). </a:t>
            </a:r>
            <a:endParaRPr lang="en-US" sz="2000" dirty="0" smtClean="0">
              <a:latin typeface="Calibri" pitchFamily="34" charset="0"/>
            </a:endParaRPr>
          </a:p>
          <a:p>
            <a:pPr marL="285750" indent="-285750">
              <a:buFont typeface="Arial" pitchFamily="34" charset="0"/>
              <a:buChar char="•"/>
            </a:pPr>
            <a:r>
              <a:rPr lang="en-US" sz="2000" dirty="0" smtClean="0">
                <a:latin typeface="Calibri" pitchFamily="34" charset="0"/>
              </a:rPr>
              <a:t>outcomes </a:t>
            </a:r>
            <a:r>
              <a:rPr lang="en-US" sz="2000" dirty="0">
                <a:latin typeface="Calibri" pitchFamily="34" charset="0"/>
              </a:rPr>
              <a:t>generated in MAPAFISH-MED project would be more useful if updated on annual basis and not be restricted to their current </a:t>
            </a:r>
            <a:r>
              <a:rPr lang="en-US" sz="2000" dirty="0" smtClean="0">
                <a:latin typeface="Calibri" pitchFamily="34" charset="0"/>
              </a:rPr>
              <a:t>state. </a:t>
            </a:r>
            <a:endParaRPr lang="en-US" sz="2000" dirty="0">
              <a:latin typeface="Calibri" pitchFamily="34" charset="0"/>
            </a:endParaRPr>
          </a:p>
        </p:txBody>
      </p:sp>
      <p:sp>
        <p:nvSpPr>
          <p:cNvPr id="6" name="Rectangle 5"/>
          <p:cNvSpPr/>
          <p:nvPr/>
        </p:nvSpPr>
        <p:spPr>
          <a:xfrm>
            <a:off x="27278" y="63089"/>
            <a:ext cx="9112910" cy="461665"/>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10350092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836712"/>
            <a:ext cx="864096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latin typeface="Calibri" pitchFamily="34" charset="0"/>
              </a:rPr>
              <a:t>Activity </a:t>
            </a:r>
            <a:r>
              <a:rPr lang="en-US" sz="2000" b="1" dirty="0">
                <a:latin typeface="Calibri" pitchFamily="34" charset="0"/>
              </a:rPr>
              <a:t>12: Fine-tuning </a:t>
            </a:r>
            <a:endParaRPr lang="en-US" sz="2000" b="1" dirty="0" smtClean="0">
              <a:latin typeface="Calibri" pitchFamily="34" charset="0"/>
            </a:endParaRPr>
          </a:p>
          <a:p>
            <a:r>
              <a:rPr lang="en-US" sz="2000" dirty="0" smtClean="0">
                <a:latin typeface="Calibri" pitchFamily="34" charset="0"/>
              </a:rPr>
              <a:t>Coordinators</a:t>
            </a:r>
            <a:r>
              <a:rPr lang="en-US" sz="2000" dirty="0">
                <a:latin typeface="Calibri" pitchFamily="34" charset="0"/>
              </a:rPr>
              <a:t>: </a:t>
            </a:r>
            <a:r>
              <a:rPr lang="en-US" sz="2000" dirty="0" err="1">
                <a:latin typeface="Calibri" pitchFamily="34" charset="0"/>
              </a:rPr>
              <a:t>Ioannis</a:t>
            </a:r>
            <a:r>
              <a:rPr lang="en-US" sz="2000" dirty="0">
                <a:latin typeface="Calibri" pitchFamily="34" charset="0"/>
              </a:rPr>
              <a:t> </a:t>
            </a:r>
            <a:r>
              <a:rPr lang="en-US" sz="2000" dirty="0" err="1">
                <a:latin typeface="Calibri" pitchFamily="34" charset="0"/>
              </a:rPr>
              <a:t>Chamodrakas</a:t>
            </a:r>
            <a:r>
              <a:rPr lang="en-US" sz="2000" dirty="0">
                <a:latin typeface="Calibri" pitchFamily="34" charset="0"/>
              </a:rPr>
              <a:t> (</a:t>
            </a:r>
            <a:r>
              <a:rPr lang="en-US" sz="2000" dirty="0" err="1">
                <a:latin typeface="Calibri" pitchFamily="34" charset="0"/>
              </a:rPr>
              <a:t>UoA</a:t>
            </a:r>
            <a:r>
              <a:rPr lang="en-US" sz="2000" dirty="0">
                <a:latin typeface="Calibri" pitchFamily="34" charset="0"/>
              </a:rPr>
              <a:t>), </a:t>
            </a:r>
            <a:r>
              <a:rPr lang="en-US" sz="2000" dirty="0" err="1">
                <a:latin typeface="Calibri" pitchFamily="34" charset="0"/>
              </a:rPr>
              <a:t>Stefanos</a:t>
            </a:r>
            <a:r>
              <a:rPr lang="en-US" sz="2000" dirty="0">
                <a:latin typeface="Calibri" pitchFamily="34" charset="0"/>
              </a:rPr>
              <a:t> </a:t>
            </a:r>
            <a:r>
              <a:rPr lang="en-US" sz="2000" dirty="0" err="1">
                <a:latin typeface="Calibri" pitchFamily="34" charset="0"/>
              </a:rPr>
              <a:t>Kavadas</a:t>
            </a:r>
            <a:r>
              <a:rPr lang="en-US" sz="2000" dirty="0">
                <a:latin typeface="Calibri" pitchFamily="34" charset="0"/>
              </a:rPr>
              <a:t>, </a:t>
            </a:r>
            <a:r>
              <a:rPr lang="en-US" sz="2000" dirty="0" err="1">
                <a:latin typeface="Calibri" pitchFamily="34" charset="0"/>
              </a:rPr>
              <a:t>Konstantinos</a:t>
            </a:r>
            <a:r>
              <a:rPr lang="en-US" sz="2000" dirty="0">
                <a:latin typeface="Calibri" pitchFamily="34" charset="0"/>
              </a:rPr>
              <a:t> </a:t>
            </a:r>
            <a:r>
              <a:rPr lang="en-US" sz="2000" dirty="0" err="1">
                <a:latin typeface="Calibri" pitchFamily="34" charset="0"/>
              </a:rPr>
              <a:t>Kalkavouras</a:t>
            </a:r>
            <a:r>
              <a:rPr lang="en-US" sz="2000" dirty="0">
                <a:latin typeface="Calibri" pitchFamily="34" charset="0"/>
              </a:rPr>
              <a:t> (HCMR)  </a:t>
            </a:r>
          </a:p>
          <a:p>
            <a:r>
              <a:rPr lang="en-US" sz="2000" dirty="0">
                <a:latin typeface="Calibri" pitchFamily="34" charset="0"/>
              </a:rPr>
              <a:t>Duration: 13 months (from month 1 to 13</a:t>
            </a:r>
            <a:r>
              <a:rPr lang="en-US" sz="2000" dirty="0" smtClean="0">
                <a:latin typeface="Calibri" pitchFamily="34" charset="0"/>
              </a:rPr>
              <a:t>)</a:t>
            </a:r>
            <a:endParaRPr lang="en-US" sz="2000" dirty="0">
              <a:latin typeface="Calibri" pitchFamily="34" charset="0"/>
            </a:endParaRPr>
          </a:p>
        </p:txBody>
      </p:sp>
      <p:sp>
        <p:nvSpPr>
          <p:cNvPr id="4" name="Rectangle 3"/>
          <p:cNvSpPr/>
          <p:nvPr/>
        </p:nvSpPr>
        <p:spPr>
          <a:xfrm>
            <a:off x="150031" y="2492896"/>
            <a:ext cx="8676456" cy="3785652"/>
          </a:xfrm>
          <a:prstGeom prst="rect">
            <a:avLst/>
          </a:prstGeom>
        </p:spPr>
        <p:txBody>
          <a:bodyPr wrap="square">
            <a:spAutoFit/>
          </a:bodyPr>
          <a:lstStyle/>
          <a:p>
            <a:r>
              <a:rPr lang="en-US" sz="2000" dirty="0">
                <a:latin typeface="Calibri" pitchFamily="34" charset="0"/>
              </a:rPr>
              <a:t>The target of this activity is to </a:t>
            </a:r>
            <a:r>
              <a:rPr lang="en-US" sz="2000" b="1" dirty="0">
                <a:latin typeface="Calibri" pitchFamily="34" charset="0"/>
              </a:rPr>
              <a:t>tune the software &amp; hardware and resource allocations</a:t>
            </a:r>
            <a:r>
              <a:rPr lang="en-US" sz="2000" dirty="0">
                <a:latin typeface="Calibri" pitchFamily="34" charset="0"/>
              </a:rPr>
              <a:t> (set optimal settings for the application's resources) to improve the performance of the RDBFIS application. </a:t>
            </a:r>
            <a:endParaRPr lang="en-US" sz="2000" dirty="0" smtClean="0">
              <a:latin typeface="Calibri" pitchFamily="34" charset="0"/>
            </a:endParaRPr>
          </a:p>
          <a:p>
            <a:r>
              <a:rPr lang="en-US" sz="2000" dirty="0" smtClean="0">
                <a:latin typeface="Calibri" pitchFamily="34" charset="0"/>
              </a:rPr>
              <a:t>The </a:t>
            </a:r>
            <a:r>
              <a:rPr lang="en-US" sz="2000" dirty="0">
                <a:latin typeface="Calibri" pitchFamily="34" charset="0"/>
              </a:rPr>
              <a:t>main actions to be taken to achieve the goal are: </a:t>
            </a:r>
            <a:endParaRPr lang="en-US" sz="2000" dirty="0" smtClean="0">
              <a:latin typeface="Calibri" pitchFamily="34" charset="0"/>
            </a:endParaRPr>
          </a:p>
          <a:p>
            <a:pPr marL="457200" indent="-457200">
              <a:buFont typeface="Arial" pitchFamily="34" charset="0"/>
              <a:buChar char="•"/>
            </a:pPr>
            <a:r>
              <a:rPr lang="en-US" sz="2000" dirty="0" smtClean="0">
                <a:latin typeface="Calibri" pitchFamily="34" charset="0"/>
              </a:rPr>
              <a:t>the </a:t>
            </a:r>
            <a:r>
              <a:rPr lang="en-US" sz="2000" dirty="0">
                <a:latin typeface="Calibri" pitchFamily="34" charset="0"/>
              </a:rPr>
              <a:t>optimization of source code, </a:t>
            </a:r>
            <a:endParaRPr lang="en-US" sz="2000" dirty="0" smtClean="0">
              <a:latin typeface="Calibri" pitchFamily="34" charset="0"/>
            </a:endParaRPr>
          </a:p>
          <a:p>
            <a:pPr marL="457200" indent="-457200">
              <a:buFont typeface="Arial" pitchFamily="34" charset="0"/>
              <a:buChar char="•"/>
            </a:pPr>
            <a:r>
              <a:rPr lang="en-US" sz="2000" dirty="0" smtClean="0">
                <a:latin typeface="Calibri" pitchFamily="34" charset="0"/>
              </a:rPr>
              <a:t>the </a:t>
            </a:r>
            <a:r>
              <a:rPr lang="en-US" sz="2000" dirty="0">
                <a:latin typeface="Calibri" pitchFamily="34" charset="0"/>
              </a:rPr>
              <a:t>routine server and application maintenance (clean up the application install points, remove old logs and temporary files), </a:t>
            </a:r>
            <a:endParaRPr lang="en-US" sz="2000" dirty="0" smtClean="0">
              <a:latin typeface="Calibri" pitchFamily="34" charset="0"/>
            </a:endParaRPr>
          </a:p>
          <a:p>
            <a:pPr marL="457200" indent="-457200">
              <a:buFont typeface="Arial" pitchFamily="34" charset="0"/>
              <a:buChar char="•"/>
            </a:pPr>
            <a:r>
              <a:rPr lang="en-US" sz="2000" dirty="0" smtClean="0">
                <a:latin typeface="Calibri" pitchFamily="34" charset="0"/>
              </a:rPr>
              <a:t>proper-sizing </a:t>
            </a:r>
            <a:r>
              <a:rPr lang="en-US" sz="2000" dirty="0">
                <a:latin typeface="Calibri" pitchFamily="34" charset="0"/>
              </a:rPr>
              <a:t>resources to set applications up well for a future migration to the cloud, </a:t>
            </a:r>
            <a:endParaRPr lang="en-US" sz="2000" dirty="0" smtClean="0">
              <a:latin typeface="Calibri" pitchFamily="34" charset="0"/>
            </a:endParaRPr>
          </a:p>
          <a:p>
            <a:pPr marL="457200" indent="-457200">
              <a:buFont typeface="Arial" pitchFamily="34" charset="0"/>
              <a:buChar char="•"/>
            </a:pPr>
            <a:r>
              <a:rPr lang="en-US" sz="2000" dirty="0" smtClean="0">
                <a:latin typeface="Calibri" pitchFamily="34" charset="0"/>
              </a:rPr>
              <a:t>in </a:t>
            </a:r>
            <a:r>
              <a:rPr lang="en-US" sz="2000" dirty="0">
                <a:latin typeface="Calibri" pitchFamily="34" charset="0"/>
              </a:rPr>
              <a:t>case changes are made in the deployment, the effects on application response times and resource utilization (evaluation of the pre - and post-change metrics) will be observed.</a:t>
            </a:r>
          </a:p>
        </p:txBody>
      </p:sp>
      <p:sp>
        <p:nvSpPr>
          <p:cNvPr id="6" name="Rectangle 5"/>
          <p:cNvSpPr/>
          <p:nvPr/>
        </p:nvSpPr>
        <p:spPr>
          <a:xfrm>
            <a:off x="27278" y="63089"/>
            <a:ext cx="9112910" cy="461665"/>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40365978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4104543661"/>
              </p:ext>
            </p:extLst>
          </p:nvPr>
        </p:nvGraphicFramePr>
        <p:xfrm>
          <a:off x="0" y="1"/>
          <a:ext cx="9046532" cy="7731000"/>
        </p:xfrm>
        <a:graphic>
          <a:graphicData uri="http://schemas.openxmlformats.org/drawingml/2006/table">
            <a:tbl>
              <a:tblPr firstRow="1" firstCol="1" bandRow="1"/>
              <a:tblGrid>
                <a:gridCol w="950319"/>
                <a:gridCol w="645636"/>
                <a:gridCol w="531985"/>
                <a:gridCol w="531985"/>
                <a:gridCol w="531985"/>
                <a:gridCol w="599249"/>
                <a:gridCol w="589215"/>
                <a:gridCol w="589215"/>
                <a:gridCol w="569869"/>
                <a:gridCol w="569869"/>
                <a:gridCol w="459441"/>
                <a:gridCol w="589215"/>
                <a:gridCol w="589215"/>
                <a:gridCol w="649667"/>
                <a:gridCol w="649667"/>
              </a:tblGrid>
              <a:tr h="291277">
                <a:tc rowSpan="2">
                  <a:txBody>
                    <a:bodyPr/>
                    <a:lstStyle/>
                    <a:p>
                      <a:pPr algn="ctr">
                        <a:lnSpc>
                          <a:spcPct val="115000"/>
                        </a:lnSpc>
                        <a:spcAft>
                          <a:spcPts val="0"/>
                        </a:spcAft>
                      </a:pPr>
                      <a:r>
                        <a:rPr lang="el-GR" sz="1600" b="1" dirty="0">
                          <a:effectLst/>
                          <a:latin typeface="Calibri Light"/>
                          <a:ea typeface="Times New Roman"/>
                          <a:cs typeface="Calibri Light"/>
                        </a:rPr>
                        <a:t>Tasks &amp; SubTasks</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gridSpan="9">
                  <a:txBody>
                    <a:bodyPr/>
                    <a:lstStyle/>
                    <a:p>
                      <a:pPr algn="ctr">
                        <a:lnSpc>
                          <a:spcPct val="115000"/>
                        </a:lnSpc>
                        <a:spcAft>
                          <a:spcPts val="0"/>
                        </a:spcAft>
                      </a:pPr>
                      <a:r>
                        <a:rPr lang="en-US" sz="1600" b="1" dirty="0" smtClean="0">
                          <a:effectLst/>
                          <a:latin typeface="Calibri Light"/>
                          <a:ea typeface="Times New Roman"/>
                          <a:cs typeface="Calibri Light"/>
                        </a:rPr>
                        <a:t>2025</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gridSpan="5">
                  <a:txBody>
                    <a:bodyPr/>
                    <a:lstStyle/>
                    <a:p>
                      <a:pPr algn="ctr">
                        <a:lnSpc>
                          <a:spcPct val="115000"/>
                        </a:lnSpc>
                        <a:spcAft>
                          <a:spcPts val="0"/>
                        </a:spcAft>
                      </a:pPr>
                      <a:r>
                        <a:rPr lang="en-US" sz="1600" b="1" dirty="0" smtClean="0">
                          <a:effectLst/>
                          <a:latin typeface="Calibri Light"/>
                          <a:ea typeface="Times New Roman"/>
                          <a:cs typeface="Calibri Light"/>
                        </a:rPr>
                        <a:t>2026</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r>
              <a:tr h="600777">
                <a:tc vMerge="1">
                  <a:txBody>
                    <a:bodyPr/>
                    <a:lstStyle/>
                    <a:p>
                      <a:endParaRPr lang="el-GR"/>
                    </a:p>
                  </a:txBody>
                  <a:tcPr/>
                </a:tc>
                <a:tc>
                  <a:txBody>
                    <a:bodyPr/>
                    <a:lstStyle/>
                    <a:p>
                      <a:pPr algn="ctr">
                        <a:lnSpc>
                          <a:spcPct val="115000"/>
                        </a:lnSpc>
                        <a:spcAft>
                          <a:spcPts val="0"/>
                        </a:spcAft>
                      </a:pPr>
                      <a:r>
                        <a:rPr lang="el-GR" sz="1600" b="1" dirty="0">
                          <a:effectLst/>
                          <a:latin typeface="Calibri Light"/>
                          <a:ea typeface="Times New Roman"/>
                          <a:cs typeface="Calibri Light"/>
                        </a:rPr>
                        <a:t>01 </a:t>
                      </a:r>
                      <a:endParaRPr lang="el-GR" sz="2400" dirty="0">
                        <a:effectLst/>
                        <a:latin typeface="Calibri"/>
                        <a:ea typeface="Calibri"/>
                        <a:cs typeface="Times New Roman"/>
                      </a:endParaRPr>
                    </a:p>
                    <a:p>
                      <a:pPr algn="ctr">
                        <a:lnSpc>
                          <a:spcPct val="115000"/>
                        </a:lnSpc>
                        <a:spcAft>
                          <a:spcPts val="0"/>
                        </a:spcAft>
                      </a:pPr>
                      <a:r>
                        <a:rPr lang="el-GR" sz="1600" b="1" dirty="0">
                          <a:effectLst/>
                          <a:latin typeface="Calibri Light"/>
                          <a:ea typeface="Times New Roman"/>
                          <a:cs typeface="Calibri Light"/>
                        </a:rPr>
                        <a:t>Apr.</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dirty="0">
                          <a:effectLst/>
                          <a:latin typeface="Calibri Light"/>
                          <a:ea typeface="Times New Roman"/>
                          <a:cs typeface="Calibri Light"/>
                        </a:rPr>
                        <a:t>02 May</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dirty="0">
                          <a:effectLst/>
                          <a:latin typeface="Calibri Light"/>
                          <a:ea typeface="Times New Roman"/>
                          <a:cs typeface="Calibri Light"/>
                        </a:rPr>
                        <a:t>03 June</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dirty="0">
                          <a:effectLst/>
                          <a:latin typeface="Calibri Light"/>
                          <a:ea typeface="Times New Roman"/>
                          <a:cs typeface="Calibri Light"/>
                        </a:rPr>
                        <a:t>04 July</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a:effectLst/>
                          <a:latin typeface="Calibri Light"/>
                          <a:ea typeface="Times New Roman"/>
                          <a:cs typeface="Calibri Light"/>
                        </a:rPr>
                        <a:t>05 Aug.</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a:effectLst/>
                          <a:latin typeface="Calibri Light"/>
                          <a:ea typeface="Times New Roman"/>
                          <a:cs typeface="Calibri Light"/>
                        </a:rPr>
                        <a:t>06 Sep.</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a:effectLst/>
                          <a:latin typeface="Calibri Light"/>
                          <a:ea typeface="Times New Roman"/>
                          <a:cs typeface="Calibri Light"/>
                        </a:rPr>
                        <a:t>07 Oct.</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a:effectLst/>
                          <a:latin typeface="Calibri Light"/>
                          <a:ea typeface="Times New Roman"/>
                          <a:cs typeface="Calibri Light"/>
                        </a:rPr>
                        <a:t>08 Nov.</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dirty="0">
                          <a:effectLst/>
                          <a:latin typeface="Calibri Light"/>
                          <a:ea typeface="Times New Roman"/>
                          <a:cs typeface="Calibri Light"/>
                        </a:rPr>
                        <a:t>09 Dec.</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dirty="0">
                          <a:effectLst/>
                          <a:latin typeface="Calibri Light"/>
                          <a:ea typeface="Times New Roman"/>
                          <a:cs typeface="Calibri Light"/>
                        </a:rPr>
                        <a:t>10 Jan</a:t>
                      </a:r>
                      <a:r>
                        <a:rPr lang="en-US" sz="1600" b="1" dirty="0">
                          <a:effectLst/>
                          <a:latin typeface="Calibri Light"/>
                          <a:ea typeface="Times New Roman"/>
                          <a:cs typeface="Calibri Light"/>
                        </a:rPr>
                        <a:t>.</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dirty="0">
                          <a:effectLst/>
                          <a:latin typeface="Calibri Light"/>
                          <a:ea typeface="Times New Roman"/>
                          <a:cs typeface="Calibri Light"/>
                        </a:rPr>
                        <a:t>11 Feb.</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dirty="0">
                          <a:effectLst/>
                          <a:latin typeface="Calibri Light"/>
                          <a:ea typeface="Times New Roman"/>
                          <a:cs typeface="Calibri Light"/>
                        </a:rPr>
                        <a:t>12 Mar.</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dirty="0">
                          <a:effectLst/>
                          <a:latin typeface="Calibri Light"/>
                          <a:ea typeface="Times New Roman"/>
                          <a:cs typeface="Calibri Light"/>
                        </a:rPr>
                        <a:t>13 Apr.</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c>
                  <a:txBody>
                    <a:bodyPr/>
                    <a:lstStyle/>
                    <a:p>
                      <a:pPr algn="ctr">
                        <a:lnSpc>
                          <a:spcPct val="115000"/>
                        </a:lnSpc>
                        <a:spcAft>
                          <a:spcPts val="0"/>
                        </a:spcAft>
                      </a:pPr>
                      <a:r>
                        <a:rPr lang="el-GR" sz="1600" b="1" dirty="0">
                          <a:effectLst/>
                          <a:latin typeface="Calibri Light"/>
                          <a:ea typeface="Times New Roman"/>
                          <a:cs typeface="Calibri Light"/>
                        </a:rPr>
                        <a:t>14 </a:t>
                      </a:r>
                      <a:endParaRPr lang="el-GR" sz="2400" dirty="0">
                        <a:effectLst/>
                        <a:latin typeface="Calibri"/>
                        <a:ea typeface="Calibri"/>
                        <a:cs typeface="Times New Roman"/>
                      </a:endParaRPr>
                    </a:p>
                    <a:p>
                      <a:pPr algn="ctr">
                        <a:lnSpc>
                          <a:spcPct val="115000"/>
                        </a:lnSpc>
                        <a:spcAft>
                          <a:spcPts val="0"/>
                        </a:spcAft>
                      </a:pPr>
                      <a:r>
                        <a:rPr lang="el-GR" sz="1600" b="1" dirty="0">
                          <a:effectLst/>
                          <a:latin typeface="Calibri Light"/>
                          <a:ea typeface="Times New Roman"/>
                          <a:cs typeface="Calibri Light"/>
                        </a:rPr>
                        <a:t>May</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2F2F2"/>
                    </a:solidFill>
                  </a:tcPr>
                </a:tc>
              </a:tr>
              <a:tr h="291277">
                <a:tc>
                  <a:txBody>
                    <a:bodyPr/>
                    <a:lstStyle/>
                    <a:p>
                      <a:pPr algn="ctr">
                        <a:lnSpc>
                          <a:spcPct val="115000"/>
                        </a:lnSpc>
                        <a:spcAft>
                          <a:spcPts val="0"/>
                        </a:spcAft>
                      </a:pPr>
                      <a:r>
                        <a:rPr lang="el-GR" sz="1600" b="1">
                          <a:effectLst/>
                          <a:latin typeface="Calibri Light"/>
                          <a:ea typeface="Times New Roman"/>
                          <a:cs typeface="Calibri Light"/>
                        </a:rPr>
                        <a:t>Task 0</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gridSpan="14">
                  <a:txBody>
                    <a:bodyPr/>
                    <a:lstStyle/>
                    <a:p>
                      <a:pPr algn="ctr">
                        <a:lnSpc>
                          <a:spcPct val="115000"/>
                        </a:lnSpc>
                        <a:spcAft>
                          <a:spcPts val="0"/>
                        </a:spcAft>
                      </a:pPr>
                      <a:r>
                        <a:rPr lang="el-GR" sz="1600" dirty="0">
                          <a:solidFill>
                            <a:srgbClr val="DBE5F1"/>
                          </a:solidFill>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r>
              <a:tr h="914902">
                <a:tc>
                  <a:txBody>
                    <a:bodyPr/>
                    <a:lstStyle/>
                    <a:p>
                      <a:pPr algn="ctr">
                        <a:lnSpc>
                          <a:spcPct val="115000"/>
                        </a:lnSpc>
                        <a:spcAft>
                          <a:spcPts val="0"/>
                        </a:spcAft>
                      </a:pPr>
                      <a:r>
                        <a:rPr lang="el-GR" sz="1600" b="1">
                          <a:effectLst/>
                          <a:latin typeface="Calibri Light"/>
                          <a:ea typeface="Times New Roman"/>
                          <a:cs typeface="Calibri Light"/>
                        </a:rPr>
                        <a:t>Sub-Task 0.1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dirty="0">
                          <a:solidFill>
                            <a:srgbClr val="00B050"/>
                          </a:solidFill>
                          <a:effectLst/>
                          <a:latin typeface="Calibri Light"/>
                          <a:ea typeface="Times New Roman"/>
                          <a:cs typeface="Calibri Light"/>
                        </a:rPr>
                        <a:t>M.01.1 D.01.1</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dirty="0">
                          <a:solidFill>
                            <a:srgbClr val="00B050"/>
                          </a:solidFill>
                          <a:effectLst/>
                          <a:latin typeface="Calibri Light"/>
                          <a:ea typeface="Times New Roman"/>
                          <a:cs typeface="Calibri Light"/>
                        </a:rPr>
                        <a:t>M.01.2 D.01.2</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a:solidFill>
                            <a:srgbClr val="00B050"/>
                          </a:solidFill>
                          <a:effectLst/>
                          <a:latin typeface="Calibri Light"/>
                          <a:ea typeface="Times New Roman"/>
                          <a:cs typeface="Calibri Light"/>
                        </a:rPr>
                        <a:t>M.01.3 D.01.3</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r>
              <a:tr h="600777">
                <a:tc>
                  <a:txBody>
                    <a:bodyPr/>
                    <a:lstStyle/>
                    <a:p>
                      <a:pPr algn="ctr">
                        <a:lnSpc>
                          <a:spcPct val="115000"/>
                        </a:lnSpc>
                        <a:spcAft>
                          <a:spcPts val="0"/>
                        </a:spcAft>
                      </a:pPr>
                      <a:r>
                        <a:rPr lang="el-GR" sz="1600" b="1">
                          <a:effectLst/>
                          <a:latin typeface="Calibri Light"/>
                          <a:ea typeface="Times New Roman"/>
                          <a:cs typeface="Calibri Light"/>
                        </a:rPr>
                        <a:t>Sub-Task 0.2</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ctr">
                        <a:lnSpc>
                          <a:spcPct val="115000"/>
                        </a:lnSpc>
                        <a:spcAft>
                          <a:spcPts val="0"/>
                        </a:spcAft>
                      </a:pPr>
                      <a:r>
                        <a:rPr lang="el-GR" sz="1200">
                          <a:solidFill>
                            <a:srgbClr val="FF0000"/>
                          </a:solidFill>
                          <a:effectLst/>
                          <a:latin typeface="Calibri Light"/>
                          <a:ea typeface="Times New Roman"/>
                          <a:cs typeface="Calibri Light"/>
                        </a:rPr>
                        <a:t>M.02.1 D.02.1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dirty="0">
                          <a:solidFill>
                            <a:srgbClr val="0070C0"/>
                          </a:solidFill>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dirty="0">
                          <a:solidFill>
                            <a:srgbClr val="E26B0A"/>
                          </a:solidFill>
                          <a:effectLst/>
                          <a:latin typeface="Calibri Light"/>
                          <a:ea typeface="Times New Roman"/>
                          <a:cs typeface="Calibri Light"/>
                        </a:rPr>
                        <a:t>M.02.2 D.02.2</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a:solidFill>
                            <a:srgbClr val="7030A0"/>
                          </a:solidFill>
                          <a:effectLst/>
                          <a:latin typeface="Calibri Light"/>
                          <a:ea typeface="Times New Roman"/>
                          <a:cs typeface="Calibri Light"/>
                        </a:rPr>
                        <a:t>M.02.3 D.02.3</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r>
              <a:tr h="600777">
                <a:tc>
                  <a:txBody>
                    <a:bodyPr/>
                    <a:lstStyle/>
                    <a:p>
                      <a:pPr algn="ctr">
                        <a:lnSpc>
                          <a:spcPct val="115000"/>
                        </a:lnSpc>
                        <a:spcAft>
                          <a:spcPts val="0"/>
                        </a:spcAft>
                      </a:pPr>
                      <a:r>
                        <a:rPr lang="el-GR" sz="1600" b="1">
                          <a:effectLst/>
                          <a:latin typeface="Calibri Light"/>
                          <a:ea typeface="Times New Roman"/>
                          <a:cs typeface="Calibri Light"/>
                        </a:rPr>
                        <a:t>Sub-Task 0.3</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ctr">
                        <a:lnSpc>
                          <a:spcPct val="115000"/>
                        </a:lnSpc>
                        <a:spcAft>
                          <a:spcPts val="0"/>
                        </a:spcAft>
                      </a:pPr>
                      <a:r>
                        <a:rPr lang="el-GR" sz="1200">
                          <a:effectLst/>
                          <a:latin typeface="Calibri Light"/>
                          <a:ea typeface="Times New Roman"/>
                          <a:cs typeface="Calibri Light"/>
                        </a:rPr>
                        <a:t>M.03.1 D.03.1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CD5B4"/>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gn="ctr">
                        <a:lnSpc>
                          <a:spcPct val="115000"/>
                        </a:lnSpc>
                        <a:spcAft>
                          <a:spcPts val="0"/>
                        </a:spcAft>
                      </a:pPr>
                      <a:r>
                        <a:rPr lang="el-GR" sz="1200" dirty="0">
                          <a:effectLst/>
                          <a:latin typeface="Calibri Light"/>
                          <a:ea typeface="Times New Roman"/>
                          <a:cs typeface="Calibri Light"/>
                        </a:rPr>
                        <a:t>M.03.2 D.03.2</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A9694"/>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M.03.3 D.03.3</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c>
                  <a:txBody>
                    <a:bodyPr/>
                    <a:lstStyle/>
                    <a:p>
                      <a:pPr>
                        <a:lnSpc>
                          <a:spcPct val="115000"/>
                        </a:lnSpc>
                        <a:spcAft>
                          <a:spcPts val="0"/>
                        </a:spcAft>
                      </a:pPr>
                      <a:r>
                        <a:rPr lang="el-GR" sz="1200">
                          <a:effectLst/>
                          <a:latin typeface="Calibri Light"/>
                          <a:ea typeface="Times New Roman"/>
                          <a:cs typeface="Calibri Light"/>
                        </a:rPr>
                        <a:t>rev. D.03.3</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00B050"/>
                    </a:solidFill>
                  </a:tcPr>
                </a:tc>
              </a:tr>
              <a:tr h="298898">
                <a:tc>
                  <a:txBody>
                    <a:bodyPr/>
                    <a:lstStyle/>
                    <a:p>
                      <a:pPr algn="ctr">
                        <a:lnSpc>
                          <a:spcPct val="115000"/>
                        </a:lnSpc>
                        <a:spcAft>
                          <a:spcPts val="0"/>
                        </a:spcAft>
                      </a:pPr>
                      <a:r>
                        <a:rPr lang="el-GR" sz="1600" b="1">
                          <a:effectLst/>
                          <a:latin typeface="Calibri Light"/>
                          <a:ea typeface="Times New Roman"/>
                          <a:cs typeface="Calibri Light"/>
                        </a:rPr>
                        <a:t>Task 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D.1.1*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r>
              <a:tr h="597793">
                <a:tc>
                  <a:txBody>
                    <a:bodyPr/>
                    <a:lstStyle/>
                    <a:p>
                      <a:pPr algn="ctr">
                        <a:lnSpc>
                          <a:spcPct val="115000"/>
                        </a:lnSpc>
                        <a:spcAft>
                          <a:spcPts val="0"/>
                        </a:spcAft>
                      </a:pPr>
                      <a:r>
                        <a:rPr lang="el-GR" sz="1600" b="1">
                          <a:effectLst/>
                          <a:latin typeface="Calibri Light"/>
                          <a:ea typeface="Times New Roman"/>
                          <a:cs typeface="Calibri Light"/>
                        </a:rPr>
                        <a:t>Task 2</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pPr>
                      <a:endParaRPr lang="el-GR" sz="2400">
                        <a:effectLst/>
                        <a:latin typeface="Calibri"/>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M.2.</a:t>
                      </a:r>
                      <a:r>
                        <a:rPr lang="en-US" sz="1200">
                          <a:effectLst/>
                          <a:latin typeface="Calibri Light"/>
                          <a:ea typeface="Times New Roman"/>
                          <a:cs typeface="Calibri Light"/>
                        </a:rPr>
                        <a:t>1</a:t>
                      </a:r>
                      <a:r>
                        <a:rPr lang="el-GR" sz="1200">
                          <a:effectLst/>
                          <a:latin typeface="Calibri Light"/>
                          <a:ea typeface="Times New Roman"/>
                          <a:cs typeface="Calibri Light"/>
                        </a:rPr>
                        <a:t> D.2.</a:t>
                      </a:r>
                      <a:r>
                        <a:rPr lang="en-US" sz="1200">
                          <a:effectLst/>
                          <a:latin typeface="Calibri Light"/>
                          <a:ea typeface="Times New Roman"/>
                          <a:cs typeface="Calibri Light"/>
                        </a:rPr>
                        <a:t>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M.2</a:t>
                      </a:r>
                      <a:r>
                        <a:rPr lang="en-US" sz="1200">
                          <a:effectLst/>
                          <a:latin typeface="Calibri Light"/>
                          <a:ea typeface="Times New Roman"/>
                          <a:cs typeface="Calibri Light"/>
                        </a:rPr>
                        <a:t>.2 </a:t>
                      </a:r>
                      <a:r>
                        <a:rPr lang="el-GR" sz="1200">
                          <a:effectLst/>
                          <a:latin typeface="Calibri Light"/>
                          <a:ea typeface="Times New Roman"/>
                          <a:cs typeface="Calibri Light"/>
                        </a:rPr>
                        <a:t>D.2.</a:t>
                      </a:r>
                      <a:r>
                        <a:rPr lang="en-US" sz="1200">
                          <a:effectLst/>
                          <a:latin typeface="Calibri Light"/>
                          <a:ea typeface="Times New Roman"/>
                          <a:cs typeface="Calibri Light"/>
                        </a:rPr>
                        <a:t>2</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pPr>
                      <a:endParaRPr lang="el-GR" sz="2400">
                        <a:effectLst/>
                        <a:latin typeface="Calibri"/>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r>
              <a:tr h="431710">
                <a:tc>
                  <a:txBody>
                    <a:bodyPr/>
                    <a:lstStyle/>
                    <a:p>
                      <a:pPr algn="ctr">
                        <a:lnSpc>
                          <a:spcPct val="115000"/>
                        </a:lnSpc>
                        <a:spcAft>
                          <a:spcPts val="0"/>
                        </a:spcAft>
                      </a:pPr>
                      <a:r>
                        <a:rPr lang="el-GR" sz="1600" b="1">
                          <a:effectLst/>
                          <a:latin typeface="Calibri Light"/>
                          <a:ea typeface="Times New Roman"/>
                          <a:cs typeface="Calibri Light"/>
                        </a:rPr>
                        <a:t>Task 3</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gn="ctr">
                        <a:lnSpc>
                          <a:spcPct val="115000"/>
                        </a:lnSpc>
                        <a:spcAft>
                          <a:spcPts val="0"/>
                        </a:spcAft>
                      </a:pPr>
                      <a:r>
                        <a:rPr lang="el-GR" sz="1200">
                          <a:effectLst/>
                          <a:latin typeface="Calibri Light"/>
                          <a:ea typeface="Times New Roman"/>
                          <a:cs typeface="Calibri Light"/>
                        </a:rPr>
                        <a:t>M.3.1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D.3.1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r>
              <a:tr h="298898">
                <a:tc>
                  <a:txBody>
                    <a:bodyPr/>
                    <a:lstStyle/>
                    <a:p>
                      <a:pPr algn="ctr">
                        <a:lnSpc>
                          <a:spcPct val="115000"/>
                        </a:lnSpc>
                        <a:spcAft>
                          <a:spcPts val="0"/>
                        </a:spcAft>
                      </a:pPr>
                      <a:r>
                        <a:rPr lang="el-GR" sz="1600" b="1">
                          <a:effectLst/>
                          <a:latin typeface="Calibri Light"/>
                          <a:ea typeface="Times New Roman"/>
                          <a:cs typeface="Calibri Light"/>
                        </a:rPr>
                        <a:t>Task 4</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M.4.1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D.4.1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r>
              <a:tr h="877337">
                <a:tc>
                  <a:txBody>
                    <a:bodyPr/>
                    <a:lstStyle/>
                    <a:p>
                      <a:pPr algn="ctr">
                        <a:lnSpc>
                          <a:spcPct val="115000"/>
                        </a:lnSpc>
                        <a:spcAft>
                          <a:spcPts val="0"/>
                        </a:spcAft>
                      </a:pPr>
                      <a:r>
                        <a:rPr lang="el-GR" sz="1600" b="1">
                          <a:effectLst/>
                          <a:latin typeface="Calibri Light"/>
                          <a:ea typeface="Times New Roman"/>
                          <a:cs typeface="Calibri Light"/>
                        </a:rPr>
                        <a:t>Task 5</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M.5.1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r>
                        <a:rPr lang="en-US" sz="1200" dirty="0">
                          <a:effectLst/>
                          <a:latin typeface="Calibri Light"/>
                          <a:ea typeface="Times New Roman"/>
                          <a:cs typeface="Calibri Light"/>
                        </a:rPr>
                        <a:t>D.5.1 </a:t>
                      </a:r>
                      <a:r>
                        <a:rPr lang="en-US" sz="1100" dirty="0">
                          <a:effectLst/>
                          <a:latin typeface="Calibri Light"/>
                          <a:ea typeface="Times New Roman"/>
                          <a:cs typeface="Calibri Light"/>
                        </a:rPr>
                        <a:t>(part1)</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M.5.2</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D.5.1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r>
              <a:tr h="436986">
                <a:tc>
                  <a:txBody>
                    <a:bodyPr/>
                    <a:lstStyle/>
                    <a:p>
                      <a:pPr algn="ctr">
                        <a:lnSpc>
                          <a:spcPct val="115000"/>
                        </a:lnSpc>
                        <a:spcAft>
                          <a:spcPts val="0"/>
                        </a:spcAft>
                      </a:pPr>
                      <a:r>
                        <a:rPr lang="el-GR" sz="1600" b="1">
                          <a:effectLst/>
                          <a:latin typeface="Calibri Light"/>
                          <a:ea typeface="Times New Roman"/>
                          <a:cs typeface="Calibri Light"/>
                        </a:rPr>
                        <a:t>Task 6</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pPr>
                      <a:endParaRPr lang="el-GR" sz="2400">
                        <a:effectLst/>
                        <a:latin typeface="Calibri"/>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M.6.1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M.6.1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a:effectLst/>
                          <a:latin typeface="Calibri Light"/>
                          <a:ea typeface="Times New Roman"/>
                          <a:cs typeface="Calibri Light"/>
                        </a:rPr>
                        <a:t>D.6.1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r>
              <a:tr h="298898">
                <a:tc>
                  <a:txBody>
                    <a:bodyPr/>
                    <a:lstStyle/>
                    <a:p>
                      <a:pPr algn="ctr">
                        <a:lnSpc>
                          <a:spcPct val="115000"/>
                        </a:lnSpc>
                        <a:spcAft>
                          <a:spcPts val="0"/>
                        </a:spcAft>
                      </a:pPr>
                      <a:r>
                        <a:rPr lang="el-GR" sz="1600" b="1">
                          <a:effectLst/>
                          <a:latin typeface="Calibri Light"/>
                          <a:ea typeface="Times New Roman"/>
                          <a:cs typeface="Calibri Light"/>
                        </a:rPr>
                        <a:t>Task 7</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M.7.1</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D.7.1</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r>
              <a:tr h="201060">
                <a:tc>
                  <a:txBody>
                    <a:bodyPr/>
                    <a:lstStyle/>
                    <a:p>
                      <a:pPr algn="ctr">
                        <a:lnSpc>
                          <a:spcPct val="115000"/>
                        </a:lnSpc>
                        <a:spcAft>
                          <a:spcPts val="0"/>
                        </a:spcAft>
                      </a:pPr>
                      <a:r>
                        <a:rPr lang="el-GR" sz="1600" b="1">
                          <a:effectLst/>
                          <a:latin typeface="Calibri Light"/>
                          <a:ea typeface="Times New Roman"/>
                          <a:cs typeface="Calibri Light"/>
                        </a:rPr>
                        <a:t>Task 8</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FFFFFF"/>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15000"/>
                        </a:lnSpc>
                        <a:spcAft>
                          <a:spcPts val="0"/>
                        </a:spcAft>
                      </a:pPr>
                      <a:r>
                        <a:rPr lang="el-GR" sz="1200">
                          <a:effectLst/>
                          <a:latin typeface="Calibri Light"/>
                          <a:ea typeface="Times New Roman"/>
                          <a:cs typeface="Calibri Light"/>
                        </a:rPr>
                        <a:t>M.8.1</a:t>
                      </a:r>
                      <a:endParaRPr lang="el-GR" sz="240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a:noFill/>
                    </a:lnL>
                    <a:lnR>
                      <a:noFill/>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a:effectLst/>
                          <a:latin typeface="Calibri Light"/>
                          <a:ea typeface="Times New Roman"/>
                          <a:cs typeface="Calibri Light"/>
                        </a:rPr>
                        <a:t> </a:t>
                      </a:r>
                      <a:endParaRPr lang="el-GR" sz="2400">
                        <a:effectLst/>
                        <a:latin typeface="Calibri"/>
                        <a:ea typeface="Calibri"/>
                        <a:cs typeface="Times New Roman"/>
                      </a:endParaRPr>
                    </a:p>
                  </a:txBody>
                  <a:tcPr marL="68580" marR="68580" marT="0" marB="0" anchor="b">
                    <a:lnL>
                      <a:noFill/>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BE5F1"/>
                    </a:solidFill>
                  </a:tcPr>
                </a:tc>
                <a:tc>
                  <a:txBody>
                    <a:bodyPr/>
                    <a:lstStyle/>
                    <a:p>
                      <a:pPr>
                        <a:lnSpc>
                          <a:spcPct val="115000"/>
                        </a:lnSpc>
                        <a:spcAft>
                          <a:spcPts val="0"/>
                        </a:spcAft>
                      </a:pPr>
                      <a:r>
                        <a:rPr lang="el-GR" sz="1200" dirty="0">
                          <a:effectLst/>
                          <a:latin typeface="Calibri Light"/>
                          <a:ea typeface="Times New Roman"/>
                          <a:cs typeface="Calibri Light"/>
                        </a:rPr>
                        <a:t>M.8.1</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 </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c>
                  <a:txBody>
                    <a:bodyPr/>
                    <a:lstStyle/>
                    <a:p>
                      <a:pPr>
                        <a:lnSpc>
                          <a:spcPct val="115000"/>
                        </a:lnSpc>
                        <a:spcAft>
                          <a:spcPts val="0"/>
                        </a:spcAft>
                      </a:pPr>
                      <a:r>
                        <a:rPr lang="el-GR" sz="1200" dirty="0">
                          <a:effectLst/>
                          <a:latin typeface="Calibri Light"/>
                          <a:ea typeface="Times New Roman"/>
                          <a:cs typeface="Calibri Light"/>
                        </a:rPr>
                        <a:t>D.8.1</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rgbClr val="DCE6F1"/>
                    </a:solidFill>
                  </a:tcPr>
                </a:tc>
              </a:tr>
              <a:tr h="910277">
                <a:tc gridSpan="15">
                  <a:txBody>
                    <a:bodyPr/>
                    <a:lstStyle/>
                    <a:p>
                      <a:pPr algn="ctr">
                        <a:lnSpc>
                          <a:spcPct val="115000"/>
                        </a:lnSpc>
                        <a:spcAft>
                          <a:spcPts val="0"/>
                        </a:spcAft>
                      </a:pPr>
                      <a:r>
                        <a:rPr lang="en-US" sz="1600" i="1" dirty="0">
                          <a:solidFill>
                            <a:srgbClr val="000000"/>
                          </a:solidFill>
                          <a:effectLst/>
                          <a:latin typeface="Calibri Light"/>
                          <a:ea typeface="Times New Roman"/>
                          <a:cs typeface="Calibri Light"/>
                        </a:rPr>
                        <a:t>*Report on Task 1 should follow the template to be commonly agreed with the acceptance of the Inception report. The amount and frequency of this reporting shall be commonly agreed with DG MARE and the contracting authority at the kick off meeting</a:t>
                      </a:r>
                      <a:endParaRPr lang="el-GR" sz="2400" dirty="0">
                        <a:effectLst/>
                        <a:latin typeface="Calibri"/>
                        <a:ea typeface="Calibri"/>
                        <a:cs typeface="Times New Roman"/>
                      </a:endParaRPr>
                    </a:p>
                  </a:txBody>
                  <a:tcPr marL="68580" marR="68580" marT="0" marB="0" anchor="b">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c hMerge="1">
                  <a:txBody>
                    <a:bodyPr/>
                    <a:lstStyle/>
                    <a:p>
                      <a:endParaRPr lang="el-GR"/>
                    </a:p>
                  </a:txBody>
                  <a:tcPr/>
                </a:tc>
              </a:tr>
            </a:tbl>
          </a:graphicData>
        </a:graphic>
      </p:graphicFrame>
    </p:spTree>
    <p:extLst>
      <p:ext uri="{BB962C8B-B14F-4D97-AF65-F5344CB8AC3E}">
        <p14:creationId xmlns:p14="http://schemas.microsoft.com/office/powerpoint/2010/main" val="892662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 Θέση περιεχομένου"/>
          <p:cNvSpPr>
            <a:spLocks noGrp="1"/>
          </p:cNvSpPr>
          <p:nvPr>
            <p:ph idx="4294967295"/>
          </p:nvPr>
        </p:nvSpPr>
        <p:spPr>
          <a:xfrm>
            <a:off x="0" y="1546226"/>
            <a:ext cx="8229600" cy="4525963"/>
          </a:xfrm>
          <a:prstGeom prst="rect">
            <a:avLst/>
          </a:prstGeom>
        </p:spPr>
        <p:txBody>
          <a:bodyPr>
            <a:normAutofit/>
          </a:bodyPr>
          <a:lstStyle/>
          <a:p>
            <a:pPr algn="ctr">
              <a:buNone/>
            </a:pPr>
            <a:endParaRPr lang="en-US" b="1" dirty="0" smtClean="0"/>
          </a:p>
          <a:p>
            <a:pPr algn="ctr">
              <a:buNone/>
            </a:pPr>
            <a:endParaRPr lang="en-US" b="1" dirty="0"/>
          </a:p>
        </p:txBody>
      </p:sp>
      <p:sp>
        <p:nvSpPr>
          <p:cNvPr id="4" name="3 - TextBox"/>
          <p:cNvSpPr txBox="1"/>
          <p:nvPr/>
        </p:nvSpPr>
        <p:spPr>
          <a:xfrm>
            <a:off x="255028" y="980728"/>
            <a:ext cx="8748464" cy="4155361"/>
          </a:xfrm>
          <a:prstGeom prst="rect">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wrap="square" lIns="91815" tIns="45907" rIns="91815" bIns="45907" rtlCol="0">
            <a:spAutoFit/>
          </a:bodyPr>
          <a:lstStyle/>
          <a:p>
            <a:pPr algn="ctr"/>
            <a:r>
              <a:rPr lang="en-US" sz="2400" dirty="0" smtClean="0">
                <a:solidFill>
                  <a:srgbClr val="000000"/>
                </a:solidFill>
                <a:latin typeface="Calibri" pitchFamily="34" charset="0"/>
              </a:rPr>
              <a:t>Acronym</a:t>
            </a:r>
            <a:r>
              <a:rPr lang="en-US" sz="2400" dirty="0">
                <a:solidFill>
                  <a:srgbClr val="000000"/>
                </a:solidFill>
                <a:latin typeface="Calibri" pitchFamily="34" charset="0"/>
              </a:rPr>
              <a:t>: </a:t>
            </a:r>
            <a:r>
              <a:rPr lang="en-US" sz="2400" dirty="0" err="1">
                <a:solidFill>
                  <a:srgbClr val="000000"/>
                </a:solidFill>
                <a:latin typeface="Calibri" pitchFamily="34" charset="0"/>
              </a:rPr>
              <a:t>Med&amp;BS</a:t>
            </a:r>
            <a:r>
              <a:rPr lang="en-US" sz="2400" dirty="0">
                <a:solidFill>
                  <a:srgbClr val="000000"/>
                </a:solidFill>
                <a:latin typeface="Calibri" pitchFamily="34" charset="0"/>
              </a:rPr>
              <a:t> </a:t>
            </a:r>
            <a:r>
              <a:rPr lang="en-US" sz="2400" dirty="0" smtClean="0">
                <a:solidFill>
                  <a:srgbClr val="000000"/>
                </a:solidFill>
                <a:latin typeface="Calibri" pitchFamily="34" charset="0"/>
              </a:rPr>
              <a:t>RDBFIS-III</a:t>
            </a:r>
          </a:p>
          <a:p>
            <a:pPr algn="ctr"/>
            <a:endParaRPr lang="en-US" sz="2400" dirty="0">
              <a:solidFill>
                <a:srgbClr val="000000"/>
              </a:solidFill>
              <a:latin typeface="Calibri" pitchFamily="34" charset="0"/>
            </a:endParaRPr>
          </a:p>
          <a:p>
            <a:pPr algn="ctr"/>
            <a:r>
              <a:rPr lang="en-US" sz="2400" dirty="0">
                <a:solidFill>
                  <a:srgbClr val="000000"/>
                </a:solidFill>
                <a:latin typeface="Calibri" pitchFamily="34" charset="0"/>
              </a:rPr>
              <a:t>Under FRAMEWORK CONTRACT – EASME/EMFF/2020/OP/0021</a:t>
            </a:r>
          </a:p>
          <a:p>
            <a:pPr algn="ctr"/>
            <a:r>
              <a:rPr lang="en-US" sz="2400" dirty="0" smtClean="0">
                <a:solidFill>
                  <a:srgbClr val="000000"/>
                </a:solidFill>
                <a:latin typeface="Calibri" pitchFamily="34" charset="0"/>
              </a:rPr>
              <a:t>Specific </a:t>
            </a:r>
            <a:r>
              <a:rPr lang="en-US" sz="2400" dirty="0">
                <a:solidFill>
                  <a:srgbClr val="000000"/>
                </a:solidFill>
                <a:latin typeface="Calibri" pitchFamily="34" charset="0"/>
              </a:rPr>
              <a:t>Contract CINEA/EMFAF/2024/3.1/01/SC08</a:t>
            </a:r>
          </a:p>
          <a:p>
            <a:pPr algn="ctr"/>
            <a:endParaRPr lang="en-US" sz="2400" dirty="0" smtClean="0">
              <a:solidFill>
                <a:srgbClr val="000000"/>
              </a:solidFill>
              <a:latin typeface="Calibri" pitchFamily="34" charset="0"/>
            </a:endParaRPr>
          </a:p>
          <a:p>
            <a:pPr algn="ctr"/>
            <a:r>
              <a:rPr lang="en-US" sz="2400" dirty="0" smtClean="0">
                <a:solidFill>
                  <a:srgbClr val="000000"/>
                </a:solidFill>
                <a:latin typeface="Calibri" pitchFamily="34" charset="0"/>
              </a:rPr>
              <a:t>Contractor</a:t>
            </a:r>
            <a:r>
              <a:rPr lang="en-US" sz="2400" dirty="0">
                <a:solidFill>
                  <a:srgbClr val="000000"/>
                </a:solidFill>
                <a:latin typeface="Calibri" pitchFamily="34" charset="0"/>
              </a:rPr>
              <a:t>: </a:t>
            </a:r>
            <a:r>
              <a:rPr lang="en-US" sz="2400" dirty="0" smtClean="0">
                <a:solidFill>
                  <a:srgbClr val="000000"/>
                </a:solidFill>
                <a:latin typeface="Calibri" pitchFamily="34" charset="0"/>
              </a:rPr>
              <a:t>HCMR</a:t>
            </a:r>
            <a:endParaRPr lang="en-US" sz="2400" dirty="0">
              <a:solidFill>
                <a:srgbClr val="000000"/>
              </a:solidFill>
              <a:latin typeface="Calibri" pitchFamily="34" charset="0"/>
            </a:endParaRPr>
          </a:p>
          <a:p>
            <a:pPr algn="ctr"/>
            <a:r>
              <a:rPr lang="en-US" sz="2400" dirty="0">
                <a:solidFill>
                  <a:srgbClr val="000000"/>
                </a:solidFill>
                <a:latin typeface="Calibri" pitchFamily="34" charset="0"/>
              </a:rPr>
              <a:t>Specific Contract Project Coordinator: </a:t>
            </a:r>
            <a:r>
              <a:rPr lang="en-US" sz="2400" dirty="0" err="1" smtClean="0">
                <a:solidFill>
                  <a:srgbClr val="000000"/>
                </a:solidFill>
                <a:latin typeface="Calibri" pitchFamily="34" charset="0"/>
              </a:rPr>
              <a:t>Irida</a:t>
            </a:r>
            <a:r>
              <a:rPr lang="en-US" sz="2400" dirty="0" smtClean="0">
                <a:solidFill>
                  <a:srgbClr val="000000"/>
                </a:solidFill>
                <a:latin typeface="Calibri" pitchFamily="34" charset="0"/>
              </a:rPr>
              <a:t> </a:t>
            </a:r>
            <a:r>
              <a:rPr lang="en-US" sz="2400" dirty="0" err="1">
                <a:solidFill>
                  <a:srgbClr val="000000"/>
                </a:solidFill>
                <a:latin typeface="Calibri" pitchFamily="34" charset="0"/>
              </a:rPr>
              <a:t>Maina</a:t>
            </a:r>
            <a:r>
              <a:rPr lang="en-US" sz="2400" dirty="0">
                <a:solidFill>
                  <a:srgbClr val="000000"/>
                </a:solidFill>
                <a:latin typeface="Calibri" pitchFamily="34" charset="0"/>
              </a:rPr>
              <a:t> (HCMR)</a:t>
            </a:r>
          </a:p>
          <a:p>
            <a:pPr algn="ctr"/>
            <a:r>
              <a:rPr lang="en-US" sz="2400" dirty="0">
                <a:solidFill>
                  <a:srgbClr val="000000"/>
                </a:solidFill>
                <a:latin typeface="Calibri" pitchFamily="34" charset="0"/>
              </a:rPr>
              <a:t>Scientific Information Technology Coordinator: </a:t>
            </a:r>
            <a:r>
              <a:rPr lang="en-US" sz="2400" dirty="0" err="1">
                <a:solidFill>
                  <a:srgbClr val="000000"/>
                </a:solidFill>
                <a:latin typeface="Calibri" pitchFamily="34" charset="0"/>
              </a:rPr>
              <a:t>Stefanos</a:t>
            </a:r>
            <a:r>
              <a:rPr lang="en-US" sz="2400" dirty="0">
                <a:solidFill>
                  <a:srgbClr val="000000"/>
                </a:solidFill>
                <a:latin typeface="Calibri" pitchFamily="34" charset="0"/>
              </a:rPr>
              <a:t> </a:t>
            </a:r>
            <a:r>
              <a:rPr lang="en-US" sz="2400" dirty="0" err="1">
                <a:solidFill>
                  <a:srgbClr val="000000"/>
                </a:solidFill>
                <a:latin typeface="Calibri" pitchFamily="34" charset="0"/>
              </a:rPr>
              <a:t>Kavadas</a:t>
            </a:r>
            <a:endParaRPr lang="en-US" sz="2400" dirty="0">
              <a:solidFill>
                <a:srgbClr val="000000"/>
              </a:solidFill>
              <a:latin typeface="Calibri" pitchFamily="34" charset="0"/>
            </a:endParaRPr>
          </a:p>
          <a:p>
            <a:pPr algn="ctr"/>
            <a:endParaRPr lang="en-US" sz="2400" dirty="0" smtClean="0">
              <a:solidFill>
                <a:srgbClr val="000000"/>
              </a:solidFill>
              <a:latin typeface="Calibri" pitchFamily="34" charset="0"/>
            </a:endParaRPr>
          </a:p>
          <a:p>
            <a:pPr algn="ctr"/>
            <a:r>
              <a:rPr lang="en-US" sz="2400" dirty="0" smtClean="0">
                <a:solidFill>
                  <a:srgbClr val="000000"/>
                </a:solidFill>
                <a:latin typeface="Calibri" pitchFamily="34" charset="0"/>
              </a:rPr>
              <a:t>Duration</a:t>
            </a:r>
            <a:r>
              <a:rPr lang="en-US" sz="2400" dirty="0">
                <a:solidFill>
                  <a:srgbClr val="000000"/>
                </a:solidFill>
                <a:latin typeface="Calibri" pitchFamily="34" charset="0"/>
              </a:rPr>
              <a:t>: 13 months and 21 days</a:t>
            </a:r>
          </a:p>
          <a:p>
            <a:pPr algn="ctr"/>
            <a:r>
              <a:rPr lang="en-US" sz="2400" dirty="0">
                <a:solidFill>
                  <a:srgbClr val="000000"/>
                </a:solidFill>
                <a:latin typeface="Calibri" pitchFamily="34" charset="0"/>
              </a:rPr>
              <a:t>Project Start: April 1st 2025</a:t>
            </a:r>
          </a:p>
        </p:txBody>
      </p:sp>
      <p:sp>
        <p:nvSpPr>
          <p:cNvPr id="2" name="Rectangle 1"/>
          <p:cNvSpPr/>
          <p:nvPr/>
        </p:nvSpPr>
        <p:spPr>
          <a:xfrm>
            <a:off x="0" y="0"/>
            <a:ext cx="9144000" cy="830997"/>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cs typeface="Calibri" pitchFamily="34" charset="0"/>
              </a:rPr>
              <a:t>Establishment of the Regional Database for the Mediterranean and Black Seas</a:t>
            </a:r>
          </a:p>
        </p:txBody>
      </p:sp>
      <p:pic>
        <p:nvPicPr>
          <p:cNvPr id="5" name="Picture 4"/>
          <p:cNvPicPr/>
          <p:nvPr/>
        </p:nvPicPr>
        <p:blipFill rotWithShape="1">
          <a:blip r:embed="rId3"/>
          <a:srcRect l="3655" t="45512" r="3655" b="32779"/>
          <a:stretch/>
        </p:blipFill>
        <p:spPr>
          <a:xfrm>
            <a:off x="0" y="5324728"/>
            <a:ext cx="9144000" cy="1533271"/>
          </a:xfrm>
          <a:prstGeom prst="rect">
            <a:avLst/>
          </a:prstGeom>
        </p:spPr>
      </p:pic>
    </p:spTree>
    <p:extLst>
      <p:ext uri="{BB962C8B-B14F-4D97-AF65-F5344CB8AC3E}">
        <p14:creationId xmlns:p14="http://schemas.microsoft.com/office/powerpoint/2010/main" val="4278158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36636" y="1772816"/>
            <a:ext cx="8568952" cy="38718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latin typeface="Calibri" pitchFamily="34" charset="0"/>
              </a:rPr>
              <a:t>Scope </a:t>
            </a:r>
            <a:endParaRPr lang="el-GR" sz="2400" b="1" dirty="0">
              <a:latin typeface="Calibri" pitchFamily="34" charset="0"/>
            </a:endParaRPr>
          </a:p>
          <a:p>
            <a:r>
              <a:rPr lang="en-US" sz="2000" dirty="0">
                <a:latin typeface="Calibri" pitchFamily="34" charset="0"/>
              </a:rPr>
              <a:t> </a:t>
            </a:r>
            <a:endParaRPr lang="el-GR" sz="2000" dirty="0">
              <a:latin typeface="Calibri" pitchFamily="34" charset="0"/>
            </a:endParaRPr>
          </a:p>
          <a:p>
            <a:pPr marL="285750" indent="-285750" algn="just">
              <a:lnSpc>
                <a:spcPct val="105000"/>
              </a:lnSpc>
              <a:spcAft>
                <a:spcPts val="0"/>
              </a:spcAft>
              <a:buFont typeface="Arial" pitchFamily="34" charset="0"/>
              <a:buChar char="•"/>
            </a:pPr>
            <a:r>
              <a:rPr lang="en-US" sz="2400" dirty="0" smtClean="0">
                <a:solidFill>
                  <a:srgbClr val="000000"/>
                </a:solidFill>
                <a:latin typeface="Calibri" pitchFamily="34" charset="0"/>
                <a:ea typeface="Calibri"/>
                <a:cs typeface="Calibri Light"/>
              </a:rPr>
              <a:t>Continue </a:t>
            </a:r>
            <a:r>
              <a:rPr lang="en-US" sz="2400" dirty="0">
                <a:solidFill>
                  <a:srgbClr val="000000"/>
                </a:solidFill>
                <a:latin typeface="Calibri" pitchFamily="34" charset="0"/>
                <a:ea typeface="Calibri"/>
                <a:cs typeface="Calibri Light"/>
              </a:rPr>
              <a:t>the hosting, maintenance, fine-tuning and further development of </a:t>
            </a:r>
            <a:r>
              <a:rPr lang="en-US" sz="2400" dirty="0" smtClean="0">
                <a:solidFill>
                  <a:srgbClr val="000000"/>
                </a:solidFill>
                <a:latin typeface="Calibri" pitchFamily="34" charset="0"/>
                <a:ea typeface="Calibri"/>
                <a:cs typeface="Calibri Light"/>
              </a:rPr>
              <a:t>RDBFIS;</a:t>
            </a:r>
          </a:p>
          <a:p>
            <a:pPr marL="285750" indent="-285750" algn="just">
              <a:lnSpc>
                <a:spcPct val="105000"/>
              </a:lnSpc>
              <a:spcAft>
                <a:spcPts val="0"/>
              </a:spcAft>
              <a:buFont typeface="Arial" pitchFamily="34" charset="0"/>
              <a:buChar char="•"/>
            </a:pPr>
            <a:r>
              <a:rPr lang="en-US" sz="2400" dirty="0" smtClean="0">
                <a:solidFill>
                  <a:srgbClr val="000000"/>
                </a:solidFill>
                <a:latin typeface="Calibri" pitchFamily="34" charset="0"/>
                <a:ea typeface="Calibri"/>
                <a:cs typeface="Calibri Light"/>
              </a:rPr>
              <a:t>Finalize </a:t>
            </a:r>
            <a:r>
              <a:rPr lang="en-US" sz="2400" dirty="0">
                <a:solidFill>
                  <a:srgbClr val="000000"/>
                </a:solidFill>
                <a:latin typeface="Calibri" pitchFamily="34" charset="0"/>
                <a:ea typeface="Calibri"/>
                <a:cs typeface="Calibri Light"/>
              </a:rPr>
              <a:t>the population of RDBFIS with data and agree with the relevant actors on an all-encompassing data call for the </a:t>
            </a:r>
            <a:r>
              <a:rPr lang="en-US" sz="2400" dirty="0" smtClean="0">
                <a:solidFill>
                  <a:srgbClr val="000000"/>
                </a:solidFill>
                <a:latin typeface="Calibri" pitchFamily="34" charset="0"/>
                <a:ea typeface="Calibri"/>
                <a:cs typeface="Calibri Light"/>
              </a:rPr>
              <a:t>future;</a:t>
            </a:r>
          </a:p>
          <a:p>
            <a:pPr marL="285750" indent="-285750" algn="just">
              <a:lnSpc>
                <a:spcPct val="105000"/>
              </a:lnSpc>
              <a:spcAft>
                <a:spcPts val="0"/>
              </a:spcAft>
              <a:buFont typeface="Arial" pitchFamily="34" charset="0"/>
              <a:buChar char="•"/>
            </a:pPr>
            <a:r>
              <a:rPr lang="en-US" sz="2400" dirty="0" smtClean="0">
                <a:solidFill>
                  <a:srgbClr val="000000"/>
                </a:solidFill>
                <a:latin typeface="Calibri" pitchFamily="34" charset="0"/>
                <a:ea typeface="Calibri"/>
                <a:cs typeface="Calibri Light"/>
              </a:rPr>
              <a:t>Work </a:t>
            </a:r>
            <a:r>
              <a:rPr lang="en-US" sz="2400" dirty="0">
                <a:solidFill>
                  <a:srgbClr val="000000"/>
                </a:solidFill>
                <a:latin typeface="Calibri" pitchFamily="34" charset="0"/>
                <a:ea typeface="Calibri"/>
                <a:cs typeface="Calibri Light"/>
              </a:rPr>
              <a:t>towards using RDBFIS for submission to the main data calls and reporting </a:t>
            </a:r>
            <a:r>
              <a:rPr lang="en-US" sz="2400" dirty="0" smtClean="0">
                <a:solidFill>
                  <a:srgbClr val="000000"/>
                </a:solidFill>
                <a:latin typeface="Calibri" pitchFamily="34" charset="0"/>
                <a:ea typeface="Calibri"/>
                <a:cs typeface="Calibri Light"/>
              </a:rPr>
              <a:t>obligations;</a:t>
            </a:r>
          </a:p>
          <a:p>
            <a:pPr marL="285750" indent="-285750" algn="just">
              <a:lnSpc>
                <a:spcPct val="105000"/>
              </a:lnSpc>
              <a:spcAft>
                <a:spcPts val="0"/>
              </a:spcAft>
              <a:buFont typeface="Arial" pitchFamily="34" charset="0"/>
              <a:buChar char="•"/>
            </a:pPr>
            <a:r>
              <a:rPr lang="en-US" sz="2400" dirty="0" smtClean="0">
                <a:solidFill>
                  <a:srgbClr val="000000"/>
                </a:solidFill>
                <a:latin typeface="Calibri" pitchFamily="34" charset="0"/>
                <a:ea typeface="Calibri"/>
                <a:cs typeface="Calibri Light"/>
              </a:rPr>
              <a:t>Provide </a:t>
            </a:r>
            <a:r>
              <a:rPr lang="en-US" sz="2400" dirty="0">
                <a:solidFill>
                  <a:srgbClr val="000000"/>
                </a:solidFill>
                <a:latin typeface="Calibri" pitchFamily="34" charset="0"/>
                <a:ea typeface="Calibri"/>
                <a:cs typeface="Calibri Light"/>
              </a:rPr>
              <a:t>support to the users of RDBFIS and to ensure the migration to the permanent host once a decision is taken. </a:t>
            </a:r>
            <a:endParaRPr lang="el-GR" sz="2400" dirty="0">
              <a:latin typeface="Calibri" pitchFamily="34" charset="0"/>
              <a:ea typeface="Calibri"/>
              <a:cs typeface="Times New Roman"/>
            </a:endParaRPr>
          </a:p>
        </p:txBody>
      </p:sp>
      <p:sp>
        <p:nvSpPr>
          <p:cNvPr id="3" name="Rectangle 2"/>
          <p:cNvSpPr/>
          <p:nvPr/>
        </p:nvSpPr>
        <p:spPr>
          <a:xfrm>
            <a:off x="0" y="0"/>
            <a:ext cx="9144000" cy="830997"/>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cs typeface="Calibri" pitchFamily="34" charset="0"/>
              </a:rPr>
              <a:t>Establishment of the Regional Database for the Mediterranean and Black Seas</a:t>
            </a:r>
          </a:p>
        </p:txBody>
      </p:sp>
    </p:spTree>
    <p:extLst>
      <p:ext uri="{BB962C8B-B14F-4D97-AF65-F5344CB8AC3E}">
        <p14:creationId xmlns:p14="http://schemas.microsoft.com/office/powerpoint/2010/main" val="2660029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9952" y="1628800"/>
            <a:ext cx="8964488" cy="415498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b="1" dirty="0">
                <a:latin typeface="Calibri" pitchFamily="34" charset="0"/>
              </a:rPr>
              <a:t>Project structure</a:t>
            </a:r>
            <a:endParaRPr lang="el-GR" sz="2400" b="1" dirty="0">
              <a:latin typeface="Calibri" pitchFamily="34" charset="0"/>
            </a:endParaRPr>
          </a:p>
          <a:p>
            <a:r>
              <a:rPr lang="en-US" sz="2000" dirty="0">
                <a:latin typeface="Calibri" pitchFamily="34" charset="0"/>
              </a:rPr>
              <a:t> </a:t>
            </a:r>
            <a:endParaRPr lang="el-GR" sz="2000" dirty="0">
              <a:latin typeface="Calibri" pitchFamily="34" charset="0"/>
            </a:endParaRPr>
          </a:p>
          <a:p>
            <a:r>
              <a:rPr lang="en-US" sz="2000" b="1" dirty="0" smtClean="0">
                <a:latin typeface="Calibri" pitchFamily="34" charset="0"/>
              </a:rPr>
              <a:t>TASK 0:</a:t>
            </a:r>
            <a:r>
              <a:rPr lang="en-US" sz="2000" dirty="0" smtClean="0">
                <a:latin typeface="Calibri" pitchFamily="34" charset="0"/>
              </a:rPr>
              <a:t> </a:t>
            </a:r>
            <a:r>
              <a:rPr lang="en-US" sz="2000" dirty="0">
                <a:latin typeface="Calibri" pitchFamily="34" charset="0"/>
              </a:rPr>
              <a:t>project management and coordination</a:t>
            </a:r>
            <a:endParaRPr lang="el-GR" sz="2000" dirty="0">
              <a:latin typeface="Calibri" pitchFamily="34" charset="0"/>
            </a:endParaRPr>
          </a:p>
          <a:p>
            <a:r>
              <a:rPr lang="en-US" sz="2000" b="1" dirty="0" smtClean="0">
                <a:latin typeface="Calibri" pitchFamily="34" charset="0"/>
              </a:rPr>
              <a:t>TASK </a:t>
            </a:r>
            <a:r>
              <a:rPr lang="en-US" sz="2000" b="1" dirty="0">
                <a:latin typeface="Calibri" pitchFamily="34" charset="0"/>
              </a:rPr>
              <a:t>1</a:t>
            </a:r>
            <a:r>
              <a:rPr lang="en-US" sz="2000" dirty="0">
                <a:latin typeface="Calibri" pitchFamily="34" charset="0"/>
              </a:rPr>
              <a:t>: Provision of a temporary solution for hosting and maintenance of RDBFIS</a:t>
            </a:r>
            <a:endParaRPr lang="el-GR" sz="2000" dirty="0">
              <a:latin typeface="Calibri" pitchFamily="34" charset="0"/>
            </a:endParaRPr>
          </a:p>
          <a:p>
            <a:r>
              <a:rPr lang="en-US" sz="2000" b="1" dirty="0">
                <a:latin typeface="Calibri" pitchFamily="34" charset="0"/>
              </a:rPr>
              <a:t>TASK 2</a:t>
            </a:r>
            <a:r>
              <a:rPr lang="en-US" sz="2000" dirty="0">
                <a:latin typeface="Calibri" pitchFamily="34" charset="0"/>
              </a:rPr>
              <a:t>: Population of RDBFIS with MS data and future data call</a:t>
            </a:r>
            <a:endParaRPr lang="el-GR" sz="2000" dirty="0">
              <a:latin typeface="Calibri" pitchFamily="34" charset="0"/>
            </a:endParaRPr>
          </a:p>
          <a:p>
            <a:r>
              <a:rPr lang="en-US" sz="2000" b="1" dirty="0">
                <a:latin typeface="Calibri" pitchFamily="34" charset="0"/>
              </a:rPr>
              <a:t>TASK 3</a:t>
            </a:r>
            <a:r>
              <a:rPr lang="en-US" sz="2000" dirty="0">
                <a:latin typeface="Calibri" pitchFamily="34" charset="0"/>
              </a:rPr>
              <a:t>: Submission of data to end users through RDBFIS</a:t>
            </a:r>
            <a:endParaRPr lang="el-GR" sz="2000" dirty="0">
              <a:latin typeface="Calibri" pitchFamily="34" charset="0"/>
            </a:endParaRPr>
          </a:p>
          <a:p>
            <a:r>
              <a:rPr lang="en-US" sz="2000" b="1" dirty="0">
                <a:latin typeface="Calibri" pitchFamily="34" charset="0"/>
              </a:rPr>
              <a:t>TASK 4</a:t>
            </a:r>
            <a:r>
              <a:rPr lang="en-US" sz="2000" dirty="0">
                <a:latin typeface="Calibri" pitchFamily="34" charset="0"/>
              </a:rPr>
              <a:t>: Fine-tuning and further development of RDBFIS</a:t>
            </a:r>
            <a:endParaRPr lang="el-GR" sz="2000" dirty="0">
              <a:latin typeface="Calibri" pitchFamily="34" charset="0"/>
            </a:endParaRPr>
          </a:p>
          <a:p>
            <a:r>
              <a:rPr lang="en-US" sz="2000" b="1" dirty="0">
                <a:latin typeface="Calibri" pitchFamily="34" charset="0"/>
              </a:rPr>
              <a:t>TASK 5</a:t>
            </a:r>
            <a:r>
              <a:rPr lang="en-US" sz="2000" dirty="0">
                <a:latin typeface="Calibri" pitchFamily="34" charset="0"/>
              </a:rPr>
              <a:t>: Provision of support to the users of RDBFIS</a:t>
            </a:r>
            <a:endParaRPr lang="el-GR" sz="2000" dirty="0">
              <a:latin typeface="Calibri" pitchFamily="34" charset="0"/>
            </a:endParaRPr>
          </a:p>
          <a:p>
            <a:r>
              <a:rPr lang="en-US" sz="2000" b="1" dirty="0">
                <a:latin typeface="Calibri" pitchFamily="34" charset="0"/>
              </a:rPr>
              <a:t>TASK 6</a:t>
            </a:r>
            <a:r>
              <a:rPr lang="en-US" sz="2000" dirty="0">
                <a:latin typeface="Calibri" pitchFamily="34" charset="0"/>
              </a:rPr>
              <a:t>: Advise on way forward, in terms of improving the RDB for the region</a:t>
            </a:r>
            <a:endParaRPr lang="el-GR" sz="2000" dirty="0">
              <a:latin typeface="Calibri" pitchFamily="34" charset="0"/>
            </a:endParaRPr>
          </a:p>
          <a:p>
            <a:r>
              <a:rPr lang="en-US" sz="2000" b="1" dirty="0">
                <a:latin typeface="Calibri" pitchFamily="34" charset="0"/>
              </a:rPr>
              <a:t>TASK 7</a:t>
            </a:r>
            <a:r>
              <a:rPr lang="en-US" sz="2000" dirty="0">
                <a:latin typeface="Calibri" pitchFamily="34" charset="0"/>
              </a:rPr>
              <a:t>: Participation in meetings, where the work of this contract needs to be disseminated</a:t>
            </a:r>
            <a:endParaRPr lang="el-GR" sz="2000" dirty="0">
              <a:latin typeface="Calibri" pitchFamily="34" charset="0"/>
            </a:endParaRPr>
          </a:p>
          <a:p>
            <a:r>
              <a:rPr lang="en-US" sz="2000" b="1" dirty="0">
                <a:latin typeface="Calibri" pitchFamily="34" charset="0"/>
              </a:rPr>
              <a:t>TASK 8</a:t>
            </a:r>
            <a:r>
              <a:rPr lang="en-US" sz="2000" dirty="0">
                <a:latin typeface="Calibri" pitchFamily="34" charset="0"/>
              </a:rPr>
              <a:t>: Prepare a hand over file to facilitate the transition of RDBFIS to DG MARE, RCG </a:t>
            </a:r>
            <a:r>
              <a:rPr lang="en-US" sz="2000" dirty="0" err="1">
                <a:latin typeface="Calibri" pitchFamily="34" charset="0"/>
              </a:rPr>
              <a:t>Med&amp;BS</a:t>
            </a:r>
            <a:r>
              <a:rPr lang="en-US" sz="2000" dirty="0">
                <a:latin typeface="Calibri" pitchFamily="34" charset="0"/>
              </a:rPr>
              <a:t> and the final host</a:t>
            </a:r>
            <a:endParaRPr lang="el-GR" sz="2000" dirty="0">
              <a:latin typeface="Calibri" pitchFamily="34" charset="0"/>
            </a:endParaRPr>
          </a:p>
        </p:txBody>
      </p:sp>
      <p:sp>
        <p:nvSpPr>
          <p:cNvPr id="3" name="Rectangle 2"/>
          <p:cNvSpPr/>
          <p:nvPr/>
        </p:nvSpPr>
        <p:spPr>
          <a:xfrm>
            <a:off x="0" y="0"/>
            <a:ext cx="9144000" cy="830997"/>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cs typeface="Calibri" pitchFamily="34" charset="0"/>
              </a:rPr>
              <a:t>Establishment of the Regional Database for the Mediterranean and Black Seas</a:t>
            </a:r>
          </a:p>
        </p:txBody>
      </p:sp>
    </p:spTree>
    <p:extLst>
      <p:ext uri="{BB962C8B-B14F-4D97-AF65-F5344CB8AC3E}">
        <p14:creationId xmlns:p14="http://schemas.microsoft.com/office/powerpoint/2010/main" val="239997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520" y="699182"/>
            <a:ext cx="8712968"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b="1" dirty="0" smtClean="0">
                <a:latin typeface="Calibri" pitchFamily="34" charset="0"/>
              </a:rPr>
              <a:t>Activity </a:t>
            </a:r>
            <a:r>
              <a:rPr lang="en-US" b="1" dirty="0">
                <a:latin typeface="Calibri" pitchFamily="34" charset="0"/>
              </a:rPr>
              <a:t>1: Regional database maintenance and </a:t>
            </a:r>
            <a:r>
              <a:rPr lang="en-US" b="1" dirty="0" smtClean="0">
                <a:latin typeface="Calibri" pitchFamily="34" charset="0"/>
              </a:rPr>
              <a:t>restructuring</a:t>
            </a:r>
          </a:p>
          <a:p>
            <a:r>
              <a:rPr lang="pt-BR" dirty="0" smtClean="0">
                <a:latin typeface="Calibri" pitchFamily="34" charset="0"/>
              </a:rPr>
              <a:t>Coordinators</a:t>
            </a:r>
            <a:r>
              <a:rPr lang="pt-BR" dirty="0">
                <a:latin typeface="Calibri" pitchFamily="34" charset="0"/>
              </a:rPr>
              <a:t>: Stefanos Kavadas, Irida Maina (HCMR</a:t>
            </a:r>
            <a:r>
              <a:rPr lang="pt-BR" dirty="0" smtClean="0">
                <a:latin typeface="Calibri" pitchFamily="34" charset="0"/>
              </a:rPr>
              <a:t>)</a:t>
            </a:r>
          </a:p>
          <a:p>
            <a:r>
              <a:rPr lang="en-US" dirty="0">
                <a:latin typeface="Calibri" pitchFamily="34" charset="0"/>
              </a:rPr>
              <a:t>Duration: 13 months (from month 1 to 13)</a:t>
            </a:r>
            <a:endParaRPr lang="el-GR" dirty="0">
              <a:latin typeface="Calibri" pitchFamily="34" charset="0"/>
            </a:endParaRPr>
          </a:p>
        </p:txBody>
      </p:sp>
      <p:sp>
        <p:nvSpPr>
          <p:cNvPr id="6" name="Rectangle 5"/>
          <p:cNvSpPr/>
          <p:nvPr/>
        </p:nvSpPr>
        <p:spPr>
          <a:xfrm>
            <a:off x="89756" y="1676021"/>
            <a:ext cx="9036496" cy="923330"/>
          </a:xfrm>
          <a:prstGeom prst="rect">
            <a:avLst/>
          </a:prstGeom>
        </p:spPr>
        <p:txBody>
          <a:bodyPr wrap="square">
            <a:spAutoFit/>
          </a:bodyPr>
          <a:lstStyle/>
          <a:p>
            <a:r>
              <a:rPr lang="en-US" dirty="0">
                <a:latin typeface="Calibri" pitchFamily="34" charset="0"/>
              </a:rPr>
              <a:t>This activity ensures the </a:t>
            </a:r>
            <a:r>
              <a:rPr lang="en-US" dirty="0" err="1">
                <a:latin typeface="Calibri" pitchFamily="34" charset="0"/>
              </a:rPr>
              <a:t>Med&amp;BS</a:t>
            </a:r>
            <a:r>
              <a:rPr lang="en-US" dirty="0">
                <a:latin typeface="Calibri" pitchFamily="34" charset="0"/>
              </a:rPr>
              <a:t> regional database operates at optimal performance, reliability, and scalability. </a:t>
            </a:r>
            <a:endParaRPr lang="el-GR" dirty="0">
              <a:latin typeface="Calibri" pitchFamily="34" charset="0"/>
            </a:endParaRPr>
          </a:p>
          <a:p>
            <a:r>
              <a:rPr lang="en-US" dirty="0"/>
              <a:t> </a:t>
            </a:r>
            <a:endParaRPr lang="el-GR" dirty="0"/>
          </a:p>
        </p:txBody>
      </p:sp>
      <p:graphicFrame>
        <p:nvGraphicFramePr>
          <p:cNvPr id="7" name="Table 6"/>
          <p:cNvGraphicFramePr>
            <a:graphicFrameLocks noGrp="1"/>
          </p:cNvGraphicFramePr>
          <p:nvPr>
            <p:extLst>
              <p:ext uri="{D42A27DB-BD31-4B8C-83A1-F6EECF244321}">
                <p14:modId xmlns:p14="http://schemas.microsoft.com/office/powerpoint/2010/main" val="576379282"/>
              </p:ext>
            </p:extLst>
          </p:nvPr>
        </p:nvGraphicFramePr>
        <p:xfrm>
          <a:off x="27278" y="2379735"/>
          <a:ext cx="9144000" cy="4501896"/>
        </p:xfrm>
        <a:graphic>
          <a:graphicData uri="http://schemas.openxmlformats.org/drawingml/2006/table">
            <a:tbl>
              <a:tblPr firstRow="1" firstCol="1" bandRow="1">
                <a:tableStyleId>{3B4B98B0-60AC-42C2-AFA5-B58CD77FA1E5}</a:tableStyleId>
              </a:tblPr>
              <a:tblGrid>
                <a:gridCol w="4572000"/>
                <a:gridCol w="4572000"/>
              </a:tblGrid>
              <a:tr h="322412">
                <a:tc>
                  <a:txBody>
                    <a:bodyPr/>
                    <a:lstStyle/>
                    <a:p>
                      <a:pPr algn="just">
                        <a:spcAft>
                          <a:spcPts val="0"/>
                        </a:spcAft>
                      </a:pPr>
                      <a:r>
                        <a:rPr lang="en-US" sz="2400" dirty="0">
                          <a:effectLst/>
                          <a:latin typeface="Calibri" pitchFamily="34" charset="0"/>
                        </a:rPr>
                        <a:t>Database Maintenance</a:t>
                      </a:r>
                      <a:endParaRPr lang="el-GR" sz="3200" dirty="0">
                        <a:solidFill>
                          <a:srgbClr val="000000"/>
                        </a:solidFill>
                        <a:effectLst/>
                        <a:latin typeface="Calibri" pitchFamily="34" charset="0"/>
                        <a:ea typeface="Calibri"/>
                      </a:endParaRPr>
                    </a:p>
                  </a:txBody>
                  <a:tcPr marL="43472" marR="43472" marT="0" marB="0"/>
                </a:tc>
                <a:tc>
                  <a:txBody>
                    <a:bodyPr/>
                    <a:lstStyle/>
                    <a:p>
                      <a:pPr algn="just">
                        <a:spcAft>
                          <a:spcPts val="0"/>
                        </a:spcAft>
                      </a:pPr>
                      <a:r>
                        <a:rPr lang="en-US" sz="2400" dirty="0">
                          <a:effectLst/>
                          <a:latin typeface="Calibri" pitchFamily="34" charset="0"/>
                        </a:rPr>
                        <a:t>Database Restructuring</a:t>
                      </a:r>
                      <a:endParaRPr lang="el-GR" sz="3200" dirty="0">
                        <a:solidFill>
                          <a:srgbClr val="000000"/>
                        </a:solidFill>
                        <a:effectLst/>
                        <a:latin typeface="Calibri" pitchFamily="34" charset="0"/>
                        <a:ea typeface="Calibri"/>
                      </a:endParaRPr>
                    </a:p>
                  </a:txBody>
                  <a:tcPr marL="43472" marR="43472" marT="0" marB="0"/>
                </a:tc>
              </a:tr>
              <a:tr h="3754660">
                <a:tc>
                  <a:txBody>
                    <a:bodyPr/>
                    <a:lstStyle/>
                    <a:p>
                      <a:pPr>
                        <a:lnSpc>
                          <a:spcPct val="115000"/>
                        </a:lnSpc>
                        <a:spcAft>
                          <a:spcPts val="0"/>
                        </a:spcAft>
                      </a:pPr>
                      <a:r>
                        <a:rPr lang="en-US" sz="1800" b="0" u="sng" dirty="0">
                          <a:effectLst/>
                          <a:latin typeface="Calibri" pitchFamily="34" charset="0"/>
                        </a:rPr>
                        <a:t>Performance Optimization</a:t>
                      </a:r>
                      <a:endParaRPr lang="el-GR" sz="2000" b="0" dirty="0">
                        <a:effectLst/>
                        <a:latin typeface="Calibri" pitchFamily="34" charset="0"/>
                      </a:endParaRPr>
                    </a:p>
                    <a:p>
                      <a:pPr>
                        <a:lnSpc>
                          <a:spcPct val="115000"/>
                        </a:lnSpc>
                        <a:spcAft>
                          <a:spcPts val="0"/>
                        </a:spcAft>
                      </a:pPr>
                      <a:r>
                        <a:rPr lang="en-US" sz="1800" b="0" dirty="0">
                          <a:effectLst/>
                          <a:latin typeface="Calibri" pitchFamily="34" charset="0"/>
                        </a:rPr>
                        <a:t>Index </a:t>
                      </a:r>
                      <a:r>
                        <a:rPr lang="en-US" sz="1800" b="0" dirty="0" smtClean="0">
                          <a:effectLst/>
                          <a:latin typeface="Calibri" pitchFamily="34" charset="0"/>
                        </a:rPr>
                        <a:t>Management,</a:t>
                      </a:r>
                      <a:r>
                        <a:rPr lang="en-US" sz="1800" b="0" baseline="0" dirty="0" smtClean="0">
                          <a:effectLst/>
                          <a:latin typeface="Calibri" pitchFamily="34" charset="0"/>
                        </a:rPr>
                        <a:t> </a:t>
                      </a:r>
                      <a:r>
                        <a:rPr lang="en-US" sz="1800" b="0" dirty="0" smtClean="0">
                          <a:effectLst/>
                          <a:latin typeface="Calibri" pitchFamily="34" charset="0"/>
                        </a:rPr>
                        <a:t>Query Optimization, Caching</a:t>
                      </a:r>
                      <a:r>
                        <a:rPr lang="en-US" sz="1800" b="0" dirty="0">
                          <a:effectLst/>
                          <a:latin typeface="Calibri" pitchFamily="34" charset="0"/>
                        </a:rPr>
                        <a:t> </a:t>
                      </a:r>
                      <a:endParaRPr lang="el-GR" sz="2000" b="0" dirty="0">
                        <a:effectLst/>
                        <a:latin typeface="Calibri" pitchFamily="34" charset="0"/>
                      </a:endParaRPr>
                    </a:p>
                    <a:p>
                      <a:pPr>
                        <a:lnSpc>
                          <a:spcPct val="115000"/>
                        </a:lnSpc>
                        <a:spcAft>
                          <a:spcPts val="0"/>
                        </a:spcAft>
                      </a:pPr>
                      <a:r>
                        <a:rPr lang="en-US" sz="1800" b="0" u="sng" dirty="0">
                          <a:effectLst/>
                          <a:latin typeface="Calibri" pitchFamily="34" charset="0"/>
                        </a:rPr>
                        <a:t>Data Integrity and Accuracy</a:t>
                      </a:r>
                      <a:endParaRPr lang="el-GR" sz="2000" b="0" dirty="0">
                        <a:effectLst/>
                        <a:latin typeface="Calibri" pitchFamily="34" charset="0"/>
                      </a:endParaRPr>
                    </a:p>
                    <a:p>
                      <a:pPr>
                        <a:lnSpc>
                          <a:spcPct val="115000"/>
                        </a:lnSpc>
                        <a:spcAft>
                          <a:spcPts val="0"/>
                        </a:spcAft>
                      </a:pPr>
                      <a:r>
                        <a:rPr lang="en-US" sz="1800" b="0" dirty="0">
                          <a:effectLst/>
                          <a:latin typeface="Calibri" pitchFamily="34" charset="0"/>
                        </a:rPr>
                        <a:t>Validation </a:t>
                      </a:r>
                      <a:r>
                        <a:rPr lang="en-US" sz="1800" b="0" dirty="0" err="1">
                          <a:effectLst/>
                          <a:latin typeface="Calibri" pitchFamily="34" charset="0"/>
                        </a:rPr>
                        <a:t>Rules</a:t>
                      </a:r>
                      <a:r>
                        <a:rPr lang="en-US" sz="1800" b="0" dirty="0" err="1" smtClean="0">
                          <a:effectLst/>
                          <a:latin typeface="Calibri" pitchFamily="34" charset="0"/>
                        </a:rPr>
                        <a:t>:,Error</a:t>
                      </a:r>
                      <a:r>
                        <a:rPr lang="en-US" sz="1800" b="0" dirty="0" smtClean="0">
                          <a:effectLst/>
                          <a:latin typeface="Calibri" pitchFamily="34" charset="0"/>
                        </a:rPr>
                        <a:t> Checking</a:t>
                      </a:r>
                      <a:r>
                        <a:rPr lang="en-US" sz="1800" b="0" u="none" strike="noStrike" dirty="0">
                          <a:effectLst/>
                          <a:latin typeface="Calibri" pitchFamily="34" charset="0"/>
                        </a:rPr>
                        <a:t> </a:t>
                      </a:r>
                      <a:endParaRPr lang="el-GR" sz="2000" b="0" dirty="0">
                        <a:effectLst/>
                        <a:latin typeface="Calibri" pitchFamily="34" charset="0"/>
                      </a:endParaRPr>
                    </a:p>
                    <a:p>
                      <a:pPr>
                        <a:lnSpc>
                          <a:spcPct val="115000"/>
                        </a:lnSpc>
                        <a:spcAft>
                          <a:spcPts val="0"/>
                        </a:spcAft>
                      </a:pPr>
                      <a:r>
                        <a:rPr lang="en-US" sz="1800" b="0" u="sng" dirty="0">
                          <a:effectLst/>
                          <a:latin typeface="Calibri" pitchFamily="34" charset="0"/>
                        </a:rPr>
                        <a:t>Backup and Recovery</a:t>
                      </a:r>
                      <a:endParaRPr lang="el-GR" sz="2000" b="0" dirty="0">
                        <a:effectLst/>
                        <a:latin typeface="Calibri" pitchFamily="34" charset="0"/>
                      </a:endParaRPr>
                    </a:p>
                    <a:p>
                      <a:pPr>
                        <a:lnSpc>
                          <a:spcPct val="115000"/>
                        </a:lnSpc>
                        <a:spcAft>
                          <a:spcPts val="0"/>
                        </a:spcAft>
                      </a:pPr>
                      <a:r>
                        <a:rPr lang="en-US" sz="1800" b="0" dirty="0">
                          <a:effectLst/>
                          <a:latin typeface="Calibri" pitchFamily="34" charset="0"/>
                        </a:rPr>
                        <a:t>Regular </a:t>
                      </a:r>
                      <a:r>
                        <a:rPr lang="en-US" sz="1800" b="0" dirty="0" smtClean="0">
                          <a:effectLst/>
                          <a:latin typeface="Calibri" pitchFamily="34" charset="0"/>
                        </a:rPr>
                        <a:t>Backups, Disaster </a:t>
                      </a:r>
                      <a:r>
                        <a:rPr lang="en-US" sz="1800" b="0" dirty="0">
                          <a:effectLst/>
                          <a:latin typeface="Calibri" pitchFamily="34" charset="0"/>
                        </a:rPr>
                        <a:t>Recovery </a:t>
                      </a:r>
                      <a:r>
                        <a:rPr lang="en-US" sz="1800" b="0" dirty="0" smtClean="0">
                          <a:effectLst/>
                          <a:latin typeface="Calibri" pitchFamily="34" charset="0"/>
                        </a:rPr>
                        <a:t>Testing</a:t>
                      </a:r>
                      <a:r>
                        <a:rPr lang="en-US" sz="1800" b="0" dirty="0">
                          <a:effectLst/>
                          <a:latin typeface="Calibri" pitchFamily="34" charset="0"/>
                        </a:rPr>
                        <a:t> </a:t>
                      </a:r>
                      <a:endParaRPr lang="el-GR" sz="2000" b="0" dirty="0">
                        <a:effectLst/>
                        <a:latin typeface="Calibri" pitchFamily="34" charset="0"/>
                      </a:endParaRPr>
                    </a:p>
                    <a:p>
                      <a:pPr>
                        <a:lnSpc>
                          <a:spcPct val="115000"/>
                        </a:lnSpc>
                        <a:spcAft>
                          <a:spcPts val="0"/>
                        </a:spcAft>
                      </a:pPr>
                      <a:r>
                        <a:rPr lang="en-US" sz="1800" b="0" u="sng" dirty="0">
                          <a:effectLst/>
                          <a:latin typeface="Calibri" pitchFamily="34" charset="0"/>
                        </a:rPr>
                        <a:t>Storage Management</a:t>
                      </a:r>
                      <a:endParaRPr lang="el-GR" sz="2000" b="0" dirty="0">
                        <a:effectLst/>
                        <a:latin typeface="Calibri" pitchFamily="34" charset="0"/>
                      </a:endParaRPr>
                    </a:p>
                    <a:p>
                      <a:pPr>
                        <a:lnSpc>
                          <a:spcPct val="115000"/>
                        </a:lnSpc>
                        <a:spcAft>
                          <a:spcPts val="0"/>
                        </a:spcAft>
                      </a:pPr>
                      <a:r>
                        <a:rPr lang="en-US" sz="1800" b="0" dirty="0">
                          <a:effectLst/>
                          <a:latin typeface="Calibri" pitchFamily="34" charset="0"/>
                        </a:rPr>
                        <a:t>Space </a:t>
                      </a:r>
                      <a:r>
                        <a:rPr lang="en-US" sz="1800" b="0" dirty="0" smtClean="0">
                          <a:effectLst/>
                          <a:latin typeface="Calibri" pitchFamily="34" charset="0"/>
                        </a:rPr>
                        <a:t>Monitoring</a:t>
                      </a:r>
                      <a:r>
                        <a:rPr lang="en-US" sz="1800" b="0" u="none" strike="noStrike" dirty="0">
                          <a:effectLst/>
                          <a:latin typeface="Calibri" pitchFamily="34" charset="0"/>
                        </a:rPr>
                        <a:t> </a:t>
                      </a:r>
                      <a:endParaRPr lang="el-GR" sz="2000" b="0" dirty="0">
                        <a:effectLst/>
                        <a:latin typeface="Calibri" pitchFamily="34" charset="0"/>
                      </a:endParaRPr>
                    </a:p>
                    <a:p>
                      <a:pPr>
                        <a:lnSpc>
                          <a:spcPct val="115000"/>
                        </a:lnSpc>
                        <a:spcAft>
                          <a:spcPts val="0"/>
                        </a:spcAft>
                      </a:pPr>
                      <a:r>
                        <a:rPr lang="en-US" sz="1800" b="0" u="sng" dirty="0">
                          <a:effectLst/>
                          <a:latin typeface="Calibri" pitchFamily="34" charset="0"/>
                        </a:rPr>
                        <a:t>Regular Updates</a:t>
                      </a:r>
                      <a:endParaRPr lang="el-GR" sz="2000" b="0" dirty="0">
                        <a:effectLst/>
                        <a:latin typeface="Calibri" pitchFamily="34" charset="0"/>
                      </a:endParaRPr>
                    </a:p>
                    <a:p>
                      <a:pPr>
                        <a:lnSpc>
                          <a:spcPct val="115000"/>
                        </a:lnSpc>
                        <a:spcAft>
                          <a:spcPts val="0"/>
                        </a:spcAft>
                      </a:pPr>
                      <a:r>
                        <a:rPr lang="en-US" sz="1800" b="0" dirty="0" smtClean="0">
                          <a:effectLst/>
                          <a:latin typeface="Calibri" pitchFamily="34" charset="0"/>
                        </a:rPr>
                        <a:t>Patches,</a:t>
                      </a:r>
                      <a:r>
                        <a:rPr lang="en-US" sz="1800" b="0" baseline="0" dirty="0" smtClean="0">
                          <a:effectLst/>
                          <a:latin typeface="Calibri" pitchFamily="34" charset="0"/>
                        </a:rPr>
                        <a:t> </a:t>
                      </a:r>
                      <a:r>
                        <a:rPr lang="en-US" sz="1800" b="0" dirty="0" smtClean="0">
                          <a:effectLst/>
                          <a:latin typeface="Calibri" pitchFamily="34" charset="0"/>
                        </a:rPr>
                        <a:t>System Upgrades</a:t>
                      </a:r>
                      <a:endParaRPr lang="el-GR" sz="2400" b="0" dirty="0">
                        <a:solidFill>
                          <a:srgbClr val="000000"/>
                        </a:solidFill>
                        <a:effectLst/>
                        <a:latin typeface="Calibri" pitchFamily="34" charset="0"/>
                        <a:ea typeface="Calibri"/>
                      </a:endParaRPr>
                    </a:p>
                  </a:txBody>
                  <a:tcPr marL="43472" marR="43472" marT="0" marB="0"/>
                </a:tc>
                <a:tc>
                  <a:txBody>
                    <a:bodyPr/>
                    <a:lstStyle/>
                    <a:p>
                      <a:pPr>
                        <a:lnSpc>
                          <a:spcPct val="115000"/>
                        </a:lnSpc>
                        <a:spcAft>
                          <a:spcPts val="0"/>
                        </a:spcAft>
                      </a:pPr>
                      <a:r>
                        <a:rPr lang="en-US" sz="1800" u="sng" dirty="0">
                          <a:effectLst/>
                          <a:latin typeface="Calibri" pitchFamily="34" charset="0"/>
                        </a:rPr>
                        <a:t>Schema Optimization</a:t>
                      </a:r>
                      <a:endParaRPr lang="el-GR" sz="2000" dirty="0">
                        <a:effectLst/>
                        <a:latin typeface="Calibri" pitchFamily="34" charset="0"/>
                      </a:endParaRPr>
                    </a:p>
                    <a:p>
                      <a:pPr>
                        <a:lnSpc>
                          <a:spcPct val="115000"/>
                        </a:lnSpc>
                        <a:spcAft>
                          <a:spcPts val="0"/>
                        </a:spcAft>
                      </a:pPr>
                      <a:r>
                        <a:rPr lang="en-US" sz="1800" dirty="0" smtClean="0">
                          <a:effectLst/>
                          <a:latin typeface="Calibri" pitchFamily="34" charset="0"/>
                        </a:rPr>
                        <a:t>Normalization/</a:t>
                      </a:r>
                      <a:r>
                        <a:rPr lang="en-US" sz="1800" dirty="0" err="1" smtClean="0">
                          <a:effectLst/>
                          <a:latin typeface="Calibri" pitchFamily="34" charset="0"/>
                        </a:rPr>
                        <a:t>Denormalization</a:t>
                      </a:r>
                      <a:r>
                        <a:rPr lang="en-US" sz="2000" dirty="0" smtClean="0">
                          <a:effectLst/>
                          <a:latin typeface="Calibri" pitchFamily="34" charset="0"/>
                        </a:rPr>
                        <a:t>,</a:t>
                      </a:r>
                      <a:r>
                        <a:rPr lang="en-US" sz="2000" baseline="0" dirty="0" smtClean="0">
                          <a:effectLst/>
                          <a:latin typeface="Calibri" pitchFamily="34" charset="0"/>
                        </a:rPr>
                        <a:t> </a:t>
                      </a:r>
                      <a:r>
                        <a:rPr lang="en-US" sz="1800" dirty="0" smtClean="0">
                          <a:effectLst/>
                          <a:latin typeface="Calibri" pitchFamily="34" charset="0"/>
                        </a:rPr>
                        <a:t>Refactoring Relationships, column </a:t>
                      </a:r>
                      <a:r>
                        <a:rPr lang="en-US" sz="1800" dirty="0">
                          <a:effectLst/>
                          <a:latin typeface="Calibri" pitchFamily="34" charset="0"/>
                        </a:rPr>
                        <a:t>Adjustments: </a:t>
                      </a:r>
                      <a:endParaRPr lang="el-GR" sz="2000" dirty="0">
                        <a:effectLst/>
                        <a:latin typeface="Calibri" pitchFamily="34" charset="0"/>
                      </a:endParaRPr>
                    </a:p>
                    <a:p>
                      <a:pPr>
                        <a:lnSpc>
                          <a:spcPct val="115000"/>
                        </a:lnSpc>
                        <a:spcAft>
                          <a:spcPts val="0"/>
                        </a:spcAft>
                      </a:pPr>
                      <a:r>
                        <a:rPr lang="en-US" sz="1800" u="sng" dirty="0" smtClean="0">
                          <a:effectLst/>
                          <a:latin typeface="Calibri" pitchFamily="34" charset="0"/>
                        </a:rPr>
                        <a:t>Migration </a:t>
                      </a:r>
                      <a:r>
                        <a:rPr lang="en-US" sz="1800" u="sng" dirty="0">
                          <a:effectLst/>
                          <a:latin typeface="Calibri" pitchFamily="34" charset="0"/>
                        </a:rPr>
                        <a:t>to New Architectures</a:t>
                      </a:r>
                      <a:r>
                        <a:rPr lang="en-US" sz="1800" dirty="0">
                          <a:effectLst/>
                          <a:latin typeface="Calibri" pitchFamily="34" charset="0"/>
                        </a:rPr>
                        <a:t>  </a:t>
                      </a:r>
                      <a:endParaRPr lang="el-GR" sz="2000" dirty="0">
                        <a:effectLst/>
                        <a:latin typeface="Calibri" pitchFamily="34" charset="0"/>
                      </a:endParaRPr>
                    </a:p>
                    <a:p>
                      <a:pPr>
                        <a:lnSpc>
                          <a:spcPct val="115000"/>
                        </a:lnSpc>
                        <a:spcAft>
                          <a:spcPts val="0"/>
                        </a:spcAft>
                      </a:pPr>
                      <a:r>
                        <a:rPr lang="en-US" sz="1800" dirty="0">
                          <a:effectLst/>
                          <a:latin typeface="Calibri" pitchFamily="34" charset="0"/>
                        </a:rPr>
                        <a:t>Cloud </a:t>
                      </a:r>
                      <a:r>
                        <a:rPr lang="en-US" sz="1800" dirty="0" smtClean="0">
                          <a:effectLst/>
                          <a:latin typeface="Calibri" pitchFamily="34" charset="0"/>
                        </a:rPr>
                        <a:t>Migration</a:t>
                      </a:r>
                      <a:r>
                        <a:rPr lang="en-US" sz="1800" dirty="0">
                          <a:effectLst/>
                          <a:latin typeface="Calibri" pitchFamily="34" charset="0"/>
                        </a:rPr>
                        <a:t> </a:t>
                      </a:r>
                      <a:endParaRPr lang="el-GR" sz="2000" dirty="0">
                        <a:effectLst/>
                        <a:latin typeface="Calibri" pitchFamily="34" charset="0"/>
                      </a:endParaRPr>
                    </a:p>
                    <a:p>
                      <a:pPr>
                        <a:lnSpc>
                          <a:spcPct val="115000"/>
                        </a:lnSpc>
                        <a:spcAft>
                          <a:spcPts val="0"/>
                        </a:spcAft>
                      </a:pPr>
                      <a:r>
                        <a:rPr lang="en-US" sz="1800" u="sng" dirty="0">
                          <a:effectLst/>
                          <a:latin typeface="Calibri" pitchFamily="34" charset="0"/>
                        </a:rPr>
                        <a:t>Data Transformation</a:t>
                      </a:r>
                      <a:r>
                        <a:rPr lang="en-US" sz="1800" dirty="0">
                          <a:effectLst/>
                          <a:latin typeface="Calibri" pitchFamily="34" charset="0"/>
                        </a:rPr>
                        <a:t>  </a:t>
                      </a:r>
                      <a:endParaRPr lang="el-GR" sz="2000" dirty="0">
                        <a:effectLst/>
                        <a:latin typeface="Calibri" pitchFamily="34" charset="0"/>
                      </a:endParaRPr>
                    </a:p>
                    <a:p>
                      <a:pPr>
                        <a:lnSpc>
                          <a:spcPct val="115000"/>
                        </a:lnSpc>
                        <a:spcAft>
                          <a:spcPts val="0"/>
                        </a:spcAft>
                      </a:pPr>
                      <a:r>
                        <a:rPr lang="en-US" sz="1800" dirty="0">
                          <a:effectLst/>
                          <a:latin typeface="Calibri" pitchFamily="34" charset="0"/>
                        </a:rPr>
                        <a:t>Data Cleansing: </a:t>
                      </a:r>
                      <a:endParaRPr lang="el-GR" sz="2000" dirty="0">
                        <a:effectLst/>
                        <a:latin typeface="Calibri" pitchFamily="34" charset="0"/>
                      </a:endParaRPr>
                    </a:p>
                    <a:p>
                      <a:pPr>
                        <a:lnSpc>
                          <a:spcPct val="115000"/>
                        </a:lnSpc>
                        <a:spcAft>
                          <a:spcPts val="0"/>
                        </a:spcAft>
                      </a:pPr>
                      <a:r>
                        <a:rPr lang="en-US" sz="1800" dirty="0" smtClean="0">
                          <a:effectLst/>
                          <a:latin typeface="Calibri" pitchFamily="34" charset="0"/>
                        </a:rPr>
                        <a:t>ETL </a:t>
                      </a:r>
                      <a:r>
                        <a:rPr lang="en-US" sz="1800" dirty="0">
                          <a:effectLst/>
                          <a:latin typeface="Calibri" pitchFamily="34" charset="0"/>
                        </a:rPr>
                        <a:t>Processes: </a:t>
                      </a:r>
                      <a:endParaRPr lang="el-GR" sz="2000" dirty="0">
                        <a:effectLst/>
                        <a:latin typeface="Calibri" pitchFamily="34" charset="0"/>
                      </a:endParaRPr>
                    </a:p>
                    <a:p>
                      <a:pPr>
                        <a:lnSpc>
                          <a:spcPct val="115000"/>
                        </a:lnSpc>
                        <a:spcAft>
                          <a:spcPts val="0"/>
                        </a:spcAft>
                      </a:pPr>
                      <a:r>
                        <a:rPr lang="en-US" sz="1800" u="sng" dirty="0" smtClean="0">
                          <a:effectLst/>
                          <a:latin typeface="Calibri" pitchFamily="34" charset="0"/>
                        </a:rPr>
                        <a:t>Index </a:t>
                      </a:r>
                      <a:r>
                        <a:rPr lang="en-US" sz="1800" u="sng" dirty="0">
                          <a:effectLst/>
                          <a:latin typeface="Calibri" pitchFamily="34" charset="0"/>
                        </a:rPr>
                        <a:t>and Key Updates  </a:t>
                      </a:r>
                      <a:endParaRPr lang="el-GR" sz="2000" dirty="0">
                        <a:effectLst/>
                        <a:latin typeface="Calibri" pitchFamily="34" charset="0"/>
                      </a:endParaRPr>
                    </a:p>
                    <a:p>
                      <a:pPr>
                        <a:lnSpc>
                          <a:spcPct val="115000"/>
                        </a:lnSpc>
                        <a:spcAft>
                          <a:spcPts val="0"/>
                        </a:spcAft>
                      </a:pPr>
                      <a:r>
                        <a:rPr lang="en-US" sz="1800" dirty="0">
                          <a:effectLst/>
                          <a:latin typeface="Calibri" pitchFamily="34" charset="0"/>
                        </a:rPr>
                        <a:t>Rebuilding Indexes</a:t>
                      </a:r>
                      <a:r>
                        <a:rPr lang="en-US" sz="1800" dirty="0" smtClean="0">
                          <a:effectLst/>
                          <a:latin typeface="Calibri" pitchFamily="34" charset="0"/>
                        </a:rPr>
                        <a:t>:,</a:t>
                      </a:r>
                      <a:r>
                        <a:rPr lang="en-US" sz="1800" baseline="0" dirty="0" smtClean="0">
                          <a:effectLst/>
                          <a:latin typeface="Calibri" pitchFamily="34" charset="0"/>
                        </a:rPr>
                        <a:t> </a:t>
                      </a:r>
                      <a:r>
                        <a:rPr lang="en-US" sz="1800" dirty="0" smtClean="0">
                          <a:effectLst/>
                          <a:latin typeface="Calibri" pitchFamily="34" charset="0"/>
                        </a:rPr>
                        <a:t>Primary/Unique </a:t>
                      </a:r>
                      <a:r>
                        <a:rPr lang="en-US" sz="1800" dirty="0">
                          <a:effectLst/>
                          <a:latin typeface="Calibri" pitchFamily="34" charset="0"/>
                        </a:rPr>
                        <a:t>Key Adjustments:  </a:t>
                      </a:r>
                      <a:endParaRPr lang="el-GR" sz="2000" dirty="0">
                        <a:effectLst/>
                        <a:latin typeface="Calibri" pitchFamily="34" charset="0"/>
                      </a:endParaRPr>
                    </a:p>
                    <a:p>
                      <a:pPr>
                        <a:lnSpc>
                          <a:spcPct val="115000"/>
                        </a:lnSpc>
                        <a:spcAft>
                          <a:spcPts val="0"/>
                        </a:spcAft>
                      </a:pPr>
                      <a:r>
                        <a:rPr lang="en-US" sz="1800" u="sng" dirty="0">
                          <a:effectLst/>
                          <a:latin typeface="Calibri" pitchFamily="34" charset="0"/>
                        </a:rPr>
                        <a:t>Testing and Validation</a:t>
                      </a:r>
                      <a:endParaRPr lang="el-GR" sz="2000" dirty="0">
                        <a:effectLst/>
                        <a:latin typeface="Calibri" pitchFamily="34" charset="0"/>
                      </a:endParaRPr>
                    </a:p>
                    <a:p>
                      <a:pPr>
                        <a:lnSpc>
                          <a:spcPct val="115000"/>
                        </a:lnSpc>
                        <a:spcAft>
                          <a:spcPts val="0"/>
                        </a:spcAft>
                      </a:pPr>
                      <a:r>
                        <a:rPr lang="en-US" sz="1800" dirty="0">
                          <a:effectLst/>
                          <a:latin typeface="Calibri" pitchFamily="34" charset="0"/>
                        </a:rPr>
                        <a:t>Performance </a:t>
                      </a:r>
                      <a:r>
                        <a:rPr lang="en-US" sz="1800" dirty="0" smtClean="0">
                          <a:effectLst/>
                          <a:latin typeface="Calibri" pitchFamily="34" charset="0"/>
                        </a:rPr>
                        <a:t>Testing, Data Validation</a:t>
                      </a:r>
                      <a:endParaRPr lang="el-GR" sz="2400" dirty="0">
                        <a:solidFill>
                          <a:srgbClr val="000000"/>
                        </a:solidFill>
                        <a:effectLst/>
                        <a:latin typeface="Calibri" pitchFamily="34" charset="0"/>
                        <a:ea typeface="Calibri"/>
                      </a:endParaRPr>
                    </a:p>
                  </a:txBody>
                  <a:tcPr marL="43472" marR="43472" marT="0" marB="0"/>
                </a:tc>
              </a:tr>
            </a:tbl>
          </a:graphicData>
        </a:graphic>
      </p:graphicFrame>
      <p:sp>
        <p:nvSpPr>
          <p:cNvPr id="2" name="Rectangle 1"/>
          <p:cNvSpPr/>
          <p:nvPr/>
        </p:nvSpPr>
        <p:spPr>
          <a:xfrm>
            <a:off x="27278" y="63089"/>
            <a:ext cx="9112910" cy="400110"/>
          </a:xfrm>
          <a:prstGeom prst="rect">
            <a:avLst/>
          </a:prstGeom>
          <a:solidFill>
            <a:schemeClr val="accent1">
              <a:lumMod val="50000"/>
            </a:schemeClr>
          </a:solidFill>
        </p:spPr>
        <p:txBody>
          <a:bodyPr wrap="square">
            <a:spAutoFit/>
          </a:bodyPr>
          <a:lstStyle/>
          <a:p>
            <a:pPr algn="ctr"/>
            <a:r>
              <a:rPr lang="en-US" sz="20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12910366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836712"/>
            <a:ext cx="864096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latin typeface="Calibri" pitchFamily="34" charset="0"/>
              </a:rPr>
              <a:t>Activity 2: Update/revision </a:t>
            </a:r>
            <a:r>
              <a:rPr lang="en-US" sz="2000" b="1" dirty="0">
                <a:latin typeface="Calibri" pitchFamily="34" charset="0"/>
              </a:rPr>
              <a:t>of existing data quality </a:t>
            </a:r>
            <a:r>
              <a:rPr lang="en-US" sz="2000" b="1" dirty="0" smtClean="0">
                <a:latin typeface="Calibri" pitchFamily="34" charset="0"/>
              </a:rPr>
              <a:t>tools</a:t>
            </a:r>
          </a:p>
          <a:p>
            <a:r>
              <a:rPr lang="en-US" sz="2000" dirty="0" smtClean="0">
                <a:latin typeface="Calibri" pitchFamily="34" charset="0"/>
              </a:rPr>
              <a:t>Coordinators</a:t>
            </a:r>
            <a:r>
              <a:rPr lang="it-IT" sz="2000" dirty="0">
                <a:latin typeface="Calibri" pitchFamily="34" charset="0"/>
              </a:rPr>
              <a:t>: Isabella Bitetto (COISPA), Walter Zupa (COISPA)</a:t>
            </a:r>
          </a:p>
          <a:p>
            <a:r>
              <a:rPr lang="en-US" sz="2000" dirty="0">
                <a:latin typeface="Calibri" pitchFamily="34" charset="0"/>
              </a:rPr>
              <a:t>Duration: 4 months (from month 2 to 5</a:t>
            </a:r>
            <a:r>
              <a:rPr lang="en-US" sz="2000" dirty="0" smtClean="0">
                <a:latin typeface="Calibri" pitchFamily="34" charset="0"/>
              </a:rPr>
              <a:t>)</a:t>
            </a:r>
            <a:endParaRPr lang="el-GR" sz="2000" dirty="0">
              <a:latin typeface="Calibri" pitchFamily="34" charset="0"/>
            </a:endParaRPr>
          </a:p>
        </p:txBody>
      </p:sp>
      <p:sp>
        <p:nvSpPr>
          <p:cNvPr id="4" name="Rectangle 3"/>
          <p:cNvSpPr/>
          <p:nvPr/>
        </p:nvSpPr>
        <p:spPr>
          <a:xfrm>
            <a:off x="263253" y="2780928"/>
            <a:ext cx="8640960" cy="2862322"/>
          </a:xfrm>
          <a:prstGeom prst="rect">
            <a:avLst/>
          </a:prstGeom>
        </p:spPr>
        <p:txBody>
          <a:bodyPr wrap="square">
            <a:spAutoFit/>
          </a:bodyPr>
          <a:lstStyle/>
          <a:p>
            <a:pPr marL="285750" indent="-285750">
              <a:buFont typeface="Arial" pitchFamily="34" charset="0"/>
              <a:buChar char="•"/>
            </a:pPr>
            <a:r>
              <a:rPr lang="en-US" sz="2000" dirty="0">
                <a:latin typeface="Calibri" pitchFamily="34" charset="0"/>
              </a:rPr>
              <a:t>The present activity aims at further improving the functionalities of </a:t>
            </a:r>
            <a:r>
              <a:rPr lang="en-US" sz="2000" dirty="0" smtClean="0">
                <a:latin typeface="Calibri" pitchFamily="34" charset="0"/>
              </a:rPr>
              <a:t>the </a:t>
            </a:r>
            <a:r>
              <a:rPr lang="en-US" sz="2000" b="1" dirty="0" err="1">
                <a:latin typeface="Calibri" pitchFamily="34" charset="0"/>
              </a:rPr>
              <a:t>RoME</a:t>
            </a:r>
            <a:r>
              <a:rPr lang="en-US" sz="2000" dirty="0">
                <a:latin typeface="Calibri" pitchFamily="34" charset="0"/>
              </a:rPr>
              <a:t> and </a:t>
            </a:r>
            <a:r>
              <a:rPr lang="en-US" sz="2000" b="1" dirty="0" err="1">
                <a:latin typeface="Calibri" pitchFamily="34" charset="0"/>
              </a:rPr>
              <a:t>RDBqc</a:t>
            </a:r>
            <a:r>
              <a:rPr lang="en-US" sz="2000" b="1" dirty="0">
                <a:latin typeface="Calibri" pitchFamily="34" charset="0"/>
              </a:rPr>
              <a:t> </a:t>
            </a:r>
            <a:r>
              <a:rPr lang="en-US" sz="2000" dirty="0">
                <a:latin typeface="Calibri" pitchFamily="34" charset="0"/>
              </a:rPr>
              <a:t>quality check tools, as well as the </a:t>
            </a:r>
            <a:r>
              <a:rPr lang="en-US" sz="2000" b="1" dirty="0" err="1">
                <a:latin typeface="Calibri" pitchFamily="34" charset="0"/>
              </a:rPr>
              <a:t>BioIndex</a:t>
            </a:r>
            <a:r>
              <a:rPr lang="en-US" sz="2000" dirty="0">
                <a:latin typeface="Calibri" pitchFamily="34" charset="0"/>
              </a:rPr>
              <a:t> data analysis tool, by improving the already existing functions, were needed, and implementing new ad hoc functions, where missing. </a:t>
            </a:r>
            <a:endParaRPr lang="en-US" sz="2000" dirty="0" smtClean="0">
              <a:latin typeface="Calibri" pitchFamily="34" charset="0"/>
            </a:endParaRPr>
          </a:p>
          <a:p>
            <a:pPr marL="285750" indent="-285750">
              <a:buFont typeface="Arial" pitchFamily="34" charset="0"/>
              <a:buChar char="•"/>
            </a:pPr>
            <a:r>
              <a:rPr lang="en-US" sz="2000" dirty="0" smtClean="0">
                <a:latin typeface="Calibri" pitchFamily="34" charset="0"/>
              </a:rPr>
              <a:t>A </a:t>
            </a:r>
            <a:r>
              <a:rPr lang="en-US" sz="2000" dirty="0">
                <a:latin typeface="Calibri" pitchFamily="34" charset="0"/>
              </a:rPr>
              <a:t>key objective of this activity is to address issues identified during earlier projects and training sessions by leveraging user feedback and insights gained from practical applications of these tools. </a:t>
            </a:r>
            <a:endParaRPr lang="en-US" sz="2000" dirty="0" smtClean="0">
              <a:latin typeface="Calibri" pitchFamily="34" charset="0"/>
            </a:endParaRPr>
          </a:p>
          <a:p>
            <a:pPr marL="285750" indent="-285750">
              <a:buFont typeface="Arial" pitchFamily="34" charset="0"/>
              <a:buChar char="•"/>
            </a:pPr>
            <a:r>
              <a:rPr lang="en-US" sz="2000" dirty="0" smtClean="0">
                <a:latin typeface="Calibri" pitchFamily="34" charset="0"/>
              </a:rPr>
              <a:t>The </a:t>
            </a:r>
            <a:r>
              <a:rPr lang="en-US" sz="2000" dirty="0">
                <a:latin typeface="Calibri" pitchFamily="34" charset="0"/>
              </a:rPr>
              <a:t>focus will be on enhancing existing features and introducing new functionalities to meet evolving requirements. </a:t>
            </a:r>
            <a:endParaRPr lang="el-GR" sz="2000" dirty="0">
              <a:latin typeface="Calibri" pitchFamily="34" charset="0"/>
            </a:endParaRPr>
          </a:p>
        </p:txBody>
      </p:sp>
      <p:sp>
        <p:nvSpPr>
          <p:cNvPr id="6" name="Rectangle 5"/>
          <p:cNvSpPr/>
          <p:nvPr/>
        </p:nvSpPr>
        <p:spPr>
          <a:xfrm>
            <a:off x="27278" y="63089"/>
            <a:ext cx="9112910" cy="461665"/>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1048774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63458" y="980728"/>
            <a:ext cx="8640960" cy="101566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latin typeface="Calibri" pitchFamily="34" charset="0"/>
              </a:rPr>
              <a:t>Activity </a:t>
            </a:r>
            <a:r>
              <a:rPr lang="en-US" sz="2000" b="1" dirty="0">
                <a:latin typeface="Calibri" pitchFamily="34" charset="0"/>
              </a:rPr>
              <a:t>3: Development of data quality tools: </a:t>
            </a:r>
            <a:r>
              <a:rPr lang="en-US" sz="2000" b="1" dirty="0" smtClean="0">
                <a:latin typeface="Calibri" pitchFamily="34" charset="0"/>
              </a:rPr>
              <a:t>MEDIAS</a:t>
            </a:r>
          </a:p>
          <a:p>
            <a:r>
              <a:rPr lang="en-US" sz="2000" dirty="0">
                <a:latin typeface="Calibri" pitchFamily="34" charset="0"/>
              </a:rPr>
              <a:t>Coordinators</a:t>
            </a:r>
            <a:r>
              <a:rPr lang="it-IT" sz="2000" dirty="0">
                <a:latin typeface="Calibri" pitchFamily="34" charset="0"/>
              </a:rPr>
              <a:t>: : Stefanos Kavadas, Aris Kapelonis-HCMR, Tarek Hattab </a:t>
            </a:r>
            <a:endParaRPr lang="it-IT" sz="2000" dirty="0" smtClean="0">
              <a:latin typeface="Calibri" pitchFamily="34" charset="0"/>
            </a:endParaRPr>
          </a:p>
          <a:p>
            <a:r>
              <a:rPr lang="en-US" sz="2000" dirty="0" smtClean="0">
                <a:latin typeface="Calibri" pitchFamily="34" charset="0"/>
              </a:rPr>
              <a:t>Duration</a:t>
            </a:r>
            <a:r>
              <a:rPr lang="en-US" sz="2000" dirty="0">
                <a:latin typeface="Calibri" pitchFamily="34" charset="0"/>
              </a:rPr>
              <a:t>: 7 months (from month 2 to 8</a:t>
            </a:r>
            <a:r>
              <a:rPr lang="en-US" sz="2000" dirty="0" smtClean="0">
                <a:latin typeface="Calibri" pitchFamily="34" charset="0"/>
              </a:rPr>
              <a:t>)</a:t>
            </a:r>
            <a:endParaRPr lang="el-GR" sz="2000" dirty="0">
              <a:latin typeface="Calibri" pitchFamily="34" charset="0"/>
            </a:endParaRPr>
          </a:p>
        </p:txBody>
      </p:sp>
      <p:sp>
        <p:nvSpPr>
          <p:cNvPr id="4" name="Rectangle 3"/>
          <p:cNvSpPr/>
          <p:nvPr/>
        </p:nvSpPr>
        <p:spPr>
          <a:xfrm>
            <a:off x="226081" y="2996952"/>
            <a:ext cx="8640960" cy="2862322"/>
          </a:xfrm>
          <a:prstGeom prst="rect">
            <a:avLst/>
          </a:prstGeom>
        </p:spPr>
        <p:txBody>
          <a:bodyPr wrap="square">
            <a:spAutoFit/>
          </a:bodyPr>
          <a:lstStyle/>
          <a:p>
            <a:pPr marL="285750" indent="-285750">
              <a:buFont typeface="Arial" pitchFamily="34" charset="0"/>
              <a:buChar char="•"/>
            </a:pPr>
            <a:r>
              <a:rPr lang="en-US" sz="2000" dirty="0">
                <a:latin typeface="Calibri" pitchFamily="34" charset="0"/>
              </a:rPr>
              <a:t>During the implementation of RDBFIS II, and based on feedback from </a:t>
            </a:r>
            <a:r>
              <a:rPr lang="en-US" sz="2000" b="1" dirty="0">
                <a:latin typeface="Calibri" pitchFamily="34" charset="0"/>
              </a:rPr>
              <a:t>MEDIAS </a:t>
            </a:r>
            <a:r>
              <a:rPr lang="en-US" sz="2000" dirty="0">
                <a:latin typeface="Calibri" pitchFamily="34" charset="0"/>
              </a:rPr>
              <a:t>experts, a robust validation scheme and comprehensive data quality checks have been designed for acoustics processing data, trawl pelagic samples, and CTD casts</a:t>
            </a:r>
            <a:r>
              <a:rPr lang="en-US" sz="2000" dirty="0" smtClean="0">
                <a:latin typeface="Calibri" pitchFamily="34" charset="0"/>
              </a:rPr>
              <a:t>.</a:t>
            </a:r>
          </a:p>
          <a:p>
            <a:pPr marL="285750" indent="-285750">
              <a:buFont typeface="Arial" pitchFamily="34" charset="0"/>
              <a:buChar char="•"/>
            </a:pPr>
            <a:r>
              <a:rPr lang="en-US" sz="2000" dirty="0" smtClean="0">
                <a:latin typeface="Calibri" pitchFamily="34" charset="0"/>
              </a:rPr>
              <a:t>In </a:t>
            </a:r>
            <a:r>
              <a:rPr lang="en-US" sz="2000" dirty="0">
                <a:latin typeface="Calibri" pitchFamily="34" charset="0"/>
              </a:rPr>
              <a:t>this project we will focus on refining and enhancing the programming code to develop an open-source software package (in R or another suitable programming language). </a:t>
            </a:r>
            <a:endParaRPr lang="en-US" sz="2000" dirty="0" smtClean="0">
              <a:latin typeface="Calibri" pitchFamily="34" charset="0"/>
            </a:endParaRPr>
          </a:p>
          <a:p>
            <a:pPr marL="285750" indent="-285750">
              <a:buFont typeface="Arial" pitchFamily="34" charset="0"/>
              <a:buChar char="•"/>
            </a:pPr>
            <a:r>
              <a:rPr lang="en-US" sz="2000" dirty="0" smtClean="0">
                <a:latin typeface="Calibri" pitchFamily="34" charset="0"/>
              </a:rPr>
              <a:t>The </a:t>
            </a:r>
            <a:r>
              <a:rPr lang="en-US" sz="2000" dirty="0">
                <a:latin typeface="Calibri" pitchFamily="34" charset="0"/>
              </a:rPr>
              <a:t>package will be seamlessly integrated into the RDBFIS system.  </a:t>
            </a:r>
          </a:p>
          <a:p>
            <a:endParaRPr lang="en-US" sz="2000" dirty="0">
              <a:latin typeface="Calibri" pitchFamily="34" charset="0"/>
            </a:endParaRPr>
          </a:p>
        </p:txBody>
      </p:sp>
      <p:sp>
        <p:nvSpPr>
          <p:cNvPr id="6" name="Rectangle 5"/>
          <p:cNvSpPr/>
          <p:nvPr/>
        </p:nvSpPr>
        <p:spPr>
          <a:xfrm>
            <a:off x="27278" y="63089"/>
            <a:ext cx="9112910" cy="461665"/>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34750214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8909" y="836712"/>
            <a:ext cx="864096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latin typeface="Calibri" pitchFamily="34" charset="0"/>
              </a:rPr>
              <a:t>Activity </a:t>
            </a:r>
            <a:r>
              <a:rPr lang="en-US" sz="2000" b="1" dirty="0">
                <a:latin typeface="Calibri" pitchFamily="34" charset="0"/>
              </a:rPr>
              <a:t>4: Further development &amp; adjustments of the spatial estimation of fishing effort and landings from Small Scale Fisheries: tools4MCDA </a:t>
            </a:r>
            <a:endParaRPr lang="en-US" sz="2000" b="1" dirty="0" smtClean="0">
              <a:latin typeface="Calibri" pitchFamily="34" charset="0"/>
            </a:endParaRPr>
          </a:p>
          <a:p>
            <a:r>
              <a:rPr lang="en-US" sz="2000" dirty="0" smtClean="0">
                <a:latin typeface="Calibri" pitchFamily="34" charset="0"/>
              </a:rPr>
              <a:t>Coordinators</a:t>
            </a:r>
            <a:r>
              <a:rPr lang="en-US" sz="2000" dirty="0">
                <a:latin typeface="Calibri" pitchFamily="34" charset="0"/>
              </a:rPr>
              <a:t>: </a:t>
            </a:r>
            <a:r>
              <a:rPr lang="en-US" sz="2000" dirty="0" err="1">
                <a:latin typeface="Calibri" pitchFamily="34" charset="0"/>
              </a:rPr>
              <a:t>Irida</a:t>
            </a:r>
            <a:r>
              <a:rPr lang="en-US" sz="2000" dirty="0">
                <a:latin typeface="Calibri" pitchFamily="34" charset="0"/>
              </a:rPr>
              <a:t> </a:t>
            </a:r>
            <a:r>
              <a:rPr lang="en-US" sz="2000" dirty="0" err="1">
                <a:latin typeface="Calibri" pitchFamily="34" charset="0"/>
              </a:rPr>
              <a:t>Maina</a:t>
            </a:r>
            <a:r>
              <a:rPr lang="en-US" sz="2000" dirty="0">
                <a:latin typeface="Calibri" pitchFamily="34" charset="0"/>
              </a:rPr>
              <a:t> (HCMR), </a:t>
            </a:r>
            <a:r>
              <a:rPr lang="en-US" sz="2000" dirty="0" err="1">
                <a:latin typeface="Calibri" pitchFamily="34" charset="0"/>
              </a:rPr>
              <a:t>Stefanos</a:t>
            </a:r>
            <a:r>
              <a:rPr lang="en-US" sz="2000" dirty="0">
                <a:latin typeface="Calibri" pitchFamily="34" charset="0"/>
              </a:rPr>
              <a:t> </a:t>
            </a:r>
            <a:r>
              <a:rPr lang="en-US" sz="2000" dirty="0" err="1" smtClean="0">
                <a:latin typeface="Calibri" pitchFamily="34" charset="0"/>
              </a:rPr>
              <a:t>Kavadas</a:t>
            </a:r>
            <a:endParaRPr lang="en-US" sz="2000" dirty="0" smtClean="0">
              <a:latin typeface="Calibri" pitchFamily="34" charset="0"/>
            </a:endParaRPr>
          </a:p>
          <a:p>
            <a:r>
              <a:rPr lang="en-US" sz="2000" dirty="0" smtClean="0">
                <a:latin typeface="Calibri" pitchFamily="34" charset="0"/>
              </a:rPr>
              <a:t>Duration</a:t>
            </a:r>
            <a:r>
              <a:rPr lang="en-US" sz="2000" dirty="0">
                <a:latin typeface="Calibri" pitchFamily="34" charset="0"/>
              </a:rPr>
              <a:t>: 5 months (from month 8 to 12</a:t>
            </a:r>
            <a:r>
              <a:rPr lang="en-US" sz="2000" dirty="0" smtClean="0">
                <a:latin typeface="Calibri" pitchFamily="34" charset="0"/>
              </a:rPr>
              <a:t>)</a:t>
            </a:r>
            <a:endParaRPr lang="en-US" sz="2000" dirty="0">
              <a:latin typeface="Calibri" pitchFamily="34" charset="0"/>
            </a:endParaRPr>
          </a:p>
        </p:txBody>
      </p:sp>
      <p:sp>
        <p:nvSpPr>
          <p:cNvPr id="4" name="Rectangle 3"/>
          <p:cNvSpPr/>
          <p:nvPr/>
        </p:nvSpPr>
        <p:spPr>
          <a:xfrm>
            <a:off x="226081" y="2780928"/>
            <a:ext cx="8640960" cy="4062651"/>
          </a:xfrm>
          <a:prstGeom prst="rect">
            <a:avLst/>
          </a:prstGeom>
        </p:spPr>
        <p:txBody>
          <a:bodyPr wrap="square">
            <a:spAutoFit/>
          </a:bodyPr>
          <a:lstStyle/>
          <a:p>
            <a:r>
              <a:rPr lang="en-US" sz="2000" dirty="0">
                <a:latin typeface="Calibri" pitchFamily="34" charset="0"/>
              </a:rPr>
              <a:t>A first version of the </a:t>
            </a:r>
            <a:r>
              <a:rPr lang="en-US" sz="2000" b="1" dirty="0">
                <a:latin typeface="Calibri" pitchFamily="34" charset="0"/>
              </a:rPr>
              <a:t>tools4MCDA </a:t>
            </a:r>
            <a:r>
              <a:rPr lang="en-US" sz="2000" dirty="0">
                <a:latin typeface="Calibri" pitchFamily="34" charset="0"/>
              </a:rPr>
              <a:t>R package has been previously developed to support key processes for estimating the spatial distribution of fishing effort in small-scale fisheries (vessels &lt;12 meters in overall length) that typically lack monitoring </a:t>
            </a:r>
            <a:r>
              <a:rPr lang="en-US" sz="2000" dirty="0" smtClean="0">
                <a:latin typeface="Calibri" pitchFamily="34" charset="0"/>
              </a:rPr>
              <a:t>equipment and is integrated to RDBFIS. </a:t>
            </a:r>
          </a:p>
          <a:p>
            <a:endParaRPr lang="en-US" sz="2000" dirty="0" smtClean="0">
              <a:latin typeface="Calibri" pitchFamily="34" charset="0"/>
            </a:endParaRPr>
          </a:p>
          <a:p>
            <a:r>
              <a:rPr lang="en-US" sz="2000" dirty="0" smtClean="0">
                <a:latin typeface="Calibri" pitchFamily="34" charset="0"/>
              </a:rPr>
              <a:t>The </a:t>
            </a:r>
            <a:r>
              <a:rPr lang="en-US" sz="2000" dirty="0">
                <a:latin typeface="Calibri" pitchFamily="34" charset="0"/>
              </a:rPr>
              <a:t>objective </a:t>
            </a:r>
            <a:r>
              <a:rPr lang="en-US" sz="2000" dirty="0" smtClean="0">
                <a:latin typeface="Calibri" pitchFamily="34" charset="0"/>
              </a:rPr>
              <a:t>is </a:t>
            </a:r>
            <a:r>
              <a:rPr lang="en-US" sz="2000" dirty="0">
                <a:latin typeface="Calibri" pitchFamily="34" charset="0"/>
              </a:rPr>
              <a:t>to enhance </a:t>
            </a:r>
            <a:r>
              <a:rPr lang="en-US" sz="2000" dirty="0" smtClean="0">
                <a:latin typeface="Calibri" pitchFamily="34" charset="0"/>
              </a:rPr>
              <a:t>the package </a:t>
            </a:r>
            <a:r>
              <a:rPr lang="en-US" sz="2000" dirty="0">
                <a:latin typeface="Calibri" pitchFamily="34" charset="0"/>
              </a:rPr>
              <a:t>by implementing </a:t>
            </a:r>
            <a:r>
              <a:rPr lang="en-US" sz="2000" dirty="0" smtClean="0">
                <a:latin typeface="Calibri" pitchFamily="34" charset="0"/>
              </a:rPr>
              <a:t>improvements related to the:</a:t>
            </a:r>
            <a:endParaRPr lang="en-US" sz="2000" dirty="0">
              <a:latin typeface="Calibri" pitchFamily="34" charset="0"/>
            </a:endParaRPr>
          </a:p>
          <a:p>
            <a:pPr marL="285750" indent="-285750">
              <a:buFont typeface="Arial" pitchFamily="34" charset="0"/>
              <a:buChar char="•"/>
            </a:pPr>
            <a:r>
              <a:rPr lang="en-US" sz="2000" dirty="0" smtClean="0">
                <a:latin typeface="Calibri" pitchFamily="34" charset="0"/>
              </a:rPr>
              <a:t>Enhancement </a:t>
            </a:r>
            <a:r>
              <a:rPr lang="en-US" sz="2000" dirty="0">
                <a:latin typeface="Calibri" pitchFamily="34" charset="0"/>
              </a:rPr>
              <a:t>and </a:t>
            </a:r>
            <a:r>
              <a:rPr lang="en-US" sz="2000" dirty="0" smtClean="0">
                <a:latin typeface="Calibri" pitchFamily="34" charset="0"/>
              </a:rPr>
              <a:t>optimization of scripts </a:t>
            </a:r>
          </a:p>
          <a:p>
            <a:pPr marL="285750" indent="-285750">
              <a:buFont typeface="Arial" pitchFamily="34" charset="0"/>
              <a:buChar char="•"/>
            </a:pPr>
            <a:r>
              <a:rPr lang="en-US" sz="2000" dirty="0" smtClean="0">
                <a:latin typeface="Calibri" pitchFamily="34" charset="0"/>
              </a:rPr>
              <a:t>Expand </a:t>
            </a:r>
            <a:r>
              <a:rPr lang="en-US" sz="2000" dirty="0">
                <a:latin typeface="Calibri" pitchFamily="34" charset="0"/>
              </a:rPr>
              <a:t>user options </a:t>
            </a:r>
            <a:r>
              <a:rPr lang="en-US" sz="2000" dirty="0" smtClean="0">
                <a:latin typeface="Calibri" pitchFamily="34" charset="0"/>
              </a:rPr>
              <a:t>and </a:t>
            </a:r>
            <a:r>
              <a:rPr lang="en-US" sz="2000" dirty="0">
                <a:latin typeface="Calibri" pitchFamily="34" charset="0"/>
              </a:rPr>
              <a:t>include additional information or criteria where needed.</a:t>
            </a:r>
          </a:p>
          <a:p>
            <a:pPr marL="285750" indent="-285750">
              <a:buFont typeface="Arial" pitchFamily="34" charset="0"/>
              <a:buChar char="•"/>
            </a:pPr>
            <a:r>
              <a:rPr lang="en-US" sz="2000" dirty="0" smtClean="0">
                <a:latin typeface="Calibri" pitchFamily="34" charset="0"/>
              </a:rPr>
              <a:t>Improve </a:t>
            </a:r>
            <a:r>
              <a:rPr lang="en-US" sz="2000" dirty="0">
                <a:latin typeface="Calibri" pitchFamily="34" charset="0"/>
              </a:rPr>
              <a:t>the visualization of tools4MCDA </a:t>
            </a:r>
            <a:r>
              <a:rPr lang="en-US" sz="2000" dirty="0" smtClean="0">
                <a:latin typeface="Calibri" pitchFamily="34" charset="0"/>
              </a:rPr>
              <a:t>outcomes</a:t>
            </a:r>
            <a:endParaRPr lang="en-US" sz="2000" dirty="0">
              <a:latin typeface="Calibri" pitchFamily="34" charset="0"/>
            </a:endParaRPr>
          </a:p>
          <a:p>
            <a:pPr marL="285750" indent="-285750">
              <a:buFont typeface="Arial" pitchFamily="34" charset="0"/>
              <a:buChar char="•"/>
            </a:pPr>
            <a:r>
              <a:rPr lang="en-US" sz="2000" dirty="0" smtClean="0">
                <a:latin typeface="Calibri" pitchFamily="34" charset="0"/>
              </a:rPr>
              <a:t>Provide </a:t>
            </a:r>
            <a:r>
              <a:rPr lang="en-US" sz="2000" dirty="0">
                <a:latin typeface="Calibri" pitchFamily="34" charset="0"/>
              </a:rPr>
              <a:t>detailed analytical instructions to guide users in </a:t>
            </a:r>
            <a:r>
              <a:rPr lang="en-US" sz="2000" dirty="0" smtClean="0">
                <a:latin typeface="Calibri" pitchFamily="34" charset="0"/>
              </a:rPr>
              <a:t>running </a:t>
            </a:r>
            <a:r>
              <a:rPr lang="en-US" sz="2000" dirty="0">
                <a:latin typeface="Calibri" pitchFamily="34" charset="0"/>
              </a:rPr>
              <a:t>the tool.</a:t>
            </a:r>
          </a:p>
          <a:p>
            <a:endParaRPr lang="en-US" sz="2000" dirty="0">
              <a:latin typeface="Calibri" pitchFamily="34" charset="0"/>
            </a:endParaRPr>
          </a:p>
        </p:txBody>
      </p:sp>
      <p:sp>
        <p:nvSpPr>
          <p:cNvPr id="6" name="Rectangle 5"/>
          <p:cNvSpPr/>
          <p:nvPr/>
        </p:nvSpPr>
        <p:spPr>
          <a:xfrm>
            <a:off x="-9894" y="63089"/>
            <a:ext cx="9112910" cy="461665"/>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391658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9512" y="980728"/>
            <a:ext cx="8640960" cy="132343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smtClean="0">
                <a:latin typeface="Calibri" pitchFamily="34" charset="0"/>
              </a:rPr>
              <a:t>Activity </a:t>
            </a:r>
            <a:r>
              <a:rPr lang="en-US" sz="2000" b="1" dirty="0">
                <a:latin typeface="Calibri" pitchFamily="34" charset="0"/>
              </a:rPr>
              <a:t>5: Improvement &amp; further development of the spatial visualization (mapping) component </a:t>
            </a:r>
            <a:endParaRPr lang="en-US" sz="2000" b="1" dirty="0" smtClean="0">
              <a:latin typeface="Calibri" pitchFamily="34" charset="0"/>
            </a:endParaRPr>
          </a:p>
          <a:p>
            <a:r>
              <a:rPr lang="en-US" sz="2000" dirty="0" smtClean="0">
                <a:latin typeface="Calibri" pitchFamily="34" charset="0"/>
              </a:rPr>
              <a:t>Coordinators</a:t>
            </a:r>
            <a:r>
              <a:rPr lang="en-US" sz="2000" dirty="0">
                <a:latin typeface="Calibri" pitchFamily="34" charset="0"/>
              </a:rPr>
              <a:t>: </a:t>
            </a:r>
            <a:r>
              <a:rPr lang="en-US" sz="2000" dirty="0" err="1">
                <a:latin typeface="Calibri" pitchFamily="34" charset="0"/>
              </a:rPr>
              <a:t>Ioannis</a:t>
            </a:r>
            <a:r>
              <a:rPr lang="en-US" sz="2000" dirty="0">
                <a:latin typeface="Calibri" pitchFamily="34" charset="0"/>
              </a:rPr>
              <a:t> </a:t>
            </a:r>
            <a:r>
              <a:rPr lang="en-US" sz="2000" dirty="0" err="1">
                <a:latin typeface="Calibri" pitchFamily="34" charset="0"/>
              </a:rPr>
              <a:t>Dokos</a:t>
            </a:r>
            <a:r>
              <a:rPr lang="en-US" sz="2000" dirty="0">
                <a:latin typeface="Calibri" pitchFamily="34" charset="0"/>
              </a:rPr>
              <a:t> (HCMR), </a:t>
            </a:r>
            <a:r>
              <a:rPr lang="en-US" sz="2000" dirty="0" err="1">
                <a:latin typeface="Calibri" pitchFamily="34" charset="0"/>
              </a:rPr>
              <a:t>Irida</a:t>
            </a:r>
            <a:r>
              <a:rPr lang="en-US" sz="2000" dirty="0">
                <a:latin typeface="Calibri" pitchFamily="34" charset="0"/>
              </a:rPr>
              <a:t> </a:t>
            </a:r>
            <a:r>
              <a:rPr lang="en-US" sz="2000" dirty="0" err="1">
                <a:latin typeface="Calibri" pitchFamily="34" charset="0"/>
              </a:rPr>
              <a:t>Maina</a:t>
            </a:r>
            <a:r>
              <a:rPr lang="en-US" sz="2000" dirty="0">
                <a:latin typeface="Calibri" pitchFamily="34" charset="0"/>
              </a:rPr>
              <a:t> (HCMR)</a:t>
            </a:r>
          </a:p>
          <a:p>
            <a:r>
              <a:rPr lang="en-US" sz="2000" dirty="0">
                <a:latin typeface="Calibri" pitchFamily="34" charset="0"/>
              </a:rPr>
              <a:t>Duration: 9 months (from month 1 to 9</a:t>
            </a:r>
            <a:r>
              <a:rPr lang="en-US" sz="2000" dirty="0" smtClean="0">
                <a:latin typeface="Calibri" pitchFamily="34" charset="0"/>
              </a:rPr>
              <a:t>)</a:t>
            </a:r>
            <a:endParaRPr lang="en-US" sz="2000" dirty="0">
              <a:latin typeface="Calibri" pitchFamily="34" charset="0"/>
            </a:endParaRPr>
          </a:p>
        </p:txBody>
      </p:sp>
      <p:sp>
        <p:nvSpPr>
          <p:cNvPr id="4" name="Rectangle 3"/>
          <p:cNvSpPr/>
          <p:nvPr/>
        </p:nvSpPr>
        <p:spPr>
          <a:xfrm>
            <a:off x="263253" y="2492896"/>
            <a:ext cx="8640960" cy="3754874"/>
          </a:xfrm>
          <a:prstGeom prst="rect">
            <a:avLst/>
          </a:prstGeom>
        </p:spPr>
        <p:txBody>
          <a:bodyPr wrap="square">
            <a:spAutoFit/>
          </a:bodyPr>
          <a:lstStyle/>
          <a:p>
            <a:r>
              <a:rPr lang="en-US" sz="2000" dirty="0">
                <a:latin typeface="Calibri" pitchFamily="34" charset="0"/>
              </a:rPr>
              <a:t>The objective of this activity is to enhance the functionality of the existing </a:t>
            </a:r>
            <a:r>
              <a:rPr lang="en-US" sz="2000" b="1" dirty="0">
                <a:latin typeface="Calibri" pitchFamily="34" charset="0"/>
              </a:rPr>
              <a:t>spatial component</a:t>
            </a:r>
            <a:r>
              <a:rPr lang="en-US" sz="2000" dirty="0">
                <a:latin typeface="Calibri" pitchFamily="34" charset="0"/>
              </a:rPr>
              <a:t> by implementing </a:t>
            </a:r>
            <a:r>
              <a:rPr lang="en-US" sz="2000" dirty="0" smtClean="0">
                <a:latin typeface="Calibri" pitchFamily="34" charset="0"/>
              </a:rPr>
              <a:t>improvements regarding:</a:t>
            </a:r>
            <a:endParaRPr lang="en-US" sz="2000" dirty="0">
              <a:latin typeface="Calibri" pitchFamily="34" charset="0"/>
            </a:endParaRPr>
          </a:p>
          <a:p>
            <a:endParaRPr lang="en-US" sz="2000" dirty="0">
              <a:latin typeface="Calibri" pitchFamily="34" charset="0"/>
            </a:endParaRPr>
          </a:p>
          <a:p>
            <a:pPr marL="285750" indent="-285750">
              <a:buFont typeface="Arial" pitchFamily="34" charset="0"/>
              <a:buChar char="•"/>
            </a:pPr>
            <a:r>
              <a:rPr lang="en-US" sz="2000" dirty="0" smtClean="0">
                <a:latin typeface="Calibri" pitchFamily="34" charset="0"/>
              </a:rPr>
              <a:t>Reconstruction </a:t>
            </a:r>
            <a:r>
              <a:rPr lang="en-US" sz="2000" dirty="0">
                <a:latin typeface="Calibri" pitchFamily="34" charset="0"/>
              </a:rPr>
              <a:t>of the </a:t>
            </a:r>
            <a:r>
              <a:rPr lang="en-US" sz="2000" dirty="0" smtClean="0">
                <a:latin typeface="Calibri" pitchFamily="34" charset="0"/>
              </a:rPr>
              <a:t>UI to </a:t>
            </a:r>
            <a:r>
              <a:rPr lang="en-US" sz="2000" dirty="0">
                <a:latin typeface="Calibri" pitchFamily="34" charset="0"/>
              </a:rPr>
              <a:t>include legends, controls, and navigation tools.</a:t>
            </a:r>
          </a:p>
          <a:p>
            <a:pPr marL="285750" indent="-285750">
              <a:buFont typeface="Arial" pitchFamily="34" charset="0"/>
              <a:buChar char="•"/>
            </a:pPr>
            <a:r>
              <a:rPr lang="en-US" sz="2000" dirty="0" smtClean="0">
                <a:latin typeface="Calibri" pitchFamily="34" charset="0"/>
              </a:rPr>
              <a:t>allowing </a:t>
            </a:r>
            <a:r>
              <a:rPr lang="en-US" sz="2000" dirty="0">
                <a:latin typeface="Calibri" pitchFamily="34" charset="0"/>
              </a:rPr>
              <a:t>users to save and share customized visualizations.</a:t>
            </a:r>
          </a:p>
          <a:p>
            <a:pPr marL="285750" indent="-285750">
              <a:buFont typeface="Arial" pitchFamily="34" charset="0"/>
              <a:buChar char="•"/>
            </a:pPr>
            <a:r>
              <a:rPr lang="en-US" sz="2000" dirty="0" smtClean="0">
                <a:latin typeface="Calibri" pitchFamily="34" charset="0"/>
              </a:rPr>
              <a:t>Investigation </a:t>
            </a:r>
            <a:r>
              <a:rPr lang="en-US" sz="2000" dirty="0">
                <a:latin typeface="Calibri" pitchFamily="34" charset="0"/>
              </a:rPr>
              <a:t>for APIs supporting live data </a:t>
            </a:r>
            <a:r>
              <a:rPr lang="en-US" sz="2000" dirty="0" smtClean="0">
                <a:latin typeface="Calibri" pitchFamily="34" charset="0"/>
              </a:rPr>
              <a:t>feeds </a:t>
            </a:r>
            <a:r>
              <a:rPr lang="en-US" sz="2000" dirty="0" err="1" smtClean="0">
                <a:latin typeface="Calibri" pitchFamily="34" charset="0"/>
              </a:rPr>
              <a:t>eg</a:t>
            </a:r>
            <a:r>
              <a:rPr lang="en-US" sz="2000" dirty="0" smtClean="0">
                <a:latin typeface="Calibri" pitchFamily="34" charset="0"/>
              </a:rPr>
              <a:t>. oceanographic </a:t>
            </a:r>
            <a:r>
              <a:rPr lang="en-US" sz="2000" dirty="0">
                <a:latin typeface="Calibri" pitchFamily="34" charset="0"/>
              </a:rPr>
              <a:t>data.</a:t>
            </a:r>
          </a:p>
          <a:p>
            <a:pPr marL="285750" indent="-285750">
              <a:buFont typeface="Arial" pitchFamily="34" charset="0"/>
              <a:buChar char="•"/>
            </a:pPr>
            <a:r>
              <a:rPr lang="en-US" sz="2000" dirty="0" smtClean="0">
                <a:latin typeface="Calibri" pitchFamily="34" charset="0"/>
              </a:rPr>
              <a:t>Dynamic </a:t>
            </a:r>
            <a:r>
              <a:rPr lang="en-US" sz="2000" dirty="0">
                <a:latin typeface="Calibri" pitchFamily="34" charset="0"/>
              </a:rPr>
              <a:t>thematic map creation for certain datasets.</a:t>
            </a:r>
          </a:p>
          <a:p>
            <a:pPr marL="285750" indent="-285750">
              <a:buFont typeface="Arial" pitchFamily="34" charset="0"/>
              <a:buChar char="•"/>
            </a:pPr>
            <a:r>
              <a:rPr lang="en-US" sz="2000" dirty="0" smtClean="0">
                <a:latin typeface="Calibri" pitchFamily="34" charset="0"/>
              </a:rPr>
              <a:t>Animation </a:t>
            </a:r>
            <a:r>
              <a:rPr lang="en-US" sz="2000" dirty="0">
                <a:latin typeface="Calibri" pitchFamily="34" charset="0"/>
              </a:rPr>
              <a:t>capabilities to visualize temporal changes in spatial datasets </a:t>
            </a:r>
            <a:r>
              <a:rPr lang="en-US" sz="2000" dirty="0" smtClean="0">
                <a:latin typeface="Calibri" pitchFamily="34" charset="0"/>
              </a:rPr>
              <a:t>-Enhanced </a:t>
            </a:r>
            <a:r>
              <a:rPr lang="en-US" sz="2000" dirty="0">
                <a:latin typeface="Calibri" pitchFamily="34" charset="0"/>
              </a:rPr>
              <a:t>interactivity through features like zooming, panning.</a:t>
            </a:r>
          </a:p>
          <a:p>
            <a:pPr marL="285750" indent="-285750">
              <a:buFont typeface="Arial" pitchFamily="34" charset="0"/>
              <a:buChar char="•"/>
            </a:pPr>
            <a:r>
              <a:rPr lang="en-US" sz="2000" dirty="0" smtClean="0">
                <a:latin typeface="Calibri" pitchFamily="34" charset="0"/>
              </a:rPr>
              <a:t>Built-in </a:t>
            </a:r>
            <a:r>
              <a:rPr lang="en-US" sz="2000" dirty="0">
                <a:latin typeface="Calibri" pitchFamily="34" charset="0"/>
              </a:rPr>
              <a:t>spatial analysis </a:t>
            </a:r>
            <a:r>
              <a:rPr lang="en-US" sz="2000" dirty="0" smtClean="0">
                <a:latin typeface="Calibri" pitchFamily="34" charset="0"/>
              </a:rPr>
              <a:t>tools </a:t>
            </a:r>
            <a:r>
              <a:rPr lang="en-US" sz="2000" dirty="0">
                <a:latin typeface="Calibri" pitchFamily="34" charset="0"/>
              </a:rPr>
              <a:t>to support advanced geospatial workflows.</a:t>
            </a:r>
          </a:p>
          <a:p>
            <a:pPr marL="285750" indent="-285750">
              <a:buFont typeface="Arial" pitchFamily="34" charset="0"/>
              <a:buChar char="•"/>
            </a:pPr>
            <a:r>
              <a:rPr lang="en-US" sz="2000" dirty="0" smtClean="0">
                <a:latin typeface="Calibri" pitchFamily="34" charset="0"/>
              </a:rPr>
              <a:t>Integration </a:t>
            </a:r>
            <a:r>
              <a:rPr lang="en-US" sz="2000" dirty="0">
                <a:latin typeface="Calibri" pitchFamily="34" charset="0"/>
              </a:rPr>
              <a:t>of the MAPAFISH-MED tool</a:t>
            </a:r>
          </a:p>
          <a:p>
            <a:endParaRPr lang="en-US" sz="2000" dirty="0">
              <a:latin typeface="Calibri" pitchFamily="34" charset="0"/>
            </a:endParaRPr>
          </a:p>
        </p:txBody>
      </p:sp>
      <p:sp>
        <p:nvSpPr>
          <p:cNvPr id="6" name="Rectangle 5"/>
          <p:cNvSpPr/>
          <p:nvPr/>
        </p:nvSpPr>
        <p:spPr>
          <a:xfrm>
            <a:off x="27278" y="63089"/>
            <a:ext cx="9112910" cy="461665"/>
          </a:xfrm>
          <a:prstGeom prst="rect">
            <a:avLst/>
          </a:prstGeom>
          <a:solidFill>
            <a:schemeClr val="accent1">
              <a:lumMod val="50000"/>
            </a:schemeClr>
          </a:solidFill>
        </p:spPr>
        <p:txBody>
          <a:bodyPr wrap="square">
            <a:spAutoFit/>
          </a:bodyPr>
          <a:lstStyle/>
          <a:p>
            <a:pPr algn="ctr"/>
            <a:r>
              <a:rPr lang="en-US" sz="2400" b="1" dirty="0">
                <a:solidFill>
                  <a:schemeClr val="bg1"/>
                </a:solidFill>
                <a:latin typeface="Calibri" pitchFamily="34" charset="0"/>
              </a:rPr>
              <a:t>TASK 4: Fine-tuning and further development of RDBFIS</a:t>
            </a:r>
          </a:p>
        </p:txBody>
      </p:sp>
    </p:spTree>
    <p:extLst>
      <p:ext uri="{BB962C8B-B14F-4D97-AF65-F5344CB8AC3E}">
        <p14:creationId xmlns:p14="http://schemas.microsoft.com/office/powerpoint/2010/main" val="32738807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Έγγραφο" ma:contentTypeID="0x01010060DC4123ED56FC439ECC7FB0707F01E2" ma:contentTypeVersion="4" ma:contentTypeDescription="Δημιουργία νέου εγγράφου" ma:contentTypeScope="" ma:versionID="a33fb319e921f99aa5a3eff9f607b7c0">
  <xsd:schema xmlns:xsd="http://www.w3.org/2001/XMLSchema" xmlns:xs="http://www.w3.org/2001/XMLSchema" xmlns:p="http://schemas.microsoft.com/office/2006/metadata/properties" xmlns:ns2="e3df9749-23e7-48f4-8166-c91eef933ef2" targetNamespace="http://schemas.microsoft.com/office/2006/metadata/properties" ma:root="true" ma:fieldsID="4549da64e4f69ed075e2bdd5df8a1197" ns2:_="">
    <xsd:import namespace="e3df9749-23e7-48f4-8166-c91eef933ef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f9749-23e7-48f4-8166-c91eef933e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119F3E-277D-4E83-A95C-E6FAF474EBA3}"/>
</file>

<file path=customXml/itemProps2.xml><?xml version="1.0" encoding="utf-8"?>
<ds:datastoreItem xmlns:ds="http://schemas.openxmlformats.org/officeDocument/2006/customXml" ds:itemID="{DF1E0A50-31DF-4A09-9F09-D1CF159A3B9B}"/>
</file>

<file path=customXml/itemProps3.xml><?xml version="1.0" encoding="utf-8"?>
<ds:datastoreItem xmlns:ds="http://schemas.openxmlformats.org/officeDocument/2006/customXml" ds:itemID="{CAF3E494-9426-4504-A7BF-688EF1A692E4}"/>
</file>

<file path=docProps/app.xml><?xml version="1.0" encoding="utf-8"?>
<Properties xmlns="http://schemas.openxmlformats.org/officeDocument/2006/extended-properties" xmlns:vt="http://schemas.openxmlformats.org/officeDocument/2006/docPropsVTypes">
  <TotalTime>53</TotalTime>
  <Words>2284</Words>
  <Application>Microsoft Office PowerPoint</Application>
  <PresentationFormat>On-screen Show (4:3)</PresentationFormat>
  <Paragraphs>391</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irida maina</dc:creator>
  <cp:lastModifiedBy>irida maina</cp:lastModifiedBy>
  <cp:revision>5</cp:revision>
  <dcterms:created xsi:type="dcterms:W3CDTF">2025-01-15T20:45:24Z</dcterms:created>
  <dcterms:modified xsi:type="dcterms:W3CDTF">2025-02-06T13:05:13Z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0x01010060DC4123ED56FC439ECC7FB0707F01E2</vt:lpwstr>
  </property>
</Properties>
</file>