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87" r:id="rId2"/>
    <p:sldId id="288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99" r:id="rId12"/>
    <p:sldId id="298" r:id="rId13"/>
    <p:sldId id="30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E36A-7D9B-41B8-8DF6-A066BB3B024E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DAC12-DA90-456B-AF13-408B3BCF21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11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6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4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05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0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4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3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0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87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2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1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A0F3-21AB-4AAF-9639-372C393FB165}" type="datetimeFigureOut">
              <a:rPr lang="it-IT" smtClean="0"/>
              <a:t>17/09/2024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1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ISPA/RDBq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ollection.jrc.ec.europa.eu/dc/fdi" TargetMode="External"/><Relationship Id="rId2" Type="http://schemas.openxmlformats.org/officeDocument/2006/relationships/hyperlink" Target="https://datacollection.jrc.ec.europa.eu/dc/medb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collection.jrc.ec.europa.eu/bg_BG/docs/rcg" TargetMode="External"/><Relationship Id="rId4" Type="http://schemas.openxmlformats.org/officeDocument/2006/relationships/hyperlink" Target="http://www.fao.org/gfcm/data/dcrf/platform/e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1075831" y="5530283"/>
            <a:ext cx="2973655" cy="513057"/>
          </a:xfrm>
        </p:spPr>
        <p:txBody>
          <a:bodyPr>
            <a:noAutofit/>
          </a:bodyPr>
          <a:lstStyle/>
          <a:p>
            <a:pPr algn="l"/>
            <a:r>
              <a:rPr lang="it-IT" sz="2800" dirty="0">
                <a:solidFill>
                  <a:schemeClr val="accent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W. Zupa, I. Bitetto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39" y="5530283"/>
            <a:ext cx="2246382" cy="997236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460242" y="1906336"/>
            <a:ext cx="7271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Segoe UI Semilight" panose="020B0402040204020203" pitchFamily="34" charset="0"/>
                <a:ea typeface="MS Mincho"/>
                <a:cs typeface="Segoe UI Semilight" panose="020B0402040204020203" pitchFamily="34" charset="0"/>
              </a:rPr>
              <a:t>Upload of MED&amp;BS and FDI data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Segoe UI Semilight" panose="020B0402040204020203" pitchFamily="34" charset="0"/>
              <a:ea typeface="MS Mincho"/>
              <a:cs typeface="Segoe UI Semilight" panose="020B0402040204020203" pitchFamily="34" charset="0"/>
            </a:endParaRPr>
          </a:p>
        </p:txBody>
      </p:sp>
      <p:sp>
        <p:nvSpPr>
          <p:cNvPr id="2" name="Google Shape;142;p15">
            <a:extLst>
              <a:ext uri="{FF2B5EF4-FFF2-40B4-BE49-F238E27FC236}">
                <a16:creationId xmlns="" xmlns:a16="http://schemas.microsoft.com/office/drawing/2014/main" id="{A8ECCCD1-77A5-54B9-FA26-CF25F0D5C39C}"/>
              </a:ext>
            </a:extLst>
          </p:cNvPr>
          <p:cNvSpPr/>
          <p:nvPr/>
        </p:nvSpPr>
        <p:spPr>
          <a:xfrm>
            <a:off x="4162749" y="3254084"/>
            <a:ext cx="3866502" cy="211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sz="2800" b="1" dirty="0">
              <a:solidFill>
                <a:srgbClr val="00206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Database testing: 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1</a:t>
            </a:r>
            <a:r>
              <a:rPr lang="en-US" sz="2800" b="1" baseline="30000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st</a:t>
            </a:r>
            <a:r>
              <a:rPr lang="en-US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 Training</a:t>
            </a:r>
            <a:endParaRPr lang="en-US" sz="2800" b="1" dirty="0">
              <a:solidFill>
                <a:srgbClr val="00206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ctr"/>
            <a:r>
              <a:rPr lang="pt-BR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17</a:t>
            </a:r>
            <a:r>
              <a:rPr lang="pt-BR" sz="2800" b="1" baseline="30000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th</a:t>
            </a:r>
            <a:r>
              <a:rPr lang="pt-BR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 September 2024</a:t>
            </a:r>
            <a:endParaRPr lang="pt-BR" sz="2800" b="1" dirty="0">
              <a:solidFill>
                <a:srgbClr val="00206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lvl="0" algn="ctr">
              <a:lnSpc>
                <a:spcPct val="105000"/>
              </a:lnSpc>
            </a:pPr>
            <a:endParaRPr lang="en-US" sz="2800" b="1" cap="small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2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13C9F684-1734-D852-5CD6-5CD50D4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5" y="5471204"/>
            <a:ext cx="3458058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62473406-FE6A-50B9-ADF9-E09A80BB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64" y="1486975"/>
            <a:ext cx="4898973" cy="374103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xmlns="" id="{BA7C567C-BF51-1F64-5FDA-F57A30AEC9F8}"/>
              </a:ext>
            </a:extLst>
          </p:cNvPr>
          <p:cNvSpPr/>
          <p:nvPr/>
        </p:nvSpPr>
        <p:spPr>
          <a:xfrm>
            <a:off x="493962" y="4854489"/>
            <a:ext cx="2693504" cy="19878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159AB35A-AFEA-87BC-4861-D20F0AF1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35" y="1492721"/>
            <a:ext cx="6531516" cy="48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reccia in su 10">
            <a:extLst>
              <a:ext uri="{FF2B5EF4-FFF2-40B4-BE49-F238E27FC236}">
                <a16:creationId xmlns:a16="http://schemas.microsoft.com/office/drawing/2014/main" xmlns="" id="{B273668D-CF97-E3B5-DB96-AAFEF12749E3}"/>
              </a:ext>
            </a:extLst>
          </p:cNvPr>
          <p:cNvSpPr/>
          <p:nvPr/>
        </p:nvSpPr>
        <p:spPr>
          <a:xfrm rot="19321923">
            <a:off x="785023" y="3833662"/>
            <a:ext cx="369622" cy="4452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756" y="1189730"/>
            <a:ext cx="4464496" cy="461665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Structure</a:t>
            </a:r>
            <a:r>
              <a:rPr lang="it-IT" sz="24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of the </a:t>
            </a:r>
            <a:r>
              <a:rPr lang="it-IT" sz="2400" b="1" dirty="0" err="1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RDBqc</a:t>
            </a:r>
            <a:r>
              <a:rPr lang="it-IT" sz="24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package</a:t>
            </a:r>
            <a:endParaRPr lang="en-US" sz="2400" b="1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943276" y="5255194"/>
            <a:ext cx="3513590" cy="1224136"/>
            <a:chOff x="5292080" y="5157192"/>
            <a:chExt cx="3138747" cy="1224136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" name="Rettangolo 5"/>
            <p:cNvSpPr/>
            <p:nvPr/>
          </p:nvSpPr>
          <p:spPr>
            <a:xfrm>
              <a:off x="5292080" y="5157192"/>
              <a:ext cx="3138747" cy="12241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5364086" y="5988947"/>
              <a:ext cx="29947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2"/>
                </a:rPr>
                <a:t>https://github.com/COISPA/RDBqc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527" y="5229200"/>
              <a:ext cx="760590" cy="760590"/>
            </a:xfrm>
            <a:prstGeom prst="rect">
              <a:avLst/>
            </a:prstGeom>
            <a:grpFill/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854" y="5247831"/>
              <a:ext cx="1761932" cy="722392"/>
            </a:xfrm>
            <a:prstGeom prst="rect">
              <a:avLst/>
            </a:prstGeom>
            <a:grpFill/>
          </p:spPr>
        </p:pic>
      </p:grpSp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700" y="1341614"/>
            <a:ext cx="4361411" cy="3351275"/>
          </a:xfrm>
          <a:prstGeom prst="rect">
            <a:avLst/>
          </a:prstGeom>
        </p:spPr>
      </p:pic>
      <p:pic>
        <p:nvPicPr>
          <p:cNvPr id="11" name="Picture 2" descr="altTex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39" y="5311932"/>
            <a:ext cx="1110660" cy="11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1419373" y="2031269"/>
            <a:ext cx="5112567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~ 109 functions included in the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Dummy datasets included to run executable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Readme file and vignettes to support users in the use of functions included in the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Functions’ documentation is embedded in the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Updated version of the software is publically available can be downloaded from a GitHub repository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79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556620" y="1164498"/>
            <a:ext cx="8712968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validation and quality checking tools implemented in </a:t>
            </a:r>
            <a:r>
              <a:rPr lang="en-GB" sz="2400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RDBqc</a:t>
            </a:r>
            <a:endParaRPr lang="en-GB" sz="2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Supported data call formats: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Med&amp;BS</a:t>
            </a: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datacall</a:t>
            </a: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2200" u="sng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https://datacollection.jrc.ec.europa.eu/dc/medbs</a:t>
            </a: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FDI </a:t>
            </a:r>
            <a:r>
              <a:rPr lang="en-GB" sz="2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datacall</a:t>
            </a: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2200" u="sng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https://datacollection.jrc.ec.europa.eu/dc/fdi</a:t>
            </a: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);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GFCM DCRF data call (</a:t>
            </a:r>
            <a:r>
              <a:rPr lang="en-GB" sz="2200" u="sng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http://www.fao.org/gfcm/data/dcrf/platform/en/</a:t>
            </a: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RCG (</a:t>
            </a:r>
            <a:r>
              <a:rPr lang="en-GB" sz="2200" u="sng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https://datacollection.jrc.ec.europa.eu/bg_BG/docs/rcg</a:t>
            </a:r>
            <a:r>
              <a:rPr lang="en-GB" sz="2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Cross-checks among data calls (developed in </a:t>
            </a:r>
            <a:r>
              <a:rPr lang="en-GB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QualiTrain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project)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200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each table and data call</a:t>
            </a:r>
            <a:r>
              <a:rPr lang="en-GB" sz="2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Syntactic and conformity checks;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consistency quality checks.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="" xmlns:a16="http://schemas.microsoft.com/office/drawing/2014/main" id="{E90EA7A9-8C65-94BA-E80E-B60ED7BF3A0E}"/>
              </a:ext>
            </a:extLst>
          </p:cNvPr>
          <p:cNvGrpSpPr/>
          <p:nvPr/>
        </p:nvGrpSpPr>
        <p:grpSpPr>
          <a:xfrm>
            <a:off x="1618445" y="1835690"/>
            <a:ext cx="4464855" cy="4694543"/>
            <a:chOff x="4433211" y="1388060"/>
            <a:chExt cx="4649431" cy="4956153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211" y="1388060"/>
              <a:ext cx="4401464" cy="38164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8144" y="2780928"/>
              <a:ext cx="3214498" cy="356328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7" name="Gruppo 6">
            <a:extLst>
              <a:ext uri="{FF2B5EF4-FFF2-40B4-BE49-F238E27FC236}">
                <a16:creationId xmlns="" xmlns:a16="http://schemas.microsoft.com/office/drawing/2014/main" id="{98A2A3FD-8A4C-3F34-373A-6593DDCD1CE8}"/>
              </a:ext>
            </a:extLst>
          </p:cNvPr>
          <p:cNvGrpSpPr/>
          <p:nvPr/>
        </p:nvGrpSpPr>
        <p:grpSpPr>
          <a:xfrm>
            <a:off x="6192276" y="1756826"/>
            <a:ext cx="4298835" cy="4816703"/>
            <a:chOff x="107504" y="1340768"/>
            <a:chExt cx="4298835" cy="4816703"/>
          </a:xfrm>
        </p:grpSpPr>
        <p:sp>
          <p:nvSpPr>
            <p:cNvPr id="8" name="CasellaDiTesto 7"/>
            <p:cNvSpPr txBox="1"/>
            <p:nvPr/>
          </p:nvSpPr>
          <p:spPr>
            <a:xfrm>
              <a:off x="107504" y="1340768"/>
              <a:ext cx="4298835" cy="481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 Markdown files characteristics:</a:t>
              </a:r>
              <a:endParaRPr lang="en-GB" sz="1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Are able to work:</a:t>
              </a:r>
            </a:p>
            <a:p>
              <a:pPr marL="439738" indent="-258763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on a single table </a:t>
              </a:r>
            </a:p>
            <a:p>
              <a:pPr marL="439738" indent="-258763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on a group of tables</a:t>
              </a:r>
            </a:p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creation of a table of contents with direct hyperlinks to reach the selected section of the report</a:t>
              </a:r>
            </a:p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automatic detection / user definition of the reference Member State, areas and species on which to perform the analysis</a:t>
              </a:r>
            </a:p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Use all QC functions included in the </a:t>
              </a:r>
              <a:r>
                <a:rPr lang="en-GB" sz="18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RDBqc</a:t>
              </a: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R package, generating summary tables and plots useful to check data quality</a:t>
              </a:r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2790726" y="1602378"/>
              <a:ext cx="1387824" cy="1387824"/>
              <a:chOff x="2771800" y="2060848"/>
              <a:chExt cx="1387824" cy="1387824"/>
            </a:xfrm>
          </p:grpSpPr>
          <p:pic>
            <p:nvPicPr>
              <p:cNvPr id="10" name="Picture 3" descr="C:\Users\Utente\Downloads\223579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800" y="2060848"/>
                <a:ext cx="930624" cy="93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Users\Utente\Downloads\223579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200" y="2213248"/>
                <a:ext cx="930624" cy="93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 descr="C:\Users\Utente\Downloads\223579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6600" y="2365648"/>
                <a:ext cx="930624" cy="93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Users\Utente\Downloads\223579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9000" y="2518048"/>
                <a:ext cx="930624" cy="93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8057C1D5-D114-6B6C-419D-0AF522A464DA}"/>
              </a:ext>
            </a:extLst>
          </p:cNvPr>
          <p:cNvSpPr txBox="1"/>
          <p:nvPr/>
        </p:nvSpPr>
        <p:spPr>
          <a:xfrm>
            <a:off x="3382028" y="1080677"/>
            <a:ext cx="54025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RDBqc</a:t>
            </a:r>
            <a:r>
              <a:rPr lang="en-GB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functions were organized in a structured way in R Markdown documents to generate automatic reports</a:t>
            </a:r>
          </a:p>
        </p:txBody>
      </p:sp>
    </p:spTree>
    <p:extLst>
      <p:ext uri="{BB962C8B-B14F-4D97-AF65-F5344CB8AC3E}">
        <p14:creationId xmlns:p14="http://schemas.microsoft.com/office/powerpoint/2010/main" val="377219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48555800-0CFB-357D-5BC4-840BD472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6" y="1013911"/>
            <a:ext cx="8889855" cy="4077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1F29DC52-118C-1C39-DB85-1ACC70C8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87" y="1898374"/>
            <a:ext cx="5036196" cy="485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4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0E511F0-2600-A334-5E6C-07FA370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1" y="1016571"/>
            <a:ext cx="7415457" cy="40375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31AFF251-FE7C-722E-84FD-5AFE3AB5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94" y="4842794"/>
            <a:ext cx="4660811" cy="2015206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xmlns="" id="{B5640644-8D62-378F-A89C-3FEE90F40925}"/>
              </a:ext>
            </a:extLst>
          </p:cNvPr>
          <p:cNvSpPr/>
          <p:nvPr/>
        </p:nvSpPr>
        <p:spPr>
          <a:xfrm>
            <a:off x="8716617" y="5605670"/>
            <a:ext cx="815009" cy="4075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867FFF69-205B-9957-799D-8410FF23008C}"/>
              </a:ext>
            </a:extLst>
          </p:cNvPr>
          <p:cNvSpPr txBox="1"/>
          <p:nvPr/>
        </p:nvSpPr>
        <p:spPr>
          <a:xfrm>
            <a:off x="9681578" y="5347757"/>
            <a:ext cx="241434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To download data with the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for data import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xmlns="" id="{9CBF4B04-6BD1-DEB2-F322-0A6727660F91}"/>
              </a:ext>
            </a:extLst>
          </p:cNvPr>
          <p:cNvSpPr/>
          <p:nvPr/>
        </p:nvSpPr>
        <p:spPr>
          <a:xfrm>
            <a:off x="2344203" y="1325138"/>
            <a:ext cx="597301" cy="3604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0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E9006416-83C1-80EB-62CD-6E20BA66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973"/>
            <a:ext cx="12192000" cy="4374053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xmlns="" id="{B8B2DFC7-F6A3-2710-C569-B7AF9DD012AD}"/>
              </a:ext>
            </a:extLst>
          </p:cNvPr>
          <p:cNvSpPr/>
          <p:nvPr/>
        </p:nvSpPr>
        <p:spPr>
          <a:xfrm>
            <a:off x="1901252" y="2554356"/>
            <a:ext cx="1776225" cy="626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3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118FC87A-5FCB-9FAA-4386-DABD2954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3" y="1161163"/>
            <a:ext cx="10421957" cy="5145100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xmlns="" id="{F95665F1-FDD3-5A84-9056-1B9885127CF0}"/>
              </a:ext>
            </a:extLst>
          </p:cNvPr>
          <p:cNvSpPr/>
          <p:nvPr/>
        </p:nvSpPr>
        <p:spPr>
          <a:xfrm>
            <a:off x="3771254" y="2263774"/>
            <a:ext cx="1549893" cy="523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1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9852B3CD-8B08-B9DB-2EED-526E2FE6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86" y="1050126"/>
            <a:ext cx="10113484" cy="5517027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xmlns="" id="{26A2D207-48C9-F28A-E223-4345DAA5D49A}"/>
              </a:ext>
            </a:extLst>
          </p:cNvPr>
          <p:cNvSpPr/>
          <p:nvPr/>
        </p:nvSpPr>
        <p:spPr>
          <a:xfrm>
            <a:off x="5137591" y="2159306"/>
            <a:ext cx="1472529" cy="4235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6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B6F42084-38E9-6F20-4F48-86ABBABF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64" y="1388125"/>
            <a:ext cx="4992177" cy="5381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6B8A740E-EE7B-9DFF-81E3-D786C4DE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42" y="843151"/>
            <a:ext cx="4004741" cy="3219999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xmlns="" id="{00BF3CDF-9E98-1548-4994-AFF76BC2E6D5}"/>
              </a:ext>
            </a:extLst>
          </p:cNvPr>
          <p:cNvSpPr/>
          <p:nvPr/>
        </p:nvSpPr>
        <p:spPr>
          <a:xfrm>
            <a:off x="3569110" y="2143416"/>
            <a:ext cx="1652885" cy="5006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F16C66E0-9811-177F-8845-FA3E57630A3D}"/>
              </a:ext>
            </a:extLst>
          </p:cNvPr>
          <p:cNvSpPr txBox="1"/>
          <p:nvPr/>
        </p:nvSpPr>
        <p:spPr>
          <a:xfrm>
            <a:off x="342764" y="974725"/>
            <a:ext cx="22033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Data import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xmlns="" id="{039B94E9-9921-0E59-82E5-ED14654C8465}"/>
              </a:ext>
            </a:extLst>
          </p:cNvPr>
          <p:cNvSpPr/>
          <p:nvPr/>
        </p:nvSpPr>
        <p:spPr>
          <a:xfrm>
            <a:off x="6868019" y="2292670"/>
            <a:ext cx="1580322" cy="198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0181475C-5280-CDB7-5276-6D454098A187}"/>
              </a:ext>
            </a:extLst>
          </p:cNvPr>
          <p:cNvSpPr txBox="1"/>
          <p:nvPr/>
        </p:nvSpPr>
        <p:spPr>
          <a:xfrm>
            <a:off x="5993295" y="5654786"/>
            <a:ext cx="60728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/>
              <a:t>Error</a:t>
            </a:r>
            <a:r>
              <a:rPr lang="it-IT" sz="1600" dirty="0"/>
              <a:t>: Metadata </a:t>
            </a:r>
            <a:r>
              <a:rPr lang="it-IT" sz="1600" dirty="0" err="1"/>
              <a:t>header</a:t>
            </a:r>
            <a:r>
              <a:rPr lang="it-IT" sz="1600" dirty="0"/>
              <a:t>, </a:t>
            </a:r>
            <a:r>
              <a:rPr lang="it-IT" sz="1600" dirty="0" err="1"/>
              <a:t>cannot</a:t>
            </a:r>
            <a:r>
              <a:rPr lang="it-IT" sz="1600" dirty="0"/>
              <a:t> </a:t>
            </a:r>
            <a:r>
              <a:rPr lang="it-IT" sz="1600" dirty="0" err="1"/>
              <a:t>find</a:t>
            </a:r>
            <a:r>
              <a:rPr lang="it-IT" sz="1600" dirty="0"/>
              <a:t> the </a:t>
            </a:r>
            <a:r>
              <a:rPr lang="it-IT" sz="1600" dirty="0" err="1"/>
              <a:t>column</a:t>
            </a:r>
            <a:r>
              <a:rPr lang="it-IT" sz="1600" dirty="0"/>
              <a:t> </a:t>
            </a:r>
            <a:r>
              <a:rPr lang="it-IT" sz="1600" dirty="0" err="1"/>
              <a:t>headers</a:t>
            </a:r>
            <a:r>
              <a:rPr lang="it-IT" sz="1600" dirty="0"/>
              <a:t> - </a:t>
            </a:r>
            <a:r>
              <a:rPr lang="it-IT" sz="1600" dirty="0" err="1"/>
              <a:t>year</a:t>
            </a:r>
            <a:r>
              <a:rPr lang="it-IT" sz="1600" dirty="0"/>
              <a:t>, sex, cv, </a:t>
            </a:r>
            <a:r>
              <a:rPr lang="it-IT" sz="1600" dirty="0" err="1"/>
              <a:t>fishery</a:t>
            </a:r>
            <a:r>
              <a:rPr lang="it-IT" sz="1600" dirty="0"/>
              <a:t>, </a:t>
            </a:r>
            <a:r>
              <a:rPr lang="it-IT" sz="1600" dirty="0" err="1"/>
              <a:t>total_number_of_hard_structure_read_by_age</a:t>
            </a:r>
            <a:r>
              <a:rPr lang="it-IT" sz="1600" dirty="0"/>
              <a:t>, </a:t>
            </a:r>
            <a:r>
              <a:rPr lang="it-IT" sz="1600" dirty="0" err="1"/>
              <a:t>end_year</a:t>
            </a:r>
            <a:r>
              <a:rPr lang="it-IT" sz="1600" dirty="0"/>
              <a:t>, </a:t>
            </a:r>
            <a:r>
              <a:rPr lang="it-IT" sz="1600" dirty="0" err="1"/>
              <a:t>apply_to_catches_file</a:t>
            </a:r>
            <a:r>
              <a:rPr lang="it-IT" sz="1600" dirty="0"/>
              <a:t>, </a:t>
            </a:r>
            <a:r>
              <a:rPr lang="it-IT" sz="1600" dirty="0" err="1"/>
              <a:t>comments</a:t>
            </a:r>
            <a:r>
              <a:rPr lang="it-IT" sz="1600" dirty="0"/>
              <a:t>, </a:t>
            </a:r>
            <a:r>
              <a:rPr lang="it-IT" sz="1600" dirty="0" err="1"/>
              <a:t>mesh_size_range</a:t>
            </a:r>
            <a:r>
              <a:rPr lang="it-IT" sz="1600" dirty="0"/>
              <a:t>, </a:t>
            </a:r>
            <a:r>
              <a:rPr lang="it-IT" sz="1600" dirty="0" err="1"/>
              <a:t>vessel_length</a:t>
            </a:r>
            <a:r>
              <a:rPr lang="it-IT" sz="1600" dirty="0"/>
              <a:t>, quarter, age, </a:t>
            </a:r>
            <a:r>
              <a:rPr lang="it-IT" sz="1600" dirty="0" err="1"/>
              <a:t>gear</a:t>
            </a:r>
            <a:r>
              <a:rPr lang="it-IT" sz="1600" dirty="0"/>
              <a:t>, id, </a:t>
            </a:r>
            <a:r>
              <a:rPr lang="it-IT" sz="1600" dirty="0" err="1"/>
              <a:t>start_year</a:t>
            </a:r>
            <a:r>
              <a:rPr lang="it-IT" sz="1600" dirty="0"/>
              <a:t>, </a:t>
            </a:r>
            <a:r>
              <a:rPr lang="it-IT" sz="1600" dirty="0" err="1"/>
              <a:t>landings</a:t>
            </a:r>
            <a:r>
              <a:rPr lang="it-IT" sz="1600" dirty="0"/>
              <a:t> - 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5F14C36A-8A08-8D7E-430B-A0901CF0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746" y="4600935"/>
            <a:ext cx="3486637" cy="49536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0" name="Freccia in giù 19">
            <a:extLst>
              <a:ext uri="{FF2B5EF4-FFF2-40B4-BE49-F238E27FC236}">
                <a16:creationId xmlns:a16="http://schemas.microsoft.com/office/drawing/2014/main" xmlns="" id="{443B5D26-9709-306E-53CC-83859A85E82E}"/>
              </a:ext>
            </a:extLst>
          </p:cNvPr>
          <p:cNvSpPr/>
          <p:nvPr/>
        </p:nvSpPr>
        <p:spPr>
          <a:xfrm>
            <a:off x="8835887" y="5206071"/>
            <a:ext cx="318052" cy="495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xmlns="" id="{3D3A670A-0C80-AF44-98C9-FB63E8C48590}"/>
              </a:ext>
            </a:extLst>
          </p:cNvPr>
          <p:cNvSpPr/>
          <p:nvPr/>
        </p:nvSpPr>
        <p:spPr>
          <a:xfrm>
            <a:off x="7336986" y="2655065"/>
            <a:ext cx="1224301" cy="198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1E6F53A8-29B7-EDB6-65A6-CAE3954560DC}"/>
              </a:ext>
            </a:extLst>
          </p:cNvPr>
          <p:cNvSpPr txBox="1"/>
          <p:nvPr/>
        </p:nvSpPr>
        <p:spPr>
          <a:xfrm>
            <a:off x="9029699" y="3281897"/>
            <a:ext cx="23153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Data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consistent</a:t>
            </a:r>
            <a:r>
              <a:rPr lang="it-IT" sz="1400" dirty="0"/>
              <a:t> with </a:t>
            </a:r>
            <a:r>
              <a:rPr lang="it-IT" sz="1400" dirty="0" err="1"/>
              <a:t>expected</a:t>
            </a:r>
            <a:r>
              <a:rPr lang="it-IT" sz="1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058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F40EF82-2B05-593A-B11E-B46A830B8C59}"/>
              </a:ext>
            </a:extLst>
          </p:cNvPr>
          <p:cNvSpPr txBox="1"/>
          <p:nvPr/>
        </p:nvSpPr>
        <p:spPr>
          <a:xfrm>
            <a:off x="6539948" y="2551188"/>
            <a:ext cx="5476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Error: any("F", "M", "C") fails for line: 40, column: sex, value: "R“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Error: unique( $country, $area, $</a:t>
            </a:r>
            <a:r>
              <a:rPr lang="en-GB" dirty="0" err="1">
                <a:cs typeface="Arial" panose="020B0604020202020204" pitchFamily="34" charset="0"/>
              </a:rPr>
              <a:t>start_year</a:t>
            </a:r>
            <a:r>
              <a:rPr lang="en-GB" dirty="0">
                <a:cs typeface="Arial" panose="020B0604020202020204" pitchFamily="34" charset="0"/>
              </a:rPr>
              <a:t>, $</a:t>
            </a:r>
            <a:r>
              <a:rPr lang="en-GB" dirty="0" err="1">
                <a:cs typeface="Arial" panose="020B0604020202020204" pitchFamily="34" charset="0"/>
              </a:rPr>
              <a:t>end_year</a:t>
            </a:r>
            <a:r>
              <a:rPr lang="en-GB" dirty="0">
                <a:cs typeface="Arial" panose="020B0604020202020204" pitchFamily="34" charset="0"/>
              </a:rPr>
              <a:t>, $</a:t>
            </a:r>
            <a:r>
              <a:rPr lang="en-GB" dirty="0" err="1">
                <a:cs typeface="Arial" panose="020B0604020202020204" pitchFamily="34" charset="0"/>
              </a:rPr>
              <a:t>specon</a:t>
            </a:r>
            <a:r>
              <a:rPr lang="en-GB" dirty="0">
                <a:cs typeface="Arial" panose="020B0604020202020204" pitchFamily="34" charset="0"/>
              </a:rPr>
              <a:t>, $species, $sex, $age ) fails for line: 46, column: age, value: "0" (original at line: 45)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71DBDD87-F21A-F54D-3FBE-6698E2888EE9}"/>
              </a:ext>
            </a:extLst>
          </p:cNvPr>
          <p:cNvSpPr txBox="1"/>
          <p:nvPr/>
        </p:nvSpPr>
        <p:spPr>
          <a:xfrm>
            <a:off x="6539948" y="3520684"/>
            <a:ext cx="18548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Duplicated</a:t>
            </a:r>
            <a:r>
              <a:rPr lang="it-IT" dirty="0"/>
              <a:t> record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A9F5D375-9795-C2B4-F140-6190AB72BE2B}"/>
              </a:ext>
            </a:extLst>
          </p:cNvPr>
          <p:cNvSpPr txBox="1"/>
          <p:nvPr/>
        </p:nvSpPr>
        <p:spPr>
          <a:xfrm>
            <a:off x="6539948" y="2181856"/>
            <a:ext cx="1320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EB8A8B51-42B5-1293-430D-25DCB38E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6" y="986998"/>
            <a:ext cx="6073259" cy="5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A8652A89-43E5-6D10-3A0F-F7186E52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04" y="972367"/>
            <a:ext cx="5840896" cy="43916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31A70431-CCA6-5C64-49F9-D9E9AD49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6" y="972367"/>
            <a:ext cx="5571150" cy="4755715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xmlns="" id="{823A5E1D-DECA-3175-CAC7-9E5E02CBE05A}"/>
              </a:ext>
            </a:extLst>
          </p:cNvPr>
          <p:cNvSpPr/>
          <p:nvPr/>
        </p:nvSpPr>
        <p:spPr>
          <a:xfrm>
            <a:off x="27092" y="4736325"/>
            <a:ext cx="5287617" cy="10137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xmlns="" id="{6FD961B8-A94F-EBAE-390A-CAF16C48CA3E}"/>
              </a:ext>
            </a:extLst>
          </p:cNvPr>
          <p:cNvSpPr/>
          <p:nvPr/>
        </p:nvSpPr>
        <p:spPr>
          <a:xfrm>
            <a:off x="5917094" y="4355149"/>
            <a:ext cx="5287617" cy="101379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5B87EB18-FE22-005F-F4FB-8832D47A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0" t="6982" r="8875" b="82825"/>
          <a:stretch/>
        </p:blipFill>
        <p:spPr>
          <a:xfrm>
            <a:off x="2375451" y="6017842"/>
            <a:ext cx="3316357" cy="699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reccia in su 9">
            <a:extLst>
              <a:ext uri="{FF2B5EF4-FFF2-40B4-BE49-F238E27FC236}">
                <a16:creationId xmlns:a16="http://schemas.microsoft.com/office/drawing/2014/main" xmlns="" id="{5B0CBD3C-C9BE-4989-965E-40A76C051B93}"/>
              </a:ext>
            </a:extLst>
          </p:cNvPr>
          <p:cNvSpPr/>
          <p:nvPr/>
        </p:nvSpPr>
        <p:spPr>
          <a:xfrm rot="19321923">
            <a:off x="7168940" y="3756728"/>
            <a:ext cx="369622" cy="4452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8D4EB40C-D51C-DDB4-8B8C-C313E91E6F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08"/>
          <a:stretch/>
        </p:blipFill>
        <p:spPr>
          <a:xfrm>
            <a:off x="7124701" y="5409155"/>
            <a:ext cx="4293701" cy="1409615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xmlns="" id="{7D0BC12D-D0F5-0A6B-A2BE-423A090BDA67}"/>
              </a:ext>
            </a:extLst>
          </p:cNvPr>
          <p:cNvSpPr/>
          <p:nvPr/>
        </p:nvSpPr>
        <p:spPr>
          <a:xfrm>
            <a:off x="7124701" y="6221654"/>
            <a:ext cx="4080010" cy="34787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8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A2E44B0CEB7E47B8540D1C44E7D149" ma:contentTypeVersion="11" ma:contentTypeDescription="Creare un nuovo documento." ma:contentTypeScope="" ma:versionID="665c651f9bd412448c28db1e1cdcba9e">
  <xsd:schema xmlns:xsd="http://www.w3.org/2001/XMLSchema" xmlns:xs="http://www.w3.org/2001/XMLSchema" xmlns:p="http://schemas.microsoft.com/office/2006/metadata/properties" xmlns:ns2="8e93a919-8b90-4eee-a128-e4c4ed2c8f0f" xmlns:ns3="82e3c047-f150-4590-ba06-f742885720c6" targetNamespace="http://schemas.microsoft.com/office/2006/metadata/properties" ma:root="true" ma:fieldsID="5d2f7cd4b9a091a78ff9cacc422cfa6b" ns2:_="" ns3:_="">
    <xsd:import namespace="8e93a919-8b90-4eee-a128-e4c4ed2c8f0f"/>
    <xsd:import namespace="82e3c047-f150-4590-ba06-f74288572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3a919-8b90-4eee-a128-e4c4ed2c8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1e68faa5-9218-4cce-9282-5710a97a2d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3c047-f150-4590-ba06-f742885720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652f7ed-dd19-46b3-b48b-992a46fb2015}" ma:internalName="TaxCatchAll" ma:showField="CatchAllData" ma:web="82e3c047-f150-4590-ba06-f742885720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93a919-8b90-4eee-a128-e4c4ed2c8f0f">
      <Terms xmlns="http://schemas.microsoft.com/office/infopath/2007/PartnerControls"/>
    </lcf76f155ced4ddcb4097134ff3c332f>
    <TaxCatchAll xmlns="82e3c047-f150-4590-ba06-f742885720c6" xsi:nil="true"/>
  </documentManagement>
</p:properties>
</file>

<file path=customXml/itemProps1.xml><?xml version="1.0" encoding="utf-8"?>
<ds:datastoreItem xmlns:ds="http://schemas.openxmlformats.org/officeDocument/2006/customXml" ds:itemID="{5D04A30C-7DB4-4630-8921-0BD9FF3FB727}"/>
</file>

<file path=customXml/itemProps2.xml><?xml version="1.0" encoding="utf-8"?>
<ds:datastoreItem xmlns:ds="http://schemas.openxmlformats.org/officeDocument/2006/customXml" ds:itemID="{0A7DD279-17F4-47A4-AE2B-5857649988B9}"/>
</file>

<file path=customXml/itemProps3.xml><?xml version="1.0" encoding="utf-8"?>
<ds:datastoreItem xmlns:ds="http://schemas.openxmlformats.org/officeDocument/2006/customXml" ds:itemID="{7B2732F8-D312-442C-BF86-4BFA8171E32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360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MS Mincho</vt:lpstr>
      <vt:lpstr>Segoe UI Semilight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Walter Zupa</dc:creator>
  <cp:lastModifiedBy>WZ</cp:lastModifiedBy>
  <cp:revision>256</cp:revision>
  <dcterms:created xsi:type="dcterms:W3CDTF">2021-02-25T15:55:42Z</dcterms:created>
  <dcterms:modified xsi:type="dcterms:W3CDTF">2024-09-17T07:29:12Z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0x010100E8A2E44B0CEB7E47B8540D1C44E7D149</vt:lpwstr>
  </property>
</Properties>
</file>