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3"/>
  </p:notesMasterIdLst>
  <p:sldIdLst>
    <p:sldId id="287" r:id="rId2"/>
    <p:sldId id="289" r:id="rId3"/>
    <p:sldId id="28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E36A-7D9B-41B8-8DF6-A066BB3B024E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DAC12-DA90-456B-AF13-408B3BCF21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611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161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84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05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06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43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3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77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702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87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423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10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A0F3-21AB-4AAF-9639-372C393FB165}" type="datetimeFigureOut">
              <a:rPr lang="it-IT" smtClean="0"/>
              <a:t>18/09/2024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415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1075831" y="5530283"/>
            <a:ext cx="2973655" cy="513057"/>
          </a:xfrm>
        </p:spPr>
        <p:txBody>
          <a:bodyPr>
            <a:noAutofit/>
          </a:bodyPr>
          <a:lstStyle/>
          <a:p>
            <a:pPr algn="l"/>
            <a:r>
              <a:rPr lang="it-IT" sz="2800" dirty="0">
                <a:solidFill>
                  <a:schemeClr val="accent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W. Zupa, I. Bitetto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39" y="5530283"/>
            <a:ext cx="2246382" cy="997236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460242" y="1990907"/>
            <a:ext cx="7271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Segoe UI Semilight" panose="020B0402040204020203" pitchFamily="34" charset="0"/>
                <a:ea typeface="MS Mincho"/>
                <a:cs typeface="Segoe UI Semilight" panose="020B0402040204020203" pitchFamily="34" charset="0"/>
              </a:rPr>
              <a:t>Upload of MEDITS data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Segoe UI Semilight" panose="020B0402040204020203" pitchFamily="34" charset="0"/>
              <a:ea typeface="MS Mincho"/>
              <a:cs typeface="Segoe UI Semilight" panose="020B0402040204020203" pitchFamily="34" charset="0"/>
            </a:endParaRPr>
          </a:p>
        </p:txBody>
      </p:sp>
      <p:sp>
        <p:nvSpPr>
          <p:cNvPr id="2" name="Google Shape;142;p15">
            <a:extLst>
              <a:ext uri="{FF2B5EF4-FFF2-40B4-BE49-F238E27FC236}">
                <a16:creationId xmlns="" xmlns:a16="http://schemas.microsoft.com/office/drawing/2014/main" id="{A8ECCCD1-77A5-54B9-FA26-CF25F0D5C39C}"/>
              </a:ext>
            </a:extLst>
          </p:cNvPr>
          <p:cNvSpPr/>
          <p:nvPr/>
        </p:nvSpPr>
        <p:spPr>
          <a:xfrm>
            <a:off x="4162749" y="3254084"/>
            <a:ext cx="3866502" cy="211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lang="en-US" sz="2800" b="1" dirty="0">
              <a:solidFill>
                <a:srgbClr val="002060"/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1</a:t>
            </a:r>
            <a:r>
              <a:rPr lang="en-US" sz="2800" b="1" baseline="30000" dirty="0" smtClean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st</a:t>
            </a:r>
            <a:r>
              <a:rPr lang="en-US" sz="2800" b="1" dirty="0" smtClean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Training</a:t>
            </a:r>
            <a:endParaRPr lang="en-US" sz="2800" b="1" dirty="0">
              <a:solidFill>
                <a:srgbClr val="002060"/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  <a:p>
            <a:pPr algn="ctr"/>
            <a:r>
              <a:rPr lang="pt-BR" sz="2800" b="1" dirty="0" smtClean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18</a:t>
            </a:r>
            <a:r>
              <a:rPr lang="pt-BR" sz="2800" b="1" baseline="30000" dirty="0" smtClean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th</a:t>
            </a:r>
            <a:r>
              <a:rPr lang="pt-BR" sz="2800" b="1" dirty="0" smtClean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 September 2024</a:t>
            </a:r>
            <a:endParaRPr lang="pt-BR" sz="2800" b="1" dirty="0">
              <a:solidFill>
                <a:srgbClr val="002060"/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  <a:p>
            <a:pPr lvl="0" algn="ctr">
              <a:lnSpc>
                <a:spcPct val="105000"/>
              </a:lnSpc>
            </a:pPr>
            <a:endParaRPr lang="en-US" sz="2800" b="1" cap="small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21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465243" y="979932"/>
            <a:ext cx="126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logfile</a:t>
            </a:r>
            <a:endParaRPr lang="it-IT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70" y="1646125"/>
            <a:ext cx="3562390" cy="489583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148" y="1975595"/>
            <a:ext cx="5300592" cy="118099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147" y="4645405"/>
            <a:ext cx="5376020" cy="4497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147" y="5947054"/>
            <a:ext cx="5376020" cy="59864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CasellaDiTesto 8"/>
          <p:cNvSpPr txBox="1"/>
          <p:nvPr/>
        </p:nvSpPr>
        <p:spPr>
          <a:xfrm>
            <a:off x="8460935" y="5528915"/>
            <a:ext cx="208823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Report of the </a:t>
            </a:r>
            <a:r>
              <a:rPr lang="it-IT" dirty="0" err="1"/>
              <a:t>errors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9631554" y="4204756"/>
            <a:ext cx="91761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logfile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270922" y="3842295"/>
            <a:ext cx="91033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Error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173148" y="1339972"/>
            <a:ext cx="1152128" cy="36933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2060"/>
                </a:solidFill>
              </a:rPr>
              <a:t>Warning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5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15BEAC9D-DD65-9085-7724-0F9BCF2A090A}"/>
              </a:ext>
            </a:extLst>
          </p:cNvPr>
          <p:cNvSpPr txBox="1"/>
          <p:nvPr/>
        </p:nvSpPr>
        <p:spPr>
          <a:xfrm>
            <a:off x="1454229" y="2088786"/>
            <a:ext cx="9144000" cy="42355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q"/>
            </a:pPr>
            <a:r>
              <a:rPr lang="en-GB" sz="2400" b="1" dirty="0">
                <a:latin typeface="Calibri Light" pitchFamily="34" charset="0"/>
                <a:cs typeface="Calibri Light" pitchFamily="34" charset="0"/>
              </a:rPr>
              <a:t>Open source </a:t>
            </a:r>
            <a:r>
              <a:rPr lang="en-GB" sz="2400" dirty="0">
                <a:latin typeface="Calibri Light" pitchFamily="34" charset="0"/>
                <a:cs typeface="Calibri Light" pitchFamily="34" charset="0"/>
              </a:rPr>
              <a:t>code, publicly available on </a:t>
            </a:r>
            <a:r>
              <a:rPr lang="en-GB" sz="2400" b="1" dirty="0" err="1">
                <a:latin typeface="Calibri Light" pitchFamily="34" charset="0"/>
                <a:cs typeface="Calibri Light" pitchFamily="34" charset="0"/>
              </a:rPr>
              <a:t>GithHub</a:t>
            </a:r>
            <a:endParaRPr lang="en-GB" sz="2400" b="1" dirty="0">
              <a:latin typeface="Calibri Light" pitchFamily="34" charset="0"/>
              <a:cs typeface="Calibri Light" pitchFamily="34" charset="0"/>
            </a:endParaRP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q"/>
            </a:pPr>
            <a:r>
              <a:rPr lang="en-GB" sz="2400" dirty="0">
                <a:latin typeface="Calibri Light" pitchFamily="34" charset="0"/>
                <a:cs typeface="Calibri Light" pitchFamily="34" charset="0"/>
              </a:rPr>
              <a:t>Can be used </a:t>
            </a:r>
            <a:r>
              <a:rPr lang="en-GB" sz="2400" dirty="0" smtClean="0">
                <a:latin typeface="Calibri Light" pitchFamily="34" charset="0"/>
                <a:cs typeface="Calibri Light" pitchFamily="34" charset="0"/>
              </a:rPr>
              <a:t>with </a:t>
            </a:r>
            <a:r>
              <a:rPr lang="en-GB" sz="2400" dirty="0">
                <a:latin typeface="Calibri Light" pitchFamily="34" charset="0"/>
                <a:cs typeface="Calibri Light" pitchFamily="34" charset="0"/>
              </a:rPr>
              <a:t>2</a:t>
            </a:r>
            <a:r>
              <a:rPr lang="en-GB" sz="2400" dirty="0" smtClean="0">
                <a:latin typeface="Calibri Light" pitchFamily="34" charset="0"/>
                <a:cs typeface="Calibri Light" pitchFamily="34" charset="0"/>
              </a:rPr>
              <a:t> different functions: </a:t>
            </a:r>
            <a:r>
              <a:rPr lang="en-GB" sz="2400" b="1" dirty="0" err="1" smtClean="0">
                <a:latin typeface="Calibri Light" pitchFamily="34" charset="0"/>
                <a:cs typeface="Calibri Light" pitchFamily="34" charset="0"/>
              </a:rPr>
              <a:t>RoMEcc</a:t>
            </a:r>
            <a:r>
              <a:rPr lang="en-GB" sz="2400" b="1" dirty="0" smtClean="0">
                <a:latin typeface="Calibri Light" pitchFamily="34" charset="0"/>
                <a:cs typeface="Calibri Light" pitchFamily="34" charset="0"/>
              </a:rPr>
              <a:t> and </a:t>
            </a:r>
            <a:r>
              <a:rPr lang="en-GB" sz="2400" b="1" dirty="0" err="1" smtClean="0">
                <a:latin typeface="Calibri Light" pitchFamily="34" charset="0"/>
                <a:cs typeface="Calibri Light" pitchFamily="34" charset="0"/>
              </a:rPr>
              <a:t>RoMEBScc</a:t>
            </a:r>
            <a:endParaRPr lang="en-GB" sz="2400" dirty="0">
              <a:latin typeface="Calibri Light" pitchFamily="34" charset="0"/>
              <a:cs typeface="Calibri Light" pitchFamily="34" charset="0"/>
            </a:endParaRP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q"/>
            </a:pPr>
            <a:r>
              <a:rPr lang="en-GB" sz="2400" dirty="0">
                <a:latin typeface="Calibri Light" pitchFamily="34" charset="0"/>
                <a:cs typeface="Calibri Light" pitchFamily="34" charset="0"/>
              </a:rPr>
              <a:t>Supports the </a:t>
            </a:r>
            <a:r>
              <a:rPr lang="en-GB" sz="2400" b="1" dirty="0">
                <a:latin typeface="Calibri Light" pitchFamily="34" charset="0"/>
                <a:cs typeface="Calibri Light" pitchFamily="34" charset="0"/>
              </a:rPr>
              <a:t>fast identification of errors </a:t>
            </a:r>
            <a:r>
              <a:rPr lang="en-GB" sz="2400" dirty="0">
                <a:latin typeface="Calibri Light" pitchFamily="34" charset="0"/>
                <a:cs typeface="Calibri Light" pitchFamily="34" charset="0"/>
              </a:rPr>
              <a:t>and inconsistencies in survey data</a:t>
            </a: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q"/>
            </a:pPr>
            <a:r>
              <a:rPr lang="en-GB" sz="2400" dirty="0">
                <a:latin typeface="Calibri Light" pitchFamily="34" charset="0"/>
                <a:cs typeface="Calibri Light" pitchFamily="34" charset="0"/>
              </a:rPr>
              <a:t>Allow to </a:t>
            </a:r>
            <a:r>
              <a:rPr lang="en-GB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harmonize</a:t>
            </a:r>
            <a:r>
              <a:rPr lang="en-GB" sz="2400" dirty="0">
                <a:latin typeface="Calibri Light" pitchFamily="34" charset="0"/>
                <a:cs typeface="Calibri Light" pitchFamily="34" charset="0"/>
              </a:rPr>
              <a:t> the MEDITS survey data quality checks </a:t>
            </a:r>
            <a:r>
              <a:rPr lang="en-GB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among the Countries</a:t>
            </a:r>
            <a:endParaRPr lang="en-GB" sz="2400" dirty="0">
              <a:latin typeface="Calibri Light" pitchFamily="34" charset="0"/>
              <a:cs typeface="Calibri Light" pitchFamily="34" charset="0"/>
            </a:endParaRP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q"/>
            </a:pPr>
            <a:r>
              <a:rPr lang="en-GB" sz="2400" dirty="0">
                <a:latin typeface="Calibri Light" pitchFamily="34" charset="0"/>
                <a:cs typeface="Calibri Light" pitchFamily="34" charset="0"/>
              </a:rPr>
              <a:t>Designed to facilitate a more </a:t>
            </a:r>
            <a:r>
              <a:rPr lang="en-GB" sz="2400" b="1" dirty="0">
                <a:latin typeface="Calibri Light" pitchFamily="34" charset="0"/>
                <a:cs typeface="Calibri Light" pitchFamily="34" charset="0"/>
              </a:rPr>
              <a:t>systematic</a:t>
            </a:r>
            <a:r>
              <a:rPr lang="en-GB" sz="2400" dirty="0">
                <a:latin typeface="Calibri Light" pitchFamily="34" charset="0"/>
                <a:cs typeface="Calibri Light" pitchFamily="34" charset="0"/>
              </a:rPr>
              <a:t> and </a:t>
            </a:r>
            <a:r>
              <a:rPr lang="en-GB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well-defined schedule </a:t>
            </a:r>
            <a:r>
              <a:rPr lang="en-GB" sz="2400" dirty="0">
                <a:latin typeface="Calibri Light" pitchFamily="34" charset="0"/>
                <a:cs typeface="Calibri Light" pitchFamily="34" charset="0"/>
              </a:rPr>
              <a:t>for quality checks prior the relevant data calls</a:t>
            </a: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q"/>
            </a:pPr>
            <a:r>
              <a:rPr lang="en-US" sz="2400" dirty="0">
                <a:latin typeface="Calibri Light" pitchFamily="34" charset="0"/>
                <a:cs typeface="Calibri Light" pitchFamily="34" charset="0"/>
              </a:rPr>
              <a:t>Globally</a:t>
            </a:r>
            <a:r>
              <a:rPr lang="en-US" sz="2400" b="1" dirty="0">
                <a:latin typeface="Calibri Light" pitchFamily="34" charset="0"/>
                <a:cs typeface="Calibri Light" pitchFamily="34" charset="0"/>
              </a:rPr>
              <a:t> increases the data quality</a:t>
            </a:r>
            <a:r>
              <a:rPr lang="en-US" sz="2400" dirty="0">
                <a:latin typeface="Calibri Light" pitchFamily="34" charset="0"/>
                <a:cs typeface="Calibri Light" pitchFamily="34" charset="0"/>
              </a:rPr>
              <a:t> 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F12200CF-866E-6511-4420-43FA7ADC9244}"/>
              </a:ext>
            </a:extLst>
          </p:cNvPr>
          <p:cNvSpPr txBox="1"/>
          <p:nvPr/>
        </p:nvSpPr>
        <p:spPr>
          <a:xfrm>
            <a:off x="1454229" y="1362783"/>
            <a:ext cx="4453035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SzPct val="50000"/>
              <a:buNone/>
            </a:pPr>
            <a:r>
              <a:rPr lang="en-GB" sz="2800" b="1" u="sng" dirty="0">
                <a:latin typeface="Calibri Light" pitchFamily="34" charset="0"/>
                <a:cs typeface="Calibri Light" pitchFamily="34" charset="0"/>
              </a:rPr>
              <a:t>The </a:t>
            </a:r>
            <a:r>
              <a:rPr lang="en-GB" sz="2800" b="1" u="sng" dirty="0" err="1">
                <a:latin typeface="Calibri Light" pitchFamily="34" charset="0"/>
                <a:cs typeface="Calibri Light" pitchFamily="34" charset="0"/>
              </a:rPr>
              <a:t>RoME</a:t>
            </a:r>
            <a:r>
              <a:rPr lang="en-GB" sz="2800" b="1" u="sng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GB" sz="2800" b="1" u="sng" dirty="0" smtClean="0">
                <a:latin typeface="Calibri Light" pitchFamily="34" charset="0"/>
                <a:cs typeface="Calibri Light" pitchFamily="34" charset="0"/>
              </a:rPr>
              <a:t>v.0.1.38 </a:t>
            </a:r>
            <a:r>
              <a:rPr lang="en-GB" sz="2800" b="1" u="sng" dirty="0">
                <a:latin typeface="Calibri Light" pitchFamily="34" charset="0"/>
                <a:cs typeface="Calibri Light" pitchFamily="34" charset="0"/>
              </a:rPr>
              <a:t>package:</a:t>
            </a:r>
          </a:p>
        </p:txBody>
      </p:sp>
    </p:spTree>
    <p:extLst>
      <p:ext uri="{BB962C8B-B14F-4D97-AF65-F5344CB8AC3E}">
        <p14:creationId xmlns:p14="http://schemas.microsoft.com/office/powerpoint/2010/main" val="215644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946" y="1209704"/>
            <a:ext cx="8485404" cy="5383891"/>
          </a:xfrm>
          <a:prstGeom prst="rect">
            <a:avLst/>
          </a:prstGeom>
        </p:spPr>
      </p:pic>
      <p:sp>
        <p:nvSpPr>
          <p:cNvPr id="5" name="Rettangolo con angoli arrotondati 3">
            <a:extLst>
              <a:ext uri="{FF2B5EF4-FFF2-40B4-BE49-F238E27FC236}">
                <a16:creationId xmlns:a16="http://schemas.microsoft.com/office/drawing/2014/main" xmlns="" id="{B8B2DFC7-F6A3-2710-C569-B7AF9DD012AD}"/>
              </a:ext>
            </a:extLst>
          </p:cNvPr>
          <p:cNvSpPr/>
          <p:nvPr/>
        </p:nvSpPr>
        <p:spPr>
          <a:xfrm>
            <a:off x="3399546" y="2168767"/>
            <a:ext cx="1392791" cy="3981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55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39" y="1013751"/>
            <a:ext cx="8553923" cy="5778147"/>
          </a:xfrm>
          <a:prstGeom prst="rect">
            <a:avLst/>
          </a:prstGeom>
        </p:spPr>
      </p:pic>
      <p:sp>
        <p:nvSpPr>
          <p:cNvPr id="5" name="Rettangolo con angoli arrotondati 3">
            <a:extLst>
              <a:ext uri="{FF2B5EF4-FFF2-40B4-BE49-F238E27FC236}">
                <a16:creationId xmlns:a16="http://schemas.microsoft.com/office/drawing/2014/main" xmlns="" id="{B8B2DFC7-F6A3-2710-C569-B7AF9DD012AD}"/>
              </a:ext>
            </a:extLst>
          </p:cNvPr>
          <p:cNvSpPr/>
          <p:nvPr/>
        </p:nvSpPr>
        <p:spPr>
          <a:xfrm>
            <a:off x="5001658" y="1981479"/>
            <a:ext cx="1244906" cy="4422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in su 5">
            <a:extLst>
              <a:ext uri="{FF2B5EF4-FFF2-40B4-BE49-F238E27FC236}">
                <a16:creationId xmlns:a16="http://schemas.microsoft.com/office/drawing/2014/main" xmlns="" id="{5B0CBD3C-C9BE-4989-965E-40A76C051B93}"/>
              </a:ext>
            </a:extLst>
          </p:cNvPr>
          <p:cNvSpPr/>
          <p:nvPr/>
        </p:nvSpPr>
        <p:spPr>
          <a:xfrm rot="19321923">
            <a:off x="4315572" y="4560958"/>
            <a:ext cx="369622" cy="4452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7">
            <a:extLst>
              <a:ext uri="{FF2B5EF4-FFF2-40B4-BE49-F238E27FC236}">
                <a16:creationId xmlns:a16="http://schemas.microsoft.com/office/drawing/2014/main" xmlns="" id="{BA7C567C-BF51-1F64-5FDA-F57A30AEC9F8}"/>
              </a:ext>
            </a:extLst>
          </p:cNvPr>
          <p:cNvSpPr/>
          <p:nvPr/>
        </p:nvSpPr>
        <p:spPr>
          <a:xfrm>
            <a:off x="3793207" y="2667947"/>
            <a:ext cx="6392193" cy="49858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xmlns="" id="{BA7C567C-BF51-1F64-5FDA-F57A30AEC9F8}"/>
              </a:ext>
            </a:extLst>
          </p:cNvPr>
          <p:cNvSpPr/>
          <p:nvPr/>
        </p:nvSpPr>
        <p:spPr>
          <a:xfrm>
            <a:off x="3793201" y="3201346"/>
            <a:ext cx="6392193" cy="49858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7">
            <a:extLst>
              <a:ext uri="{FF2B5EF4-FFF2-40B4-BE49-F238E27FC236}">
                <a16:creationId xmlns:a16="http://schemas.microsoft.com/office/drawing/2014/main" xmlns="" id="{BA7C567C-BF51-1F64-5FDA-F57A30AEC9F8}"/>
              </a:ext>
            </a:extLst>
          </p:cNvPr>
          <p:cNvSpPr/>
          <p:nvPr/>
        </p:nvSpPr>
        <p:spPr>
          <a:xfrm>
            <a:off x="3793199" y="3734742"/>
            <a:ext cx="6392193" cy="49858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5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49" y="1019003"/>
            <a:ext cx="9048750" cy="5591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797" y="5105228"/>
            <a:ext cx="5553075" cy="1504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1E6F53A8-29B7-EDB6-65A6-CAE3954560DC}"/>
              </a:ext>
            </a:extLst>
          </p:cNvPr>
          <p:cNvSpPr txBox="1"/>
          <p:nvPr/>
        </p:nvSpPr>
        <p:spPr>
          <a:xfrm>
            <a:off x="8776311" y="3552980"/>
            <a:ext cx="231537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/>
              <a:t>Data </a:t>
            </a:r>
            <a:r>
              <a:rPr lang="it-IT" sz="1400" dirty="0" err="1"/>
              <a:t>table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consistent</a:t>
            </a:r>
            <a:r>
              <a:rPr lang="it-IT" sz="1400" dirty="0"/>
              <a:t> with </a:t>
            </a:r>
            <a:r>
              <a:rPr lang="it-IT" sz="1400" dirty="0" err="1"/>
              <a:t>expected</a:t>
            </a:r>
            <a:r>
              <a:rPr lang="it-IT" sz="1400" dirty="0"/>
              <a:t> data</a:t>
            </a:r>
          </a:p>
        </p:txBody>
      </p:sp>
      <p:sp>
        <p:nvSpPr>
          <p:cNvPr id="7" name="Freccia in su 6"/>
          <p:cNvSpPr/>
          <p:nvPr/>
        </p:nvSpPr>
        <p:spPr>
          <a:xfrm>
            <a:off x="9933998" y="4153359"/>
            <a:ext cx="157453" cy="18949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56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442" y="1255923"/>
            <a:ext cx="4971448" cy="534794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/>
          <a:srcRect t="786"/>
          <a:stretch/>
        </p:blipFill>
        <p:spPr>
          <a:xfrm>
            <a:off x="390289" y="1255923"/>
            <a:ext cx="4425989" cy="5558010"/>
          </a:xfrm>
          <a:prstGeom prst="rect">
            <a:avLst/>
          </a:prstGeom>
        </p:spPr>
      </p:pic>
      <p:sp>
        <p:nvSpPr>
          <p:cNvPr id="5" name="Rettangolo arrotondato 4"/>
          <p:cNvSpPr/>
          <p:nvPr/>
        </p:nvSpPr>
        <p:spPr>
          <a:xfrm>
            <a:off x="390289" y="5739788"/>
            <a:ext cx="4425989" cy="10521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tangolo arrotondato 5"/>
          <p:cNvSpPr/>
          <p:nvPr/>
        </p:nvSpPr>
        <p:spPr>
          <a:xfrm>
            <a:off x="6337562" y="4867619"/>
            <a:ext cx="4745407" cy="138996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ccia in su 6">
            <a:extLst>
              <a:ext uri="{FF2B5EF4-FFF2-40B4-BE49-F238E27FC236}">
                <a16:creationId xmlns:a16="http://schemas.microsoft.com/office/drawing/2014/main" xmlns="" id="{5B0CBD3C-C9BE-4989-965E-40A76C051B93}"/>
              </a:ext>
            </a:extLst>
          </p:cNvPr>
          <p:cNvSpPr/>
          <p:nvPr/>
        </p:nvSpPr>
        <p:spPr>
          <a:xfrm rot="19321923">
            <a:off x="7554530" y="3139784"/>
            <a:ext cx="369622" cy="4452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4"/>
          <a:srcRect l="8950" t="9198" r="28643" b="10170"/>
          <a:stretch/>
        </p:blipFill>
        <p:spPr>
          <a:xfrm>
            <a:off x="4030133" y="4164885"/>
            <a:ext cx="2015067" cy="14054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Freccia a destra 7"/>
          <p:cNvSpPr/>
          <p:nvPr/>
        </p:nvSpPr>
        <p:spPr>
          <a:xfrm rot="19169573">
            <a:off x="4332106" y="5734218"/>
            <a:ext cx="584200" cy="215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60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0" y="1208929"/>
            <a:ext cx="8410575" cy="5343525"/>
          </a:xfrm>
          <a:prstGeom prst="rect">
            <a:avLst/>
          </a:prstGeom>
        </p:spPr>
      </p:pic>
      <p:sp>
        <p:nvSpPr>
          <p:cNvPr id="3" name="Freccia in su 2">
            <a:extLst>
              <a:ext uri="{FF2B5EF4-FFF2-40B4-BE49-F238E27FC236}">
                <a16:creationId xmlns:a16="http://schemas.microsoft.com/office/drawing/2014/main" xmlns="" id="{5B0CBD3C-C9BE-4989-965E-40A76C051B93}"/>
              </a:ext>
            </a:extLst>
          </p:cNvPr>
          <p:cNvSpPr/>
          <p:nvPr/>
        </p:nvSpPr>
        <p:spPr>
          <a:xfrm rot="19321923">
            <a:off x="1010511" y="3238936"/>
            <a:ext cx="369622" cy="4452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con angoli arrotondati 7">
            <a:extLst>
              <a:ext uri="{FF2B5EF4-FFF2-40B4-BE49-F238E27FC236}">
                <a16:creationId xmlns:a16="http://schemas.microsoft.com/office/drawing/2014/main" xmlns="" id="{BA7C567C-BF51-1F64-5FDA-F57A30AEC9F8}"/>
              </a:ext>
            </a:extLst>
          </p:cNvPr>
          <p:cNvSpPr/>
          <p:nvPr/>
        </p:nvSpPr>
        <p:spPr>
          <a:xfrm>
            <a:off x="262607" y="5284147"/>
            <a:ext cx="3934819" cy="85224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t="24582" r="42560" b="11990"/>
          <a:stretch/>
        </p:blipFill>
        <p:spPr>
          <a:xfrm>
            <a:off x="8757606" y="3439525"/>
            <a:ext cx="3118577" cy="74914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CasellaDiTesto 5"/>
          <p:cNvSpPr txBox="1"/>
          <p:nvPr/>
        </p:nvSpPr>
        <p:spPr>
          <a:xfrm>
            <a:off x="8967327" y="2249023"/>
            <a:ext cx="2699133" cy="92333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smtClean="0"/>
              <a:t>outputs </a:t>
            </a:r>
            <a:r>
              <a:rPr lang="en-GB" dirty="0"/>
              <a:t>of the </a:t>
            </a:r>
            <a:r>
              <a:rPr lang="en-GB" dirty="0" smtClean="0"/>
              <a:t>analysis are saved in a zip file containing all the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53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390571" y="873758"/>
            <a:ext cx="270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Mean</a:t>
            </a:r>
            <a:r>
              <a:rPr lang="it-IT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features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="" xmlns:a16="http://schemas.microsoft.com/office/drawing/2014/main" id="{625C4A58-1901-4CF8-B9C6-67E0DC9DCCF3}"/>
              </a:ext>
            </a:extLst>
          </p:cNvPr>
          <p:cNvSpPr/>
          <p:nvPr/>
        </p:nvSpPr>
        <p:spPr>
          <a:xfrm>
            <a:off x="8303339" y="2587627"/>
            <a:ext cx="2096616" cy="4185196"/>
          </a:xfrm>
          <a:prstGeom prst="rect">
            <a:avLst/>
          </a:prstGeom>
          <a:gradFill flip="none" rotWithShape="1">
            <a:gsLst>
              <a:gs pos="19000">
                <a:schemeClr val="accent6">
                  <a:lumMod val="0"/>
                  <a:lumOff val="100000"/>
                </a:schemeClr>
              </a:gs>
              <a:gs pos="43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9EFCC7BA-0E82-46FE-A1A2-F8E5378DFFDB}"/>
              </a:ext>
            </a:extLst>
          </p:cNvPr>
          <p:cNvSpPr/>
          <p:nvPr/>
        </p:nvSpPr>
        <p:spPr>
          <a:xfrm>
            <a:off x="1462579" y="2587627"/>
            <a:ext cx="1944414" cy="418519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27000">
                <a:schemeClr val="accent3">
                  <a:lumMod val="97000"/>
                  <a:lumOff val="3000"/>
                </a:schemeClr>
              </a:gs>
              <a:gs pos="68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997B5C0C-8134-4CB5-BEC0-DB14240FB6D3}"/>
              </a:ext>
            </a:extLst>
          </p:cNvPr>
          <p:cNvSpPr txBox="1">
            <a:spLocks noChangeArrowheads="1"/>
          </p:cNvSpPr>
          <p:nvPr/>
        </p:nvSpPr>
        <p:spPr>
          <a:xfrm>
            <a:off x="2265511" y="1948411"/>
            <a:ext cx="8351837" cy="482441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 eaLnBrk="1" hangingPunct="1">
              <a:buChar char="•"/>
              <a:defRPr sz="2800">
                <a:latin typeface="+mn-lt"/>
              </a:defRPr>
            </a:lvl1pPr>
            <a:lvl2pPr marL="742950" indent="-285750" eaLnBrk="1" hangingPunct="1">
              <a:buChar char="–"/>
              <a:defRPr sz="2400">
                <a:latin typeface="+mn-lt"/>
              </a:defRPr>
            </a:lvl2pPr>
            <a:lvl3pPr marL="1143000" indent="-228600" eaLnBrk="1" hangingPunct="1">
              <a:buChar char="•"/>
              <a:defRPr sz="2400">
                <a:latin typeface="+mn-lt"/>
              </a:defRPr>
            </a:lvl3pPr>
            <a:lvl4pPr marL="1600200" indent="-228600" eaLnBrk="1" hangingPunct="1">
              <a:buChar char="–"/>
              <a:defRPr sz="2000">
                <a:latin typeface="+mn-lt"/>
              </a:defRPr>
            </a:lvl4pPr>
            <a:lvl5pPr marL="2057400" indent="-228600" eaLnBrk="1" hangingPunct="1">
              <a:buChar char="»"/>
              <a:defRPr sz="2000">
                <a:latin typeface="+mn-lt"/>
              </a:defRPr>
            </a:lvl5pPr>
            <a:lvl6pPr marL="2514600" indent="-228600" eaLnBrk="1" hangingPunct="1">
              <a:buChar char="•"/>
              <a:defRPr sz="2000"/>
            </a:lvl6pPr>
            <a:lvl7pPr marL="2971800" indent="-228600" eaLnBrk="1" hangingPunct="1">
              <a:buChar char="•"/>
              <a:defRPr sz="2000"/>
            </a:lvl7pPr>
            <a:lvl8pPr marL="3429000" indent="-228600" eaLnBrk="1" hangingPunct="1">
              <a:buChar char="•"/>
              <a:defRPr sz="2000"/>
            </a:lvl8pPr>
            <a:lvl9pPr marL="3886200" indent="-228600" eaLnBrk="1" hangingPunct="1">
              <a:buChar char="•"/>
              <a:defRPr sz="2000"/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it-IT" altLang="it-IT" sz="2400" kern="0" dirty="0"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="" xmlns:a16="http://schemas.microsoft.com/office/drawing/2014/main" id="{6B6BE073-C0ED-4343-BF31-230B8ECFA63C}"/>
              </a:ext>
            </a:extLst>
          </p:cNvPr>
          <p:cNvGrpSpPr/>
          <p:nvPr/>
        </p:nvGrpSpPr>
        <p:grpSpPr>
          <a:xfrm>
            <a:off x="1822619" y="3043557"/>
            <a:ext cx="1177925" cy="836613"/>
            <a:chOff x="7108825" y="908050"/>
            <a:chExt cx="1177925" cy="836613"/>
          </a:xfrm>
        </p:grpSpPr>
        <p:grpSp>
          <p:nvGrpSpPr>
            <p:cNvPr id="9" name="Group 9">
              <a:extLst>
                <a:ext uri="{FF2B5EF4-FFF2-40B4-BE49-F238E27FC236}">
                  <a16:creationId xmlns="" xmlns:a16="http://schemas.microsoft.com/office/drawing/2014/main" id="{05B88DBD-1CAD-4A5D-A788-C1395D8EF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29550" y="1173163"/>
              <a:ext cx="457200" cy="571500"/>
              <a:chOff x="4150" y="1525"/>
              <a:chExt cx="288" cy="360"/>
            </a:xfrm>
          </p:grpSpPr>
          <p:sp>
            <p:nvSpPr>
              <p:cNvPr id="16" name="AutoShape 10">
                <a:extLst>
                  <a:ext uri="{FF2B5EF4-FFF2-40B4-BE49-F238E27FC236}">
                    <a16:creationId xmlns="" xmlns:a16="http://schemas.microsoft.com/office/drawing/2014/main" id="{6FAE1A89-A6C9-4C31-B0A2-F323A7B04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525"/>
                <a:ext cx="288" cy="360"/>
              </a:xfrm>
              <a:prstGeom prst="foldedCorner">
                <a:avLst>
                  <a:gd name="adj" fmla="val 125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800" b="1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ＭＳ Ｐゴシック" pitchFamily="-65" charset="-128"/>
                    <a:cs typeface="Calibri" panose="020F0502020204030204" pitchFamily="34" charset="0"/>
                  </a:rPr>
                  <a:t>biological</a:t>
                </a:r>
                <a:r>
                  <a:rPr lang="it-IT" altLang="it-IT" sz="800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ＭＳ Ｐゴシック" pitchFamily="-65" charset="-128"/>
                    <a:cs typeface="Calibri" panose="020F0502020204030204" pitchFamily="34" charset="0"/>
                  </a:rPr>
                  <a:t/>
                </a:r>
                <a:br>
                  <a:rPr lang="it-IT" altLang="it-IT" sz="800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ＭＳ Ｐゴシック" pitchFamily="-65" charset="-128"/>
                    <a:cs typeface="Calibri" panose="020F0502020204030204" pitchFamily="34" charset="0"/>
                  </a:rPr>
                </a:br>
                <a:r>
                  <a:rPr lang="it-IT" altLang="it-IT" sz="800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ＭＳ Ｐゴシック" pitchFamily="-65" charset="-128"/>
                    <a:cs typeface="Calibri" panose="020F0502020204030204" pitchFamily="34" charset="0"/>
                  </a:rPr>
                  <a:t>____</a:t>
                </a:r>
                <a:endParaRPr lang="it-IT" altLang="it-IT" sz="1600" dirty="0">
                  <a:solidFill>
                    <a:srgbClr val="000000"/>
                  </a:solidFill>
                  <a:latin typeface="Calibri" panose="020F0502020204030204" pitchFamily="34" charset="0"/>
                  <a:ea typeface="ＭＳ Ｐゴシック" pitchFamily="-65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7" name="Picture 11" descr="spunta">
                <a:extLst>
                  <a:ext uri="{FF2B5EF4-FFF2-40B4-BE49-F238E27FC236}">
                    <a16:creationId xmlns="" xmlns:a16="http://schemas.microsoft.com/office/drawing/2014/main" id="{031469C3-0915-49DE-B3B5-BA017A2E22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6" y="1752"/>
                <a:ext cx="136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" name="Group 12">
              <a:extLst>
                <a:ext uri="{FF2B5EF4-FFF2-40B4-BE49-F238E27FC236}">
                  <a16:creationId xmlns="" xmlns:a16="http://schemas.microsoft.com/office/drawing/2014/main" id="{808B42DB-1DAB-4A90-A11C-D20F4346D0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1725" y="979488"/>
              <a:ext cx="457200" cy="571500"/>
              <a:chOff x="4150" y="1525"/>
              <a:chExt cx="288" cy="360"/>
            </a:xfrm>
          </p:grpSpPr>
          <p:sp>
            <p:nvSpPr>
              <p:cNvPr id="14" name="AutoShape 13">
                <a:extLst>
                  <a:ext uri="{FF2B5EF4-FFF2-40B4-BE49-F238E27FC236}">
                    <a16:creationId xmlns="" xmlns:a16="http://schemas.microsoft.com/office/drawing/2014/main" id="{7C0D637F-8641-4271-8CF6-FCC9329CC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525"/>
                <a:ext cx="288" cy="360"/>
              </a:xfrm>
              <a:prstGeom prst="foldedCorner">
                <a:avLst>
                  <a:gd name="adj" fmla="val 125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800" b="1">
                    <a:solidFill>
                      <a:srgbClr val="000000"/>
                    </a:solidFill>
                    <a:latin typeface="Calibri" panose="020F0502020204030204" pitchFamily="34" charset="0"/>
                    <a:ea typeface="ＭＳ Ｐゴシック" pitchFamily="-65" charset="-128"/>
                    <a:cs typeface="Calibri" panose="020F0502020204030204" pitchFamily="34" charset="0"/>
                  </a:rPr>
                  <a:t>catch</a:t>
                </a:r>
                <a:br>
                  <a:rPr lang="it-IT" altLang="it-IT" sz="800" b="1">
                    <a:solidFill>
                      <a:srgbClr val="000000"/>
                    </a:solidFill>
                    <a:latin typeface="Calibri" panose="020F0502020204030204" pitchFamily="34" charset="0"/>
                    <a:ea typeface="ＭＳ Ｐゴシック" pitchFamily="-65" charset="-128"/>
                    <a:cs typeface="Calibri" panose="020F0502020204030204" pitchFamily="34" charset="0"/>
                  </a:rPr>
                </a:br>
                <a:r>
                  <a:rPr lang="it-IT" altLang="it-IT" sz="800" b="1">
                    <a:solidFill>
                      <a:srgbClr val="000000"/>
                    </a:solidFill>
                    <a:latin typeface="Calibri" panose="020F0502020204030204" pitchFamily="34" charset="0"/>
                    <a:ea typeface="ＭＳ Ｐゴシック" pitchFamily="-65" charset="-128"/>
                    <a:cs typeface="Calibri" panose="020F0502020204030204" pitchFamily="34" charset="0"/>
                  </a:rPr>
                  <a:t>____</a:t>
                </a:r>
                <a:endParaRPr lang="it-IT" altLang="it-IT" sz="1600">
                  <a:solidFill>
                    <a:srgbClr val="000000"/>
                  </a:solidFill>
                  <a:latin typeface="Calibri" panose="020F0502020204030204" pitchFamily="34" charset="0"/>
                  <a:ea typeface="ＭＳ Ｐゴシック" pitchFamily="-65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5" name="Picture 14" descr="spunta">
                <a:extLst>
                  <a:ext uri="{FF2B5EF4-FFF2-40B4-BE49-F238E27FC236}">
                    <a16:creationId xmlns="" xmlns:a16="http://schemas.microsoft.com/office/drawing/2014/main" id="{D290919B-3A06-466F-B4F8-87157E5EA0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6" y="1752"/>
                <a:ext cx="136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" name="Group 15">
              <a:extLst>
                <a:ext uri="{FF2B5EF4-FFF2-40B4-BE49-F238E27FC236}">
                  <a16:creationId xmlns="" xmlns:a16="http://schemas.microsoft.com/office/drawing/2014/main" id="{04C405A8-726C-42CC-A9A2-7789D0537C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8825" y="908050"/>
              <a:ext cx="457200" cy="571500"/>
              <a:chOff x="4150" y="1525"/>
              <a:chExt cx="288" cy="360"/>
            </a:xfrm>
          </p:grpSpPr>
          <p:sp>
            <p:nvSpPr>
              <p:cNvPr id="12" name="AutoShape 16">
                <a:extLst>
                  <a:ext uri="{FF2B5EF4-FFF2-40B4-BE49-F238E27FC236}">
                    <a16:creationId xmlns="" xmlns:a16="http://schemas.microsoft.com/office/drawing/2014/main" id="{AC6C5BE4-D919-44BD-A781-1D783C486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525"/>
                <a:ext cx="288" cy="360"/>
              </a:xfrm>
              <a:prstGeom prst="foldedCorner">
                <a:avLst>
                  <a:gd name="adj" fmla="val 125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800" b="1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ＭＳ Ｐゴシック" pitchFamily="-65" charset="-128"/>
                    <a:cs typeface="Calibri" panose="020F0502020204030204" pitchFamily="34" charset="0"/>
                  </a:rPr>
                  <a:t>haul</a:t>
                </a:r>
                <a:r>
                  <a:rPr lang="it-IT" altLang="it-IT" sz="800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ＭＳ Ｐゴシック" pitchFamily="-65" charset="-128"/>
                    <a:cs typeface="Calibri" panose="020F0502020204030204" pitchFamily="34" charset="0"/>
                  </a:rPr>
                  <a:t>____</a:t>
                </a:r>
                <a:endParaRPr lang="it-IT" altLang="it-IT" sz="1600" dirty="0">
                  <a:solidFill>
                    <a:srgbClr val="000000"/>
                  </a:solidFill>
                  <a:latin typeface="Calibri" panose="020F0502020204030204" pitchFamily="34" charset="0"/>
                  <a:ea typeface="ＭＳ Ｐゴシック" pitchFamily="-65" charset="-128"/>
                  <a:cs typeface="Calibri" panose="020F0502020204030204" pitchFamily="34" charset="0"/>
                </a:endParaRPr>
              </a:p>
            </p:txBody>
          </p:sp>
          <p:pic>
            <p:nvPicPr>
              <p:cNvPr id="13" name="Picture 17" descr="spunta">
                <a:extLst>
                  <a:ext uri="{FF2B5EF4-FFF2-40B4-BE49-F238E27FC236}">
                    <a16:creationId xmlns="" xmlns:a16="http://schemas.microsoft.com/office/drawing/2014/main" id="{C3FE8ECD-9A23-47DD-97F8-77E5E51B75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6" y="1752"/>
                <a:ext cx="136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8" name="AutoShape 33">
            <a:extLst>
              <a:ext uri="{FF2B5EF4-FFF2-40B4-BE49-F238E27FC236}">
                <a16:creationId xmlns="" xmlns:a16="http://schemas.microsoft.com/office/drawing/2014/main" id="{47E9F696-AC3F-47F9-9445-F55A65716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643" y="3301942"/>
            <a:ext cx="1077912" cy="433387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800" b="1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65" charset="-128"/>
                <a:cs typeface="Calibri" panose="020F0502020204030204" pitchFamily="34" charset="0"/>
              </a:rPr>
              <a:t>Logfile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800" b="1">
                <a:solidFill>
                  <a:srgbClr val="000000"/>
                </a:solidFill>
                <a:latin typeface="Calibri" panose="020F0502020204030204" pitchFamily="34" charset="0"/>
                <a:ea typeface="ＭＳ Ｐゴシック" pitchFamily="-65" charset="-128"/>
                <a:cs typeface="Calibri" panose="020F0502020204030204" pitchFamily="34" charset="0"/>
              </a:rPr>
              <a:t>____</a:t>
            </a:r>
            <a:endParaRPr lang="it-IT" altLang="it-IT" sz="1600">
              <a:solidFill>
                <a:srgbClr val="000000"/>
              </a:solidFill>
              <a:latin typeface="Calibri" panose="020F0502020204030204" pitchFamily="34" charset="0"/>
              <a:ea typeface="ＭＳ Ｐゴシック" pitchFamily="-65" charset="-128"/>
              <a:cs typeface="Calibri" panose="020F0502020204030204" pitchFamily="34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="" xmlns:a16="http://schemas.microsoft.com/office/drawing/2014/main" id="{126CC477-41EF-4271-8DAD-A7F922489469}"/>
              </a:ext>
            </a:extLst>
          </p:cNvPr>
          <p:cNvSpPr/>
          <p:nvPr/>
        </p:nvSpPr>
        <p:spPr>
          <a:xfrm>
            <a:off x="1390571" y="1414664"/>
            <a:ext cx="4572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it-IT" sz="1600" b="1" kern="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it-IT" altLang="it-IT" sz="1600" b="1" kern="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altLang="it-IT" sz="1600" kern="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Exchange data </a:t>
            </a:r>
            <a:r>
              <a:rPr lang="it-IT" altLang="it-IT" sz="1600" kern="0" dirty="0" err="1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  <a:r>
              <a:rPr lang="it-IT" altLang="it-IT" sz="1600" kern="0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.</a:t>
            </a:r>
            <a:r>
              <a:rPr lang="it-IT" altLang="it-IT" sz="1600" kern="0" dirty="0" err="1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it-IT" altLang="it-IT" sz="1600" kern="0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1600" kern="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 (TA, TB and TC, TE, TL) and </a:t>
            </a:r>
            <a:r>
              <a:rPr lang="it-IT" altLang="it-IT" sz="1600" kern="0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</a:t>
            </a:r>
            <a:r>
              <a:rPr lang="it-IT" altLang="it-IT" sz="1600" kern="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1600" kern="0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  <a:r>
              <a:rPr lang="it-IT" altLang="it-IT" sz="1600" kern="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MEDITS </a:t>
            </a:r>
            <a:r>
              <a:rPr lang="it-IT" altLang="it-IT" sz="1600" kern="0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</a:t>
            </a:r>
            <a:r>
              <a:rPr lang="it-IT" altLang="it-IT" sz="1600" kern="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(TM list, </a:t>
            </a:r>
            <a:r>
              <a:rPr lang="it-IT" altLang="it-IT" sz="1600" kern="0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maturity</a:t>
            </a:r>
            <a:r>
              <a:rPr lang="it-IT" altLang="it-IT" sz="1600" kern="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1600" kern="0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scales</a:t>
            </a:r>
            <a:r>
              <a:rPr lang="it-IT" altLang="it-IT" sz="1600" kern="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1600" kern="0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it-IT" altLang="it-IT" sz="1600" kern="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altLang="it-IT" sz="1600" kern="0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it-IT" altLang="it-IT" sz="1600" kern="0" dirty="0" err="1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tratification</a:t>
            </a:r>
            <a:r>
              <a:rPr lang="it-IT" altLang="it-IT" sz="1600" kern="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etc..)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="" xmlns:a16="http://schemas.microsoft.com/office/drawing/2014/main" id="{C800B758-7D59-462F-92B8-E582D9E04AAA}"/>
              </a:ext>
            </a:extLst>
          </p:cNvPr>
          <p:cNvSpPr/>
          <p:nvPr/>
        </p:nvSpPr>
        <p:spPr>
          <a:xfrm>
            <a:off x="6146280" y="1412238"/>
            <a:ext cx="414609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it-IT" altLang="it-IT" sz="1600" b="1" kern="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</a:t>
            </a:r>
            <a:r>
              <a:rPr lang="it-IT" altLang="it-IT" sz="1600" kern="0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 of </a:t>
            </a:r>
            <a:r>
              <a:rPr lang="it-IT" altLang="it-IT" sz="1600" kern="0" dirty="0" err="1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  <a:r>
              <a:rPr lang="it-IT" altLang="it-IT" sz="1600" kern="0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it-IT" altLang="it-IT" sz="1600" b="1" kern="0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1600" kern="0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</a:t>
            </a:r>
            <a:r>
              <a:rPr lang="it-IT" altLang="it-IT" sz="1600" kern="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(Logfile.dat) with the </a:t>
            </a:r>
            <a:r>
              <a:rPr lang="it-IT" altLang="it-IT" sz="1600" kern="0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outcome</a:t>
            </a:r>
            <a:r>
              <a:rPr lang="it-IT" altLang="it-IT" sz="1600" kern="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altLang="it-IT" sz="1600" kern="0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altLang="it-IT" sz="1600" kern="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check and </a:t>
            </a:r>
            <a:r>
              <a:rPr lang="it-IT" altLang="it-IT" sz="1600" kern="0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  <a:r>
              <a:rPr lang="it-IT" altLang="it-IT" sz="1600" kern="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/warnings </a:t>
            </a:r>
            <a:r>
              <a:rPr lang="it-IT" altLang="it-IT" sz="1600" kern="0" dirty="0" err="1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specifications</a:t>
            </a:r>
            <a:r>
              <a:rPr lang="it-IT" altLang="it-IT" sz="1600" kern="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altLang="it-IT" sz="1600" kern="0" dirty="0" smtClean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plots for </a:t>
            </a:r>
            <a:r>
              <a:rPr lang="it-IT" altLang="it-IT" sz="1600" kern="0" dirty="0"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qualitative controls.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="" xmlns:a16="http://schemas.microsoft.com/office/drawing/2014/main" id="{1C9A0EFA-D8B6-41A6-81EE-A8897C796E8B}"/>
              </a:ext>
            </a:extLst>
          </p:cNvPr>
          <p:cNvSpPr/>
          <p:nvPr/>
        </p:nvSpPr>
        <p:spPr>
          <a:xfrm>
            <a:off x="3917566" y="3061255"/>
            <a:ext cx="4073289" cy="2154436"/>
          </a:xfrm>
          <a:prstGeom prst="rect">
            <a:avLst/>
          </a:prstGeom>
          <a:gradFill>
            <a:gsLst>
              <a:gs pos="15000">
                <a:schemeClr val="accent1">
                  <a:lumMod val="110000"/>
                  <a:satMod val="105000"/>
                  <a:tint val="67000"/>
                </a:schemeClr>
              </a:gs>
              <a:gs pos="60000">
                <a:schemeClr val="accent1">
                  <a:lumMod val="105000"/>
                  <a:satMod val="103000"/>
                  <a:tint val="73000"/>
                </a:schemeClr>
              </a:gs>
              <a:gs pos="85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Sequence of the function calls in </a:t>
            </a:r>
            <a:r>
              <a:rPr lang="en-GB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RoME</a:t>
            </a:r>
            <a:endParaRPr lang="en-GB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Check duplicated records on TX files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 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quasi-identical records on TX files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Check AREA and YEAR fields are the same for all the files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Check dictionary on TX files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Specific checks on 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Specific checks on TB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Specific checks on TC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Specific checks on TE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Specific checks on TL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Cross checks</a:t>
            </a:r>
          </a:p>
        </p:txBody>
      </p:sp>
      <p:sp>
        <p:nvSpPr>
          <p:cNvPr id="22" name="Freccia curva 21">
            <a:extLst>
              <a:ext uri="{FF2B5EF4-FFF2-40B4-BE49-F238E27FC236}">
                <a16:creationId xmlns="" xmlns:a16="http://schemas.microsoft.com/office/drawing/2014/main" id="{64C05570-51AC-4605-979D-1F93FD60C0EF}"/>
              </a:ext>
            </a:extLst>
          </p:cNvPr>
          <p:cNvSpPr/>
          <p:nvPr/>
        </p:nvSpPr>
        <p:spPr>
          <a:xfrm flipV="1">
            <a:off x="2309435" y="3769512"/>
            <a:ext cx="1536124" cy="551295"/>
          </a:xfrm>
          <a:prstGeom prst="bentArrow">
            <a:avLst>
              <a:gd name="adj1" fmla="val 17839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="" xmlns:a16="http://schemas.microsoft.com/office/drawing/2014/main" id="{9A8FCB53-1FF9-447C-8994-D11E63F21F2F}"/>
              </a:ext>
            </a:extLst>
          </p:cNvPr>
          <p:cNvSpPr txBox="1"/>
          <p:nvPr/>
        </p:nvSpPr>
        <p:spPr>
          <a:xfrm>
            <a:off x="2081802" y="2587627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Inputs</a:t>
            </a:r>
            <a:endParaRPr lang="en-GB" sz="1600" dirty="0"/>
          </a:p>
        </p:txBody>
      </p:sp>
      <p:grpSp>
        <p:nvGrpSpPr>
          <p:cNvPr id="24" name="Gruppo 23">
            <a:extLst>
              <a:ext uri="{FF2B5EF4-FFF2-40B4-BE49-F238E27FC236}">
                <a16:creationId xmlns="" xmlns:a16="http://schemas.microsoft.com/office/drawing/2014/main" id="{62ED2DFB-D2E6-406B-9148-943DAC79BDFB}"/>
              </a:ext>
            </a:extLst>
          </p:cNvPr>
          <p:cNvGrpSpPr/>
          <p:nvPr/>
        </p:nvGrpSpPr>
        <p:grpSpPr>
          <a:xfrm>
            <a:off x="1693125" y="5036538"/>
            <a:ext cx="1656580" cy="1583537"/>
            <a:chOff x="242516" y="5390438"/>
            <a:chExt cx="1656580" cy="1583537"/>
          </a:xfrm>
        </p:grpSpPr>
        <p:grpSp>
          <p:nvGrpSpPr>
            <p:cNvPr id="25" name="Group 27">
              <a:extLst>
                <a:ext uri="{FF2B5EF4-FFF2-40B4-BE49-F238E27FC236}">
                  <a16:creationId xmlns="" xmlns:a16="http://schemas.microsoft.com/office/drawing/2014/main" id="{C8DF6429-EA00-41D7-B499-8FCBA87F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16" y="5390438"/>
              <a:ext cx="936625" cy="1022349"/>
              <a:chOff x="1837" y="3557"/>
              <a:chExt cx="590" cy="644"/>
            </a:xfrm>
          </p:grpSpPr>
          <p:sp>
            <p:nvSpPr>
              <p:cNvPr id="28" name="AutoShape 24">
                <a:extLst>
                  <a:ext uri="{FF2B5EF4-FFF2-40B4-BE49-F238E27FC236}">
                    <a16:creationId xmlns="" xmlns:a16="http://schemas.microsoft.com/office/drawing/2014/main" id="{69B2C356-F1A3-4F99-A276-FB0CEDA35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557"/>
                <a:ext cx="363" cy="453"/>
              </a:xfrm>
              <a:prstGeom prst="foldedCorner">
                <a:avLst>
                  <a:gd name="adj" fmla="val 125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800" b="1" dirty="0" err="1" smtClean="0">
                    <a:solidFill>
                      <a:srgbClr val="FF0000"/>
                    </a:solidFill>
                    <a:latin typeface="Calibri" panose="020F0502020204030204" pitchFamily="34" charset="0"/>
                    <a:ea typeface="ＭＳ Ｐゴシック" pitchFamily="-65" charset="-128"/>
                    <a:cs typeface="Calibri" panose="020F0502020204030204" pitchFamily="34" charset="0"/>
                  </a:rPr>
                  <a:t>species</a:t>
                </a:r>
                <a:endParaRPr lang="it-IT" altLang="it-IT" sz="8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ＭＳ Ｐゴシック" pitchFamily="-65" charset="-128"/>
                  <a:cs typeface="Calibri" panose="020F0502020204030204" pitchFamily="34" charset="0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ＭＳ Ｐゴシック" pitchFamily="-65" charset="-128"/>
                    <a:cs typeface="Calibri" panose="020F0502020204030204" pitchFamily="34" charset="0"/>
                  </a:rPr>
                  <a:t>____</a:t>
                </a:r>
                <a:endParaRPr lang="it-IT" altLang="it-IT" sz="1600" dirty="0">
                  <a:solidFill>
                    <a:srgbClr val="FF0000"/>
                  </a:solidFill>
                  <a:latin typeface="Calibri" panose="020F0502020204030204" pitchFamily="34" charset="0"/>
                  <a:ea typeface="ＭＳ Ｐゴシック" pitchFamily="-65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AutoShape 25">
                <a:extLst>
                  <a:ext uri="{FF2B5EF4-FFF2-40B4-BE49-F238E27FC236}">
                    <a16:creationId xmlns="" xmlns:a16="http://schemas.microsoft.com/office/drawing/2014/main" id="{3E405E27-72D3-4738-8A23-F42CAE2E0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3719"/>
                <a:ext cx="408" cy="482"/>
              </a:xfrm>
              <a:prstGeom prst="foldedCorner">
                <a:avLst>
                  <a:gd name="adj" fmla="val 125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800" b="1" dirty="0" err="1" smtClean="0">
                    <a:solidFill>
                      <a:srgbClr val="FF0000"/>
                    </a:solidFill>
                    <a:latin typeface="Calibri" panose="020F0502020204030204" pitchFamily="34" charset="0"/>
                    <a:ea typeface="ＭＳ Ｐゴシック" pitchFamily="-65" charset="-128"/>
                    <a:cs typeface="Calibri" panose="020F0502020204030204" pitchFamily="34" charset="0"/>
                  </a:rPr>
                  <a:t>maturity</a:t>
                </a:r>
                <a:endParaRPr lang="it-IT" altLang="it-IT" sz="800" b="1" dirty="0" smtClean="0">
                  <a:solidFill>
                    <a:srgbClr val="FF0000"/>
                  </a:solidFill>
                  <a:latin typeface="Calibri" panose="020F0502020204030204" pitchFamily="34" charset="0"/>
                  <a:ea typeface="ＭＳ Ｐゴシック" pitchFamily="-65" charset="-128"/>
                  <a:cs typeface="Calibri" panose="020F0502020204030204" pitchFamily="34" charset="0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ＭＳ Ｐゴシック" pitchFamily="-65" charset="-128"/>
                    <a:cs typeface="Calibri" panose="020F0502020204030204" pitchFamily="34" charset="0"/>
                  </a:rPr>
                  <a:t>____</a:t>
                </a:r>
                <a:endParaRPr lang="it-IT" altLang="it-IT" sz="1600" dirty="0">
                  <a:solidFill>
                    <a:srgbClr val="FF0000"/>
                  </a:solidFill>
                  <a:latin typeface="Calibri" panose="020F0502020204030204" pitchFamily="34" charset="0"/>
                  <a:ea typeface="ＭＳ Ｐゴシック" pitchFamily="-65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AutoShape 26">
              <a:extLst>
                <a:ext uri="{FF2B5EF4-FFF2-40B4-BE49-F238E27FC236}">
                  <a16:creationId xmlns="" xmlns:a16="http://schemas.microsoft.com/office/drawing/2014/main" id="{BAF99C89-6A7F-4C75-87AA-05168D61B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794" y="5993793"/>
              <a:ext cx="576263" cy="69215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800" b="1" dirty="0" err="1">
                  <a:solidFill>
                    <a:srgbClr val="FF0000"/>
                  </a:solidFill>
                  <a:latin typeface="Calibri" panose="020F0502020204030204" pitchFamily="34" charset="0"/>
                  <a:ea typeface="ＭＳ Ｐゴシック" pitchFamily="-65" charset="-128"/>
                  <a:cs typeface="Calibri" panose="020F0502020204030204" pitchFamily="34" charset="0"/>
                </a:rPr>
                <a:t>strata</a:t>
              </a:r>
              <a:endParaRPr lang="it-IT" altLang="it-IT" sz="800" b="1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itchFamily="-65" charset="-128"/>
                <a:cs typeface="Calibri" panose="020F050202020403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800" b="1" dirty="0">
                  <a:solidFill>
                    <a:srgbClr val="FF0000"/>
                  </a:solidFill>
                  <a:latin typeface="Calibri" panose="020F0502020204030204" pitchFamily="34" charset="0"/>
                  <a:ea typeface="ＭＳ Ｐゴシック" pitchFamily="-65" charset="-128"/>
                  <a:cs typeface="Calibri" panose="020F0502020204030204" pitchFamily="34" charset="0"/>
                </a:rPr>
                <a:t>___</a:t>
              </a:r>
              <a:endParaRPr lang="it-IT" altLang="it-IT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itchFamily="-65" charset="-128"/>
                <a:cs typeface="Calibri" panose="020F0502020204030204" pitchFamily="34" charset="0"/>
              </a:endParaRPr>
            </a:p>
          </p:txBody>
        </p:sp>
        <p:sp>
          <p:nvSpPr>
            <p:cNvPr id="27" name="AutoShape 35">
              <a:extLst>
                <a:ext uri="{FF2B5EF4-FFF2-40B4-BE49-F238E27FC236}">
                  <a16:creationId xmlns="" xmlns:a16="http://schemas.microsoft.com/office/drawing/2014/main" id="{C89F775D-B5C0-4AB1-B408-921AAD7B7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834" y="6281825"/>
              <a:ext cx="576262" cy="69215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800" b="1" dirty="0" err="1">
                  <a:solidFill>
                    <a:srgbClr val="FF0000"/>
                  </a:solidFill>
                  <a:latin typeface="Calibri" panose="020F0502020204030204" pitchFamily="34" charset="0"/>
                  <a:ea typeface="ＭＳ Ｐゴシック" pitchFamily="-65" charset="-128"/>
                  <a:cs typeface="Calibri" panose="020F0502020204030204" pitchFamily="34" charset="0"/>
                </a:rPr>
                <a:t>size</a:t>
              </a:r>
              <a:endParaRPr lang="it-IT" altLang="it-IT" sz="800" b="1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itchFamily="-65" charset="-128"/>
                <a:cs typeface="Calibri" panose="020F050202020403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800" b="1" dirty="0">
                  <a:solidFill>
                    <a:srgbClr val="FF0000"/>
                  </a:solidFill>
                  <a:latin typeface="Calibri" panose="020F0502020204030204" pitchFamily="34" charset="0"/>
                  <a:ea typeface="ＭＳ Ｐゴシック" pitchFamily="-65" charset="-128"/>
                  <a:cs typeface="Calibri" panose="020F0502020204030204" pitchFamily="34" charset="0"/>
                </a:rPr>
                <a:t>___</a:t>
              </a:r>
              <a:endParaRPr lang="it-IT" altLang="it-IT" sz="16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itchFamily="-65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30" name="CasellaDiTesto 29">
            <a:extLst>
              <a:ext uri="{FF2B5EF4-FFF2-40B4-BE49-F238E27FC236}">
                <a16:creationId xmlns="" xmlns:a16="http://schemas.microsoft.com/office/drawing/2014/main" id="{4BC5B4E2-0B58-49E3-AF8B-A457A9DF47F9}"/>
              </a:ext>
            </a:extLst>
          </p:cNvPr>
          <p:cNvSpPr txBox="1"/>
          <p:nvPr/>
        </p:nvSpPr>
        <p:spPr>
          <a:xfrm>
            <a:off x="1534587" y="6404051"/>
            <a:ext cx="1544462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 err="1"/>
              <a:t>Supplementary</a:t>
            </a:r>
            <a:r>
              <a:rPr lang="it-IT" sz="1200" dirty="0"/>
              <a:t> </a:t>
            </a:r>
            <a:r>
              <a:rPr lang="it-IT" sz="1200" dirty="0" err="1"/>
              <a:t>tables</a:t>
            </a:r>
            <a:endParaRPr lang="en-GB" sz="1200" dirty="0"/>
          </a:p>
        </p:txBody>
      </p:sp>
      <p:sp>
        <p:nvSpPr>
          <p:cNvPr id="31" name="Freccia a destra 30">
            <a:extLst>
              <a:ext uri="{FF2B5EF4-FFF2-40B4-BE49-F238E27FC236}">
                <a16:creationId xmlns="" xmlns:a16="http://schemas.microsoft.com/office/drawing/2014/main" id="{53F43414-25D6-4C5F-B803-FDAA14272870}"/>
              </a:ext>
            </a:extLst>
          </p:cNvPr>
          <p:cNvSpPr/>
          <p:nvPr/>
        </p:nvSpPr>
        <p:spPr>
          <a:xfrm>
            <a:off x="8015307" y="3432922"/>
            <a:ext cx="1001943" cy="17896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32" name="CasellaDiTesto 31">
            <a:extLst>
              <a:ext uri="{FF2B5EF4-FFF2-40B4-BE49-F238E27FC236}">
                <a16:creationId xmlns="" xmlns:a16="http://schemas.microsoft.com/office/drawing/2014/main" id="{8176B025-6AA7-42A1-818A-D05489D7299B}"/>
              </a:ext>
            </a:extLst>
          </p:cNvPr>
          <p:cNvSpPr txBox="1"/>
          <p:nvPr/>
        </p:nvSpPr>
        <p:spPr>
          <a:xfrm>
            <a:off x="8879403" y="2596755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00B050"/>
                </a:solidFill>
              </a:rPr>
              <a:t>Outputs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33" name="Freccia curva 32">
            <a:extLst>
              <a:ext uri="{FF2B5EF4-FFF2-40B4-BE49-F238E27FC236}">
                <a16:creationId xmlns="" xmlns:a16="http://schemas.microsoft.com/office/drawing/2014/main" id="{E74511EE-7831-4028-A33E-536A385489AC}"/>
              </a:ext>
            </a:extLst>
          </p:cNvPr>
          <p:cNvSpPr/>
          <p:nvPr/>
        </p:nvSpPr>
        <p:spPr>
          <a:xfrm>
            <a:off x="2286416" y="4412580"/>
            <a:ext cx="1559143" cy="556603"/>
          </a:xfrm>
          <a:prstGeom prst="bentArrow">
            <a:avLst>
              <a:gd name="adj1" fmla="val 17839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4" name="Freccia curva 33">
            <a:extLst>
              <a:ext uri="{FF2B5EF4-FFF2-40B4-BE49-F238E27FC236}">
                <a16:creationId xmlns="" xmlns:a16="http://schemas.microsoft.com/office/drawing/2014/main" id="{805446A6-0E5B-4CB1-9919-DA29D838362D}"/>
              </a:ext>
            </a:extLst>
          </p:cNvPr>
          <p:cNvSpPr/>
          <p:nvPr/>
        </p:nvSpPr>
        <p:spPr>
          <a:xfrm rot="5400000">
            <a:off x="8179424" y="3851913"/>
            <a:ext cx="657109" cy="985342"/>
          </a:xfrm>
          <a:prstGeom prst="bentArrow">
            <a:avLst>
              <a:gd name="adj1" fmla="val 17839"/>
              <a:gd name="adj2" fmla="val 21472"/>
              <a:gd name="adj3" fmla="val 20297"/>
              <a:gd name="adj4" fmla="val 4375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="" xmlns:a16="http://schemas.microsoft.com/office/drawing/2014/main" id="{B5927B02-D353-4207-BDBD-99C18C71C63F}"/>
              </a:ext>
            </a:extLst>
          </p:cNvPr>
          <p:cNvSpPr txBox="1"/>
          <p:nvPr/>
        </p:nvSpPr>
        <p:spPr>
          <a:xfrm>
            <a:off x="3550686" y="5591165"/>
            <a:ext cx="4607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 smtClean="0">
                <a:solidFill>
                  <a:srgbClr val="FF0000"/>
                </a:solidFill>
              </a:rPr>
              <a:t>RoME</a:t>
            </a:r>
            <a:r>
              <a:rPr lang="it-IT" sz="1600" dirty="0" smtClean="0">
                <a:solidFill>
                  <a:srgbClr val="FF0000"/>
                </a:solidFill>
              </a:rPr>
              <a:t> </a:t>
            </a:r>
            <a:r>
              <a:rPr lang="it-IT" sz="1600" dirty="0" err="1" smtClean="0">
                <a:solidFill>
                  <a:srgbClr val="FF0000"/>
                </a:solidFill>
              </a:rPr>
              <a:t>detects</a:t>
            </a:r>
            <a:r>
              <a:rPr lang="it-IT" sz="1600" dirty="0" smtClean="0">
                <a:solidFill>
                  <a:srgbClr val="FF0000"/>
                </a:solidFill>
              </a:rPr>
              <a:t> </a:t>
            </a:r>
            <a:r>
              <a:rPr lang="it-IT" sz="1600" dirty="0" err="1">
                <a:solidFill>
                  <a:srgbClr val="FF0000"/>
                </a:solidFill>
              </a:rPr>
              <a:t>errors</a:t>
            </a:r>
            <a:r>
              <a:rPr lang="it-IT" sz="1600" dirty="0">
                <a:solidFill>
                  <a:srgbClr val="FF0000"/>
                </a:solidFill>
              </a:rPr>
              <a:t>, </a:t>
            </a:r>
            <a:r>
              <a:rPr lang="it-IT" sz="1600" dirty="0" err="1">
                <a:solidFill>
                  <a:srgbClr val="FF0000"/>
                </a:solidFill>
              </a:rPr>
              <a:t>then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 err="1">
                <a:solidFill>
                  <a:srgbClr val="FF0000"/>
                </a:solidFill>
              </a:rPr>
              <a:t>is</a:t>
            </a:r>
            <a:r>
              <a:rPr lang="it-IT" sz="1600" dirty="0">
                <a:solidFill>
                  <a:srgbClr val="FF0000"/>
                </a:solidFill>
              </a:rPr>
              <a:t> up to the </a:t>
            </a:r>
            <a:r>
              <a:rPr lang="it-IT" sz="1600" dirty="0" err="1">
                <a:solidFill>
                  <a:srgbClr val="FF0000"/>
                </a:solidFill>
              </a:rPr>
              <a:t>final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 err="1">
                <a:solidFill>
                  <a:srgbClr val="FF0000"/>
                </a:solidFill>
              </a:rPr>
              <a:t>user</a:t>
            </a:r>
            <a:r>
              <a:rPr lang="it-IT" sz="1600" dirty="0">
                <a:solidFill>
                  <a:srgbClr val="FF0000"/>
                </a:solidFill>
              </a:rPr>
              <a:t> to </a:t>
            </a:r>
            <a:r>
              <a:rPr lang="it-IT" sz="1600" dirty="0" err="1">
                <a:solidFill>
                  <a:srgbClr val="FF0000"/>
                </a:solidFill>
              </a:rPr>
              <a:t>correct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 err="1">
                <a:solidFill>
                  <a:srgbClr val="FF0000"/>
                </a:solidFill>
              </a:rPr>
              <a:t>them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36" name="Immagin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43" y="5384346"/>
            <a:ext cx="1151599" cy="12357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7" name="Immagine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5" t="9965" r="11754" b="47649"/>
          <a:stretch/>
        </p:blipFill>
        <p:spPr>
          <a:xfrm>
            <a:off x="8387464" y="4764098"/>
            <a:ext cx="1259960" cy="9987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881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DB61221F-60E7-4048-A7E2-BF171026FA2D}"/>
              </a:ext>
            </a:extLst>
          </p:cNvPr>
          <p:cNvSpPr txBox="1"/>
          <p:nvPr/>
        </p:nvSpPr>
        <p:spPr>
          <a:xfrm>
            <a:off x="5155715" y="2433933"/>
            <a:ext cx="5026536" cy="37856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NEW FEATURES</a:t>
            </a:r>
          </a:p>
          <a:p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/>
              <a:t>Completely updated version, compatible with the more </a:t>
            </a:r>
            <a:r>
              <a:rPr lang="en-GB" sz="1600" u="sng" dirty="0"/>
              <a:t>recent versions of R </a:t>
            </a:r>
            <a:r>
              <a:rPr lang="en-GB" sz="1600" dirty="0"/>
              <a:t>software and dependencies</a:t>
            </a:r>
          </a:p>
          <a:p>
            <a:pPr marL="342900" indent="-342900">
              <a:buFontTx/>
              <a:buChar char="-"/>
            </a:pPr>
            <a:r>
              <a:rPr lang="en-GB" sz="1600" dirty="0"/>
              <a:t>Multiplatform (Windows and Linux for RDBFIS)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67 </a:t>
            </a:r>
            <a:r>
              <a:rPr lang="en-GB" sz="1600" u="sng" dirty="0"/>
              <a:t>standalone check functions</a:t>
            </a:r>
          </a:p>
          <a:p>
            <a:pPr marL="285750" indent="-285750">
              <a:buFontTx/>
              <a:buChar char="-"/>
            </a:pPr>
            <a:r>
              <a:rPr lang="en-GB" sz="1600" u="sng" dirty="0"/>
              <a:t>Documentation embedded </a:t>
            </a:r>
            <a:r>
              <a:rPr lang="en-GB" sz="1600" dirty="0"/>
              <a:t>in the package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Runs embedded in RDBFIS and stand-alone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Improved quality of plots and maps;</a:t>
            </a: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/>
              <a:t>Specific functions for RDBFIS</a:t>
            </a:r>
          </a:p>
          <a:p>
            <a:pPr marL="808038" indent="-342900">
              <a:buFont typeface="Arial" panose="020B0604020202020204" pitchFamily="34" charset="0"/>
              <a:buChar char="•"/>
            </a:pPr>
            <a:r>
              <a:rPr lang="en-GB" sz="1600" u="sng" dirty="0" err="1"/>
              <a:t>RoMEcc</a:t>
            </a:r>
            <a:r>
              <a:rPr lang="en-GB" sz="1600" dirty="0"/>
              <a:t> </a:t>
            </a:r>
            <a:r>
              <a:rPr lang="en-GB" sz="1600" dirty="0" smtClean="0"/>
              <a:t>(and </a:t>
            </a:r>
            <a:r>
              <a:rPr lang="en-GB" sz="1600" dirty="0" err="1" smtClean="0"/>
              <a:t>RoMEBScc</a:t>
            </a:r>
            <a:r>
              <a:rPr lang="en-GB" sz="1600" dirty="0" smtClean="0"/>
              <a:t>) to </a:t>
            </a:r>
            <a:r>
              <a:rPr lang="en-GB" sz="1600" dirty="0"/>
              <a:t>analyse the </a:t>
            </a:r>
            <a:r>
              <a:rPr lang="en-GB" sz="1600" dirty="0" smtClean="0"/>
              <a:t>MEDITS </a:t>
            </a:r>
            <a:r>
              <a:rPr lang="en-GB" sz="1600" dirty="0"/>
              <a:t>tables </a:t>
            </a:r>
            <a:r>
              <a:rPr lang="en-GB" sz="1600" u="sng" dirty="0"/>
              <a:t>without interruption </a:t>
            </a:r>
            <a:r>
              <a:rPr lang="en-GB" sz="1600" dirty="0"/>
              <a:t>and report all the errors occurred (</a:t>
            </a:r>
            <a:r>
              <a:rPr lang="en-GB" sz="1600" u="sng" dirty="0"/>
              <a:t>error report + </a:t>
            </a:r>
            <a:r>
              <a:rPr lang="en-GB" sz="1600" u="sng" dirty="0" err="1"/>
              <a:t>logfile</a:t>
            </a:r>
            <a:r>
              <a:rPr lang="en-GB" sz="1600" dirty="0"/>
              <a:t>)</a:t>
            </a:r>
          </a:p>
          <a:p>
            <a:pPr marL="808038" indent="-342900">
              <a:buFont typeface="Arial" panose="020B0604020202020204" pitchFamily="34" charset="0"/>
              <a:buChar char="•"/>
            </a:pPr>
            <a:r>
              <a:rPr lang="en-GB" sz="1600" dirty="0"/>
              <a:t>all the </a:t>
            </a:r>
            <a:r>
              <a:rPr lang="en-GB" sz="1600" u="sng" dirty="0"/>
              <a:t>outputs</a:t>
            </a:r>
            <a:r>
              <a:rPr lang="en-GB" sz="1600" dirty="0"/>
              <a:t> of the analysis are </a:t>
            </a:r>
            <a:r>
              <a:rPr lang="en-GB" sz="1600" dirty="0" smtClean="0"/>
              <a:t>also stored </a:t>
            </a:r>
            <a:r>
              <a:rPr lang="en-GB" sz="1600" u="sng" dirty="0"/>
              <a:t>in a local zip file</a:t>
            </a:r>
            <a:endParaRPr lang="en-GB" u="sng" dirty="0"/>
          </a:p>
        </p:txBody>
      </p:sp>
      <p:grpSp>
        <p:nvGrpSpPr>
          <p:cNvPr id="5" name="Gruppo 4"/>
          <p:cNvGrpSpPr/>
          <p:nvPr/>
        </p:nvGrpSpPr>
        <p:grpSpPr>
          <a:xfrm>
            <a:off x="2283364" y="4360386"/>
            <a:ext cx="2297423" cy="1645389"/>
            <a:chOff x="1435993" y="3959719"/>
            <a:chExt cx="2297423" cy="1645389"/>
          </a:xfrm>
        </p:grpSpPr>
        <p:grpSp>
          <p:nvGrpSpPr>
            <p:cNvPr id="6" name="Gruppo 5"/>
            <p:cNvGrpSpPr/>
            <p:nvPr/>
          </p:nvGrpSpPr>
          <p:grpSpPr>
            <a:xfrm>
              <a:off x="1435993" y="4233869"/>
              <a:ext cx="2219904" cy="1371239"/>
              <a:chOff x="6548188" y="1092827"/>
              <a:chExt cx="2219904" cy="1371239"/>
            </a:xfrm>
          </p:grpSpPr>
          <p:sp>
            <p:nvSpPr>
              <p:cNvPr id="8" name="Rettangolo arrotondato 6">
                <a:extLst>
                  <a:ext uri="{FF2B5EF4-FFF2-40B4-BE49-F238E27FC236}">
                    <a16:creationId xmlns="" xmlns:a16="http://schemas.microsoft.com/office/drawing/2014/main" id="{D1DDC57C-EDA8-45D4-A239-60468D37CD1B}"/>
                  </a:ext>
                </a:extLst>
              </p:cNvPr>
              <p:cNvSpPr/>
              <p:nvPr/>
            </p:nvSpPr>
            <p:spPr>
              <a:xfrm>
                <a:off x="6548188" y="1092827"/>
                <a:ext cx="2160240" cy="1371239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ttangolo 8">
                <a:extLst>
                  <a:ext uri="{FF2B5EF4-FFF2-40B4-BE49-F238E27FC236}">
                    <a16:creationId xmlns="" xmlns:a16="http://schemas.microsoft.com/office/drawing/2014/main" id="{5515AAB6-6D15-4F10-9651-5CA33BF0B4D5}"/>
                  </a:ext>
                </a:extLst>
              </p:cNvPr>
              <p:cNvSpPr/>
              <p:nvPr/>
            </p:nvSpPr>
            <p:spPr>
              <a:xfrm>
                <a:off x="6593779" y="1178281"/>
                <a:ext cx="217431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Environment</a:t>
                </a:r>
              </a:p>
              <a:p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version &gt; 4.1.2</a:t>
                </a:r>
              </a:p>
              <a:p>
                <a:r>
                  <a:rPr lang="en-GB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Rstudio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v. </a:t>
                </a:r>
                <a:r>
                  <a:rPr lang="it-IT" dirty="0"/>
                  <a:t>2022.12.0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License: GPL-3</a:t>
                </a:r>
                <a:endParaRPr lang="en-GB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7" name="Immagine 6">
              <a:extLst>
                <a:ext uri="{FF2B5EF4-FFF2-40B4-BE49-F238E27FC236}">
                  <a16:creationId xmlns="" xmlns:a16="http://schemas.microsoft.com/office/drawing/2014/main" id="{6624FCED-DAC6-474C-8CAF-8A87AF427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00110">
              <a:off x="3098167" y="4081620"/>
              <a:ext cx="757150" cy="513348"/>
            </a:xfrm>
            <a:prstGeom prst="rect">
              <a:avLst/>
            </a:prstGeom>
          </p:spPr>
        </p:pic>
      </p:grpSp>
      <p:sp>
        <p:nvSpPr>
          <p:cNvPr id="10" name="Rettangolo 9"/>
          <p:cNvSpPr/>
          <p:nvPr/>
        </p:nvSpPr>
        <p:spPr>
          <a:xfrm>
            <a:off x="1271928" y="1371571"/>
            <a:ext cx="48395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B050"/>
                </a:solidFill>
              </a:rPr>
              <a:t>##################################################################</a:t>
            </a:r>
          </a:p>
          <a:p>
            <a:r>
              <a:rPr lang="it-IT" sz="900" dirty="0">
                <a:solidFill>
                  <a:srgbClr val="00B050"/>
                </a:solidFill>
              </a:rPr>
              <a:t># </a:t>
            </a:r>
            <a:r>
              <a:rPr lang="it-IT" sz="900" dirty="0" err="1">
                <a:solidFill>
                  <a:srgbClr val="00B050"/>
                </a:solidFill>
              </a:rPr>
              <a:t>RoME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smtClean="0">
                <a:solidFill>
                  <a:srgbClr val="00B050"/>
                </a:solidFill>
              </a:rPr>
              <a:t>v.0.1.38 </a:t>
            </a:r>
            <a:r>
              <a:rPr lang="it-IT" sz="900" dirty="0">
                <a:solidFill>
                  <a:srgbClr val="00B050"/>
                </a:solidFill>
              </a:rPr>
              <a:t>R Code to </a:t>
            </a:r>
            <a:r>
              <a:rPr lang="it-IT" sz="900" dirty="0" err="1">
                <a:solidFill>
                  <a:srgbClr val="00B050"/>
                </a:solidFill>
              </a:rPr>
              <a:t>Perform</a:t>
            </a:r>
            <a:r>
              <a:rPr lang="it-IT" sz="900" dirty="0">
                <a:solidFill>
                  <a:srgbClr val="00B050"/>
                </a:solidFill>
              </a:rPr>
              <a:t> Multiple </a:t>
            </a:r>
            <a:r>
              <a:rPr lang="it-IT" sz="900" dirty="0" err="1">
                <a:solidFill>
                  <a:srgbClr val="00B050"/>
                </a:solidFill>
              </a:rPr>
              <a:t>Checks</a:t>
            </a:r>
            <a:r>
              <a:rPr lang="it-IT" sz="900" dirty="0">
                <a:solidFill>
                  <a:srgbClr val="00B050"/>
                </a:solidFill>
              </a:rPr>
              <a:t> on MEDITS </a:t>
            </a:r>
            <a:r>
              <a:rPr lang="it-IT" sz="900" dirty="0" err="1">
                <a:solidFill>
                  <a:srgbClr val="00B050"/>
                </a:solidFill>
              </a:rPr>
              <a:t>Survey</a:t>
            </a:r>
            <a:r>
              <a:rPr lang="it-IT" sz="900" dirty="0">
                <a:solidFill>
                  <a:srgbClr val="00B050"/>
                </a:solidFill>
              </a:rPr>
              <a:t> Data</a:t>
            </a:r>
          </a:p>
          <a:p>
            <a:r>
              <a:rPr lang="it-IT" sz="900" dirty="0">
                <a:solidFill>
                  <a:srgbClr val="00B050"/>
                </a:solidFill>
              </a:rPr>
              <a:t># W. Zupa, I. Bitetto, M.T. Spedicato</a:t>
            </a:r>
          </a:p>
          <a:p>
            <a:r>
              <a:rPr lang="it-IT" sz="900" dirty="0">
                <a:solidFill>
                  <a:srgbClr val="00B050"/>
                </a:solidFill>
              </a:rPr>
              <a:t>#</a:t>
            </a:r>
          </a:p>
          <a:p>
            <a:r>
              <a:rPr lang="it-IT" sz="900" dirty="0">
                <a:solidFill>
                  <a:srgbClr val="00B050"/>
                </a:solidFill>
              </a:rPr>
              <a:t># In case of use of the software, the </a:t>
            </a:r>
            <a:r>
              <a:rPr lang="it-IT" sz="900" dirty="0" err="1">
                <a:solidFill>
                  <a:srgbClr val="00B050"/>
                </a:solidFill>
              </a:rPr>
              <a:t>Authors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should</a:t>
            </a:r>
            <a:r>
              <a:rPr lang="it-IT" sz="900" dirty="0">
                <a:solidFill>
                  <a:srgbClr val="00B050"/>
                </a:solidFill>
              </a:rPr>
              <a:t> be </a:t>
            </a:r>
            <a:r>
              <a:rPr lang="it-IT" sz="900" dirty="0" err="1">
                <a:solidFill>
                  <a:srgbClr val="00B050"/>
                </a:solidFill>
              </a:rPr>
              <a:t>cited</a:t>
            </a:r>
            <a:r>
              <a:rPr lang="it-IT" sz="900" dirty="0">
                <a:solidFill>
                  <a:srgbClr val="00B050"/>
                </a:solidFill>
              </a:rPr>
              <a:t>.</a:t>
            </a:r>
          </a:p>
          <a:p>
            <a:r>
              <a:rPr lang="it-IT" sz="900" dirty="0">
                <a:solidFill>
                  <a:srgbClr val="00B050"/>
                </a:solidFill>
              </a:rPr>
              <a:t># </a:t>
            </a:r>
            <a:r>
              <a:rPr lang="it-IT" sz="900" dirty="0" err="1">
                <a:solidFill>
                  <a:srgbClr val="00B050"/>
                </a:solidFill>
              </a:rPr>
              <a:t>If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you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have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any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comments</a:t>
            </a:r>
            <a:r>
              <a:rPr lang="it-IT" sz="900" dirty="0">
                <a:solidFill>
                  <a:srgbClr val="00B050"/>
                </a:solidFill>
              </a:rPr>
              <a:t> or </a:t>
            </a:r>
            <a:r>
              <a:rPr lang="it-IT" sz="900" dirty="0" err="1">
                <a:solidFill>
                  <a:srgbClr val="00B050"/>
                </a:solidFill>
              </a:rPr>
              <a:t>suggestions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please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contact</a:t>
            </a:r>
            <a:r>
              <a:rPr lang="it-IT" sz="900" dirty="0">
                <a:solidFill>
                  <a:srgbClr val="00B050"/>
                </a:solidFill>
              </a:rPr>
              <a:t> the </a:t>
            </a:r>
            <a:r>
              <a:rPr lang="it-IT" sz="900" dirty="0" err="1">
                <a:solidFill>
                  <a:srgbClr val="00B050"/>
                </a:solidFill>
              </a:rPr>
              <a:t>following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</a:p>
          <a:p>
            <a:r>
              <a:rPr lang="it-IT" sz="900" dirty="0">
                <a:solidFill>
                  <a:srgbClr val="00B050"/>
                </a:solidFill>
              </a:rPr>
              <a:t># e-mail </a:t>
            </a:r>
            <a:r>
              <a:rPr lang="it-IT" sz="900" dirty="0" err="1">
                <a:solidFill>
                  <a:srgbClr val="00B050"/>
                </a:solidFill>
              </a:rPr>
              <a:t>address</a:t>
            </a:r>
            <a:r>
              <a:rPr lang="it-IT" sz="900" dirty="0">
                <a:solidFill>
                  <a:srgbClr val="00B050"/>
                </a:solidFill>
              </a:rPr>
              <a:t>: zupa@coispa.it</a:t>
            </a:r>
          </a:p>
          <a:p>
            <a:r>
              <a:rPr lang="it-IT" sz="900" dirty="0">
                <a:solidFill>
                  <a:srgbClr val="00B050"/>
                </a:solidFill>
              </a:rPr>
              <a:t>#</a:t>
            </a:r>
          </a:p>
          <a:p>
            <a:r>
              <a:rPr lang="it-IT" sz="900" dirty="0">
                <a:solidFill>
                  <a:srgbClr val="00B050"/>
                </a:solidFill>
              </a:rPr>
              <a:t># </a:t>
            </a:r>
            <a:r>
              <a:rPr lang="it-IT" sz="900" dirty="0" err="1">
                <a:solidFill>
                  <a:srgbClr val="00B050"/>
                </a:solidFill>
              </a:rPr>
              <a:t>This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program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is</a:t>
            </a:r>
            <a:r>
              <a:rPr lang="it-IT" sz="900" dirty="0">
                <a:solidFill>
                  <a:srgbClr val="00B050"/>
                </a:solidFill>
              </a:rPr>
              <a:t> free software; </a:t>
            </a:r>
            <a:r>
              <a:rPr lang="it-IT" sz="900" dirty="0" err="1">
                <a:solidFill>
                  <a:srgbClr val="00B050"/>
                </a:solidFill>
              </a:rPr>
              <a:t>you</a:t>
            </a:r>
            <a:r>
              <a:rPr lang="it-IT" sz="900" dirty="0">
                <a:solidFill>
                  <a:srgbClr val="00B050"/>
                </a:solidFill>
              </a:rPr>
              <a:t> can </a:t>
            </a:r>
            <a:r>
              <a:rPr lang="it-IT" sz="900" dirty="0" err="1">
                <a:solidFill>
                  <a:srgbClr val="00B050"/>
                </a:solidFill>
              </a:rPr>
              <a:t>redistribute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it</a:t>
            </a:r>
            <a:r>
              <a:rPr lang="it-IT" sz="900" dirty="0">
                <a:solidFill>
                  <a:srgbClr val="00B050"/>
                </a:solidFill>
              </a:rPr>
              <a:t> and/or</a:t>
            </a:r>
          </a:p>
          <a:p>
            <a:r>
              <a:rPr lang="it-IT" sz="900" dirty="0">
                <a:solidFill>
                  <a:srgbClr val="00B050"/>
                </a:solidFill>
              </a:rPr>
              <a:t># </a:t>
            </a:r>
            <a:r>
              <a:rPr lang="it-IT" sz="900" dirty="0" err="1">
                <a:solidFill>
                  <a:srgbClr val="00B050"/>
                </a:solidFill>
              </a:rPr>
              <a:t>modify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it</a:t>
            </a:r>
            <a:r>
              <a:rPr lang="it-IT" sz="900" dirty="0">
                <a:solidFill>
                  <a:srgbClr val="00B050"/>
                </a:solidFill>
              </a:rPr>
              <a:t> under the </a:t>
            </a:r>
            <a:r>
              <a:rPr lang="it-IT" sz="900" dirty="0" err="1">
                <a:solidFill>
                  <a:srgbClr val="00B050"/>
                </a:solidFill>
              </a:rPr>
              <a:t>terms</a:t>
            </a:r>
            <a:r>
              <a:rPr lang="it-IT" sz="900" dirty="0">
                <a:solidFill>
                  <a:srgbClr val="00B050"/>
                </a:solidFill>
              </a:rPr>
              <a:t> of the GNU General Public License</a:t>
            </a:r>
          </a:p>
          <a:p>
            <a:r>
              <a:rPr lang="it-IT" sz="900" dirty="0">
                <a:solidFill>
                  <a:srgbClr val="00B050"/>
                </a:solidFill>
              </a:rPr>
              <a:t># </a:t>
            </a:r>
            <a:r>
              <a:rPr lang="it-IT" sz="900" dirty="0" err="1">
                <a:solidFill>
                  <a:srgbClr val="00B050"/>
                </a:solidFill>
              </a:rPr>
              <a:t>as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published</a:t>
            </a:r>
            <a:r>
              <a:rPr lang="it-IT" sz="900" dirty="0">
                <a:solidFill>
                  <a:srgbClr val="00B050"/>
                </a:solidFill>
              </a:rPr>
              <a:t> by the Free Software Foundation; </a:t>
            </a:r>
            <a:r>
              <a:rPr lang="it-IT" sz="900" dirty="0" err="1">
                <a:solidFill>
                  <a:srgbClr val="00B050"/>
                </a:solidFill>
              </a:rPr>
              <a:t>either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version</a:t>
            </a:r>
            <a:r>
              <a:rPr lang="it-IT" sz="900" dirty="0">
                <a:solidFill>
                  <a:srgbClr val="00B050"/>
                </a:solidFill>
              </a:rPr>
              <a:t> 2</a:t>
            </a:r>
          </a:p>
          <a:p>
            <a:r>
              <a:rPr lang="it-IT" sz="900" dirty="0">
                <a:solidFill>
                  <a:srgbClr val="00B050"/>
                </a:solidFill>
              </a:rPr>
              <a:t># of the License, or (</a:t>
            </a:r>
            <a:r>
              <a:rPr lang="it-IT" sz="900" dirty="0" err="1">
                <a:solidFill>
                  <a:srgbClr val="00B050"/>
                </a:solidFill>
              </a:rPr>
              <a:t>at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your</a:t>
            </a:r>
            <a:r>
              <a:rPr lang="it-IT" sz="900" dirty="0">
                <a:solidFill>
                  <a:srgbClr val="00B050"/>
                </a:solidFill>
              </a:rPr>
              <a:t> option) </a:t>
            </a:r>
            <a:r>
              <a:rPr lang="it-IT" sz="900" dirty="0" err="1">
                <a:solidFill>
                  <a:srgbClr val="00B050"/>
                </a:solidFill>
              </a:rPr>
              <a:t>any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later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version</a:t>
            </a:r>
            <a:r>
              <a:rPr lang="it-IT" sz="900" dirty="0">
                <a:solidFill>
                  <a:srgbClr val="00B050"/>
                </a:solidFill>
              </a:rPr>
              <a:t>.</a:t>
            </a:r>
          </a:p>
          <a:p>
            <a:r>
              <a:rPr lang="it-IT" sz="900" dirty="0">
                <a:solidFill>
                  <a:srgbClr val="00B050"/>
                </a:solidFill>
              </a:rPr>
              <a:t>#</a:t>
            </a:r>
          </a:p>
          <a:p>
            <a:r>
              <a:rPr lang="it-IT" sz="900" dirty="0">
                <a:solidFill>
                  <a:srgbClr val="00B050"/>
                </a:solidFill>
              </a:rPr>
              <a:t># </a:t>
            </a:r>
            <a:r>
              <a:rPr lang="it-IT" sz="900" dirty="0" err="1">
                <a:solidFill>
                  <a:srgbClr val="00B050"/>
                </a:solidFill>
              </a:rPr>
              <a:t>This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program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is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distributed</a:t>
            </a:r>
            <a:r>
              <a:rPr lang="it-IT" sz="900" dirty="0">
                <a:solidFill>
                  <a:srgbClr val="00B050"/>
                </a:solidFill>
              </a:rPr>
              <a:t> in the </a:t>
            </a:r>
            <a:r>
              <a:rPr lang="it-IT" sz="900" dirty="0" err="1">
                <a:solidFill>
                  <a:srgbClr val="00B050"/>
                </a:solidFill>
              </a:rPr>
              <a:t>hope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that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it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will</a:t>
            </a:r>
            <a:r>
              <a:rPr lang="it-IT" sz="900" dirty="0">
                <a:solidFill>
                  <a:srgbClr val="00B050"/>
                </a:solidFill>
              </a:rPr>
              <a:t> be </a:t>
            </a:r>
            <a:r>
              <a:rPr lang="it-IT" sz="900" dirty="0" err="1">
                <a:solidFill>
                  <a:srgbClr val="00B050"/>
                </a:solidFill>
              </a:rPr>
              <a:t>useful</a:t>
            </a:r>
            <a:r>
              <a:rPr lang="it-IT" sz="900" dirty="0">
                <a:solidFill>
                  <a:srgbClr val="00B050"/>
                </a:solidFill>
              </a:rPr>
              <a:t>,</a:t>
            </a:r>
          </a:p>
          <a:p>
            <a:r>
              <a:rPr lang="it-IT" sz="900" dirty="0">
                <a:solidFill>
                  <a:srgbClr val="00B050"/>
                </a:solidFill>
              </a:rPr>
              <a:t># </a:t>
            </a:r>
            <a:r>
              <a:rPr lang="it-IT" sz="900" dirty="0" err="1">
                <a:solidFill>
                  <a:srgbClr val="00B050"/>
                </a:solidFill>
              </a:rPr>
              <a:t>but</a:t>
            </a:r>
            <a:r>
              <a:rPr lang="it-IT" sz="900" dirty="0">
                <a:solidFill>
                  <a:srgbClr val="00B050"/>
                </a:solidFill>
              </a:rPr>
              <a:t> WITHOUT ANY WARRANTY; </a:t>
            </a:r>
            <a:r>
              <a:rPr lang="it-IT" sz="900" dirty="0" err="1">
                <a:solidFill>
                  <a:srgbClr val="00B050"/>
                </a:solidFill>
              </a:rPr>
              <a:t>without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even</a:t>
            </a:r>
            <a:r>
              <a:rPr lang="it-IT" sz="900" dirty="0">
                <a:solidFill>
                  <a:srgbClr val="00B050"/>
                </a:solidFill>
              </a:rPr>
              <a:t> the </a:t>
            </a:r>
            <a:r>
              <a:rPr lang="it-IT" sz="900" dirty="0" err="1">
                <a:solidFill>
                  <a:srgbClr val="00B050"/>
                </a:solidFill>
              </a:rPr>
              <a:t>implied</a:t>
            </a:r>
            <a:r>
              <a:rPr lang="it-IT" sz="900" dirty="0">
                <a:solidFill>
                  <a:srgbClr val="00B050"/>
                </a:solidFill>
              </a:rPr>
              <a:t> </a:t>
            </a:r>
            <a:r>
              <a:rPr lang="it-IT" sz="900" dirty="0" err="1">
                <a:solidFill>
                  <a:srgbClr val="00B050"/>
                </a:solidFill>
              </a:rPr>
              <a:t>warranty</a:t>
            </a:r>
            <a:r>
              <a:rPr lang="it-IT" sz="900" dirty="0">
                <a:solidFill>
                  <a:srgbClr val="00B050"/>
                </a:solidFill>
              </a:rPr>
              <a:t> of</a:t>
            </a:r>
          </a:p>
          <a:p>
            <a:r>
              <a:rPr lang="it-IT" sz="900" dirty="0">
                <a:solidFill>
                  <a:srgbClr val="00B050"/>
                </a:solidFill>
              </a:rPr>
              <a:t># MERCHANTABILITY or FITNESS FOR A PARTICULAR PURPOSE.  </a:t>
            </a:r>
            <a:r>
              <a:rPr lang="it-IT" sz="900" dirty="0" err="1">
                <a:solidFill>
                  <a:srgbClr val="00B050"/>
                </a:solidFill>
              </a:rPr>
              <a:t>See</a:t>
            </a:r>
            <a:r>
              <a:rPr lang="it-IT" sz="900" dirty="0">
                <a:solidFill>
                  <a:srgbClr val="00B050"/>
                </a:solidFill>
              </a:rPr>
              <a:t> the</a:t>
            </a:r>
          </a:p>
          <a:p>
            <a:r>
              <a:rPr lang="it-IT" sz="900" dirty="0">
                <a:solidFill>
                  <a:srgbClr val="00B050"/>
                </a:solidFill>
              </a:rPr>
              <a:t># GNU General Public License for more </a:t>
            </a:r>
            <a:r>
              <a:rPr lang="it-IT" sz="900" dirty="0" err="1">
                <a:solidFill>
                  <a:srgbClr val="00B050"/>
                </a:solidFill>
              </a:rPr>
              <a:t>details</a:t>
            </a:r>
            <a:r>
              <a:rPr lang="it-IT" sz="900" dirty="0">
                <a:solidFill>
                  <a:srgbClr val="00B050"/>
                </a:solidFill>
              </a:rPr>
              <a:t>.</a:t>
            </a:r>
          </a:p>
          <a:p>
            <a:r>
              <a:rPr lang="it-IT" sz="900" dirty="0">
                <a:solidFill>
                  <a:srgbClr val="00B050"/>
                </a:solidFill>
              </a:rPr>
              <a:t>##################################################################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="" xmlns:a16="http://schemas.microsoft.com/office/drawing/2014/main" id="{B0A959C5-B4D5-4BD1-86B6-BA6B960A3BDB}"/>
              </a:ext>
            </a:extLst>
          </p:cNvPr>
          <p:cNvGrpSpPr/>
          <p:nvPr/>
        </p:nvGrpSpPr>
        <p:grpSpPr>
          <a:xfrm>
            <a:off x="8166026" y="1339970"/>
            <a:ext cx="1843600" cy="913726"/>
            <a:chOff x="3608303" y="1211917"/>
            <a:chExt cx="1843600" cy="913726"/>
          </a:xfrm>
        </p:grpSpPr>
        <p:grpSp>
          <p:nvGrpSpPr>
            <p:cNvPr id="12" name="Gruppo 11">
              <a:extLst>
                <a:ext uri="{FF2B5EF4-FFF2-40B4-BE49-F238E27FC236}">
                  <a16:creationId xmlns="" xmlns:a16="http://schemas.microsoft.com/office/drawing/2014/main" id="{6743F7C2-9720-44D7-8259-027D5A16F200}"/>
                </a:ext>
              </a:extLst>
            </p:cNvPr>
            <p:cNvGrpSpPr/>
            <p:nvPr/>
          </p:nvGrpSpPr>
          <p:grpSpPr>
            <a:xfrm>
              <a:off x="3608303" y="1580149"/>
              <a:ext cx="1612558" cy="545494"/>
              <a:chOff x="4487274" y="1296466"/>
              <a:chExt cx="1612558" cy="545494"/>
            </a:xfrm>
          </p:grpSpPr>
          <p:sp>
            <p:nvSpPr>
              <p:cNvPr id="14" name="Rettangolo arrotondato 13">
                <a:extLst>
                  <a:ext uri="{FF2B5EF4-FFF2-40B4-BE49-F238E27FC236}">
                    <a16:creationId xmlns="" xmlns:a16="http://schemas.microsoft.com/office/drawing/2014/main" id="{D3BBC2C5-0D3A-44D2-8437-E61A48F64C0A}"/>
                  </a:ext>
                </a:extLst>
              </p:cNvPr>
              <p:cNvSpPr/>
              <p:nvPr/>
            </p:nvSpPr>
            <p:spPr>
              <a:xfrm>
                <a:off x="4487274" y="1296466"/>
                <a:ext cx="1586926" cy="545494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="" xmlns:a16="http://schemas.microsoft.com/office/drawing/2014/main" id="{2E1EFC88-7CBA-48E7-9F92-0E7FB98A4D29}"/>
                  </a:ext>
                </a:extLst>
              </p:cNvPr>
              <p:cNvSpPr/>
              <p:nvPr/>
            </p:nvSpPr>
            <p:spPr>
              <a:xfrm>
                <a:off x="4559282" y="1389719"/>
                <a:ext cx="15405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b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Version </a:t>
                </a:r>
                <a:r>
                  <a:rPr lang="en-GB" b="1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0.1.38</a:t>
                </a:r>
                <a:endParaRPr lang="en-GB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13" name="Immagine 12">
              <a:extLst>
                <a:ext uri="{FF2B5EF4-FFF2-40B4-BE49-F238E27FC236}">
                  <a16:creationId xmlns="" xmlns:a16="http://schemas.microsoft.com/office/drawing/2014/main" id="{0D91BF57-FFAC-4012-AD33-0553DD132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00110">
              <a:off x="4816654" y="1333818"/>
              <a:ext cx="757150" cy="513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012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17976"/>
              </p:ext>
            </p:extLst>
          </p:nvPr>
        </p:nvGraphicFramePr>
        <p:xfrm>
          <a:off x="1466091" y="1967241"/>
          <a:ext cx="3989978" cy="15392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7193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26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93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193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93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errors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check type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table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variable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year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Check Headers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TA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NA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NA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Check Headers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TB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NA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NA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Check Headers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TC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NA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NA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X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Check CLASS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TA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NA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NA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Check CLASS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TB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NA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NA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Check CLASS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TC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NA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NA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X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Check YEAR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>
                          <a:effectLst/>
                        </a:rPr>
                        <a:t>ALL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>
                          <a:effectLst/>
                        </a:rPr>
                        <a:t>NA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>
                          <a:effectLst/>
                        </a:rPr>
                        <a:t>NA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1380511" y="938551"/>
            <a:ext cx="4501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Report of the </a:t>
            </a:r>
            <a:r>
              <a:rPr lang="it-IT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errors</a:t>
            </a:r>
            <a:endParaRPr lang="it-IT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37048"/>
              </p:ext>
            </p:extLst>
          </p:nvPr>
        </p:nvGraphicFramePr>
        <p:xfrm>
          <a:off x="5704672" y="938551"/>
          <a:ext cx="4719950" cy="3927640"/>
        </p:xfrm>
        <a:graphic>
          <a:graphicData uri="http://schemas.openxmlformats.org/drawingml/2006/table">
            <a:tbl>
              <a:tblPr/>
              <a:tblGrid>
                <a:gridCol w="409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103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1032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errors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9434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Headers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9434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Headers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9434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Headers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59434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CLASS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59434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CLASS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59434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CLASS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59434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59434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TYPE_OF_FILE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1032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identical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record 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1032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identical record TB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1032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identical record TC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1032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quasi-identical record in 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1032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quasi-identical record in TB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1032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quasi-identical record in TC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1032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consistency of area TA, TB, TC, TE, TL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1032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dictionary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1032">
                <a:tc>
                  <a:txBody>
                    <a:bodyPr/>
                    <a:lstStyle/>
                    <a:p>
                      <a:pPr algn="l" fontAlgn="b"/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dictionary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24128"/>
              </p:ext>
            </p:extLst>
          </p:nvPr>
        </p:nvGraphicFramePr>
        <p:xfrm>
          <a:off x="6104143" y="4927141"/>
          <a:ext cx="4320479" cy="1832610"/>
        </p:xfrm>
        <a:graphic>
          <a:graphicData uri="http://schemas.openxmlformats.org/drawingml/2006/table">
            <a:tbl>
              <a:tblPr/>
              <a:tblGrid>
                <a:gridCol w="25202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45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75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presence of lengths for G1 and G2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Medits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species in TC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presence in TB of TA hauls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TB-TA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presence in TA of TB hauls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TA-TB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presence in TC of TB target 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TC-TB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presence in TB of TC 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TB-TC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correctness of the number per sex in TB in case of sub-sampling in TC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TB-TC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on date by haul TB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TA-TB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 on date by haul TC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TA-TC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ttangolo 7"/>
          <p:cNvSpPr/>
          <p:nvPr/>
        </p:nvSpPr>
        <p:spPr>
          <a:xfrm>
            <a:off x="1439079" y="4774116"/>
            <a:ext cx="4521047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/>
              <a:t>…</a:t>
            </a:r>
          </a:p>
          <a:p>
            <a:r>
              <a:rPr lang="en-US" sz="1000" dirty="0"/>
              <a:t>[1] Check presence in TB of TC species in progress...</a:t>
            </a:r>
          </a:p>
          <a:p>
            <a:r>
              <a:rPr lang="en-US" sz="1000" dirty="0"/>
              <a:t>[1] Check presence in TB of TC species successfully completed!</a:t>
            </a:r>
          </a:p>
          <a:p>
            <a:r>
              <a:rPr lang="en-US" sz="1000" dirty="0"/>
              <a:t>[1] Check correctness of the number per sex in TB in case of sub-sampling in TC   in progress...</a:t>
            </a:r>
          </a:p>
          <a:p>
            <a:r>
              <a:rPr lang="en-US" sz="1000" dirty="0"/>
              <a:t>[1] Check correctness of the number per sex in TB in case of sub-sampling in TC   successfully completed!</a:t>
            </a:r>
          </a:p>
          <a:p>
            <a:r>
              <a:rPr lang="en-US" sz="1000" dirty="0"/>
              <a:t>[1] Check on date by haul TB in progress...</a:t>
            </a:r>
          </a:p>
          <a:p>
            <a:r>
              <a:rPr lang="en-US" sz="1000" dirty="0"/>
              <a:t>[1] Check on date by haul TB successfully completed!</a:t>
            </a:r>
          </a:p>
          <a:p>
            <a:r>
              <a:rPr lang="en-US" sz="1000" dirty="0"/>
              <a:t>[1] Check on date by haul TC in progress...</a:t>
            </a:r>
          </a:p>
          <a:p>
            <a:r>
              <a:rPr lang="en-US" sz="1000" dirty="0"/>
              <a:t>[1] Check on date by haul TC successfully completed!</a:t>
            </a:r>
          </a:p>
          <a:p>
            <a:r>
              <a:rPr lang="en-US" sz="1000" dirty="0"/>
              <a:t>[1] All the checks have been performed!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439079" y="4261144"/>
            <a:ext cx="22233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Output in the console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70" y="1616696"/>
            <a:ext cx="30003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0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A2E44B0CEB7E47B8540D1C44E7D149" ma:contentTypeVersion="11" ma:contentTypeDescription="Creare un nuovo documento." ma:contentTypeScope="" ma:versionID="665c651f9bd412448c28db1e1cdcba9e">
  <xsd:schema xmlns:xsd="http://www.w3.org/2001/XMLSchema" xmlns:xs="http://www.w3.org/2001/XMLSchema" xmlns:p="http://schemas.microsoft.com/office/2006/metadata/properties" xmlns:ns2="8e93a919-8b90-4eee-a128-e4c4ed2c8f0f" xmlns:ns3="82e3c047-f150-4590-ba06-f742885720c6" targetNamespace="http://schemas.microsoft.com/office/2006/metadata/properties" ma:root="true" ma:fieldsID="5d2f7cd4b9a091a78ff9cacc422cfa6b" ns2:_="" ns3:_="">
    <xsd:import namespace="8e93a919-8b90-4eee-a128-e4c4ed2c8f0f"/>
    <xsd:import namespace="82e3c047-f150-4590-ba06-f742885720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93a919-8b90-4eee-a128-e4c4ed2c8f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1e68faa5-9218-4cce-9282-5710a97a2d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e3c047-f150-4590-ba06-f742885720c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652f7ed-dd19-46b3-b48b-992a46fb2015}" ma:internalName="TaxCatchAll" ma:showField="CatchAllData" ma:web="82e3c047-f150-4590-ba06-f742885720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e93a919-8b90-4eee-a128-e4c4ed2c8f0f">
      <Terms xmlns="http://schemas.microsoft.com/office/infopath/2007/PartnerControls"/>
    </lcf76f155ced4ddcb4097134ff3c332f>
    <TaxCatchAll xmlns="82e3c047-f150-4590-ba06-f742885720c6" xsi:nil="true"/>
  </documentManagement>
</p:properties>
</file>

<file path=customXml/itemProps1.xml><?xml version="1.0" encoding="utf-8"?>
<ds:datastoreItem xmlns:ds="http://schemas.openxmlformats.org/officeDocument/2006/customXml" ds:itemID="{C8B13D31-E26A-4B1C-BCA6-B71B1FC4005A}"/>
</file>

<file path=customXml/itemProps2.xml><?xml version="1.0" encoding="utf-8"?>
<ds:datastoreItem xmlns:ds="http://schemas.openxmlformats.org/officeDocument/2006/customXml" ds:itemID="{6E83F36F-1931-4742-BAFC-F8ED443C8FFD}"/>
</file>

<file path=customXml/itemProps3.xml><?xml version="1.0" encoding="utf-8"?>
<ds:datastoreItem xmlns:ds="http://schemas.openxmlformats.org/officeDocument/2006/customXml" ds:itemID="{F9C95C31-733E-4235-B8AB-8B77E88425F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5637</TotalTime>
  <Words>921</Words>
  <Application>Microsoft Office PowerPoint</Application>
  <PresentationFormat>Widescreen</PresentationFormat>
  <Paragraphs>236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MS Mincho</vt:lpstr>
      <vt:lpstr>Segoe UI Semilight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Walter Zupa</dc:creator>
  <cp:lastModifiedBy>WZ</cp:lastModifiedBy>
  <cp:revision>262</cp:revision>
  <dcterms:created xsi:type="dcterms:W3CDTF">2021-02-25T15:55:42Z</dcterms:created>
  <dcterms:modified xsi:type="dcterms:W3CDTF">2024-09-18T07:12:04Z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0x010100E8A2E44B0CEB7E47B8540D1C44E7D149</vt:lpwstr>
  </property>
</Properties>
</file>