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8"/>
  </p:notesMasterIdLst>
  <p:sldIdLst>
    <p:sldId id="258" r:id="rId5"/>
    <p:sldId id="559" r:id="rId6"/>
    <p:sldId id="541" r:id="rId7"/>
    <p:sldId id="554" r:id="rId8"/>
    <p:sldId id="565" r:id="rId9"/>
    <p:sldId id="567" r:id="rId10"/>
    <p:sldId id="549" r:id="rId11"/>
    <p:sldId id="256" r:id="rId12"/>
    <p:sldId id="500" r:id="rId13"/>
    <p:sldId id="553" r:id="rId14"/>
    <p:sldId id="568" r:id="rId15"/>
    <p:sldId id="569" r:id="rId16"/>
    <p:sldId id="517"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97C"/>
    <a:srgbClr val="008000"/>
    <a:srgbClr val="009900"/>
    <a:srgbClr val="006666"/>
    <a:srgbClr val="0066CC"/>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CDA79A-D00D-40AD-9729-6EDB1091C2EC}">
  <a:tblStyle styleId="{FACDA79A-D00D-40AD-9729-6EDB1091C2E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Στυλ με θέμα 1 - Έμφαση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Φωτεινό στυλ 3 - Έμφαση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3001" autoAdjust="0"/>
  </p:normalViewPr>
  <p:slideViewPr>
    <p:cSldViewPr>
      <p:cViewPr varScale="1">
        <p:scale>
          <a:sx n="103" d="100"/>
          <a:sy n="103" d="100"/>
        </p:scale>
        <p:origin x="1243" y="5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a397a42b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gaa397a42ba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STAT: </a:t>
            </a:r>
            <a:r>
              <a:rPr lang="en-GB" sz="1800" dirty="0">
                <a:effectLst/>
                <a:latin typeface="Calibri Light" panose="020F0302020204030204" pitchFamily="34" charset="0"/>
                <a:ea typeface="Calibri Light" panose="020F0302020204030204" pitchFamily="34" charset="0"/>
                <a:cs typeface="Times New Roman" panose="02020603050405020304" pitchFamily="18" charset="0"/>
              </a:rPr>
              <a:t>The scope of the workshop will be twofold: (</a:t>
            </a:r>
            <a:r>
              <a:rPr lang="en-GB" sz="1800" dirty="0" err="1">
                <a:effectLst/>
                <a:latin typeface="Calibri Light" panose="020F0302020204030204" pitchFamily="34" charset="0"/>
                <a:ea typeface="Calibri Light" panose="020F0302020204030204" pitchFamily="34" charset="0"/>
                <a:cs typeface="Times New Roman" panose="02020603050405020304" pitchFamily="18" charset="0"/>
              </a:rPr>
              <a:t>i</a:t>
            </a:r>
            <a:r>
              <a:rPr lang="en-GB" sz="1800" dirty="0">
                <a:effectLst/>
                <a:latin typeface="Calibri Light" panose="020F0302020204030204" pitchFamily="34" charset="0"/>
                <a:ea typeface="Calibri Light" panose="020F0302020204030204" pitchFamily="34" charset="0"/>
                <a:cs typeface="Times New Roman" panose="02020603050405020304" pitchFamily="18" charset="0"/>
              </a:rPr>
              <a:t>) to provide the background information on the existing statistical systems of the involved MSs (by means of a report) and (ii) to investigate the possibility of optimizing /adapting (if needed) the most commonly used methodology on the raising procedures so that it can serve as a recommended option to be followed by the MSs of the Med and Black Sea through the RDBFIS.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19222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STAT: </a:t>
            </a:r>
            <a:r>
              <a:rPr lang="en-GB" sz="1800" dirty="0">
                <a:effectLst/>
                <a:latin typeface="Calibri Light" panose="020F0302020204030204" pitchFamily="34" charset="0"/>
                <a:ea typeface="Calibri Light" panose="020F0302020204030204" pitchFamily="34" charset="0"/>
                <a:cs typeface="Times New Roman" panose="02020603050405020304" pitchFamily="18" charset="0"/>
              </a:rPr>
              <a:t>The scope of the workshop will be twofold: (</a:t>
            </a:r>
            <a:r>
              <a:rPr lang="en-GB" sz="1800" dirty="0" err="1">
                <a:effectLst/>
                <a:latin typeface="Calibri Light" panose="020F0302020204030204" pitchFamily="34" charset="0"/>
                <a:ea typeface="Calibri Light" panose="020F0302020204030204" pitchFamily="34" charset="0"/>
                <a:cs typeface="Times New Roman" panose="02020603050405020304" pitchFamily="18" charset="0"/>
              </a:rPr>
              <a:t>i</a:t>
            </a:r>
            <a:r>
              <a:rPr lang="en-GB" sz="1800" dirty="0">
                <a:effectLst/>
                <a:latin typeface="Calibri Light" panose="020F0302020204030204" pitchFamily="34" charset="0"/>
                <a:ea typeface="Calibri Light" panose="020F0302020204030204" pitchFamily="34" charset="0"/>
                <a:cs typeface="Times New Roman" panose="02020603050405020304" pitchFamily="18" charset="0"/>
              </a:rPr>
              <a:t>) to provide the background information on the existing statistical systems of the involved MSs (by means of a report) and (ii) to investigate the possibility of optimizing /adapting (if needed) the most commonly used methodology on the raising procedures so that it can serve as a recommended option to be followed by the MSs of the Med and Black Sea through the RDBFIS.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086473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a397a42b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gaa397a42ba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8060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A data call </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was drafted to the relevant Member States of the Med&amp;BS region. The requested datasets covers the periods of the DCR &amp; DCF programs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44798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58750" indent="0" algn="just">
              <a:buNone/>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165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A data call </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was drafted to the relevant Member States of the Med&amp;BS region. The requested datasets covers the periods of the DCR &amp; DCF programs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5519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A data call </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was drafted to the relevant Member States of the Med&amp;BS region. The requested datasets covers the periods of the DCR &amp; DCF programs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342764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A data call </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was drafted to the relevant Member States of the Med&amp;BS region. The requested datasets covers the periods of the DCR &amp; DCF programs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48628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100" b="1" i="1" dirty="0">
                <a:solidFill>
                  <a:srgbClr val="002060"/>
                </a:solidFill>
                <a:latin typeface="Calibri Light" pitchFamily="34" charset="0"/>
                <a:ea typeface="Calibri Light" pitchFamily="34" charset="0"/>
                <a:cs typeface="Calibri Light" pitchFamily="34" charset="0"/>
                <a:sym typeface="Symbol"/>
              </a:rPr>
              <a:t>fleet analysis tool: potential links with the landings/discards/values – FDI table A</a:t>
            </a:r>
            <a:endParaRPr lang="el-GR" dirty="0"/>
          </a:p>
        </p:txBody>
      </p:sp>
    </p:spTree>
    <p:extLst>
      <p:ext uri="{BB962C8B-B14F-4D97-AF65-F5344CB8AC3E}">
        <p14:creationId xmlns:p14="http://schemas.microsoft.com/office/powerpoint/2010/main" val="10167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A data call </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was drafted to the relevant Member States of the Med&amp;BS region. The requested datasets covers the periods of the DCR &amp; DCF programs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6590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8"/>
            <a:ext cx="7772400" cy="14700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00" tIns="45700" rIns="91400"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1" y="1600203"/>
            <a:ext cx="4038600" cy="4525963"/>
          </a:xfrm>
          <a:prstGeom prst="rect">
            <a:avLst/>
          </a:prstGeom>
          <a:noFill/>
          <a:ln>
            <a:noFill/>
          </a:ln>
        </p:spPr>
        <p:txBody>
          <a:bodyPr spcFirstLastPara="1" wrap="square" lIns="91400" tIns="45700" rIns="91400"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3"/>
            <a:ext cx="4038600" cy="4525963"/>
          </a:xfrm>
          <a:prstGeom prst="rect">
            <a:avLst/>
          </a:prstGeom>
          <a:noFill/>
          <a:ln>
            <a:noFill/>
          </a:ln>
        </p:spPr>
        <p:txBody>
          <a:bodyPr spcFirstLastPara="1" wrap="square" lIns="91400" tIns="45700" rIns="91400"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00" tIns="45700" rIns="91400"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6"/>
            <a:ext cx="4040188" cy="3951288"/>
          </a:xfrm>
          <a:prstGeom prst="rect">
            <a:avLst/>
          </a:prstGeom>
          <a:noFill/>
          <a:ln>
            <a:noFill/>
          </a:ln>
        </p:spPr>
        <p:txBody>
          <a:bodyPr spcFirstLastPara="1" wrap="square" lIns="91400" tIns="45700" rIns="91400"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6" y="1535113"/>
            <a:ext cx="4041775" cy="639762"/>
          </a:xfrm>
          <a:prstGeom prst="rect">
            <a:avLst/>
          </a:prstGeom>
          <a:noFill/>
          <a:ln>
            <a:noFill/>
          </a:ln>
        </p:spPr>
        <p:txBody>
          <a:bodyPr spcFirstLastPara="1" wrap="square" lIns="91400" tIns="45700" rIns="91400"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6" y="2174876"/>
            <a:ext cx="4041775" cy="3951288"/>
          </a:xfrm>
          <a:prstGeom prst="rect">
            <a:avLst/>
          </a:prstGeom>
          <a:noFill/>
          <a:ln>
            <a:noFill/>
          </a:ln>
        </p:spPr>
        <p:txBody>
          <a:bodyPr spcFirstLastPara="1" wrap="square" lIns="91400" tIns="45700" rIns="91400"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1" y="273050"/>
            <a:ext cx="3008313" cy="1162050"/>
          </a:xfrm>
          <a:prstGeom prst="rect">
            <a:avLst/>
          </a:prstGeom>
          <a:noFill/>
          <a:ln>
            <a:noFill/>
          </a:ln>
        </p:spPr>
        <p:txBody>
          <a:bodyPr spcFirstLastPara="1" wrap="square" lIns="91400" tIns="45700" rIns="91400"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3"/>
            <a:ext cx="5111750" cy="5853113"/>
          </a:xfrm>
          <a:prstGeom prst="rect">
            <a:avLst/>
          </a:prstGeom>
          <a:noFill/>
          <a:ln>
            <a:noFill/>
          </a:ln>
        </p:spPr>
        <p:txBody>
          <a:bodyPr spcFirstLastPara="1" wrap="square" lIns="91400" tIns="45700" rIns="91400"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1" y="1435103"/>
            <a:ext cx="3008313" cy="4691063"/>
          </a:xfrm>
          <a:prstGeom prst="rect">
            <a:avLst/>
          </a:prstGeom>
          <a:noFill/>
          <a:ln>
            <a:noFill/>
          </a:ln>
        </p:spPr>
        <p:txBody>
          <a:bodyPr spcFirstLastPara="1" wrap="square" lIns="91400" tIns="45700" rIns="91400"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1"/>
            <a:ext cx="5486400" cy="566738"/>
          </a:xfrm>
          <a:prstGeom prst="rect">
            <a:avLst/>
          </a:prstGeom>
          <a:noFill/>
          <a:ln>
            <a:noFill/>
          </a:ln>
        </p:spPr>
        <p:txBody>
          <a:bodyPr spcFirstLastPara="1" wrap="square" lIns="91400" tIns="45700" rIns="91400"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6"/>
            <a:ext cx="5486400" cy="4114800"/>
          </a:xfrm>
          <a:prstGeom prst="rect">
            <a:avLst/>
          </a:prstGeom>
          <a:noFill/>
          <a:ln>
            <a:noFill/>
          </a:ln>
        </p:spPr>
        <p:txBody>
          <a:bodyPr spcFirstLastPara="1" wrap="square" lIns="91400" tIns="45700" rIns="91400"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00" tIns="45700" rIns="91400"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00" tIns="45700" rIns="91400"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0"/>
            <a:ext cx="5851525" cy="20574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40" y="190501"/>
            <a:ext cx="5851525" cy="6019800"/>
          </a:xfrm>
          <a:prstGeom prst="rect">
            <a:avLst/>
          </a:prstGeom>
          <a:noFill/>
          <a:ln>
            <a:noFill/>
          </a:ln>
        </p:spPr>
        <p:txBody>
          <a:bodyPr spcFirstLastPara="1" wrap="square" lIns="91400" tIns="45700" rIns="91400"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3"/>
            <a:ext cx="8229600" cy="4525963"/>
          </a:xfrm>
          <a:prstGeom prst="rect">
            <a:avLst/>
          </a:prstGeom>
          <a:noFill/>
          <a:ln>
            <a:noFill/>
          </a:ln>
        </p:spPr>
        <p:txBody>
          <a:bodyPr spcFirstLastPara="1" wrap="square" lIns="91400" tIns="45700" rIns="91400"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rdbfis.eu/"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5" descr="https://ec.europa.eu/info/sites/info/themes/europa/images/svg/logo/logo--en.svg"/>
          <p:cNvSpPr/>
          <p:nvPr/>
        </p:nvSpPr>
        <p:spPr>
          <a:xfrm>
            <a:off x="155575" y="-144462"/>
            <a:ext cx="304800" cy="304800"/>
          </a:xfrm>
          <a:prstGeom prst="rect">
            <a:avLst/>
          </a:prstGeom>
          <a:no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5"/>
          <p:cNvSpPr/>
          <p:nvPr/>
        </p:nvSpPr>
        <p:spPr>
          <a:xfrm>
            <a:off x="712606" y="1242845"/>
            <a:ext cx="7643865" cy="2186155"/>
          </a:xfrm>
          <a:prstGeom prst="rect">
            <a:avLst/>
          </a:prstGeom>
          <a:noFill/>
          <a:ln>
            <a:noFill/>
          </a:ln>
        </p:spPr>
        <p:txBody>
          <a:bodyPr spcFirstLastPara="1" wrap="square" lIns="91425" tIns="45700" rIns="91425" bIns="45700" anchor="t" anchorCtr="0">
            <a:noAutofit/>
          </a:bodyPr>
          <a:lstStyle/>
          <a:p>
            <a:pPr lvl="0" algn="ctr">
              <a:lnSpc>
                <a:spcPct val="105000"/>
              </a:lnSpc>
            </a:pPr>
            <a:endParaRPr lang="en-US" i="1" dirty="0">
              <a:solidFill>
                <a:schemeClr val="bg2">
                  <a:lumMod val="50000"/>
                </a:schemeClr>
              </a:solidFill>
              <a:latin typeface="Calibri Light" pitchFamily="34" charset="0"/>
              <a:ea typeface="Calibri"/>
              <a:cs typeface="Calibri Light" pitchFamily="34" charset="0"/>
              <a:sym typeface="Calibri"/>
            </a:endParaRPr>
          </a:p>
          <a:p>
            <a:pPr marL="177800" indent="-177800" algn="ctr"/>
            <a:endParaRPr lang="en-US" sz="300" b="1" dirty="0">
              <a:solidFill>
                <a:srgbClr val="002060"/>
              </a:solidFill>
              <a:latin typeface="Calibri Light" pitchFamily="34" charset="0"/>
              <a:ea typeface="Calibri Light" pitchFamily="34" charset="0"/>
              <a:cs typeface="Calibri Light" pitchFamily="34" charset="0"/>
              <a:sym typeface="Symbol"/>
            </a:endParaRPr>
          </a:p>
          <a:p>
            <a:pPr marL="177800" indent="-177800" algn="ctr"/>
            <a:endParaRPr lang="en-US" b="1" i="1" dirty="0">
              <a:solidFill>
                <a:srgbClr val="002060"/>
              </a:solidFill>
              <a:latin typeface="Calibri Light" pitchFamily="34" charset="0"/>
              <a:ea typeface="Calibri Light" pitchFamily="34" charset="0"/>
              <a:cs typeface="Calibri Light" pitchFamily="34" charset="0"/>
              <a:sym typeface="Symbol"/>
            </a:endParaRPr>
          </a:p>
          <a:p>
            <a:pPr algn="ctr"/>
            <a:endParaRPr lang="en-US" b="1" dirty="0">
              <a:solidFill>
                <a:srgbClr val="002060"/>
              </a:solidFill>
              <a:latin typeface="Calibri Light" pitchFamily="34" charset="0"/>
              <a:ea typeface="Calibri Light" pitchFamily="34" charset="0"/>
              <a:cs typeface="Calibri Light" pitchFamily="34" charset="0"/>
            </a:endParaRPr>
          </a:p>
          <a:p>
            <a:pPr algn="ctr">
              <a:lnSpc>
                <a:spcPct val="105000"/>
              </a:lnSpc>
            </a:pPr>
            <a:r>
              <a:rPr lang="en-US" sz="2200" b="1" dirty="0">
                <a:solidFill>
                  <a:schemeClr val="bg2">
                    <a:lumMod val="75000"/>
                  </a:schemeClr>
                </a:solidFill>
                <a:latin typeface="Calibri Light" pitchFamily="34" charset="0"/>
                <a:ea typeface="Calibri"/>
                <a:cs typeface="Calibri Light" pitchFamily="34" charset="0"/>
                <a:sym typeface="Symbol"/>
              </a:rPr>
              <a:t>Regional Database for the Mediterranean and Black Seas</a:t>
            </a:r>
          </a:p>
          <a:p>
            <a:pPr algn="ctr">
              <a:lnSpc>
                <a:spcPct val="105000"/>
              </a:lnSpc>
            </a:pPr>
            <a:r>
              <a:rPr lang="en-US" sz="2000" b="1" i="1" dirty="0">
                <a:solidFill>
                  <a:schemeClr val="bg2">
                    <a:lumMod val="75000"/>
                  </a:schemeClr>
                </a:solidFill>
                <a:latin typeface="Calibri Light" pitchFamily="34" charset="0"/>
                <a:ea typeface="Calibri"/>
                <a:cs typeface="Calibri Light" pitchFamily="34" charset="0"/>
              </a:rPr>
              <a:t>“Developing a fisheries information system for the Med&amp;BS”</a:t>
            </a:r>
          </a:p>
          <a:p>
            <a:pPr algn="ctr">
              <a:lnSpc>
                <a:spcPct val="105000"/>
              </a:lnSpc>
            </a:pPr>
            <a:endParaRPr lang="en-US" sz="2200" b="1" dirty="0">
              <a:solidFill>
                <a:schemeClr val="bg2">
                  <a:lumMod val="75000"/>
                </a:schemeClr>
              </a:solidFill>
              <a:latin typeface="Calibri Light" pitchFamily="34" charset="0"/>
              <a:ea typeface="Calibri"/>
              <a:cs typeface="Calibri Light" pitchFamily="34" charset="0"/>
              <a:sym typeface="Symbol"/>
            </a:endParaRPr>
          </a:p>
          <a:p>
            <a:pPr algn="ctr">
              <a:lnSpc>
                <a:spcPct val="105000"/>
              </a:lnSpc>
            </a:pPr>
            <a:r>
              <a:rPr lang="en-US" sz="2200" b="1" dirty="0">
                <a:solidFill>
                  <a:schemeClr val="bg2">
                    <a:lumMod val="75000"/>
                  </a:schemeClr>
                </a:solidFill>
                <a:latin typeface="Calibri Light" pitchFamily="34" charset="0"/>
                <a:ea typeface="Calibri"/>
                <a:cs typeface="Calibri Light" pitchFamily="34" charset="0"/>
                <a:sym typeface="Symbol"/>
              </a:rPr>
              <a:t>Progress Work</a:t>
            </a:r>
          </a:p>
          <a:p>
            <a:pPr algn="ctr">
              <a:lnSpc>
                <a:spcPct val="105000"/>
              </a:lnSpc>
            </a:pPr>
            <a:endParaRPr lang="en-US" sz="2200" b="1" dirty="0">
              <a:solidFill>
                <a:schemeClr val="bg2">
                  <a:lumMod val="75000"/>
                </a:schemeClr>
              </a:solidFill>
              <a:latin typeface="Calibri Light" pitchFamily="34" charset="0"/>
              <a:ea typeface="Calibri"/>
              <a:cs typeface="Calibri Light" pitchFamily="34" charset="0"/>
              <a:sym typeface="Symbol"/>
            </a:endParaRPr>
          </a:p>
          <a:p>
            <a:pPr algn="ctr">
              <a:lnSpc>
                <a:spcPct val="105000"/>
              </a:lnSpc>
            </a:pPr>
            <a:endParaRPr lang="en-US" sz="2200" b="1" dirty="0">
              <a:solidFill>
                <a:schemeClr val="bg2">
                  <a:lumMod val="75000"/>
                </a:schemeClr>
              </a:solidFill>
              <a:latin typeface="Calibri Light" pitchFamily="34" charset="0"/>
              <a:ea typeface="Calibri"/>
              <a:cs typeface="Calibri Light" pitchFamily="34" charset="0"/>
              <a:sym typeface="Symbol"/>
            </a:endParaRPr>
          </a:p>
          <a:p>
            <a:pPr algn="ctr">
              <a:lnSpc>
                <a:spcPct val="105000"/>
              </a:lnSpc>
            </a:pPr>
            <a:r>
              <a:rPr lang="en-US" sz="2400" b="1" dirty="0">
                <a:solidFill>
                  <a:schemeClr val="bg2">
                    <a:lumMod val="75000"/>
                  </a:schemeClr>
                </a:solidFill>
                <a:latin typeface="Calibri Light" pitchFamily="34" charset="0"/>
                <a:ea typeface="Calibri"/>
                <a:cs typeface="Calibri Light" pitchFamily="34" charset="0"/>
                <a:sym typeface="Calibri"/>
              </a:rPr>
              <a:t>2024 Liaison Meeting, September 24-25</a:t>
            </a:r>
            <a:endParaRPr lang="en-US" sz="1800" b="1" dirty="0">
              <a:solidFill>
                <a:schemeClr val="bg2">
                  <a:lumMod val="75000"/>
                </a:schemeClr>
              </a:solidFill>
              <a:latin typeface="Calibri Light" pitchFamily="34" charset="0"/>
              <a:ea typeface="Calibri"/>
              <a:cs typeface="Calibri Light" pitchFamily="34" charset="0"/>
              <a:sym typeface="Calibri"/>
            </a:endParaRPr>
          </a:p>
          <a:p>
            <a:pPr algn="ctr">
              <a:lnSpc>
                <a:spcPct val="105000"/>
              </a:lnSpc>
            </a:pPr>
            <a:endParaRPr lang="en-US" sz="2200" b="1" dirty="0">
              <a:solidFill>
                <a:schemeClr val="bg2">
                  <a:lumMod val="75000"/>
                </a:schemeClr>
              </a:solidFill>
              <a:latin typeface="Calibri Light" pitchFamily="34" charset="0"/>
              <a:ea typeface="Calibri"/>
              <a:cs typeface="Calibri Light" pitchFamily="34" charset="0"/>
              <a:sym typeface="Symbol"/>
            </a:endParaRPr>
          </a:p>
        </p:txBody>
      </p:sp>
      <p:grpSp>
        <p:nvGrpSpPr>
          <p:cNvPr id="2" name="Group 1">
            <a:extLst>
              <a:ext uri="{FF2B5EF4-FFF2-40B4-BE49-F238E27FC236}">
                <a16:creationId xmlns:a16="http://schemas.microsoft.com/office/drawing/2014/main" id="{6AAF55C6-480F-4D94-B55B-669DC3C3A3C8}"/>
              </a:ext>
            </a:extLst>
          </p:cNvPr>
          <p:cNvGrpSpPr/>
          <p:nvPr/>
        </p:nvGrpSpPr>
        <p:grpSpPr>
          <a:xfrm>
            <a:off x="3059832" y="908720"/>
            <a:ext cx="2925353" cy="669925"/>
            <a:chOff x="3059832" y="1421981"/>
            <a:chExt cx="2925353" cy="669925"/>
          </a:xfrm>
        </p:grpSpPr>
        <p:pic>
          <p:nvPicPr>
            <p:cNvPr id="11" name="Imagen 1" descr="logo_ec_17_colors_300dpi"/>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421981"/>
              <a:ext cx="1360805" cy="669925"/>
            </a:xfrm>
            <a:prstGeom prst="rect">
              <a:avLst/>
            </a:prstGeom>
            <a:noFill/>
            <a:ln>
              <a:noFill/>
            </a:ln>
          </p:spPr>
        </p:pic>
        <p:pic>
          <p:nvPicPr>
            <p:cNvPr id="12" name="Picture 11" descr="v1.2.png">
              <a:extLst>
                <a:ext uri="{FF2B5EF4-FFF2-40B4-BE49-F238E27FC236}">
                  <a16:creationId xmlns:a16="http://schemas.microsoft.com/office/drawing/2014/main" id="{26F07DA2-EA02-4966-9082-F940D4A377F6}"/>
                </a:ext>
              </a:extLst>
            </p:cNvPr>
            <p:cNvPicPr>
              <a:picLocks noChangeAspect="1"/>
            </p:cNvPicPr>
            <p:nvPr/>
          </p:nvPicPr>
          <p:blipFill>
            <a:blip r:embed="rId4"/>
            <a:stretch>
              <a:fillRect/>
            </a:stretch>
          </p:blipFill>
          <p:spPr>
            <a:xfrm>
              <a:off x="4524050" y="1628800"/>
              <a:ext cx="1461135" cy="463106"/>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75000"/>
            </a:schemeClr>
          </a:solidFill>
          <a:ln w="6350">
            <a:noFill/>
          </a:ln>
        </p:spPr>
        <p:txBody>
          <a:bodyPr wrap="square">
            <a:spAutoFit/>
          </a:bodyPr>
          <a:lstStyle/>
          <a:p>
            <a:pPr algn="ctr">
              <a:defRPr/>
            </a:pPr>
            <a:r>
              <a:rPr kumimoji="0" lang="en-US" sz="2000" b="1"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rPr>
              <a:t>RDBFIS</a:t>
            </a:r>
            <a:r>
              <a:rPr lang="en-US" sz="2000" b="1" dirty="0">
                <a:solidFill>
                  <a:schemeClr val="bg1"/>
                </a:solidFill>
                <a:latin typeface="Calibri Light" pitchFamily="34" charset="0"/>
                <a:cs typeface="Calibri Light" pitchFamily="34" charset="0"/>
              </a:rPr>
              <a:t> progress work -&gt; </a:t>
            </a:r>
            <a:r>
              <a:rPr lang="en-US"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quality checks on FDI spatial data, Table H &amp; I</a:t>
            </a:r>
          </a:p>
          <a:p>
            <a:pPr algn="ctr">
              <a:defRPr/>
            </a:pPr>
            <a:r>
              <a:rPr lang="en-US" sz="2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-&gt; </a:t>
            </a:r>
            <a:r>
              <a:rPr lang="en-US"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Stomach contents data entry form</a:t>
            </a:r>
          </a:p>
          <a:p>
            <a:pPr algn="ctr">
              <a:defRPr/>
            </a:pPr>
            <a:r>
              <a:rPr lang="en-US" sz="2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-&gt; </a:t>
            </a:r>
            <a:r>
              <a:rPr lang="en-US"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how RDBFIS can contribute to MSFD</a:t>
            </a:r>
            <a:r>
              <a:rPr lang="en-US" sz="2000" dirty="0">
                <a:solidFill>
                  <a:schemeClr val="bg1"/>
                </a:solidFill>
                <a:latin typeface="Calibri Light" pitchFamily="34" charset="0"/>
                <a:cs typeface="Calibri Light" pitchFamily="34" charset="0"/>
              </a:rPr>
              <a:t> </a:t>
            </a:r>
            <a:r>
              <a:rPr kumimoji="0" lang="en-US" sz="2000"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rPr>
              <a:t> </a:t>
            </a:r>
            <a:endParaRPr kumimoji="0" lang="en-GB" sz="2000"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endParaRPr>
          </a:p>
        </p:txBody>
      </p:sp>
      <p:sp>
        <p:nvSpPr>
          <p:cNvPr id="21" name="Rectangle: Folded Corner 20">
            <a:extLst>
              <a:ext uri="{FF2B5EF4-FFF2-40B4-BE49-F238E27FC236}">
                <a16:creationId xmlns:a16="http://schemas.microsoft.com/office/drawing/2014/main" id="{817A0C3A-5FDA-429A-807C-2E0482B3D264}"/>
              </a:ext>
            </a:extLst>
          </p:cNvPr>
          <p:cNvSpPr/>
          <p:nvPr/>
        </p:nvSpPr>
        <p:spPr>
          <a:xfrm>
            <a:off x="251520" y="1268760"/>
            <a:ext cx="3024336" cy="3096344"/>
          </a:xfrm>
          <a:prstGeom prst="foldedCorner">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22" name="TextBox 21">
            <a:extLst>
              <a:ext uri="{FF2B5EF4-FFF2-40B4-BE49-F238E27FC236}">
                <a16:creationId xmlns:a16="http://schemas.microsoft.com/office/drawing/2014/main" id="{52297840-13E7-45D0-A85F-F14DB9E8EA12}"/>
              </a:ext>
            </a:extLst>
          </p:cNvPr>
          <p:cNvSpPr txBox="1"/>
          <p:nvPr/>
        </p:nvSpPr>
        <p:spPr>
          <a:xfrm>
            <a:off x="323527" y="1700808"/>
            <a:ext cx="2934929" cy="2554545"/>
          </a:xfrm>
          <a:prstGeom prst="rect">
            <a:avLst/>
          </a:prstGeom>
          <a:noFill/>
        </p:spPr>
        <p:txBody>
          <a:bodyPr wrap="square">
            <a:spAutoFit/>
          </a:bodyPr>
          <a:lstStyle/>
          <a:p>
            <a:pPr algn="just"/>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quality checks on FDI spatial data (Table H &amp; I): </a:t>
            </a:r>
          </a:p>
          <a:p>
            <a:pPr algn="just"/>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integrated, optional to run in MS level</a:t>
            </a:r>
          </a:p>
          <a:p>
            <a:pPr algn="just"/>
            <a:r>
              <a:rPr lang="en-US" sz="2000" b="1" i="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Maurizio, Maciej, </a:t>
            </a:r>
            <a:r>
              <a:rPr lang="en-US" sz="2000" b="1" i="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Maksims</a:t>
            </a:r>
            <a:endParaRPr lang="en-US" sz="2000" b="1" i="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algn="just"/>
            <a:endParaRPr lang="en-US" sz="2000" b="1" i="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Maps &amp; error reports are produced </a:t>
            </a:r>
          </a:p>
        </p:txBody>
      </p:sp>
      <p:sp>
        <p:nvSpPr>
          <p:cNvPr id="23" name="Rectangle: Folded Corner 22">
            <a:extLst>
              <a:ext uri="{FF2B5EF4-FFF2-40B4-BE49-F238E27FC236}">
                <a16:creationId xmlns:a16="http://schemas.microsoft.com/office/drawing/2014/main" id="{012644C6-97C3-4914-902B-CBB2990967AA}"/>
              </a:ext>
            </a:extLst>
          </p:cNvPr>
          <p:cNvSpPr/>
          <p:nvPr/>
        </p:nvSpPr>
        <p:spPr>
          <a:xfrm>
            <a:off x="3347863" y="1268760"/>
            <a:ext cx="2520280" cy="3096344"/>
          </a:xfrm>
          <a:prstGeom prst="foldedCorner">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25" name="TextBox 24">
            <a:extLst>
              <a:ext uri="{FF2B5EF4-FFF2-40B4-BE49-F238E27FC236}">
                <a16:creationId xmlns:a16="http://schemas.microsoft.com/office/drawing/2014/main" id="{9B957B2D-1AFF-452D-8E53-06A26FDF0FE8}"/>
              </a:ext>
            </a:extLst>
          </p:cNvPr>
          <p:cNvSpPr txBox="1"/>
          <p:nvPr/>
        </p:nvSpPr>
        <p:spPr>
          <a:xfrm>
            <a:off x="3419871" y="1538789"/>
            <a:ext cx="2520280" cy="1938992"/>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Stomach contents</a:t>
            </a:r>
          </a:p>
          <a:p>
            <a:pPr marL="342900" indent="-342900">
              <a:buFont typeface="Arial" panose="020B0604020202020204" pitchFamily="34" charset="0"/>
              <a:buChar char="•"/>
            </a:pPr>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Med&amp;BS and ICES structures were adopted</a:t>
            </a:r>
          </a:p>
          <a:p>
            <a:pPr marL="342900" indent="-342900">
              <a:buFont typeface="Arial" panose="020B0604020202020204" pitchFamily="34" charset="0"/>
              <a:buChar char="•"/>
            </a:pPr>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User friendly data entry form</a:t>
            </a:r>
          </a:p>
        </p:txBody>
      </p:sp>
      <p:sp>
        <p:nvSpPr>
          <p:cNvPr id="24" name="Rectangle: Folded Corner 23">
            <a:extLst>
              <a:ext uri="{FF2B5EF4-FFF2-40B4-BE49-F238E27FC236}">
                <a16:creationId xmlns:a16="http://schemas.microsoft.com/office/drawing/2014/main" id="{15F5B40C-8136-4840-9561-93B8B6844275}"/>
              </a:ext>
            </a:extLst>
          </p:cNvPr>
          <p:cNvSpPr/>
          <p:nvPr/>
        </p:nvSpPr>
        <p:spPr>
          <a:xfrm>
            <a:off x="5940151" y="1268760"/>
            <a:ext cx="2952328" cy="4968552"/>
          </a:xfrm>
          <a:prstGeom prst="foldedCorner">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26" name="TextBox 25">
            <a:extLst>
              <a:ext uri="{FF2B5EF4-FFF2-40B4-BE49-F238E27FC236}">
                <a16:creationId xmlns:a16="http://schemas.microsoft.com/office/drawing/2014/main" id="{7D871AB2-D6AA-48FF-BF5C-9D4A01715DAA}"/>
              </a:ext>
            </a:extLst>
          </p:cNvPr>
          <p:cNvSpPr txBox="1"/>
          <p:nvPr/>
        </p:nvSpPr>
        <p:spPr>
          <a:xfrm>
            <a:off x="6012159" y="1538789"/>
            <a:ext cx="2808312" cy="4339650"/>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RDBFIS → MSFD</a:t>
            </a:r>
          </a:p>
          <a:p>
            <a:pPr marL="342900" indent="-342900">
              <a:buFont typeface="Arial" panose="020B0604020202020204" pitchFamily="34" charset="0"/>
              <a:buChar char="•"/>
            </a:pPr>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Predefined queries to mine data from RDBFIS and deliver to MSFD experts </a:t>
            </a:r>
          </a:p>
          <a:p>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D1-Biodiversity</a:t>
            </a:r>
          </a:p>
          <a:p>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D2-Non-Indigenous Species</a:t>
            </a:r>
          </a:p>
          <a:p>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D3-Commercially-exploited fish and shellfish</a:t>
            </a:r>
          </a:p>
          <a:p>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D4-Food weds</a:t>
            </a:r>
          </a:p>
          <a:p>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D6-Seabed integrity</a:t>
            </a:r>
          </a:p>
          <a:p>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D10-Marine Litter </a:t>
            </a:r>
          </a:p>
          <a:p>
            <a:endPar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1600" i="1" dirty="0">
                <a:solidFill>
                  <a:schemeClr val="tx1">
                    <a:lumMod val="50000"/>
                    <a:lumOff val="50000"/>
                  </a:schemeClr>
                </a:solidFill>
                <a:latin typeface="Calibri Light" panose="020F0302020204030204" pitchFamily="34" charset="0"/>
                <a:ea typeface="Calibri Light" panose="020F0302020204030204" pitchFamily="34" charset="0"/>
                <a:cs typeface="Calibri Light" panose="020F0302020204030204" pitchFamily="34" charset="0"/>
              </a:rPr>
              <a:t>The activity has been completed in terms of gathering information</a:t>
            </a:r>
            <a:r>
              <a:rPr lang="el-GR" sz="1600" i="1" dirty="0">
                <a:solidFill>
                  <a:schemeClr val="tx1">
                    <a:lumMod val="50000"/>
                    <a:lumOff val="50000"/>
                  </a:schemeClr>
                </a:solidFill>
                <a:latin typeface="Calibri Light" panose="020F0302020204030204" pitchFamily="34" charset="0"/>
                <a:ea typeface="Calibri Light" panose="020F0302020204030204" pitchFamily="34" charset="0"/>
                <a:cs typeface="Calibri Light" panose="020F0302020204030204" pitchFamily="34" charset="0"/>
              </a:rPr>
              <a:t> </a:t>
            </a:r>
            <a:r>
              <a:rPr lang="en-US" sz="1600" i="1" dirty="0">
                <a:solidFill>
                  <a:schemeClr val="tx1">
                    <a:lumMod val="50000"/>
                    <a:lumOff val="50000"/>
                  </a:schemeClr>
                </a:solidFill>
                <a:latin typeface="Calibri Light" panose="020F0302020204030204" pitchFamily="34" charset="0"/>
                <a:ea typeface="Calibri Light" panose="020F0302020204030204" pitchFamily="34" charset="0"/>
                <a:cs typeface="Calibri Light" panose="020F0302020204030204" pitchFamily="34" charset="0"/>
              </a:rPr>
              <a:t>from MSFD experts</a:t>
            </a:r>
          </a:p>
        </p:txBody>
      </p:sp>
    </p:spTree>
    <p:extLst>
      <p:ext uri="{BB962C8B-B14F-4D97-AF65-F5344CB8AC3E}">
        <p14:creationId xmlns:p14="http://schemas.microsoft.com/office/powerpoint/2010/main" val="406372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2024 R</a:t>
            </a:r>
            <a:r>
              <a:rPr lang="en-US" sz="2000" b="1" dirty="0">
                <a:solidFill>
                  <a:srgbClr val="FFFFFF"/>
                </a:solidFill>
                <a:latin typeface="Calibri Light" pitchFamily="34" charset="0"/>
                <a:cs typeface="Calibri Light" pitchFamily="34" charset="0"/>
              </a:rPr>
              <a:t>CG Med&amp;BS</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22" name="TextBox 21">
            <a:extLst>
              <a:ext uri="{FF2B5EF4-FFF2-40B4-BE49-F238E27FC236}">
                <a16:creationId xmlns:a16="http://schemas.microsoft.com/office/drawing/2014/main" id="{52297840-13E7-45D0-A85F-F14DB9E8EA12}"/>
              </a:ext>
            </a:extLst>
          </p:cNvPr>
          <p:cNvSpPr txBox="1"/>
          <p:nvPr/>
        </p:nvSpPr>
        <p:spPr>
          <a:xfrm>
            <a:off x="611560" y="1124744"/>
            <a:ext cx="8136904" cy="4154984"/>
          </a:xfrm>
          <a:prstGeom prst="rect">
            <a:avLst/>
          </a:prstGeom>
          <a:noFill/>
        </p:spPr>
        <p:txBody>
          <a:bodyPr wrap="square">
            <a:spAutoFit/>
          </a:bodyPr>
          <a:lstStyle/>
          <a:p>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 the 2024 Med&amp;BS meeting, the RCG set the following priority for the servicing of data calls through RDBFIS: </a:t>
            </a:r>
          </a:p>
          <a:p>
            <a:pPr marL="342900" indent="-342900">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1.	High: Med &amp; BS data call (obligatory from 2025);</a:t>
            </a:r>
          </a:p>
          <a:p>
            <a:pPr marL="342900" indent="-342900">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2.	Medium: FDI (optional for 2025);</a:t>
            </a:r>
          </a:p>
          <a:p>
            <a:pPr marL="342900" indent="-342900">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3.	Low: AER, GFCM (no timeline defined).</a:t>
            </a:r>
          </a:p>
          <a:p>
            <a:pPr marL="342900" indent="-342900">
              <a:buFont typeface="Arial" panose="020B0604020202020204" pitchFamily="34" charset="0"/>
              <a:buChar char="•"/>
            </a:pPr>
            <a:endPar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The RDBFIS coordinator will liaise with JRC to explore if / how RDBFIS can transmit data on behalf of the Member States and receive a notification.</a:t>
            </a:r>
          </a:p>
          <a:p>
            <a:endPar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400" b="1" i="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Data access: </a:t>
            </a: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the RCG document is adopted by the RDBFIS</a:t>
            </a:r>
            <a:endPar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5473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-&gt; roadmap</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22" name="TextBox 21">
            <a:extLst>
              <a:ext uri="{FF2B5EF4-FFF2-40B4-BE49-F238E27FC236}">
                <a16:creationId xmlns:a16="http://schemas.microsoft.com/office/drawing/2014/main" id="{52297840-13E7-45D0-A85F-F14DB9E8EA12}"/>
              </a:ext>
            </a:extLst>
          </p:cNvPr>
          <p:cNvSpPr txBox="1"/>
          <p:nvPr/>
        </p:nvSpPr>
        <p:spPr>
          <a:xfrm>
            <a:off x="611560" y="1124744"/>
            <a:ext cx="8136904" cy="4893647"/>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MEDIAS workshop and datacall;</a:t>
            </a:r>
          </a:p>
          <a:p>
            <a:pPr marL="342900" indent="-342900">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Integration of MCDA-SSF package;</a:t>
            </a:r>
          </a:p>
          <a:p>
            <a:pPr marL="342900" indent="-342900">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AER consistency checks and processing routines;</a:t>
            </a:r>
          </a:p>
          <a:p>
            <a:pPr marL="342900" indent="-342900">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Bilateral meeting for the detailed biological data; </a:t>
            </a:r>
          </a:p>
          <a:p>
            <a:pPr marL="342900" indent="-342900">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Bilateral meeting for the statistical system and raising methods applied from the Med&amp;BS MS, workshop;</a:t>
            </a:r>
          </a:p>
          <a:p>
            <a:pPr marL="342900" indent="-342900">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Eggs&amp;Larvae database, PETS, recreational fisheries and alien species;</a:t>
            </a:r>
          </a:p>
          <a:p>
            <a:pPr marL="342900" indent="-342900">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RDBFIS 2</a:t>
            </a:r>
            <a:r>
              <a:rPr lang="en-US" sz="2400" baseline="30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nd</a:t>
            </a: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training (in person, January 2025)</a:t>
            </a:r>
          </a:p>
          <a:p>
            <a:pPr marL="342900" indent="-342900">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keep open the channel with ICES and RCG LP</a:t>
            </a:r>
          </a:p>
          <a:p>
            <a:pPr marL="342900" indent="-342900">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Generation of predefined queries for MSFD purposes</a:t>
            </a:r>
          </a:p>
          <a:p>
            <a:pPr marL="342900" indent="-342900">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Optimization of R code</a:t>
            </a:r>
          </a:p>
          <a:p>
            <a:endParaRPr lang="en-US" sz="2400" b="1" i="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06808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3688" y="5426640"/>
            <a:ext cx="5688632" cy="738664"/>
          </a:xfrm>
          <a:prstGeom prst="rect">
            <a:avLst/>
          </a:prstGeom>
          <a:solidFill>
            <a:schemeClr val="bg1"/>
          </a:solidFill>
        </p:spPr>
        <p:txBody>
          <a:bodyPr wrap="square" lIns="0" tIns="0" rIns="0" bIns="0">
            <a:spAutoFit/>
          </a:bodyPr>
          <a:lstStyle/>
          <a:p>
            <a:pPr marL="447675" indent="-180975"/>
            <a:r>
              <a:rPr lang="en-US" sz="1600" i="1" dirty="0">
                <a:solidFill>
                  <a:srgbClr val="0070C0"/>
                </a:solidFill>
                <a:latin typeface="Calibri Light" pitchFamily="34" charset="0"/>
                <a:ea typeface="Calibri Light" pitchFamily="34" charset="0"/>
                <a:cs typeface="Calibri Light" pitchFamily="34" charset="0"/>
              </a:rPr>
              <a:t>Maurizio GIBIN, Maciej ADAMOWICZ, </a:t>
            </a:r>
            <a:r>
              <a:rPr lang="en-US" sz="1600" i="1" dirty="0" err="1">
                <a:solidFill>
                  <a:srgbClr val="0070C0"/>
                </a:solidFill>
                <a:latin typeface="Calibri Light" pitchFamily="34" charset="0"/>
                <a:ea typeface="Calibri Light" pitchFamily="34" charset="0"/>
                <a:cs typeface="Calibri Light" pitchFamily="34" charset="0"/>
              </a:rPr>
              <a:t>Maksims</a:t>
            </a:r>
            <a:r>
              <a:rPr lang="en-US" sz="1600" i="1" dirty="0">
                <a:solidFill>
                  <a:srgbClr val="0070C0"/>
                </a:solidFill>
                <a:latin typeface="Calibri Light" pitchFamily="34" charset="0"/>
                <a:ea typeface="Calibri Light" pitchFamily="34" charset="0"/>
                <a:cs typeface="Calibri Light" pitchFamily="34" charset="0"/>
              </a:rPr>
              <a:t> KOVSARS quality (checks on spatial information and mapping for the FDI EWG)</a:t>
            </a:r>
          </a:p>
          <a:p>
            <a:pPr marL="447675" indent="-180975"/>
            <a:r>
              <a:rPr lang="en-US" sz="1600" i="1" dirty="0">
                <a:solidFill>
                  <a:srgbClr val="0070C0"/>
                </a:solidFill>
                <a:latin typeface="Calibri Light" pitchFamily="34" charset="0"/>
                <a:ea typeface="Calibri Light" pitchFamily="34" charset="0"/>
                <a:cs typeface="Calibri Light" pitchFamily="34" charset="0"/>
              </a:rPr>
              <a:t> </a:t>
            </a:r>
          </a:p>
        </p:txBody>
      </p:sp>
      <p:pic>
        <p:nvPicPr>
          <p:cNvPr id="6159" name="Picture 15"/>
          <p:cNvPicPr>
            <a:picLocks noChangeAspect="1" noChangeArrowheads="1"/>
          </p:cNvPicPr>
          <p:nvPr/>
        </p:nvPicPr>
        <p:blipFill>
          <a:blip r:embed="rId2"/>
          <a:srcRect t="60942"/>
          <a:stretch>
            <a:fillRect/>
          </a:stretch>
        </p:blipFill>
        <p:spPr bwMode="auto">
          <a:xfrm>
            <a:off x="899592" y="4221088"/>
            <a:ext cx="7213548" cy="1000132"/>
          </a:xfrm>
          <a:prstGeom prst="rect">
            <a:avLst/>
          </a:prstGeom>
          <a:noFill/>
          <a:ln w="9525">
            <a:noFill/>
            <a:miter lim="800000"/>
            <a:headEnd/>
            <a:tailEnd/>
          </a:ln>
          <a:effectLst/>
        </p:spPr>
      </p:pic>
      <p:sp>
        <p:nvSpPr>
          <p:cNvPr id="5" name="Rectangle 4"/>
          <p:cNvSpPr/>
          <p:nvPr/>
        </p:nvSpPr>
        <p:spPr>
          <a:xfrm>
            <a:off x="2699792" y="2420888"/>
            <a:ext cx="3498772" cy="430887"/>
          </a:xfrm>
          <a:prstGeom prst="rect">
            <a:avLst/>
          </a:prstGeom>
          <a:solidFill>
            <a:schemeClr val="bg1"/>
          </a:solidFill>
        </p:spPr>
        <p:txBody>
          <a:bodyPr wrap="square" lIns="0" tIns="0" rIns="0" bIns="0">
            <a:spAutoFit/>
          </a:bodyPr>
          <a:lstStyle/>
          <a:p>
            <a:pPr marL="447675" indent="-180975" algn="ctr"/>
            <a:r>
              <a:rPr lang="en-US" sz="2800" b="1" i="1" dirty="0">
                <a:solidFill>
                  <a:srgbClr val="0070C0"/>
                </a:solidFill>
                <a:latin typeface="Calibri Light" pitchFamily="34" charset="0"/>
                <a:ea typeface="Calibri Light" pitchFamily="34" charset="0"/>
                <a:cs typeface="Calibri Light" pitchFamily="34" charset="0"/>
                <a:hlinkClick r:id="rId3">
                  <a:extLst>
                    <a:ext uri="{A12FA001-AC4F-418D-AE19-62706E023703}">
                      <ahyp:hlinkClr xmlns:ahyp="http://schemas.microsoft.com/office/drawing/2018/hyperlinkcolor" val="tx"/>
                    </a:ext>
                  </a:extLst>
                </a:hlinkClick>
              </a:rPr>
              <a:t>https://rdbfis.eu/</a:t>
            </a:r>
            <a:endParaRPr lang="en-US" sz="2800" b="1" i="1" dirty="0">
              <a:solidFill>
                <a:srgbClr val="0070C0"/>
              </a:solidFill>
              <a:latin typeface="Calibri Light" pitchFamily="34" charset="0"/>
              <a:ea typeface="Calibri Light" pitchFamily="34" charset="0"/>
              <a:cs typeface="Calibri Light" pitchFamily="34" charset="0"/>
            </a:endParaRPr>
          </a:p>
        </p:txBody>
      </p:sp>
      <p:pic>
        <p:nvPicPr>
          <p:cNvPr id="7" name="Picture 2"/>
          <p:cNvPicPr>
            <a:picLocks noChangeAspect="1" noChangeArrowheads="1"/>
          </p:cNvPicPr>
          <p:nvPr/>
        </p:nvPicPr>
        <p:blipFill>
          <a:blip r:embed="rId4"/>
          <a:srcRect l="9376" t="24723" r="10142"/>
          <a:stretch>
            <a:fillRect/>
          </a:stretch>
        </p:blipFill>
        <p:spPr bwMode="auto">
          <a:xfrm>
            <a:off x="1859368" y="2996952"/>
            <a:ext cx="5498392" cy="975246"/>
          </a:xfrm>
          <a:prstGeom prst="rect">
            <a:avLst/>
          </a:prstGeom>
          <a:noFill/>
          <a:ln w="9525">
            <a:noFill/>
            <a:miter lim="800000"/>
            <a:headEnd/>
            <a:tailEnd/>
          </a:ln>
          <a:effectLst/>
        </p:spPr>
      </p:pic>
      <p:pic>
        <p:nvPicPr>
          <p:cNvPr id="9" name="Imagen 1" descr="logo_ec_17_colors_300dpi"/>
          <p:cNvPicPr/>
          <p:nvPr/>
        </p:nvPicPr>
        <p:blipFill>
          <a:blip r:embed="rId5">
            <a:extLst>
              <a:ext uri="{28A0092B-C50C-407E-A947-70E740481C1C}">
                <a14:useLocalDpi xmlns:a14="http://schemas.microsoft.com/office/drawing/2010/main" val="0"/>
              </a:ext>
            </a:extLst>
          </a:blip>
          <a:srcRect/>
          <a:stretch>
            <a:fillRect/>
          </a:stretch>
        </p:blipFill>
        <p:spPr bwMode="auto">
          <a:xfrm>
            <a:off x="3854137" y="214290"/>
            <a:ext cx="1360805" cy="669925"/>
          </a:xfrm>
          <a:prstGeom prst="rect">
            <a:avLst/>
          </a:prstGeom>
          <a:noFill/>
          <a:ln>
            <a:noFill/>
          </a:ln>
        </p:spPr>
      </p:pic>
      <p:sp>
        <p:nvSpPr>
          <p:cNvPr id="10" name="Rectangle 9"/>
          <p:cNvSpPr/>
          <p:nvPr/>
        </p:nvSpPr>
        <p:spPr>
          <a:xfrm>
            <a:off x="2214546" y="928670"/>
            <a:ext cx="4572000" cy="975652"/>
          </a:xfrm>
          <a:prstGeom prst="rect">
            <a:avLst/>
          </a:prstGeom>
        </p:spPr>
        <p:txBody>
          <a:bodyPr>
            <a:spAutoFit/>
          </a:bodyPr>
          <a:lstStyle/>
          <a:p>
            <a:pPr algn="ctr">
              <a:lnSpc>
                <a:spcPct val="105000"/>
              </a:lnSpc>
            </a:pPr>
            <a:r>
              <a:rPr lang="en-US" b="1" cap="small" dirty="0">
                <a:solidFill>
                  <a:schemeClr val="bg2">
                    <a:lumMod val="50000"/>
                  </a:schemeClr>
                </a:solidFill>
                <a:latin typeface="Calibri Light" pitchFamily="34" charset="0"/>
                <a:ea typeface="Calibri"/>
                <a:cs typeface="Calibri Light" pitchFamily="34" charset="0"/>
                <a:sym typeface="Symbol"/>
              </a:rPr>
              <a:t>CINEA/EMFAF/2021/3.1.2/03/SC04/SI2.881222</a:t>
            </a:r>
          </a:p>
          <a:p>
            <a:pPr algn="ctr">
              <a:lnSpc>
                <a:spcPct val="105000"/>
              </a:lnSpc>
            </a:pPr>
            <a:r>
              <a:rPr lang="en-US" b="1" i="1" dirty="0">
                <a:solidFill>
                  <a:schemeClr val="bg2">
                    <a:lumMod val="75000"/>
                  </a:schemeClr>
                </a:solidFill>
                <a:latin typeface="Calibri Light" pitchFamily="34" charset="0"/>
                <a:ea typeface="Calibri Light" pitchFamily="34" charset="0"/>
                <a:cs typeface="Calibri Light" pitchFamily="34" charset="0"/>
              </a:rPr>
              <a:t>Specific Contract 2021/3.1.2/03/SC04</a:t>
            </a:r>
          </a:p>
          <a:p>
            <a:pPr algn="ctr"/>
            <a:r>
              <a:rPr lang="en-US" b="1" dirty="0">
                <a:solidFill>
                  <a:schemeClr val="bg2">
                    <a:lumMod val="50000"/>
                  </a:schemeClr>
                </a:solidFill>
                <a:latin typeface="Calibri Light" pitchFamily="34" charset="0"/>
                <a:ea typeface="Calibri"/>
                <a:cs typeface="Calibri Light" pitchFamily="34" charset="0"/>
                <a:sym typeface="Symbol"/>
              </a:rPr>
              <a:t>Hosting, maintenance and further development of the Regional Database for the Mediterranean and Black Seas</a:t>
            </a:r>
          </a:p>
        </p:txBody>
      </p:sp>
      <p:sp>
        <p:nvSpPr>
          <p:cNvPr id="11" name="Rectangle 10">
            <a:extLst>
              <a:ext uri="{FF2B5EF4-FFF2-40B4-BE49-F238E27FC236}">
                <a16:creationId xmlns:a16="http://schemas.microsoft.com/office/drawing/2014/main" id="{78D08A35-D046-4A91-9D7B-A232218F6A38}"/>
              </a:ext>
            </a:extLst>
          </p:cNvPr>
          <p:cNvSpPr/>
          <p:nvPr/>
        </p:nvSpPr>
        <p:spPr>
          <a:xfrm>
            <a:off x="2051720" y="2060848"/>
            <a:ext cx="4998970" cy="430887"/>
          </a:xfrm>
          <a:prstGeom prst="rect">
            <a:avLst/>
          </a:prstGeom>
          <a:solidFill>
            <a:schemeClr val="bg1"/>
          </a:solidFill>
        </p:spPr>
        <p:txBody>
          <a:bodyPr wrap="square" lIns="0" tIns="0" rIns="0" bIns="0">
            <a:spAutoFit/>
          </a:bodyPr>
          <a:lstStyle/>
          <a:p>
            <a:pPr marL="447675" indent="-180975"/>
            <a:r>
              <a:rPr lang="en-US" sz="2800" b="1" i="1" dirty="0">
                <a:solidFill>
                  <a:srgbClr val="0070C0"/>
                </a:solidFill>
                <a:latin typeface="Calibri Light" pitchFamily="34" charset="0"/>
                <a:ea typeface="Calibri Light" pitchFamily="34" charset="0"/>
                <a:cs typeface="Calibri Light" pitchFamily="34" charset="0"/>
              </a:rPr>
              <a:t>We 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5" descr="https://ec.europa.eu/info/sites/info/themes/europa/images/svg/logo/logo--en.svg"/>
          <p:cNvSpPr/>
          <p:nvPr/>
        </p:nvSpPr>
        <p:spPr>
          <a:xfrm>
            <a:off x="155575" y="-144462"/>
            <a:ext cx="304800" cy="304800"/>
          </a:xfrm>
          <a:prstGeom prst="rect">
            <a:avLst/>
          </a:prstGeom>
          <a:no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2;p15">
            <a:extLst>
              <a:ext uri="{FF2B5EF4-FFF2-40B4-BE49-F238E27FC236}">
                <a16:creationId xmlns:a16="http://schemas.microsoft.com/office/drawing/2014/main" id="{49F5DA72-3FAB-4DEF-A93C-2688A0AF172B}"/>
              </a:ext>
            </a:extLst>
          </p:cNvPr>
          <p:cNvSpPr/>
          <p:nvPr/>
        </p:nvSpPr>
        <p:spPr>
          <a:xfrm>
            <a:off x="750067" y="1052736"/>
            <a:ext cx="7643866" cy="3096344"/>
          </a:xfrm>
          <a:prstGeom prst="rect">
            <a:avLst/>
          </a:prstGeom>
          <a:noFill/>
          <a:ln>
            <a:noFill/>
          </a:ln>
        </p:spPr>
        <p:txBody>
          <a:bodyPr spcFirstLastPara="1" wrap="square" lIns="91425" tIns="45700" rIns="91425" bIns="45700" anchor="t" anchorCtr="0">
            <a:noAutofit/>
          </a:bodyPr>
          <a:lstStyle/>
          <a:p>
            <a:pPr algn="ctr">
              <a:lnSpc>
                <a:spcPct val="105000"/>
              </a:lnSpc>
            </a:pPr>
            <a:r>
              <a:rPr lang="en-US" sz="1600" b="1" cap="small" dirty="0">
                <a:solidFill>
                  <a:schemeClr val="bg2">
                    <a:lumMod val="50000"/>
                  </a:schemeClr>
                </a:solidFill>
                <a:latin typeface="Calibri Light" pitchFamily="34" charset="0"/>
                <a:ea typeface="Calibri"/>
                <a:cs typeface="Calibri Light" pitchFamily="34" charset="0"/>
                <a:sym typeface="Calibri"/>
              </a:rPr>
              <a:t>MARE/2020/08 - SI2.839444</a:t>
            </a:r>
          </a:p>
          <a:p>
            <a:pPr lvl="0" algn="ctr">
              <a:lnSpc>
                <a:spcPct val="105000"/>
              </a:lnSpc>
            </a:pPr>
            <a:r>
              <a:rPr lang="en-US" sz="1600" b="1" cap="small" dirty="0">
                <a:solidFill>
                  <a:schemeClr val="accent6">
                    <a:lumMod val="75000"/>
                  </a:schemeClr>
                </a:solidFill>
                <a:latin typeface="Calibri Light" pitchFamily="34" charset="0"/>
                <a:ea typeface="Calibri"/>
                <a:cs typeface="Calibri Light" pitchFamily="34" charset="0"/>
                <a:sym typeface="Calibri"/>
              </a:rPr>
              <a:t>Development of the Regional Database for the Mediterranean &amp; Black Seas (</a:t>
            </a:r>
            <a:r>
              <a:rPr lang="en-US" sz="1600" b="1" dirty="0" err="1">
                <a:solidFill>
                  <a:schemeClr val="accent6">
                    <a:lumMod val="75000"/>
                  </a:schemeClr>
                </a:solidFill>
                <a:latin typeface="Calibri Light" pitchFamily="34" charset="0"/>
                <a:ea typeface="Calibri"/>
                <a:cs typeface="Calibri Light" pitchFamily="34" charset="0"/>
                <a:sym typeface="Calibri"/>
              </a:rPr>
              <a:t>Med&amp;BS</a:t>
            </a:r>
            <a:r>
              <a:rPr lang="en-US" sz="1600" b="1" dirty="0">
                <a:solidFill>
                  <a:schemeClr val="accent6">
                    <a:lumMod val="75000"/>
                  </a:schemeClr>
                </a:solidFill>
                <a:latin typeface="Calibri Light" pitchFamily="34" charset="0"/>
                <a:ea typeface="Calibri"/>
                <a:cs typeface="Calibri Light" pitchFamily="34" charset="0"/>
                <a:sym typeface="Calibri"/>
              </a:rPr>
              <a:t> RDBFIS</a:t>
            </a:r>
            <a:r>
              <a:rPr lang="en-US" sz="1600" b="1" cap="small" dirty="0">
                <a:solidFill>
                  <a:schemeClr val="accent6">
                    <a:lumMod val="75000"/>
                  </a:schemeClr>
                </a:solidFill>
                <a:latin typeface="Calibri Light" pitchFamily="34" charset="0"/>
                <a:ea typeface="Calibri"/>
                <a:cs typeface="Calibri Light" pitchFamily="34" charset="0"/>
                <a:sym typeface="Calibri"/>
              </a:rPr>
              <a:t>)</a:t>
            </a:r>
          </a:p>
          <a:p>
            <a:pPr lvl="0" algn="ctr">
              <a:lnSpc>
                <a:spcPct val="105000"/>
              </a:lnSpc>
            </a:pPr>
            <a:r>
              <a:rPr lang="en-US" i="1" dirty="0">
                <a:solidFill>
                  <a:schemeClr val="bg2">
                    <a:lumMod val="50000"/>
                  </a:schemeClr>
                </a:solidFill>
                <a:latin typeface="Calibri Light" pitchFamily="34" charset="0"/>
                <a:ea typeface="Calibri"/>
                <a:cs typeface="Calibri Light" pitchFamily="34" charset="0"/>
                <a:sym typeface="Calibri"/>
              </a:rPr>
              <a:t>This project has financed under the European Maritime and Fisheries Fund (EMFF)</a:t>
            </a:r>
          </a:p>
          <a:p>
            <a:pPr lvl="0" algn="ctr">
              <a:lnSpc>
                <a:spcPct val="105000"/>
              </a:lnSpc>
            </a:pPr>
            <a:r>
              <a:rPr lang="en-US" i="1" dirty="0">
                <a:solidFill>
                  <a:schemeClr val="bg2">
                    <a:lumMod val="50000"/>
                  </a:schemeClr>
                </a:solidFill>
                <a:latin typeface="Calibri Light" pitchFamily="34" charset="0"/>
                <a:ea typeface="Calibri"/>
                <a:cs typeface="Calibri Light" pitchFamily="34" charset="0"/>
                <a:sym typeface="Calibri"/>
              </a:rPr>
              <a:t>(</a:t>
            </a:r>
            <a:r>
              <a:rPr lang="en-US" b="1" i="1" dirty="0">
                <a:solidFill>
                  <a:schemeClr val="bg2">
                    <a:lumMod val="50000"/>
                  </a:schemeClr>
                </a:solidFill>
                <a:latin typeface="Calibri Light" pitchFamily="34" charset="0"/>
                <a:ea typeface="Calibri"/>
                <a:cs typeface="Calibri Light" pitchFamily="34" charset="0"/>
                <a:sym typeface="Calibri"/>
              </a:rPr>
              <a:t>period: 01/01/2021 – 28/02/2023</a:t>
            </a:r>
            <a:r>
              <a:rPr lang="en-US" i="1" dirty="0">
                <a:solidFill>
                  <a:schemeClr val="bg2">
                    <a:lumMod val="50000"/>
                  </a:schemeClr>
                </a:solidFill>
                <a:latin typeface="Calibri Light" pitchFamily="34" charset="0"/>
                <a:ea typeface="Calibri"/>
                <a:cs typeface="Calibri Light" pitchFamily="34" charset="0"/>
                <a:sym typeface="Calibri"/>
              </a:rPr>
              <a:t>)</a:t>
            </a:r>
          </a:p>
          <a:p>
            <a:pPr lvl="0" algn="ctr">
              <a:lnSpc>
                <a:spcPct val="105000"/>
              </a:lnSpc>
            </a:pPr>
            <a:endParaRPr lang="en-US" i="1" dirty="0">
              <a:solidFill>
                <a:schemeClr val="bg2">
                  <a:lumMod val="50000"/>
                </a:schemeClr>
              </a:solidFill>
              <a:latin typeface="Calibri Light" pitchFamily="34" charset="0"/>
              <a:ea typeface="Calibri"/>
              <a:cs typeface="Calibri Light" pitchFamily="34" charset="0"/>
              <a:sym typeface="Calibri"/>
            </a:endParaRPr>
          </a:p>
          <a:p>
            <a:pPr lvl="0" algn="ctr">
              <a:lnSpc>
                <a:spcPct val="105000"/>
              </a:lnSpc>
            </a:pPr>
            <a:endParaRPr lang="en-US" i="1" dirty="0">
              <a:solidFill>
                <a:schemeClr val="bg2">
                  <a:lumMod val="50000"/>
                </a:schemeClr>
              </a:solidFill>
              <a:latin typeface="Calibri Light" pitchFamily="34" charset="0"/>
              <a:ea typeface="Calibri"/>
              <a:cs typeface="Calibri Light" pitchFamily="34" charset="0"/>
              <a:sym typeface="Calibri"/>
            </a:endParaRPr>
          </a:p>
          <a:p>
            <a:pPr lvl="0" algn="ctr">
              <a:lnSpc>
                <a:spcPct val="105000"/>
              </a:lnSpc>
            </a:pPr>
            <a:endParaRPr lang="en-US" i="1" dirty="0">
              <a:solidFill>
                <a:schemeClr val="bg2">
                  <a:lumMod val="50000"/>
                </a:schemeClr>
              </a:solidFill>
              <a:latin typeface="Calibri Light" pitchFamily="34" charset="0"/>
              <a:ea typeface="Calibri"/>
              <a:cs typeface="Calibri Light" pitchFamily="34" charset="0"/>
              <a:sym typeface="Calibri"/>
            </a:endParaRPr>
          </a:p>
          <a:p>
            <a:pPr algn="ctr">
              <a:lnSpc>
                <a:spcPct val="105000"/>
              </a:lnSpc>
            </a:pPr>
            <a:endParaRPr lang="en-US" sz="1600" b="1" cap="small" dirty="0">
              <a:solidFill>
                <a:schemeClr val="bg2">
                  <a:lumMod val="50000"/>
                </a:schemeClr>
              </a:solidFill>
              <a:latin typeface="Calibri Light" pitchFamily="34" charset="0"/>
              <a:ea typeface="Calibri"/>
              <a:cs typeface="Calibri Light" pitchFamily="34" charset="0"/>
              <a:sym typeface="Symbol"/>
            </a:endParaRPr>
          </a:p>
          <a:p>
            <a:pPr algn="ctr">
              <a:lnSpc>
                <a:spcPct val="105000"/>
              </a:lnSpc>
            </a:pPr>
            <a:endParaRPr lang="en-US" sz="1600" b="1" cap="small" dirty="0">
              <a:solidFill>
                <a:schemeClr val="bg2">
                  <a:lumMod val="50000"/>
                </a:schemeClr>
              </a:solidFill>
              <a:latin typeface="Calibri Light" pitchFamily="34" charset="0"/>
              <a:ea typeface="Calibri"/>
              <a:cs typeface="Calibri Light" pitchFamily="34" charset="0"/>
              <a:sym typeface="Symbol"/>
            </a:endParaRPr>
          </a:p>
          <a:p>
            <a:pPr algn="ctr">
              <a:lnSpc>
                <a:spcPct val="105000"/>
              </a:lnSpc>
            </a:pPr>
            <a:r>
              <a:rPr lang="en-US" sz="1600" b="1" cap="small" dirty="0">
                <a:solidFill>
                  <a:schemeClr val="bg2">
                    <a:lumMod val="50000"/>
                  </a:schemeClr>
                </a:solidFill>
                <a:latin typeface="Calibri Light" pitchFamily="34" charset="0"/>
                <a:ea typeface="Calibri"/>
                <a:cs typeface="Calibri Light" pitchFamily="34" charset="0"/>
                <a:sym typeface="Symbol"/>
              </a:rPr>
              <a:t>CINEA/EMFAF/2021/3.1.2/03/SC04/SI2.881222</a:t>
            </a:r>
          </a:p>
          <a:p>
            <a:pPr algn="ctr">
              <a:lnSpc>
                <a:spcPct val="105000"/>
              </a:lnSpc>
            </a:pPr>
            <a:r>
              <a:rPr lang="en-US" b="1" i="1" dirty="0">
                <a:solidFill>
                  <a:schemeClr val="bg2">
                    <a:lumMod val="75000"/>
                  </a:schemeClr>
                </a:solidFill>
                <a:latin typeface="Calibri Light" pitchFamily="34" charset="0"/>
                <a:ea typeface="Calibri Light" pitchFamily="34" charset="0"/>
                <a:cs typeface="Calibri Light" pitchFamily="34" charset="0"/>
              </a:rPr>
              <a:t>Specific Contract 2021/3.1.2/03/SC04</a:t>
            </a:r>
          </a:p>
          <a:p>
            <a:pPr algn="ctr"/>
            <a:r>
              <a:rPr lang="en-US" sz="1600" b="1" cap="small" dirty="0">
                <a:solidFill>
                  <a:schemeClr val="accent6">
                    <a:lumMod val="75000"/>
                  </a:schemeClr>
                </a:solidFill>
                <a:latin typeface="Calibri Light" pitchFamily="34" charset="0"/>
                <a:ea typeface="Calibri"/>
                <a:cs typeface="Calibri Light" pitchFamily="34" charset="0"/>
                <a:sym typeface="Symbol"/>
              </a:rPr>
              <a:t>Hosting, maintenance and further development of the Regional Database for the Mediterranean and Black Seas</a:t>
            </a:r>
          </a:p>
          <a:p>
            <a:pPr algn="ctr"/>
            <a:r>
              <a:rPr lang="en-US" i="1" dirty="0">
                <a:solidFill>
                  <a:schemeClr val="bg2">
                    <a:lumMod val="50000"/>
                  </a:schemeClr>
                </a:solidFill>
                <a:latin typeface="Calibri Light" pitchFamily="34" charset="0"/>
                <a:ea typeface="Calibri"/>
                <a:cs typeface="Calibri Light" pitchFamily="34" charset="0"/>
                <a:sym typeface="Calibri"/>
              </a:rPr>
              <a:t>(</a:t>
            </a:r>
            <a:r>
              <a:rPr lang="en-US" b="1" i="1" dirty="0">
                <a:solidFill>
                  <a:schemeClr val="bg2">
                    <a:lumMod val="50000"/>
                  </a:schemeClr>
                </a:solidFill>
                <a:latin typeface="Calibri Light" pitchFamily="34" charset="0"/>
                <a:ea typeface="Calibri"/>
                <a:cs typeface="Calibri Light" pitchFamily="34" charset="0"/>
                <a:sym typeface="Calibri"/>
              </a:rPr>
              <a:t>period: 01/04/2023 – 31/03/2025</a:t>
            </a:r>
            <a:r>
              <a:rPr lang="en-US" i="1" dirty="0">
                <a:solidFill>
                  <a:schemeClr val="bg2">
                    <a:lumMod val="50000"/>
                  </a:schemeClr>
                </a:solidFill>
                <a:latin typeface="Calibri Light" pitchFamily="34" charset="0"/>
                <a:ea typeface="Calibri"/>
                <a:cs typeface="Calibri Light" pitchFamily="34" charset="0"/>
                <a:sym typeface="Calibri"/>
              </a:rPr>
              <a:t>)</a:t>
            </a:r>
          </a:p>
          <a:p>
            <a:pPr algn="ctr"/>
            <a:endParaRPr lang="en-US" sz="1600" b="1" cap="small" dirty="0">
              <a:solidFill>
                <a:schemeClr val="bg2">
                  <a:lumMod val="50000"/>
                </a:schemeClr>
              </a:solidFill>
              <a:latin typeface="Calibri Light" pitchFamily="34" charset="0"/>
              <a:ea typeface="Calibri"/>
              <a:cs typeface="Calibri Light" pitchFamily="34" charset="0"/>
              <a:sym typeface="Symbol"/>
            </a:endParaRPr>
          </a:p>
          <a:p>
            <a:pPr algn="ctr"/>
            <a:endParaRPr lang="en-US" sz="1600" b="1" cap="small" dirty="0">
              <a:solidFill>
                <a:schemeClr val="bg2">
                  <a:lumMod val="50000"/>
                </a:schemeClr>
              </a:solidFill>
              <a:latin typeface="Calibri Light" pitchFamily="34" charset="0"/>
              <a:ea typeface="Calibri"/>
              <a:cs typeface="Calibri Light" pitchFamily="34" charset="0"/>
              <a:sym typeface="Symbol"/>
            </a:endParaRPr>
          </a:p>
          <a:p>
            <a:pPr marL="177800" indent="-177800" algn="ctr"/>
            <a:endParaRPr lang="en-US" sz="300" b="1" dirty="0">
              <a:solidFill>
                <a:srgbClr val="002060"/>
              </a:solidFill>
              <a:latin typeface="Calibri Light" pitchFamily="34" charset="0"/>
              <a:ea typeface="Calibri Light" pitchFamily="34" charset="0"/>
              <a:cs typeface="Calibri Light" pitchFamily="34" charset="0"/>
              <a:sym typeface="Symbol"/>
            </a:endParaRPr>
          </a:p>
          <a:p>
            <a:pPr marL="177800" indent="-177800" algn="ctr"/>
            <a:endParaRPr lang="en-US" b="1" dirty="0">
              <a:solidFill>
                <a:srgbClr val="002060"/>
              </a:solidFill>
              <a:latin typeface="Calibri Light" pitchFamily="34" charset="0"/>
              <a:ea typeface="Calibri Light" pitchFamily="34" charset="0"/>
              <a:cs typeface="Calibri Light" pitchFamily="34" charset="0"/>
              <a:sym typeface="Symbol"/>
            </a:endParaRPr>
          </a:p>
          <a:p>
            <a:pPr marL="177800" indent="-177800" algn="ctr"/>
            <a:r>
              <a:rPr lang="en-US" b="1" i="1" dirty="0">
                <a:solidFill>
                  <a:srgbClr val="002060"/>
                </a:solidFill>
                <a:latin typeface="Calibri Light" pitchFamily="34" charset="0"/>
                <a:ea typeface="Calibri Light" pitchFamily="34" charset="0"/>
                <a:cs typeface="Calibri Light" pitchFamily="34" charset="0"/>
                <a:sym typeface="Symbol"/>
              </a:rPr>
              <a:t> </a:t>
            </a:r>
          </a:p>
          <a:p>
            <a:pPr algn="ctr"/>
            <a:endParaRPr lang="en-US" b="1" dirty="0">
              <a:solidFill>
                <a:srgbClr val="002060"/>
              </a:solidFill>
              <a:latin typeface="Calibri Light" pitchFamily="34" charset="0"/>
              <a:ea typeface="Calibri Light" pitchFamily="34" charset="0"/>
              <a:cs typeface="Calibri Light" pitchFamily="34" charset="0"/>
            </a:endParaRPr>
          </a:p>
          <a:p>
            <a:pPr algn="ctr"/>
            <a:endParaRPr lang="en-US" b="1" dirty="0">
              <a:solidFill>
                <a:srgbClr val="002060"/>
              </a:solidFill>
              <a:latin typeface="Calibri Light" pitchFamily="34" charset="0"/>
              <a:ea typeface="Calibri Light" pitchFamily="34" charset="0"/>
              <a:cs typeface="Calibri Light" pitchFamily="34" charset="0"/>
              <a:sym typeface="Calibri"/>
            </a:endParaRPr>
          </a:p>
          <a:p>
            <a:pPr algn="ctr"/>
            <a:endParaRPr lang="en-US" b="1" dirty="0">
              <a:solidFill>
                <a:srgbClr val="002060"/>
              </a:solidFill>
              <a:latin typeface="Calibri Light" pitchFamily="34" charset="0"/>
              <a:ea typeface="Calibri Light" pitchFamily="34" charset="0"/>
              <a:cs typeface="Calibri Light" pitchFamily="34" charset="0"/>
              <a:sym typeface="Calibri"/>
            </a:endParaRPr>
          </a:p>
          <a:p>
            <a:pPr lvl="0" algn="ctr">
              <a:lnSpc>
                <a:spcPct val="105000"/>
              </a:lnSpc>
            </a:pPr>
            <a:endParaRPr lang="en-US" i="1" dirty="0">
              <a:solidFill>
                <a:schemeClr val="bg2">
                  <a:lumMod val="50000"/>
                </a:schemeClr>
              </a:solidFill>
              <a:latin typeface="Calibri Light" pitchFamily="34" charset="0"/>
              <a:ea typeface="Calibri"/>
              <a:cs typeface="Calibri Light" pitchFamily="34" charset="0"/>
              <a:sym typeface="Calibri"/>
            </a:endParaRPr>
          </a:p>
          <a:p>
            <a:pPr lvl="0" algn="ctr">
              <a:lnSpc>
                <a:spcPct val="105000"/>
              </a:lnSpc>
            </a:pPr>
            <a:endParaRPr lang="en-US" sz="2400" b="1" cap="small" dirty="0">
              <a:solidFill>
                <a:schemeClr val="bg2">
                  <a:lumMod val="50000"/>
                </a:schemeClr>
              </a:solidFill>
              <a:latin typeface="Calibri"/>
              <a:ea typeface="Calibri"/>
              <a:cs typeface="Calibri"/>
              <a:sym typeface="Calibri"/>
            </a:endParaRPr>
          </a:p>
        </p:txBody>
      </p:sp>
      <p:grpSp>
        <p:nvGrpSpPr>
          <p:cNvPr id="2" name="Group 1">
            <a:extLst>
              <a:ext uri="{FF2B5EF4-FFF2-40B4-BE49-F238E27FC236}">
                <a16:creationId xmlns:a16="http://schemas.microsoft.com/office/drawing/2014/main" id="{F92AFB36-EAAE-4EC0-92CA-3AF559574C9B}"/>
              </a:ext>
            </a:extLst>
          </p:cNvPr>
          <p:cNvGrpSpPr/>
          <p:nvPr/>
        </p:nvGrpSpPr>
        <p:grpSpPr>
          <a:xfrm>
            <a:off x="923575" y="188640"/>
            <a:ext cx="7406139" cy="5841617"/>
            <a:chOff x="923575" y="188640"/>
            <a:chExt cx="7406139" cy="5841617"/>
          </a:xfrm>
        </p:grpSpPr>
        <p:grpSp>
          <p:nvGrpSpPr>
            <p:cNvPr id="4" name="Group 3">
              <a:extLst>
                <a:ext uri="{FF2B5EF4-FFF2-40B4-BE49-F238E27FC236}">
                  <a16:creationId xmlns:a16="http://schemas.microsoft.com/office/drawing/2014/main" id="{98F11AEA-1912-4851-A10B-4358CF1673D4}"/>
                </a:ext>
              </a:extLst>
            </p:cNvPr>
            <p:cNvGrpSpPr/>
            <p:nvPr/>
          </p:nvGrpSpPr>
          <p:grpSpPr>
            <a:xfrm>
              <a:off x="2987824" y="188640"/>
              <a:ext cx="2914917" cy="669925"/>
              <a:chOff x="2195736" y="926150"/>
              <a:chExt cx="2914917" cy="669925"/>
            </a:xfrm>
          </p:grpSpPr>
          <p:pic>
            <p:nvPicPr>
              <p:cNvPr id="11" name="Imagen 1" descr="logo_ec_17_colors_300dpi"/>
              <p:cNvPicPr/>
              <p:nvPr/>
            </p:nvPicPr>
            <p:blipFill>
              <a:blip r:embed="rId3">
                <a:extLst>
                  <a:ext uri="{28A0092B-C50C-407E-A947-70E740481C1C}">
                    <a14:useLocalDpi xmlns:a14="http://schemas.microsoft.com/office/drawing/2010/main" val="0"/>
                  </a:ext>
                </a:extLst>
              </a:blip>
              <a:srcRect/>
              <a:stretch>
                <a:fillRect/>
              </a:stretch>
            </p:blipFill>
            <p:spPr bwMode="auto">
              <a:xfrm>
                <a:off x="2195736" y="926150"/>
                <a:ext cx="1360805" cy="669925"/>
              </a:xfrm>
              <a:prstGeom prst="rect">
                <a:avLst/>
              </a:prstGeom>
              <a:noFill/>
              <a:ln>
                <a:noFill/>
              </a:ln>
            </p:spPr>
          </p:pic>
          <p:pic>
            <p:nvPicPr>
              <p:cNvPr id="3" name="Picture 2">
                <a:extLst>
                  <a:ext uri="{FF2B5EF4-FFF2-40B4-BE49-F238E27FC236}">
                    <a16:creationId xmlns:a16="http://schemas.microsoft.com/office/drawing/2014/main" id="{616E455D-1574-4312-96D0-3E133B720A27}"/>
                  </a:ext>
                </a:extLst>
              </p:cNvPr>
              <p:cNvPicPr>
                <a:picLocks noChangeAspect="1"/>
              </p:cNvPicPr>
              <p:nvPr/>
            </p:nvPicPr>
            <p:blipFill>
              <a:blip r:embed="rId4"/>
              <a:stretch>
                <a:fillRect/>
              </a:stretch>
            </p:blipFill>
            <p:spPr>
              <a:xfrm>
                <a:off x="3635903" y="1125927"/>
                <a:ext cx="1474750" cy="469921"/>
              </a:xfrm>
              <a:prstGeom prst="rect">
                <a:avLst/>
              </a:prstGeom>
            </p:spPr>
          </p:pic>
        </p:grpSp>
        <p:pic>
          <p:nvPicPr>
            <p:cNvPr id="6" name="Picture 5">
              <a:extLst>
                <a:ext uri="{FF2B5EF4-FFF2-40B4-BE49-F238E27FC236}">
                  <a16:creationId xmlns:a16="http://schemas.microsoft.com/office/drawing/2014/main" id="{E28B582C-32FE-4855-9E07-FAFDF89766D3}"/>
                </a:ext>
              </a:extLst>
            </p:cNvPr>
            <p:cNvPicPr>
              <a:picLocks noChangeAspect="1"/>
            </p:cNvPicPr>
            <p:nvPr/>
          </p:nvPicPr>
          <p:blipFill>
            <a:blip r:embed="rId5"/>
            <a:stretch>
              <a:fillRect/>
            </a:stretch>
          </p:blipFill>
          <p:spPr>
            <a:xfrm>
              <a:off x="923575" y="2168095"/>
              <a:ext cx="7320833" cy="569658"/>
            </a:xfrm>
            <a:prstGeom prst="rect">
              <a:avLst/>
            </a:prstGeom>
          </p:spPr>
        </p:pic>
        <p:pic>
          <p:nvPicPr>
            <p:cNvPr id="10" name="Picture 2">
              <a:extLst>
                <a:ext uri="{FF2B5EF4-FFF2-40B4-BE49-F238E27FC236}">
                  <a16:creationId xmlns:a16="http://schemas.microsoft.com/office/drawing/2014/main" id="{95F3C99E-38BD-48F9-9636-566D17FFB678}"/>
                </a:ext>
              </a:extLst>
            </p:cNvPr>
            <p:cNvPicPr>
              <a:picLocks noChangeAspect="1" noChangeArrowheads="1"/>
            </p:cNvPicPr>
            <p:nvPr/>
          </p:nvPicPr>
          <p:blipFill>
            <a:blip r:embed="rId6"/>
            <a:srcRect l="9376" t="24723" r="10142"/>
            <a:stretch>
              <a:fillRect/>
            </a:stretch>
          </p:blipFill>
          <p:spPr bwMode="auto">
            <a:xfrm>
              <a:off x="971600" y="4725144"/>
              <a:ext cx="7358114" cy="1305113"/>
            </a:xfrm>
            <a:prstGeom prst="rect">
              <a:avLst/>
            </a:prstGeom>
            <a:noFill/>
            <a:ln w="9525">
              <a:noFill/>
              <a:miter lim="800000"/>
              <a:headEnd/>
              <a:tailEnd/>
            </a:ln>
            <a:effectLst/>
          </p:spPr>
        </p:pic>
      </p:grpSp>
    </p:spTree>
    <p:extLst>
      <p:ext uri="{BB962C8B-B14F-4D97-AF65-F5344CB8AC3E}">
        <p14:creationId xmlns:p14="http://schemas.microsoft.com/office/powerpoint/2010/main" val="135255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progress work -&gt; populate the system with data</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2" name="Rectangle: Folded Corner 1">
            <a:extLst>
              <a:ext uri="{FF2B5EF4-FFF2-40B4-BE49-F238E27FC236}">
                <a16:creationId xmlns:a16="http://schemas.microsoft.com/office/drawing/2014/main" id="{64FBE475-1A2D-427E-A196-A04E616F8017}"/>
              </a:ext>
            </a:extLst>
          </p:cNvPr>
          <p:cNvSpPr/>
          <p:nvPr/>
        </p:nvSpPr>
        <p:spPr>
          <a:xfrm>
            <a:off x="2555776" y="1196752"/>
            <a:ext cx="4248472" cy="4320480"/>
          </a:xfrm>
          <a:prstGeom prst="foldedCorner">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13" name="TextBox 12">
            <a:extLst>
              <a:ext uri="{FF2B5EF4-FFF2-40B4-BE49-F238E27FC236}">
                <a16:creationId xmlns:a16="http://schemas.microsoft.com/office/drawing/2014/main" id="{4E0D9EAD-F0F4-4899-8B52-FFE7C4CC4B14}"/>
              </a:ext>
            </a:extLst>
          </p:cNvPr>
          <p:cNvSpPr txBox="1"/>
          <p:nvPr/>
        </p:nvSpPr>
        <p:spPr>
          <a:xfrm>
            <a:off x="2934072" y="1268760"/>
            <a:ext cx="3528392" cy="4154984"/>
          </a:xfrm>
          <a:prstGeom prst="rect">
            <a:avLst/>
          </a:prstGeom>
          <a:noFill/>
        </p:spPr>
        <p:txBody>
          <a:bodyPr wrap="square">
            <a:spAutoFit/>
          </a:bodyPr>
          <a:lstStyle/>
          <a:p>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Aggregated data</a:t>
            </a:r>
          </a:p>
          <a:p>
            <a:pPr marL="180975" indent="-180975">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Med&amp;BS</a:t>
            </a:r>
          </a:p>
          <a:p>
            <a:pPr marL="180975" indent="-180975">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FDI </a:t>
            </a:r>
            <a:r>
              <a:rPr lang="en-US" sz="2400" dirty="0">
                <a:solidFill>
                  <a:schemeClr val="bg1">
                    <a:lumMod val="50000"/>
                  </a:schemeClr>
                </a:solidFill>
                <a:latin typeface="Calibri Light" panose="020F0302020204030204" pitchFamily="34" charset="0"/>
                <a:ea typeface="Calibri Light" panose="020F0302020204030204" pitchFamily="34" charset="0"/>
                <a:cs typeface="Calibri Light" panose="020F0302020204030204" pitchFamily="34" charset="0"/>
              </a:rPr>
              <a:t>(Tables A, B, G, H, I, J)</a:t>
            </a:r>
          </a:p>
          <a:p>
            <a:pPr marL="180975" indent="-180975">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AER</a:t>
            </a:r>
          </a:p>
          <a:p>
            <a:pPr marL="180975" indent="-180975">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GFCM/DCRF</a:t>
            </a:r>
          </a:p>
          <a:p>
            <a:pPr marL="180975" indent="-180975">
              <a:buFont typeface="Arial" panose="020B0604020202020204" pitchFamily="34" charset="0"/>
              <a:buChar char="•"/>
            </a:pPr>
            <a:endPar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MEDITS</a:t>
            </a:r>
          </a:p>
          <a:p>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TA, TB, TC</a:t>
            </a:r>
          </a:p>
          <a:p>
            <a:endPar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Detailed biological &amp; landings data</a:t>
            </a:r>
          </a:p>
        </p:txBody>
      </p:sp>
    </p:spTree>
    <p:extLst>
      <p:ext uri="{BB962C8B-B14F-4D97-AF65-F5344CB8AC3E}">
        <p14:creationId xmlns:p14="http://schemas.microsoft.com/office/powerpoint/2010/main" val="404086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 </a:t>
            </a:r>
            <a:r>
              <a:rPr lang="en-US" sz="2000" b="1" dirty="0">
                <a:solidFill>
                  <a:srgbClr val="FFFFFF"/>
                </a:solidFill>
                <a:latin typeface="Calibri Light" pitchFamily="34" charset="0"/>
                <a:cs typeface="Calibri Light" pitchFamily="34" charset="0"/>
              </a:rPr>
              <a:t>progress work -&gt;</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r>
              <a:rPr lang="en-US" sz="2000" b="1" dirty="0">
                <a:solidFill>
                  <a:srgbClr val="FFFFFF"/>
                </a:solidFill>
                <a:latin typeface="Calibri Light" pitchFamily="34" charset="0"/>
                <a:cs typeface="Calibri Light" pitchFamily="34" charset="0"/>
              </a:rPr>
              <a:t>MEDIAS integration</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pic>
        <p:nvPicPr>
          <p:cNvPr id="3" name="Picture 2">
            <a:extLst>
              <a:ext uri="{FF2B5EF4-FFF2-40B4-BE49-F238E27FC236}">
                <a16:creationId xmlns:a16="http://schemas.microsoft.com/office/drawing/2014/main" id="{66378C3B-4F7F-4FE4-921A-216721825E9D}"/>
              </a:ext>
            </a:extLst>
          </p:cNvPr>
          <p:cNvPicPr>
            <a:picLocks noChangeAspect="1"/>
          </p:cNvPicPr>
          <p:nvPr/>
        </p:nvPicPr>
        <p:blipFill>
          <a:blip r:embed="rId3"/>
          <a:stretch>
            <a:fillRect/>
          </a:stretch>
        </p:blipFill>
        <p:spPr>
          <a:xfrm>
            <a:off x="5724128" y="1095122"/>
            <a:ext cx="1302565" cy="570648"/>
          </a:xfrm>
          <a:prstGeom prst="rect">
            <a:avLst/>
          </a:prstGeom>
        </p:spPr>
      </p:pic>
      <p:sp>
        <p:nvSpPr>
          <p:cNvPr id="18" name="Rectangle: Folded Corner 17">
            <a:extLst>
              <a:ext uri="{FF2B5EF4-FFF2-40B4-BE49-F238E27FC236}">
                <a16:creationId xmlns:a16="http://schemas.microsoft.com/office/drawing/2014/main" id="{5CFB078E-61FA-4F02-9665-0EA7D91A3CBD}"/>
              </a:ext>
            </a:extLst>
          </p:cNvPr>
          <p:cNvSpPr/>
          <p:nvPr/>
        </p:nvSpPr>
        <p:spPr>
          <a:xfrm>
            <a:off x="1835696" y="980728"/>
            <a:ext cx="5472608" cy="4824536"/>
          </a:xfrm>
          <a:prstGeom prst="foldedCorner">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19" name="TextBox 18">
            <a:extLst>
              <a:ext uri="{FF2B5EF4-FFF2-40B4-BE49-F238E27FC236}">
                <a16:creationId xmlns:a16="http://schemas.microsoft.com/office/drawing/2014/main" id="{B5854E4A-A463-4A81-9EB8-24ACAD3D5054}"/>
              </a:ext>
            </a:extLst>
          </p:cNvPr>
          <p:cNvSpPr txBox="1"/>
          <p:nvPr/>
        </p:nvSpPr>
        <p:spPr>
          <a:xfrm>
            <a:off x="2178338" y="1095122"/>
            <a:ext cx="4896543" cy="4893647"/>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1. MEDIAS database</a:t>
            </a:r>
            <a:r>
              <a:rPr lang="el-GR"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t>
            </a: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structure</a:t>
            </a:r>
          </a:p>
          <a:p>
            <a:r>
              <a:rPr lang="en-US" sz="2000" i="1"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rPr>
              <a:t>Acoustics, Pelagic trawl, CTDs</a:t>
            </a:r>
          </a:p>
          <a:p>
            <a:endParaRPr lang="en-US" sz="1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2. Integration with RDBFIS</a:t>
            </a:r>
          </a:p>
          <a:p>
            <a:endParaRPr lang="en-US" sz="1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3. Validation scheme (</a:t>
            </a:r>
            <a:r>
              <a:rPr lang="en-US" sz="2000" i="1"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rPr>
              <a:t>acoustics, pelagic trawl</a:t>
            </a: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t>
            </a:r>
          </a:p>
          <a:p>
            <a:endParaRPr lang="en-US" sz="1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4. Consistency check (</a:t>
            </a:r>
            <a:r>
              <a:rPr lang="en-US" sz="2000" b="1" i="1"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rPr>
              <a:t>R</a:t>
            </a: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t>
            </a:r>
          </a:p>
          <a:p>
            <a:endParaRPr lang="en-US" sz="1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5. Processing (SQL)</a:t>
            </a:r>
          </a:p>
          <a:p>
            <a:r>
              <a:rPr lang="en-US" sz="2000" i="1"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rPr>
              <a:t>Abundance, Biomass, Abundance-Biomass</a:t>
            </a:r>
          </a:p>
          <a:p>
            <a:endParaRPr lang="en-US" sz="1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6. </a:t>
            </a: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Eggs &amp; Larvae database structure</a:t>
            </a:r>
          </a:p>
          <a:p>
            <a:r>
              <a:rPr lang="en-US" sz="2000" b="1" dirty="0">
                <a:solidFill>
                  <a:schemeClr val="bg1">
                    <a:lumMod val="75000"/>
                  </a:schemeClr>
                </a:solidFill>
                <a:latin typeface="Calibri Light" panose="020F0302020204030204" pitchFamily="34" charset="0"/>
                <a:ea typeface="Calibri Light" panose="020F0302020204030204" pitchFamily="34" charset="0"/>
                <a:cs typeface="Calibri Light" panose="020F0302020204030204" pitchFamily="34" charset="0"/>
              </a:rPr>
              <a:t>__________________________________</a:t>
            </a:r>
          </a:p>
          <a:p>
            <a:endParaRPr lang="en-US" sz="1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The MEDIAS data call is in progress, with a workshop scheduled for the end of October</a:t>
            </a:r>
            <a:b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br>
            <a:endPar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40570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progress work -&gt; MEDITS survey</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pic>
        <p:nvPicPr>
          <p:cNvPr id="7" name="Picture 6">
            <a:extLst>
              <a:ext uri="{FF2B5EF4-FFF2-40B4-BE49-F238E27FC236}">
                <a16:creationId xmlns:a16="http://schemas.microsoft.com/office/drawing/2014/main" id="{B131FF65-7B5E-4821-A90D-3CFF67FB5E32}"/>
              </a:ext>
            </a:extLst>
          </p:cNvPr>
          <p:cNvPicPr>
            <a:picLocks noChangeAspect="1"/>
          </p:cNvPicPr>
          <p:nvPr/>
        </p:nvPicPr>
        <p:blipFill>
          <a:blip r:embed="rId3">
            <a:duotone>
              <a:schemeClr val="bg2">
                <a:shade val="45000"/>
                <a:satMod val="135000"/>
              </a:schemeClr>
              <a:prstClr val="white"/>
            </a:duotone>
          </a:blip>
          <a:stretch>
            <a:fillRect/>
          </a:stretch>
        </p:blipFill>
        <p:spPr>
          <a:xfrm>
            <a:off x="5759110" y="1340768"/>
            <a:ext cx="796695" cy="587461"/>
          </a:xfrm>
          <a:prstGeom prst="rect">
            <a:avLst/>
          </a:prstGeom>
        </p:spPr>
      </p:pic>
      <p:sp>
        <p:nvSpPr>
          <p:cNvPr id="21" name="Rectangle: Folded Corner 20">
            <a:extLst>
              <a:ext uri="{FF2B5EF4-FFF2-40B4-BE49-F238E27FC236}">
                <a16:creationId xmlns:a16="http://schemas.microsoft.com/office/drawing/2014/main" id="{817A0C3A-5FDA-429A-807C-2E0482B3D264}"/>
              </a:ext>
            </a:extLst>
          </p:cNvPr>
          <p:cNvSpPr/>
          <p:nvPr/>
        </p:nvSpPr>
        <p:spPr>
          <a:xfrm>
            <a:off x="2555776" y="1268760"/>
            <a:ext cx="4121856" cy="3421447"/>
          </a:xfrm>
          <a:prstGeom prst="foldedCorner">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22" name="TextBox 21">
            <a:extLst>
              <a:ext uri="{FF2B5EF4-FFF2-40B4-BE49-F238E27FC236}">
                <a16:creationId xmlns:a16="http://schemas.microsoft.com/office/drawing/2014/main" id="{52297840-13E7-45D0-A85F-F14DB9E8EA12}"/>
              </a:ext>
            </a:extLst>
          </p:cNvPr>
          <p:cNvSpPr txBox="1"/>
          <p:nvPr/>
        </p:nvSpPr>
        <p:spPr>
          <a:xfrm>
            <a:off x="2573175" y="1484784"/>
            <a:ext cx="2704068" cy="1938992"/>
          </a:xfrm>
          <a:prstGeom prst="rect">
            <a:avLst/>
          </a:prstGeom>
          <a:noFill/>
        </p:spPr>
        <p:txBody>
          <a:bodyPr wrap="square">
            <a:spAutoFit/>
          </a:bodyPr>
          <a:lstStyle/>
          <a:p>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Updated versions</a:t>
            </a:r>
          </a:p>
          <a:p>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RoME</a:t>
            </a:r>
          </a:p>
          <a:p>
            <a:r>
              <a:rPr lang="en-US" sz="24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RoMEBS</a:t>
            </a:r>
            <a:endPar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4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BioIndex</a:t>
            </a:r>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t>
            </a: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integration</a:t>
            </a:r>
          </a:p>
        </p:txBody>
      </p:sp>
    </p:spTree>
    <p:extLst>
      <p:ext uri="{BB962C8B-B14F-4D97-AF65-F5344CB8AC3E}">
        <p14:creationId xmlns:p14="http://schemas.microsoft.com/office/powerpoint/2010/main" val="376848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progress work -&gt; RDBqc &amp; </a:t>
            </a:r>
            <a:r>
              <a:rPr lang="en-US" sz="2000" b="1" dirty="0" err="1">
                <a:solidFill>
                  <a:srgbClr val="FFFFFF"/>
                </a:solidFill>
                <a:latin typeface="Calibri Light" pitchFamily="34" charset="0"/>
                <a:cs typeface="Calibri Light" pitchFamily="34" charset="0"/>
              </a:rPr>
              <a:t>RDBprocessing</a:t>
            </a:r>
            <a:r>
              <a:rPr lang="en-US" sz="2000" b="1" dirty="0">
                <a:solidFill>
                  <a:srgbClr val="FFFFFF"/>
                </a:solidFill>
                <a:latin typeface="Calibri Light" pitchFamily="34" charset="0"/>
                <a:cs typeface="Calibri Light" pitchFamily="34" charset="0"/>
              </a:rPr>
              <a:t> updates</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21" name="Rectangle: Folded Corner 20">
            <a:extLst>
              <a:ext uri="{FF2B5EF4-FFF2-40B4-BE49-F238E27FC236}">
                <a16:creationId xmlns:a16="http://schemas.microsoft.com/office/drawing/2014/main" id="{817A0C3A-5FDA-429A-807C-2E0482B3D264}"/>
              </a:ext>
            </a:extLst>
          </p:cNvPr>
          <p:cNvSpPr/>
          <p:nvPr/>
        </p:nvSpPr>
        <p:spPr>
          <a:xfrm>
            <a:off x="1403648" y="1268760"/>
            <a:ext cx="6336703" cy="3421447"/>
          </a:xfrm>
          <a:prstGeom prst="foldedCorner">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22" name="TextBox 21">
            <a:extLst>
              <a:ext uri="{FF2B5EF4-FFF2-40B4-BE49-F238E27FC236}">
                <a16:creationId xmlns:a16="http://schemas.microsoft.com/office/drawing/2014/main" id="{52297840-13E7-45D0-A85F-F14DB9E8EA12}"/>
              </a:ext>
            </a:extLst>
          </p:cNvPr>
          <p:cNvSpPr txBox="1"/>
          <p:nvPr/>
        </p:nvSpPr>
        <p:spPr>
          <a:xfrm>
            <a:off x="1835697" y="1772816"/>
            <a:ext cx="5311193" cy="2677656"/>
          </a:xfrm>
          <a:prstGeom prst="rect">
            <a:avLst/>
          </a:prstGeom>
          <a:noFill/>
        </p:spPr>
        <p:txBody>
          <a:bodyPr wrap="square">
            <a:spAutoFit/>
          </a:bodyPr>
          <a:lstStyle/>
          <a:p>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 the framework of </a:t>
            </a:r>
            <a:r>
              <a:rPr lang="en-US" sz="24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Qualitrain</a:t>
            </a: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and RDBFIS, improvements were made on the R packages supporting the data quality and processing. </a:t>
            </a:r>
          </a:p>
          <a:p>
            <a:endPar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Within RDBFIS, the packages have been updated, replacing the older versions.</a:t>
            </a:r>
          </a:p>
        </p:txBody>
      </p:sp>
    </p:spTree>
    <p:extLst>
      <p:ext uri="{BB962C8B-B14F-4D97-AF65-F5344CB8AC3E}">
        <p14:creationId xmlns:p14="http://schemas.microsoft.com/office/powerpoint/2010/main" val="207704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progress work -&gt; AER integration</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23" name="Rectangle: Folded Corner 22">
            <a:extLst>
              <a:ext uri="{FF2B5EF4-FFF2-40B4-BE49-F238E27FC236}">
                <a16:creationId xmlns:a16="http://schemas.microsoft.com/office/drawing/2014/main" id="{012644C6-97C3-4914-902B-CBB2990967AA}"/>
              </a:ext>
            </a:extLst>
          </p:cNvPr>
          <p:cNvSpPr/>
          <p:nvPr/>
        </p:nvSpPr>
        <p:spPr>
          <a:xfrm>
            <a:off x="755576" y="908720"/>
            <a:ext cx="7776864" cy="3024336"/>
          </a:xfrm>
          <a:prstGeom prst="foldedCorner">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26" name="TextBox 25">
            <a:extLst>
              <a:ext uri="{FF2B5EF4-FFF2-40B4-BE49-F238E27FC236}">
                <a16:creationId xmlns:a16="http://schemas.microsoft.com/office/drawing/2014/main" id="{3CA6D30F-9696-4BEB-9F9C-B4386907A2EA}"/>
              </a:ext>
            </a:extLst>
          </p:cNvPr>
          <p:cNvSpPr txBox="1"/>
          <p:nvPr/>
        </p:nvSpPr>
        <p:spPr>
          <a:xfrm>
            <a:off x="683568" y="1057960"/>
            <a:ext cx="7992888" cy="2677656"/>
          </a:xfrm>
          <a:prstGeom prst="rect">
            <a:avLst/>
          </a:prstGeom>
          <a:noFill/>
        </p:spPr>
        <p:txBody>
          <a:bodyPr wrap="square">
            <a:spAutoFit/>
          </a:bodyPr>
          <a:lstStyle/>
          <a:p>
            <a:pPr marL="285750" indent="-104775">
              <a:buFont typeface="Arial" panose="020B0604020202020204" pitchFamily="34" charset="0"/>
              <a:buChar char="•"/>
            </a:pPr>
            <a:r>
              <a:rPr kumimoji="0" lang="en-US" sz="2400" b="0" u="none" strike="noStrike" kern="0" cap="none" spc="0" normalizeH="0" baseline="0" noProof="0" dirty="0">
                <a:ln>
                  <a:noFill/>
                </a:ln>
                <a:solidFill>
                  <a:srgbClr val="002060"/>
                </a:solidFill>
                <a:effectLst/>
                <a:uLnTx/>
                <a:uFillTx/>
                <a:latin typeface="Calibri Light" pitchFamily="34" charset="0"/>
                <a:ea typeface="Calibri Light" pitchFamily="34" charset="0"/>
                <a:cs typeface="Calibri Light" pitchFamily="34" charset="0"/>
                <a:sym typeface="Arial"/>
              </a:rPr>
              <a:t> Perform syntax and consistency checks before submitting data to the JRC. The </a:t>
            </a:r>
            <a:r>
              <a:rPr lang="en-US" sz="2400" dirty="0">
                <a:solidFill>
                  <a:schemeClr val="accent1">
                    <a:lumMod val="50000"/>
                  </a:schemeClr>
                </a:solidFill>
                <a:latin typeface="Calibri Light" pitchFamily="34" charset="0"/>
                <a:ea typeface="Calibri Light" pitchFamily="34" charset="0"/>
                <a:cs typeface="Calibri Light" pitchFamily="34" charset="0"/>
                <a:sym typeface="Symbol"/>
              </a:rPr>
              <a:t>aim is to decrease discrepancies between the AER and FDI datacalls (c</a:t>
            </a:r>
            <a:r>
              <a:rPr lang="en-US" sz="2400" dirty="0">
                <a:solidFill>
                  <a:srgbClr val="002060"/>
                </a:solidFill>
                <a:latin typeface="Calibri Light" pitchFamily="34" charset="0"/>
                <a:ea typeface="Calibri Light" pitchFamily="34" charset="0"/>
                <a:cs typeface="Calibri Light" pitchFamily="34" charset="0"/>
              </a:rPr>
              <a:t>ross checking between AER &amp; FDI is a goal for the project)</a:t>
            </a:r>
          </a:p>
          <a:p>
            <a:pPr marL="180975"/>
            <a:endParaRPr lang="en-US" sz="2400" dirty="0">
              <a:solidFill>
                <a:srgbClr val="002060"/>
              </a:solidFill>
              <a:latin typeface="Calibri Light" pitchFamily="34" charset="0"/>
              <a:ea typeface="Calibri Light" pitchFamily="34" charset="0"/>
              <a:cs typeface="Calibri Light" pitchFamily="34" charset="0"/>
            </a:endParaRPr>
          </a:p>
          <a:p>
            <a:pPr marL="285750" indent="-104775">
              <a:buFont typeface="Arial" panose="020B0604020202020204" pitchFamily="34" charset="0"/>
              <a:buChar char="•"/>
            </a:pPr>
            <a:r>
              <a:rPr kumimoji="0" lang="en-US" sz="2400" b="0" u="none" strike="noStrike" kern="0" cap="none" spc="0" normalizeH="0" baseline="0" noProof="0" dirty="0">
                <a:ln>
                  <a:noFill/>
                </a:ln>
                <a:solidFill>
                  <a:srgbClr val="002060"/>
                </a:solidFill>
                <a:effectLst/>
                <a:uLnTx/>
                <a:uFillTx/>
                <a:latin typeface="Calibri Light" pitchFamily="34" charset="0"/>
                <a:ea typeface="Calibri Light" pitchFamily="34" charset="0"/>
                <a:cs typeface="Calibri Light" pitchFamily="34" charset="0"/>
                <a:sym typeface="Arial"/>
              </a:rPr>
              <a:t> </a:t>
            </a:r>
            <a:r>
              <a:rPr lang="en-US" sz="2400" dirty="0">
                <a:solidFill>
                  <a:srgbClr val="002060"/>
                </a:solidFill>
                <a:latin typeface="Calibri Light" pitchFamily="34" charset="0"/>
                <a:ea typeface="Calibri Light" pitchFamily="34" charset="0"/>
                <a:cs typeface="Calibri Light" pitchFamily="34" charset="0"/>
              </a:rPr>
              <a:t>S</a:t>
            </a:r>
            <a:r>
              <a:rPr kumimoji="0" lang="en-US" sz="2400" b="0" u="none" strike="noStrike" kern="0" cap="none" spc="0" normalizeH="0" baseline="0" noProof="0" dirty="0" err="1">
                <a:ln>
                  <a:noFill/>
                </a:ln>
                <a:solidFill>
                  <a:srgbClr val="002060"/>
                </a:solidFill>
                <a:effectLst/>
                <a:uLnTx/>
                <a:uFillTx/>
                <a:latin typeface="Calibri Light" pitchFamily="34" charset="0"/>
                <a:ea typeface="Calibri Light" pitchFamily="34" charset="0"/>
                <a:cs typeface="Calibri Light" pitchFamily="34" charset="0"/>
                <a:sym typeface="Arial"/>
              </a:rPr>
              <a:t>pecific</a:t>
            </a:r>
            <a:r>
              <a:rPr kumimoji="0" lang="en-US" sz="2400" b="0" u="none" strike="noStrike" kern="0" cap="none" spc="0" normalizeH="0" baseline="0" noProof="0" dirty="0">
                <a:ln>
                  <a:noFill/>
                </a:ln>
                <a:solidFill>
                  <a:srgbClr val="002060"/>
                </a:solidFill>
                <a:effectLst/>
                <a:uLnTx/>
                <a:uFillTx/>
                <a:latin typeface="Calibri Light" pitchFamily="34" charset="0"/>
                <a:ea typeface="Calibri Light" pitchFamily="34" charset="0"/>
                <a:cs typeface="Calibri Light" pitchFamily="34" charset="0"/>
                <a:sym typeface="Arial"/>
              </a:rPr>
              <a:t> economic performance indicators for STECF EWG purposes is under construction (NISEA)</a:t>
            </a:r>
          </a:p>
        </p:txBody>
      </p:sp>
      <p:grpSp>
        <p:nvGrpSpPr>
          <p:cNvPr id="3" name="Group 2">
            <a:extLst>
              <a:ext uri="{FF2B5EF4-FFF2-40B4-BE49-F238E27FC236}">
                <a16:creationId xmlns:a16="http://schemas.microsoft.com/office/drawing/2014/main" id="{54362798-2C6F-4FC3-A260-B3BF1427F409}"/>
              </a:ext>
            </a:extLst>
          </p:cNvPr>
          <p:cNvGrpSpPr/>
          <p:nvPr/>
        </p:nvGrpSpPr>
        <p:grpSpPr>
          <a:xfrm>
            <a:off x="3938281" y="4509120"/>
            <a:ext cx="1368152" cy="1224136"/>
            <a:chOff x="2699792" y="4869160"/>
            <a:chExt cx="1368152" cy="1224136"/>
          </a:xfrm>
        </p:grpSpPr>
        <p:sp>
          <p:nvSpPr>
            <p:cNvPr id="2" name="Cylinder 1">
              <a:extLst>
                <a:ext uri="{FF2B5EF4-FFF2-40B4-BE49-F238E27FC236}">
                  <a16:creationId xmlns:a16="http://schemas.microsoft.com/office/drawing/2014/main" id="{FC3FFB0C-38D4-4625-B674-CD7B64ACDFAD}"/>
                </a:ext>
              </a:extLst>
            </p:cNvPr>
            <p:cNvSpPr/>
            <p:nvPr/>
          </p:nvSpPr>
          <p:spPr>
            <a:xfrm>
              <a:off x="2699792" y="4869160"/>
              <a:ext cx="1368152" cy="1224136"/>
            </a:xfrm>
            <a:prstGeom prst="can">
              <a:avLst/>
            </a:prstGeom>
            <a:solidFill>
              <a:schemeClr val="bg1">
                <a:lumMod val="75000"/>
                <a:alpha val="7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6" name="Picture 5" descr="v1.2.png">
              <a:extLst>
                <a:ext uri="{FF2B5EF4-FFF2-40B4-BE49-F238E27FC236}">
                  <a16:creationId xmlns:a16="http://schemas.microsoft.com/office/drawing/2014/main" id="{BB1CEE43-A589-4CB3-9A55-0D70206E860E}"/>
                </a:ext>
              </a:extLst>
            </p:cNvPr>
            <p:cNvPicPr>
              <a:picLocks noChangeAspect="1"/>
            </p:cNvPicPr>
            <p:nvPr/>
          </p:nvPicPr>
          <p:blipFill>
            <a:blip r:embed="rId3"/>
            <a:stretch>
              <a:fillRect/>
            </a:stretch>
          </p:blipFill>
          <p:spPr>
            <a:xfrm>
              <a:off x="2843808" y="5373216"/>
              <a:ext cx="1067753" cy="338423"/>
            </a:xfrm>
            <a:prstGeom prst="rect">
              <a:avLst/>
            </a:prstGeom>
          </p:spPr>
        </p:pic>
      </p:grpSp>
      <p:sp>
        <p:nvSpPr>
          <p:cNvPr id="9" name="TextBox 8">
            <a:extLst>
              <a:ext uri="{FF2B5EF4-FFF2-40B4-BE49-F238E27FC236}">
                <a16:creationId xmlns:a16="http://schemas.microsoft.com/office/drawing/2014/main" id="{502154BC-B39F-4115-94E6-7CAF633763A7}"/>
              </a:ext>
            </a:extLst>
          </p:cNvPr>
          <p:cNvSpPr txBox="1"/>
          <p:nvPr/>
        </p:nvSpPr>
        <p:spPr>
          <a:xfrm>
            <a:off x="1043608" y="4686235"/>
            <a:ext cx="1598529" cy="830997"/>
          </a:xfrm>
          <a:prstGeom prst="rect">
            <a:avLst/>
          </a:prstGeom>
          <a:solidFill>
            <a:schemeClr val="bg1">
              <a:lumMod val="95000"/>
            </a:schemeClr>
          </a:solidFill>
          <a:ln w="3175">
            <a:noFill/>
          </a:ln>
        </p:spPr>
        <p:txBody>
          <a:bodyPr wrap="square">
            <a:spAutoFit/>
          </a:bodyPr>
          <a:lstStyle/>
          <a:p>
            <a:pPr algn="ctr"/>
            <a:r>
              <a:rPr lang="en-US" sz="2400" b="1" i="0" dirty="0">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Member States</a:t>
            </a:r>
          </a:p>
        </p:txBody>
      </p:sp>
      <p:sp>
        <p:nvSpPr>
          <p:cNvPr id="10" name="TextBox 9">
            <a:extLst>
              <a:ext uri="{FF2B5EF4-FFF2-40B4-BE49-F238E27FC236}">
                <a16:creationId xmlns:a16="http://schemas.microsoft.com/office/drawing/2014/main" id="{B9CBCC3A-BCB8-4C80-B764-B73AF32CAA49}"/>
              </a:ext>
            </a:extLst>
          </p:cNvPr>
          <p:cNvSpPr txBox="1"/>
          <p:nvPr/>
        </p:nvSpPr>
        <p:spPr>
          <a:xfrm>
            <a:off x="6890609" y="4800368"/>
            <a:ext cx="1274058" cy="461665"/>
          </a:xfrm>
          <a:prstGeom prst="rect">
            <a:avLst/>
          </a:prstGeom>
          <a:solidFill>
            <a:schemeClr val="bg1">
              <a:lumMod val="95000"/>
            </a:schemeClr>
          </a:solidFill>
          <a:ln w="3175">
            <a:noFill/>
          </a:ln>
        </p:spPr>
        <p:txBody>
          <a:bodyPr wrap="square">
            <a:spAutoFit/>
          </a:bodyPr>
          <a:lstStyle/>
          <a:p>
            <a:pPr algn="ctr"/>
            <a:r>
              <a:rPr lang="en-US" sz="24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JRC</a:t>
            </a:r>
            <a:endParaRPr lang="en-US" sz="2400" b="1" i="0" dirty="0">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5A6280CA-BE67-4EEF-AB30-D57C1BD21A55}"/>
              </a:ext>
            </a:extLst>
          </p:cNvPr>
          <p:cNvCxnSpPr>
            <a:cxnSpLocks/>
          </p:cNvCxnSpPr>
          <p:nvPr/>
        </p:nvCxnSpPr>
        <p:spPr>
          <a:xfrm>
            <a:off x="2816982" y="5204492"/>
            <a:ext cx="785144"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CE0EAFC-1FB6-4C65-B755-0ADBB2A287ED}"/>
              </a:ext>
            </a:extLst>
          </p:cNvPr>
          <p:cNvCxnSpPr>
            <a:cxnSpLocks/>
          </p:cNvCxnSpPr>
          <p:nvPr/>
        </p:nvCxnSpPr>
        <p:spPr>
          <a:xfrm>
            <a:off x="5499152" y="5157192"/>
            <a:ext cx="1126732" cy="0"/>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6428690-2D77-4356-A371-B35C7750881C}"/>
              </a:ext>
            </a:extLst>
          </p:cNvPr>
          <p:cNvSpPr txBox="1"/>
          <p:nvPr/>
        </p:nvSpPr>
        <p:spPr>
          <a:xfrm>
            <a:off x="2702534" y="4687302"/>
            <a:ext cx="1044447" cy="523220"/>
          </a:xfrm>
          <a:prstGeom prst="rect">
            <a:avLst/>
          </a:prstGeom>
          <a:noFill/>
        </p:spPr>
        <p:txBody>
          <a:bodyPr wrap="square">
            <a:spAutoFit/>
          </a:bodyPr>
          <a:lstStyle/>
          <a:p>
            <a:r>
              <a:rPr lang="en-US" i="1" dirty="0">
                <a:solidFill>
                  <a:schemeClr val="accent1">
                    <a:lumMod val="50000"/>
                  </a:schemeClr>
                </a:solidFill>
                <a:latin typeface="Calibri Light" pitchFamily="34" charset="0"/>
                <a:ea typeface="Calibri Light" pitchFamily="34" charset="0"/>
                <a:cs typeface="Calibri Light" pitchFamily="34" charset="0"/>
                <a:sym typeface="Symbol"/>
              </a:rPr>
              <a:t>Syntax &amp; Consistency</a:t>
            </a:r>
            <a:endParaRPr lang="el-GR" dirty="0"/>
          </a:p>
        </p:txBody>
      </p:sp>
      <p:sp>
        <p:nvSpPr>
          <p:cNvPr id="29" name="TextBox 28">
            <a:extLst>
              <a:ext uri="{FF2B5EF4-FFF2-40B4-BE49-F238E27FC236}">
                <a16:creationId xmlns:a16="http://schemas.microsoft.com/office/drawing/2014/main" id="{A565FFEC-D69F-4C5A-A30C-7D086530C25C}"/>
              </a:ext>
            </a:extLst>
          </p:cNvPr>
          <p:cNvSpPr txBox="1"/>
          <p:nvPr/>
        </p:nvSpPr>
        <p:spPr>
          <a:xfrm>
            <a:off x="2714145" y="5209455"/>
            <a:ext cx="1080120" cy="307777"/>
          </a:xfrm>
          <a:prstGeom prst="rect">
            <a:avLst/>
          </a:prstGeom>
          <a:noFill/>
        </p:spPr>
        <p:txBody>
          <a:bodyPr wrap="square">
            <a:spAutoFit/>
          </a:bodyPr>
          <a:lstStyle/>
          <a:p>
            <a:r>
              <a:rPr lang="en-US" i="1" dirty="0">
                <a:solidFill>
                  <a:schemeClr val="accent1">
                    <a:lumMod val="50000"/>
                  </a:schemeClr>
                </a:solidFill>
                <a:latin typeface="Calibri Light" pitchFamily="34" charset="0"/>
                <a:ea typeface="Calibri Light" pitchFamily="34" charset="0"/>
                <a:cs typeface="Calibri Light" pitchFamily="34" charset="0"/>
                <a:sym typeface="Symbol"/>
              </a:rPr>
              <a:t>Upload</a:t>
            </a:r>
            <a:endParaRPr lang="el-GR" dirty="0"/>
          </a:p>
        </p:txBody>
      </p:sp>
      <p:sp>
        <p:nvSpPr>
          <p:cNvPr id="30" name="TextBox 29">
            <a:extLst>
              <a:ext uri="{FF2B5EF4-FFF2-40B4-BE49-F238E27FC236}">
                <a16:creationId xmlns:a16="http://schemas.microsoft.com/office/drawing/2014/main" id="{0C4310F1-AD2B-4453-9894-98ED572DC140}"/>
              </a:ext>
            </a:extLst>
          </p:cNvPr>
          <p:cNvSpPr txBox="1"/>
          <p:nvPr/>
        </p:nvSpPr>
        <p:spPr>
          <a:xfrm>
            <a:off x="5499152" y="4437112"/>
            <a:ext cx="1259809" cy="738664"/>
          </a:xfrm>
          <a:prstGeom prst="rect">
            <a:avLst/>
          </a:prstGeom>
          <a:noFill/>
        </p:spPr>
        <p:txBody>
          <a:bodyPr wrap="square">
            <a:spAutoFit/>
          </a:bodyPr>
          <a:lstStyle/>
          <a:p>
            <a:r>
              <a:rPr lang="en-US" i="1" dirty="0">
                <a:solidFill>
                  <a:schemeClr val="accent1">
                    <a:lumMod val="50000"/>
                  </a:schemeClr>
                </a:solidFill>
                <a:latin typeface="Calibri Light" pitchFamily="34" charset="0"/>
                <a:ea typeface="Calibri Light" pitchFamily="34" charset="0"/>
                <a:cs typeface="Calibri Light" pitchFamily="34" charset="0"/>
                <a:sym typeface="Symbol"/>
              </a:rPr>
              <a:t>Clean data ready for submission</a:t>
            </a:r>
            <a:endParaRPr lang="el-GR" dirty="0"/>
          </a:p>
        </p:txBody>
      </p:sp>
    </p:spTree>
    <p:extLst>
      <p:ext uri="{BB962C8B-B14F-4D97-AF65-F5344CB8AC3E}">
        <p14:creationId xmlns:p14="http://schemas.microsoft.com/office/powerpoint/2010/main" val="176913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836712"/>
            <a:ext cx="8064896" cy="4464496"/>
          </a:xfrm>
        </p:spPr>
        <p:txBody>
          <a:bodyPr anchor="t" anchorCtr="0">
            <a:normAutofit fontScale="90000"/>
          </a:bodyPr>
          <a:lstStyle/>
          <a:p>
            <a:pPr algn="just"/>
            <a:br>
              <a:rPr lang="en-US" sz="2200" dirty="0">
                <a:solidFill>
                  <a:schemeClr val="tx1"/>
                </a:solidFill>
                <a:effectLst/>
                <a:latin typeface="Calibri Light" panose="020F0302020204030204" pitchFamily="34" charset="0"/>
                <a:ea typeface="Calibri" panose="020F0502020204030204" pitchFamily="34" charset="0"/>
                <a:cs typeface="Times New Roman" panose="02020603050405020304" pitchFamily="18" charset="0"/>
              </a:rPr>
            </a:br>
            <a:r>
              <a:rPr lang="en-US" sz="2000" dirty="0">
                <a:latin typeface="Calibri Light" panose="020F0302020204030204" pitchFamily="34" charset="0"/>
                <a:ea typeface="Calibri Light" panose="020F0302020204030204" pitchFamily="34" charset="0"/>
                <a:cs typeface="Calibri Light" panose="020F0302020204030204" pitchFamily="34" charset="0"/>
              </a:rPr>
              <a:t>This innovative R package is designed to estimate the spatial effort, weight, and value of landings in small-scale fisheries (SSF) for data-limited scenarios, specifically for vessels under 12 meters in length. The tool utilizes a Multi-Criteria Decision Analysis (MCDA) approach and includes scripts and demos that can be run locally to facilitate key procedures. These procedures include preparing environmental and anthropogenic data, as well as data from the EU fleet register (or more detailed sources if available), which are used to estimate a proxy for fishing effort.</a:t>
            </a:r>
            <a:br>
              <a:rPr lang="en-US" sz="2000" dirty="0">
                <a:latin typeface="Calibri Light" panose="020F0302020204030204" pitchFamily="34" charset="0"/>
                <a:ea typeface="Calibri Light" panose="020F0302020204030204" pitchFamily="34" charset="0"/>
                <a:cs typeface="Calibri Light" panose="020F0302020204030204" pitchFamily="34" charset="0"/>
              </a:rPr>
            </a:br>
            <a:br>
              <a:rPr lang="en-US" sz="2000" dirty="0">
                <a:latin typeface="Calibri Light" panose="020F0302020204030204" pitchFamily="34" charset="0"/>
                <a:ea typeface="Calibri Light" panose="020F0302020204030204" pitchFamily="34" charset="0"/>
                <a:cs typeface="Calibri Light" panose="020F0302020204030204" pitchFamily="34" charset="0"/>
              </a:rPr>
            </a:br>
            <a:r>
              <a:rPr lang="en-US" sz="2000" dirty="0">
                <a:latin typeface="Calibri Light" panose="020F0302020204030204" pitchFamily="34" charset="0"/>
                <a:ea typeface="Calibri Light" panose="020F0302020204030204" pitchFamily="34" charset="0"/>
                <a:cs typeface="Calibri Light" panose="020F0302020204030204" pitchFamily="34" charset="0"/>
              </a:rPr>
              <a:t>Additionally, part of this tool will be integrated into RDBFIS, facilitating the estimation of fishing effort and landings in the format of Tables H and I. The package enables users to apply the MCDA-derived proxy for fishing effort, combine it with Tables A and G (as submitted in the data call), integrate results from species distribution models, and estimate spatial effort, landings, and value by fishing rectangle or at finer resolutions. The tool also generates maps to visualize these estimations.</a:t>
            </a:r>
            <a:br>
              <a:rPr lang="en-US" sz="2000" dirty="0">
                <a:latin typeface="Calibri Light" panose="020F0302020204030204" pitchFamily="34" charset="0"/>
                <a:ea typeface="Calibri Light" panose="020F0302020204030204" pitchFamily="34" charset="0"/>
                <a:cs typeface="Calibri Light" panose="020F0302020204030204" pitchFamily="34" charset="0"/>
              </a:rPr>
            </a:br>
            <a:endParaRPr lang="el-GR" sz="2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Rectangle 2">
            <a:extLst>
              <a:ext uri="{FF2B5EF4-FFF2-40B4-BE49-F238E27FC236}">
                <a16:creationId xmlns:a16="http://schemas.microsoft.com/office/drawing/2014/main" id="{5BBC810D-D253-4DE1-B4D0-A41054111AB1}"/>
              </a:ext>
            </a:extLst>
          </p:cNvPr>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progress work -&gt; </a:t>
            </a:r>
            <a:r>
              <a:rPr lang="en-US" sz="2000" b="1" dirty="0">
                <a:solidFill>
                  <a:srgbClr val="FFFFFF"/>
                </a:solidFill>
                <a:latin typeface="Calibri Light" pitchFamily="34" charset="0"/>
                <a:cs typeface="Calibri Light" pitchFamily="34" charset="0"/>
              </a:rPr>
              <a:t>Estimating the spatial FE &amp; landings for SSF </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(FDI Tables H, I)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Tree>
    <p:extLst>
      <p:ext uri="{BB962C8B-B14F-4D97-AF65-F5344CB8AC3E}">
        <p14:creationId xmlns:p14="http://schemas.microsoft.com/office/powerpoint/2010/main" val="6683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504" y="1916832"/>
            <a:ext cx="4104456" cy="523220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600"/>
              </a:spcAft>
              <a:buClr>
                <a:srgbClr val="000000"/>
              </a:buClr>
              <a:buSzTx/>
              <a:buFont typeface="Arial"/>
              <a:buNone/>
              <a:tabLst/>
              <a:defRPr/>
            </a:pPr>
            <a:r>
              <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Data from the professional fishing fleet, spanning the period from 1991 to 2023, was downloaded from the </a:t>
            </a:r>
            <a:r>
              <a:rPr kumimoji="0" lang="en-US" sz="1800" b="1"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official EU Fleet Register portal</a:t>
            </a:r>
            <a:r>
              <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 GIS techniques were employed to spatially join the fishing ports with various geographical entities, including NUTS2 and NUTS3, FDI subregions, Geographical areas (GFCM, ICES). The fishing ports were match to LOCODE from the CIRCAMB Master Data Register. The accuracy of the fishing port locations was validated using information available from the IFREMER Sextant portal. </a:t>
            </a:r>
          </a:p>
          <a:p>
            <a:pPr marL="0" marR="0" lvl="0" indent="0" algn="just" defTabSz="914400" rtl="0" eaLnBrk="1" fontAlgn="auto" latinLnBrk="0" hangingPunct="1">
              <a:lnSpc>
                <a:spcPct val="100000"/>
              </a:lnSpc>
              <a:spcBef>
                <a:spcPts val="0"/>
              </a:spcBef>
              <a:spcAft>
                <a:spcPts val="600"/>
              </a:spcAft>
              <a:buClr>
                <a:srgbClr val="000000"/>
              </a:buClr>
              <a:buSzTx/>
              <a:buFont typeface="Arial"/>
              <a:buNone/>
              <a:tabLst/>
              <a:defRPr/>
            </a:pPr>
            <a:r>
              <a:rPr lang="en-US" sz="1800" i="1" dirty="0">
                <a:solidFill>
                  <a:schemeClr val="accent1">
                    <a:lumMod val="50000"/>
                  </a:schemeClr>
                </a:solidFill>
                <a:latin typeface="Calibri Light" pitchFamily="34" charset="0"/>
                <a:ea typeface="Calibri Light" pitchFamily="34" charset="0"/>
                <a:cs typeface="Calibri Light" pitchFamily="34" charset="0"/>
                <a:sym typeface="Symbol"/>
              </a:rPr>
              <a:t>Reports </a:t>
            </a:r>
            <a:r>
              <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can be generated based on user-defined queries about active or decommissioned fishing vessels</a:t>
            </a:r>
          </a:p>
          <a:p>
            <a:pPr marL="0" marR="0" lvl="0" indent="0" algn="just" defTabSz="914400" rtl="0" eaLnBrk="1" fontAlgn="auto" latinLnBrk="0" hangingPunct="1">
              <a:lnSpc>
                <a:spcPct val="100000"/>
              </a:lnSpc>
              <a:spcBef>
                <a:spcPts val="0"/>
              </a:spcBef>
              <a:spcAft>
                <a:spcPts val="600"/>
              </a:spcAft>
              <a:buClr>
                <a:srgbClr val="000000"/>
              </a:buClr>
              <a:buSzTx/>
              <a:buFont typeface="Arial"/>
              <a:buNone/>
              <a:tabLst/>
              <a:defRPr/>
            </a:pPr>
            <a:endPar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endParaRPr>
          </a:p>
        </p:txBody>
      </p:sp>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progress work -&gt; EU fleet analysis</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pic>
        <p:nvPicPr>
          <p:cNvPr id="12" name="Picture 11">
            <a:extLst>
              <a:ext uri="{FF2B5EF4-FFF2-40B4-BE49-F238E27FC236}">
                <a16:creationId xmlns:a16="http://schemas.microsoft.com/office/drawing/2014/main" id="{FA9CAC3D-387C-46EF-9D53-60C59A467C1E}"/>
              </a:ext>
            </a:extLst>
          </p:cNvPr>
          <p:cNvPicPr>
            <a:picLocks noChangeAspect="1"/>
          </p:cNvPicPr>
          <p:nvPr/>
        </p:nvPicPr>
        <p:blipFill>
          <a:blip r:embed="rId3"/>
          <a:stretch>
            <a:fillRect/>
          </a:stretch>
        </p:blipFill>
        <p:spPr>
          <a:xfrm>
            <a:off x="4320756" y="2276872"/>
            <a:ext cx="4427708" cy="2507256"/>
          </a:xfrm>
          <a:prstGeom prst="rect">
            <a:avLst/>
          </a:prstGeom>
        </p:spPr>
      </p:pic>
      <p:sp>
        <p:nvSpPr>
          <p:cNvPr id="7" name="TextBox 6">
            <a:extLst>
              <a:ext uri="{FF2B5EF4-FFF2-40B4-BE49-F238E27FC236}">
                <a16:creationId xmlns:a16="http://schemas.microsoft.com/office/drawing/2014/main" id="{48F3C02E-7D66-445D-A0D0-8320E107B3F9}"/>
              </a:ext>
            </a:extLst>
          </p:cNvPr>
          <p:cNvSpPr txBox="1"/>
          <p:nvPr/>
        </p:nvSpPr>
        <p:spPr>
          <a:xfrm>
            <a:off x="467544" y="620688"/>
            <a:ext cx="8280920" cy="120032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600"/>
              </a:spcAft>
              <a:buClr>
                <a:srgbClr val="000000"/>
              </a:buClr>
              <a:buSzTx/>
              <a:buFont typeface="Arial"/>
              <a:buNone/>
              <a:tabLst/>
              <a:defRPr/>
            </a:pPr>
            <a:r>
              <a:rPr kumimoji="0" lang="en-US" sz="2400" b="1"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Fleet analysis: </a:t>
            </a:r>
            <a:r>
              <a:rPr kumimoji="0" lang="en-US" sz="24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an open access dynamic tool </a:t>
            </a:r>
            <a:r>
              <a:rPr lang="en-US" sz="2400" i="1" dirty="0">
                <a:solidFill>
                  <a:schemeClr val="accent1">
                    <a:lumMod val="50000"/>
                  </a:schemeClr>
                </a:solidFill>
                <a:latin typeface="Calibri Light" pitchFamily="34" charset="0"/>
                <a:ea typeface="Calibri Light" pitchFamily="34" charset="0"/>
                <a:cs typeface="Calibri Light" pitchFamily="34" charset="0"/>
                <a:sym typeface="Symbol"/>
              </a:rPr>
              <a:t>has </a:t>
            </a:r>
            <a:r>
              <a:rPr kumimoji="0" lang="en-US" sz="24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developed to </a:t>
            </a:r>
            <a:r>
              <a:rPr lang="en-US" sz="2400" i="1" dirty="0">
                <a:solidFill>
                  <a:schemeClr val="accent1">
                    <a:lumMod val="50000"/>
                  </a:schemeClr>
                </a:solidFill>
                <a:latin typeface="Calibri Light" pitchFamily="34" charset="0"/>
                <a:ea typeface="Calibri Light" pitchFamily="34" charset="0"/>
                <a:cs typeface="Calibri Light" pitchFamily="34" charset="0"/>
                <a:sym typeface="Symbol"/>
              </a:rPr>
              <a:t>illustrate </a:t>
            </a:r>
            <a:r>
              <a:rPr kumimoji="0" lang="en-US" sz="24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the evolution of the fleet dynamics in Europe; potential links with the landings, discards and value (FDI Table A)</a:t>
            </a:r>
            <a:r>
              <a:rPr lang="en-US" sz="2400" i="1" dirty="0">
                <a:solidFill>
                  <a:schemeClr val="accent1">
                    <a:lumMod val="50000"/>
                  </a:schemeClr>
                </a:solidFill>
                <a:latin typeface="Calibri Light" pitchFamily="34" charset="0"/>
                <a:ea typeface="Calibri Light" pitchFamily="34" charset="0"/>
                <a:cs typeface="Calibri Light" pitchFamily="34" charset="0"/>
                <a:sym typeface="Symbol"/>
              </a:rPr>
              <a:t>;</a:t>
            </a:r>
            <a:endParaRPr lang="el-GR" sz="2400" i="1" dirty="0">
              <a:solidFill>
                <a:schemeClr val="accent1">
                  <a:lumMod val="50000"/>
                </a:schemeClr>
              </a:solidFill>
              <a:latin typeface="Calibri Light" pitchFamily="34" charset="0"/>
              <a:ea typeface="Calibri Light" pitchFamily="34" charset="0"/>
              <a:cs typeface="Calibri Light" pitchFamily="34" charset="0"/>
              <a:sym typeface="Symbo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d5313c0-c1e6-4122-afa9-da1ccdba405d"/>
    <TaxCatchAllLabel xmlns="4d5313c0-c1e6-4122-afa9-da1ccdba405d"/>
    <TaxKeywordTaxHTField xmlns="4d5313c0-c1e6-4122-afa9-da1ccdba405d">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52BCB1A3EAD7648835B4D52C97948FF" ma:contentTypeVersion="0" ma:contentTypeDescription="Create a new document." ma:contentTypeScope="" ma:versionID="efd01072a2aaace5b0cd61f8b4350a02">
  <xsd:schema xmlns:xsd="http://www.w3.org/2001/XMLSchema" xmlns:xs="http://www.w3.org/2001/XMLSchema" xmlns:p="http://schemas.microsoft.com/office/2006/metadata/properties" xmlns:ns2="4d5313c0-c1e6-4122-afa9-da1ccdba405d" xmlns:ns3="362c980f-4e38-4cca-bd06-5104ee5993c5" targetNamespace="http://schemas.microsoft.com/office/2006/metadata/properties" ma:root="true" ma:fieldsID="5816a5875ebd85047b71fa20beee95af" ns2:_="" ns3:_="">
    <xsd:import namespace="4d5313c0-c1e6-4122-afa9-da1ccdba405d"/>
    <xsd:import namespace="362c980f-4e38-4cca-bd06-5104ee5993c5"/>
    <xsd:element name="properties">
      <xsd:complexType>
        <xsd:sequence>
          <xsd:element name="documentManagement">
            <xsd:complexType>
              <xsd:all>
                <xsd:element ref="ns2:TaxKeywordTaxHTField" minOccurs="0"/>
                <xsd:element ref="ns2:TaxCatchAll" minOccurs="0"/>
                <xsd:element ref="ns2:TaxCatchAllLabe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5313c0-c1e6-4122-afa9-da1ccdba405d"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readOnly="false" ma:fieldId="{23f27201-bee3-471e-b2e7-b64fd8b7ca38}" ma:taxonomyMulti="true" ma:sspId="d535ea34-4ec8-4f57-b85b-d8a79460f026"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b2cc2698-5fc4-4ff6-b1d3-64e75efa1efc}" ma:internalName="TaxCatchAll" ma:readOnly="false" ma:showField="CatchAllData" ma:web="4d5313c0-c1e6-4122-afa9-da1ccdba405d">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b2cc2698-5fc4-4ff6-b1d3-64e75efa1efc}" ma:internalName="TaxCatchAllLabel" ma:readOnly="false" ma:showField="CatchAllDataLabel" ma:web="4d5313c0-c1e6-4122-afa9-da1ccdba405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62c980f-4e38-4cca-bd06-5104ee5993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687C5C-8DA6-4ECA-8269-B40E12132E63}">
  <ds:schemaRefs>
    <ds:schemaRef ds:uri="http://schemas.microsoft.com/sharepoint/v3/contenttype/forms"/>
  </ds:schemaRefs>
</ds:datastoreItem>
</file>

<file path=customXml/itemProps2.xml><?xml version="1.0" encoding="utf-8"?>
<ds:datastoreItem xmlns:ds="http://schemas.openxmlformats.org/officeDocument/2006/customXml" ds:itemID="{F4E03F0A-D01B-46E1-B341-2517BAA330B3}">
  <ds:schemaRefs>
    <ds:schemaRef ds:uri="http://schemas.microsoft.com/office/2006/metadata/properties"/>
    <ds:schemaRef ds:uri="http://schemas.microsoft.com/office/infopath/2007/PartnerControls"/>
    <ds:schemaRef ds:uri="4d5313c0-c1e6-4122-afa9-da1ccdba405d"/>
  </ds:schemaRefs>
</ds:datastoreItem>
</file>

<file path=customXml/itemProps3.xml><?xml version="1.0" encoding="utf-8"?>
<ds:datastoreItem xmlns:ds="http://schemas.openxmlformats.org/officeDocument/2006/customXml" ds:itemID="{450FA133-74A2-4352-BE37-7BDADE8B0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5313c0-c1e6-4122-afa9-da1ccdba405d"/>
    <ds:schemaRef ds:uri="362c980f-4e38-4cca-bd06-5104ee5993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19834</TotalTime>
  <Words>2297</Words>
  <Application>Microsoft Office PowerPoint</Application>
  <PresentationFormat>On-screen Show (4:3)</PresentationFormat>
  <Paragraphs>227</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 Light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This innovative R package is designed to estimate the spatial effort, weight, and value of landings in small-scale fisheries (SSF) for data-limited scenarios, specifically for vessels under 12 meters in length. The tool utilizes a Multi-Criteria Decision Analysis (MCDA) approach and includes scripts and demos that can be run locally to facilitate key procedures. These procedures include preparing environmental and anthropogenic data, as well as data from the EU fleet register (or more detailed sources if available), which are used to estimate a proxy for fishing effort.  Additionally, part of this tool will be integrated into RDBFIS, facilitating the estimation of fishing effort and landings in the format of Tables H and I. The package enables users to apply the MCDA-derived proxy for fishing effort, combine it with Tables A and G (as submitted in the data call), integrate results from species distribution models, and estimate spatial effort, landings, and value by fishing rectangle or at finer resolutions. The tool also generates maps to visualize these estimations.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stefanos</dc:creator>
  <cp:lastModifiedBy>Stefanos Kavadas</cp:lastModifiedBy>
  <cp:revision>2572</cp:revision>
  <dcterms:modified xsi:type="dcterms:W3CDTF">2024-09-24T12:47:25Z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0x010100852BCB1A3EAD7648835B4D52C97948FF</vt:lpwstr>
  </property>
</Properties>
</file>