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307" r:id="rId6"/>
    <p:sldId id="308" r:id="rId7"/>
    <p:sldId id="260" r:id="rId8"/>
    <p:sldId id="309" r:id="rId9"/>
    <p:sldId id="264" r:id="rId10"/>
    <p:sldId id="310" r:id="rId11"/>
    <p:sldId id="266" r:id="rId12"/>
    <p:sldId id="311" r:id="rId13"/>
    <p:sldId id="268" r:id="rId14"/>
    <p:sldId id="312" r:id="rId15"/>
    <p:sldId id="270" r:id="rId16"/>
    <p:sldId id="313" r:id="rId17"/>
    <p:sldId id="272" r:id="rId18"/>
    <p:sldId id="314" r:id="rId19"/>
    <p:sldId id="274" r:id="rId20"/>
    <p:sldId id="315" r:id="rId21"/>
  </p:sldIdLst>
  <p:sldSz cx="18288000" cy="10287000"/>
  <p:notesSz cx="6858000" cy="9144000"/>
  <p:embeddedFontLst>
    <p:embeddedFont>
      <p:font typeface="Abadi Extra Light" panose="020B0204020104020204" pitchFamily="34" charset="0"/>
      <p:regular r:id="rId23"/>
    </p:embeddedFont>
    <p:embeddedFont>
      <p:font typeface="Anton" pitchFamily="2" charset="0"/>
      <p:regular r:id="rId24"/>
    </p:embeddedFont>
    <p:embeddedFont>
      <p:font typeface="Chewy" panose="020B0604020202020204" charset="0"/>
      <p:regular r:id="rId25"/>
    </p:embeddedFont>
    <p:embeddedFont>
      <p:font typeface="League Spartan" panose="020B0604020202020204" charset="0"/>
      <p:regular r:id="rId26"/>
    </p:embeddedFont>
    <p:embeddedFont>
      <p:font typeface="Now" panose="020B0604020202020204" charset="0"/>
      <p:regular r:id="rId27"/>
    </p:embeddedFont>
    <p:embeddedFont>
      <p:font typeface="Now Bold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54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7C6C0-0342-4DF0-B6FA-7F375AA043E4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C1FB7-E681-4B24-8091-0CE3E8132D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334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405269" y="8282709"/>
            <a:ext cx="6438717" cy="1384324"/>
          </a:xfrm>
          <a:custGeom>
            <a:avLst/>
            <a:gdLst/>
            <a:ahLst/>
            <a:cxnLst/>
            <a:rect l="l" t="t" r="r" b="b"/>
            <a:pathLst>
              <a:path w="6438717" h="1384324">
                <a:moveTo>
                  <a:pt x="0" y="0"/>
                </a:moveTo>
                <a:lnTo>
                  <a:pt x="6438717" y="0"/>
                </a:lnTo>
                <a:lnTo>
                  <a:pt x="6438717" y="1384325"/>
                </a:lnTo>
                <a:lnTo>
                  <a:pt x="0" y="1384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007459" y="6156254"/>
            <a:ext cx="8273082" cy="445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5"/>
              </a:lnSpc>
              <a:spcBef>
                <a:spcPct val="0"/>
              </a:spcBef>
            </a:pPr>
            <a:r>
              <a:rPr lang="en-US" sz="3532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Time to test your knowledge!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77118" y="3677594"/>
            <a:ext cx="14333765" cy="2658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8925"/>
              </a:lnSpc>
              <a:spcBef>
                <a:spcPct val="0"/>
              </a:spcBef>
            </a:pPr>
            <a:r>
              <a:rPr lang="en-US" sz="21028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Quiz Time</a:t>
            </a:r>
          </a:p>
        </p:txBody>
      </p:sp>
      <p:sp>
        <p:nvSpPr>
          <p:cNvPr id="8" name="Freeform 8"/>
          <p:cNvSpPr/>
          <p:nvPr/>
        </p:nvSpPr>
        <p:spPr>
          <a:xfrm>
            <a:off x="12765014" y="4124672"/>
            <a:ext cx="5795818" cy="5795818"/>
          </a:xfrm>
          <a:custGeom>
            <a:avLst/>
            <a:gdLst/>
            <a:ahLst/>
            <a:cxnLst/>
            <a:rect l="l" t="t" r="r" b="b"/>
            <a:pathLst>
              <a:path w="5795818" h="5795818">
                <a:moveTo>
                  <a:pt x="0" y="0"/>
                </a:moveTo>
                <a:lnTo>
                  <a:pt x="5795819" y="0"/>
                </a:lnTo>
                <a:lnTo>
                  <a:pt x="5795819" y="5795818"/>
                </a:lnTo>
                <a:lnTo>
                  <a:pt x="0" y="57958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624627" y="2534090"/>
            <a:ext cx="2076592" cy="2607965"/>
          </a:xfrm>
          <a:custGeom>
            <a:avLst/>
            <a:gdLst/>
            <a:ahLst/>
            <a:cxnLst/>
            <a:rect l="l" t="t" r="r" b="b"/>
            <a:pathLst>
              <a:path w="2076592" h="2607965">
                <a:moveTo>
                  <a:pt x="0" y="0"/>
                </a:moveTo>
                <a:lnTo>
                  <a:pt x="2076593" y="0"/>
                </a:lnTo>
                <a:lnTo>
                  <a:pt x="2076593" y="2607965"/>
                </a:lnTo>
                <a:lnTo>
                  <a:pt x="0" y="26079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526630"/>
            <a:ext cx="6438717" cy="1384324"/>
          </a:xfrm>
          <a:custGeom>
            <a:avLst/>
            <a:gdLst/>
            <a:ahLst/>
            <a:cxnLst/>
            <a:rect l="l" t="t" r="r" b="b"/>
            <a:pathLst>
              <a:path w="6438717" h="1384324">
                <a:moveTo>
                  <a:pt x="0" y="0"/>
                </a:moveTo>
                <a:lnTo>
                  <a:pt x="6438717" y="0"/>
                </a:lnTo>
                <a:lnTo>
                  <a:pt x="6438717" y="1384324"/>
                </a:lnTo>
                <a:lnTo>
                  <a:pt x="0" y="13843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70394-4C05-CE9E-1AA4-30A564081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4FB7792-2B51-5DA9-2AC4-0051522AB74B}"/>
              </a:ext>
            </a:extLst>
          </p:cNvPr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0CE7FD03-800C-1763-F8A1-8567B727D306}"/>
              </a:ext>
            </a:extLst>
          </p:cNvPr>
          <p:cNvSpPr txBox="1"/>
          <p:nvPr/>
        </p:nvSpPr>
        <p:spPr>
          <a:xfrm>
            <a:off x="2268828" y="7622418"/>
            <a:ext cx="7091988" cy="53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Un </a:t>
            </a:r>
            <a:r>
              <a:rPr lang="fr-FR" sz="3200" b="1" i="0" dirty="0" err="1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milestone</a:t>
            </a: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 regroupe plusieurs issues</a:t>
            </a:r>
            <a:r>
              <a:rPr lang="fr-FR" sz="32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  <a:endParaRPr lang="en-US" sz="3002" dirty="0">
              <a:solidFill>
                <a:srgbClr val="545454"/>
              </a:solidFill>
              <a:latin typeface="Now"/>
              <a:ea typeface="Now"/>
              <a:cs typeface="Now"/>
              <a:sym typeface="Now"/>
            </a:endParaRP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47EAF6D5-354A-9122-D6BF-53EE7424343E}"/>
              </a:ext>
            </a:extLst>
          </p:cNvPr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442D27E-3DB7-0E51-2F43-8DC80B326222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2" name="TextBox 12">
            <a:extLst>
              <a:ext uri="{FF2B5EF4-FFF2-40B4-BE49-F238E27FC236}">
                <a16:creationId xmlns:a16="http://schemas.microsoft.com/office/drawing/2014/main" id="{BBC343BF-A8FA-BB03-4B82-44D7775AFBB4}"/>
              </a:ext>
            </a:extLst>
          </p:cNvPr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C6265171-65AF-2876-8079-FDD84F0589AF}"/>
              </a:ext>
            </a:extLst>
          </p:cNvPr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52D02C60-A557-2032-B67C-A739FED55DDF}"/>
              </a:ext>
            </a:extLst>
          </p:cNvPr>
          <p:cNvSpPr txBox="1"/>
          <p:nvPr/>
        </p:nvSpPr>
        <p:spPr>
          <a:xfrm>
            <a:off x="2457416" y="1733665"/>
            <a:ext cx="13806799" cy="1153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4576"/>
              </a:lnSpc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Quelle est la différence principale entre une issue et un </a:t>
            </a:r>
            <a:r>
              <a:rPr lang="fr-FR" sz="3200" b="1" i="0" dirty="0" err="1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milestone</a:t>
            </a: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 ?</a:t>
            </a:r>
          </a:p>
          <a:p>
            <a:pPr marL="0" lvl="1" indent="0" algn="l">
              <a:lnSpc>
                <a:spcPts val="4576"/>
              </a:lnSpc>
            </a:pPr>
            <a:endParaRPr lang="en-US" sz="3200" dirty="0">
              <a:solidFill>
                <a:srgbClr val="737373"/>
              </a:solidFill>
              <a:latin typeface="Now"/>
              <a:ea typeface="Now"/>
              <a:cs typeface="Now"/>
              <a:sym typeface="Now"/>
            </a:endParaRPr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D8415A74-1A23-F9D7-D456-A6AB9D2B5EF5}"/>
              </a:ext>
            </a:extLst>
          </p:cNvPr>
          <p:cNvSpPr/>
          <p:nvPr/>
        </p:nvSpPr>
        <p:spPr>
          <a:xfrm>
            <a:off x="14996018" y="805993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A142DD65-66B9-BEC3-B4C5-95653543AFB9}"/>
              </a:ext>
            </a:extLst>
          </p:cNvPr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4</a:t>
            </a:r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BD8DABF6-A5FF-1FBC-DD0F-C7CCDAF94489}"/>
              </a:ext>
            </a:extLst>
          </p:cNvPr>
          <p:cNvSpPr/>
          <p:nvPr/>
        </p:nvSpPr>
        <p:spPr>
          <a:xfrm>
            <a:off x="-1284449" y="5944413"/>
            <a:ext cx="5025061" cy="4654463"/>
          </a:xfrm>
          <a:custGeom>
            <a:avLst/>
            <a:gdLst/>
            <a:ahLst/>
            <a:cxnLst/>
            <a:rect l="l" t="t" r="r" b="b"/>
            <a:pathLst>
              <a:path w="5025061" h="4654463">
                <a:moveTo>
                  <a:pt x="0" y="0"/>
                </a:moveTo>
                <a:lnTo>
                  <a:pt x="5025061" y="0"/>
                </a:lnTo>
                <a:lnTo>
                  <a:pt x="5025061" y="4654463"/>
                </a:lnTo>
                <a:lnTo>
                  <a:pt x="0" y="46544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281809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02448" y="4949355"/>
            <a:ext cx="1166380" cy="116638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268828" y="7622418"/>
            <a:ext cx="7091988" cy="1105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Créer une copie d'un projet sous votre propre espace de travail.</a:t>
            </a:r>
            <a:endParaRPr lang="en-US" sz="3002" b="1" dirty="0">
              <a:solidFill>
                <a:schemeClr val="accent1"/>
              </a:solidFill>
              <a:latin typeface="Abadi Extra Light" panose="020B0204020104020204" pitchFamily="34" charset="0"/>
              <a:ea typeface="Now"/>
              <a:cs typeface="Now"/>
              <a:sym typeface="Now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341274" y="5043295"/>
            <a:ext cx="7019542" cy="530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fr-FR" sz="3200" b="0" i="0" dirty="0">
                <a:solidFill>
                  <a:srgbClr val="ECECEC"/>
                </a:solidFill>
                <a:effectLst/>
                <a:latin typeface="ui-sans-serif"/>
              </a:rPr>
              <a:t> </a:t>
            </a: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Supprimer un projet existant pour le recréer.</a:t>
            </a:r>
            <a:endParaRPr lang="en-US" sz="3002" b="1" dirty="0">
              <a:solidFill>
                <a:schemeClr val="accent1"/>
              </a:solidFill>
              <a:latin typeface="Abadi Extra Light" panose="020B0204020104020204" pitchFamily="34" charset="0"/>
              <a:ea typeface="Now"/>
              <a:cs typeface="Now"/>
              <a:sym typeface="No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03396" y="5186829"/>
            <a:ext cx="7684604" cy="53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Fusionner deux projets en un seul.</a:t>
            </a:r>
            <a:endParaRPr lang="en-US" sz="3002" b="1" dirty="0">
              <a:solidFill>
                <a:schemeClr val="accent1"/>
              </a:solidFill>
              <a:latin typeface="Abadi Extra Light" panose="020B0204020104020204" pitchFamily="34" charset="0"/>
              <a:ea typeface="Now"/>
              <a:cs typeface="Now"/>
              <a:sym typeface="No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603396" y="7712144"/>
            <a:ext cx="7684604" cy="1105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Partager un projet avec tous les membres d'une organisation.</a:t>
            </a:r>
            <a:endParaRPr lang="en-US" sz="3002" b="1" dirty="0">
              <a:solidFill>
                <a:schemeClr val="accent1"/>
              </a:solidFill>
              <a:latin typeface="Abadi Extra Light" panose="020B0204020104020204" pitchFamily="34" charset="0"/>
              <a:ea typeface="Now"/>
              <a:cs typeface="Now"/>
              <a:sym typeface="Now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360816" y="4949355"/>
            <a:ext cx="1166380" cy="116638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60816" y="7422287"/>
            <a:ext cx="1166380" cy="1166380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57416" y="1733665"/>
            <a:ext cx="13806799" cy="1153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4576"/>
              </a:lnSpc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Qu'est-ce que forker un projet signifie dans </a:t>
            </a:r>
            <a:r>
              <a:rPr lang="fr-FR" sz="3200" b="1" i="0" dirty="0" err="1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GitLab</a:t>
            </a: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 ?</a:t>
            </a:r>
          </a:p>
          <a:p>
            <a:pPr marL="0" lvl="1" indent="0" algn="l">
              <a:lnSpc>
                <a:spcPts val="4576"/>
              </a:lnSpc>
            </a:pPr>
            <a:endParaRPr lang="en-US" sz="3200" dirty="0">
              <a:solidFill>
                <a:srgbClr val="737373"/>
              </a:solidFill>
              <a:latin typeface="Now"/>
              <a:ea typeface="Now"/>
              <a:cs typeface="Now"/>
              <a:sym typeface="Now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14996018" y="805993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5</a:t>
            </a:r>
          </a:p>
        </p:txBody>
      </p:sp>
      <p:sp>
        <p:nvSpPr>
          <p:cNvPr id="22" name="Freeform 22"/>
          <p:cNvSpPr/>
          <p:nvPr/>
        </p:nvSpPr>
        <p:spPr>
          <a:xfrm>
            <a:off x="-1284449" y="5944413"/>
            <a:ext cx="5025061" cy="4654463"/>
          </a:xfrm>
          <a:custGeom>
            <a:avLst/>
            <a:gdLst/>
            <a:ahLst/>
            <a:cxnLst/>
            <a:rect l="l" t="t" r="r" b="b"/>
            <a:pathLst>
              <a:path w="5025061" h="4654463">
                <a:moveTo>
                  <a:pt x="0" y="0"/>
                </a:moveTo>
                <a:lnTo>
                  <a:pt x="5025061" y="0"/>
                </a:lnTo>
                <a:lnTo>
                  <a:pt x="5025061" y="4654463"/>
                </a:lnTo>
                <a:lnTo>
                  <a:pt x="0" y="46544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71772-5BD0-4493-A8D8-ED3D6DE81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01B2DB3-B3BC-4158-255A-B2D59D678442}"/>
              </a:ext>
            </a:extLst>
          </p:cNvPr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DA0D060-0BC7-F0EF-CA66-A038C6FF742D}"/>
              </a:ext>
            </a:extLst>
          </p:cNvPr>
          <p:cNvSpPr txBox="1"/>
          <p:nvPr/>
        </p:nvSpPr>
        <p:spPr>
          <a:xfrm>
            <a:off x="2268828" y="7622418"/>
            <a:ext cx="7091988" cy="1105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Créer une copie d'un projet sous votre propre espace de travail.</a:t>
            </a:r>
            <a:endParaRPr lang="en-US" sz="3002" b="1" dirty="0">
              <a:solidFill>
                <a:schemeClr val="accent1"/>
              </a:solidFill>
              <a:latin typeface="Abadi Extra Light" panose="020B0204020104020204" pitchFamily="34" charset="0"/>
              <a:ea typeface="Now"/>
              <a:cs typeface="Now"/>
              <a:sym typeface="Now"/>
            </a:endParaRP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D32375D6-34CE-EB05-AD07-A0848AF61934}"/>
              </a:ext>
            </a:extLst>
          </p:cNvPr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5FCD689-C8FF-AD52-E4B4-0BF4FCB3457E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2" name="TextBox 12">
            <a:extLst>
              <a:ext uri="{FF2B5EF4-FFF2-40B4-BE49-F238E27FC236}">
                <a16:creationId xmlns:a16="http://schemas.microsoft.com/office/drawing/2014/main" id="{BC5D465E-7A17-107E-58D1-46004F429F5F}"/>
              </a:ext>
            </a:extLst>
          </p:cNvPr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8A50F39-5A18-1475-ED17-A642598FA120}"/>
              </a:ext>
            </a:extLst>
          </p:cNvPr>
          <p:cNvSpPr txBox="1"/>
          <p:nvPr/>
        </p:nvSpPr>
        <p:spPr>
          <a:xfrm>
            <a:off x="2457416" y="1733665"/>
            <a:ext cx="13806799" cy="1153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4576"/>
              </a:lnSpc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Qu'est-ce que forker un projet signifie dans </a:t>
            </a:r>
            <a:r>
              <a:rPr lang="fr-FR" sz="3200" b="1" i="0" dirty="0" err="1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GitLab</a:t>
            </a: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 ?</a:t>
            </a:r>
          </a:p>
          <a:p>
            <a:pPr marL="0" lvl="1" indent="0" algn="l">
              <a:lnSpc>
                <a:spcPts val="4576"/>
              </a:lnSpc>
            </a:pPr>
            <a:endParaRPr lang="en-US" sz="3200" dirty="0">
              <a:solidFill>
                <a:srgbClr val="737373"/>
              </a:solidFill>
              <a:latin typeface="Now"/>
              <a:ea typeface="Now"/>
              <a:cs typeface="Now"/>
              <a:sym typeface="Now"/>
            </a:endParaRPr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9D2C56E6-6D17-3114-647E-98130174D334}"/>
              </a:ext>
            </a:extLst>
          </p:cNvPr>
          <p:cNvSpPr/>
          <p:nvPr/>
        </p:nvSpPr>
        <p:spPr>
          <a:xfrm>
            <a:off x="14996018" y="805993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44F86FD6-5CFD-A4E6-2FE9-F4397737C86C}"/>
              </a:ext>
            </a:extLst>
          </p:cNvPr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5</a:t>
            </a:r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0B34CA33-A574-6F13-A32D-E4027BEBF233}"/>
              </a:ext>
            </a:extLst>
          </p:cNvPr>
          <p:cNvSpPr/>
          <p:nvPr/>
        </p:nvSpPr>
        <p:spPr>
          <a:xfrm>
            <a:off x="-1284449" y="5944413"/>
            <a:ext cx="5025061" cy="4654463"/>
          </a:xfrm>
          <a:custGeom>
            <a:avLst/>
            <a:gdLst/>
            <a:ahLst/>
            <a:cxnLst/>
            <a:rect l="l" t="t" r="r" b="b"/>
            <a:pathLst>
              <a:path w="5025061" h="4654463">
                <a:moveTo>
                  <a:pt x="0" y="0"/>
                </a:moveTo>
                <a:lnTo>
                  <a:pt x="5025061" y="0"/>
                </a:lnTo>
                <a:lnTo>
                  <a:pt x="5025061" y="4654463"/>
                </a:lnTo>
                <a:lnTo>
                  <a:pt x="0" y="46544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37112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81000" y="-2476500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02448" y="4949355"/>
            <a:ext cx="1166380" cy="116638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268828" y="7622418"/>
            <a:ext cx="7091988" cy="53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git fork</a:t>
            </a:r>
            <a:endParaRPr lang="en-US" sz="3002" b="1" dirty="0">
              <a:solidFill>
                <a:schemeClr val="accent1"/>
              </a:solidFill>
              <a:latin typeface="Abadi Extra Light" panose="020B0204020104020204" pitchFamily="34" charset="0"/>
              <a:ea typeface="Now"/>
              <a:cs typeface="Now"/>
              <a:sym typeface="Now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341274" y="5043295"/>
            <a:ext cx="7019542" cy="53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git clone</a:t>
            </a:r>
            <a:endParaRPr lang="en-US" sz="3002" b="1" dirty="0">
              <a:solidFill>
                <a:schemeClr val="accent1"/>
              </a:solidFill>
              <a:latin typeface="Abadi Extra Light" panose="020B0204020104020204" pitchFamily="34" charset="0"/>
              <a:ea typeface="Now"/>
              <a:cs typeface="Now"/>
              <a:sym typeface="No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03396" y="5186829"/>
            <a:ext cx="7684604" cy="53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git </a:t>
            </a:r>
            <a:r>
              <a:rPr lang="fr-FR" sz="3200" b="1" i="0" dirty="0" err="1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fetch</a:t>
            </a:r>
            <a:endParaRPr lang="en-US" sz="3002" b="1" dirty="0">
              <a:solidFill>
                <a:schemeClr val="accent1"/>
              </a:solidFill>
              <a:latin typeface="Abadi Extra Light" panose="020B0204020104020204" pitchFamily="34" charset="0"/>
              <a:ea typeface="Now"/>
              <a:cs typeface="Now"/>
              <a:sym typeface="No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603396" y="7712144"/>
            <a:ext cx="7684604" cy="1105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Il n'y a pas de commande Git pour forker, c'est une action via l'interface </a:t>
            </a:r>
            <a:r>
              <a:rPr lang="fr-FR" sz="3200" b="1" i="0" dirty="0" err="1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GitLab</a:t>
            </a: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.</a:t>
            </a:r>
            <a:endParaRPr lang="en-US" sz="3002" b="1" dirty="0">
              <a:solidFill>
                <a:schemeClr val="accent1"/>
              </a:solidFill>
              <a:latin typeface="Abadi Extra Light" panose="020B0204020104020204" pitchFamily="34" charset="0"/>
              <a:ea typeface="Now"/>
              <a:cs typeface="Now"/>
              <a:sym typeface="Now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360816" y="4949355"/>
            <a:ext cx="1166380" cy="116638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60816" y="7422287"/>
            <a:ext cx="1166380" cy="1166380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57416" y="1733665"/>
            <a:ext cx="13806799" cy="1153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4576"/>
              </a:lnSpc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Quelle est la commande Git correspondante à un fork dans </a:t>
            </a:r>
            <a:r>
              <a:rPr lang="fr-FR" sz="3200" b="1" i="0" dirty="0" err="1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GitLab</a:t>
            </a: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 ?</a:t>
            </a:r>
          </a:p>
          <a:p>
            <a:pPr marL="0" lvl="1" indent="0" algn="l">
              <a:lnSpc>
                <a:spcPts val="4576"/>
              </a:lnSpc>
            </a:pPr>
            <a:r>
              <a:rPr lang="en-US" sz="3200" dirty="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:</a:t>
            </a:r>
          </a:p>
        </p:txBody>
      </p:sp>
      <p:sp>
        <p:nvSpPr>
          <p:cNvPr id="20" name="Freeform 20"/>
          <p:cNvSpPr/>
          <p:nvPr/>
        </p:nvSpPr>
        <p:spPr>
          <a:xfrm>
            <a:off x="14996018" y="805993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6</a:t>
            </a:r>
          </a:p>
        </p:txBody>
      </p:sp>
      <p:sp>
        <p:nvSpPr>
          <p:cNvPr id="22" name="Freeform 22"/>
          <p:cNvSpPr/>
          <p:nvPr/>
        </p:nvSpPr>
        <p:spPr>
          <a:xfrm>
            <a:off x="-1284449" y="5944413"/>
            <a:ext cx="5025061" cy="4654463"/>
          </a:xfrm>
          <a:custGeom>
            <a:avLst/>
            <a:gdLst/>
            <a:ahLst/>
            <a:cxnLst/>
            <a:rect l="l" t="t" r="r" b="b"/>
            <a:pathLst>
              <a:path w="5025061" h="4654463">
                <a:moveTo>
                  <a:pt x="0" y="0"/>
                </a:moveTo>
                <a:lnTo>
                  <a:pt x="5025061" y="0"/>
                </a:lnTo>
                <a:lnTo>
                  <a:pt x="5025061" y="4654463"/>
                </a:lnTo>
                <a:lnTo>
                  <a:pt x="0" y="46544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306DC-853B-7BF8-7C72-B1744BFC1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566BC62-B467-3573-D4EA-A509BDADA7BF}"/>
              </a:ext>
            </a:extLst>
          </p:cNvPr>
          <p:cNvSpPr/>
          <p:nvPr/>
        </p:nvSpPr>
        <p:spPr>
          <a:xfrm>
            <a:off x="-381000" y="-2476500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904EF008-7797-1AA2-7497-A283A4308F47}"/>
              </a:ext>
            </a:extLst>
          </p:cNvPr>
          <p:cNvSpPr txBox="1"/>
          <p:nvPr/>
        </p:nvSpPr>
        <p:spPr>
          <a:xfrm>
            <a:off x="10603396" y="7712144"/>
            <a:ext cx="7684604" cy="1105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Il n'y a pas de commande Git pour forker, c'est une action via l'interface </a:t>
            </a:r>
            <a:r>
              <a:rPr lang="fr-FR" sz="3200" b="1" i="0" dirty="0" err="1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GitLab</a:t>
            </a: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.</a:t>
            </a:r>
            <a:endParaRPr lang="en-US" sz="3002" b="1" dirty="0">
              <a:solidFill>
                <a:schemeClr val="accent1"/>
              </a:solidFill>
              <a:latin typeface="Abadi Extra Light" panose="020B0204020104020204" pitchFamily="34" charset="0"/>
              <a:ea typeface="Now"/>
              <a:cs typeface="Now"/>
              <a:sym typeface="Now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37D44AC1-5CCE-B783-E507-BC487116E8B8}"/>
              </a:ext>
            </a:extLst>
          </p:cNvPr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53E1579A-38BB-E705-7934-E0C23830E24B}"/>
              </a:ext>
            </a:extLst>
          </p:cNvPr>
          <p:cNvGrpSpPr/>
          <p:nvPr/>
        </p:nvGrpSpPr>
        <p:grpSpPr>
          <a:xfrm>
            <a:off x="9360816" y="7422287"/>
            <a:ext cx="1166380" cy="1166380"/>
            <a:chOff x="0" y="0"/>
            <a:chExt cx="6350000" cy="6350000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F1219EE-E4F3-44CE-ADFF-20D79F6DEAE8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8" name="TextBox 18">
            <a:extLst>
              <a:ext uri="{FF2B5EF4-FFF2-40B4-BE49-F238E27FC236}">
                <a16:creationId xmlns:a16="http://schemas.microsoft.com/office/drawing/2014/main" id="{2D0D2313-39C3-54B6-3780-5FA6BDCF58E5}"/>
              </a:ext>
            </a:extLst>
          </p:cNvPr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EE3990DB-FF36-4FED-6B3C-AE7B346F2102}"/>
              </a:ext>
            </a:extLst>
          </p:cNvPr>
          <p:cNvSpPr txBox="1"/>
          <p:nvPr/>
        </p:nvSpPr>
        <p:spPr>
          <a:xfrm>
            <a:off x="2457416" y="1733665"/>
            <a:ext cx="13806799" cy="1153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4576"/>
              </a:lnSpc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Quelle est la commande Git correspondante à un fork dans </a:t>
            </a:r>
            <a:r>
              <a:rPr lang="fr-FR" sz="3200" b="1" i="0" dirty="0" err="1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GitLab</a:t>
            </a: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 ?</a:t>
            </a:r>
          </a:p>
          <a:p>
            <a:pPr marL="0" lvl="1" indent="0" algn="l">
              <a:lnSpc>
                <a:spcPts val="4576"/>
              </a:lnSpc>
            </a:pPr>
            <a:r>
              <a:rPr lang="en-US" sz="3200" dirty="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:</a:t>
            </a:r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73C67946-F157-E796-0FA9-D4A0B2481B16}"/>
              </a:ext>
            </a:extLst>
          </p:cNvPr>
          <p:cNvSpPr/>
          <p:nvPr/>
        </p:nvSpPr>
        <p:spPr>
          <a:xfrm>
            <a:off x="14996018" y="805993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E80C02E3-29B0-80A5-553E-46EFA603C4F0}"/>
              </a:ext>
            </a:extLst>
          </p:cNvPr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6</a:t>
            </a:r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F210344C-A823-0CD9-4C92-63E632FE585B}"/>
              </a:ext>
            </a:extLst>
          </p:cNvPr>
          <p:cNvSpPr/>
          <p:nvPr/>
        </p:nvSpPr>
        <p:spPr>
          <a:xfrm>
            <a:off x="-1284449" y="5944413"/>
            <a:ext cx="5025061" cy="4654463"/>
          </a:xfrm>
          <a:custGeom>
            <a:avLst/>
            <a:gdLst/>
            <a:ahLst/>
            <a:cxnLst/>
            <a:rect l="l" t="t" r="r" b="b"/>
            <a:pathLst>
              <a:path w="5025061" h="4654463">
                <a:moveTo>
                  <a:pt x="0" y="0"/>
                </a:moveTo>
                <a:lnTo>
                  <a:pt x="5025061" y="0"/>
                </a:lnTo>
                <a:lnTo>
                  <a:pt x="5025061" y="4654463"/>
                </a:lnTo>
                <a:lnTo>
                  <a:pt x="0" y="46544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604759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02448" y="4949355"/>
            <a:ext cx="1166380" cy="116638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268828" y="7622418"/>
            <a:ext cx="7091988" cy="1669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 Un clone crée une copie du projet avec tous les pipelines, tandis qu'un fork ne copie que le code.</a:t>
            </a:r>
            <a:endParaRPr lang="en-US" sz="3002" b="1" dirty="0">
              <a:solidFill>
                <a:schemeClr val="accent1"/>
              </a:solidFill>
              <a:latin typeface="Abadi Extra Light" panose="020B0204020104020204" pitchFamily="34" charset="0"/>
              <a:ea typeface="Now"/>
              <a:cs typeface="Now"/>
              <a:sym typeface="Now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341274" y="5043295"/>
            <a:ext cx="7019542" cy="1669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Un fork crée une copie sur votre espace </a:t>
            </a:r>
            <a:r>
              <a:rPr lang="fr-FR" sz="3200" b="1" i="0" dirty="0" err="1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GitLab</a:t>
            </a: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, tandis qu'un clone crée une copie sur votre ordinateur local.</a:t>
            </a:r>
            <a:endParaRPr lang="en-US" sz="3002" b="1" dirty="0">
              <a:solidFill>
                <a:schemeClr val="accent1"/>
              </a:solidFill>
              <a:latin typeface="Abadi Extra Light" panose="020B0204020104020204" pitchFamily="34" charset="0"/>
              <a:ea typeface="Now"/>
              <a:cs typeface="Now"/>
              <a:sym typeface="No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03396" y="5186829"/>
            <a:ext cx="7684604" cy="1105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Un fork est temporaire, mais un clone est permanent.</a:t>
            </a:r>
            <a:endParaRPr lang="en-US" sz="3002" b="1" dirty="0">
              <a:solidFill>
                <a:schemeClr val="accent1"/>
              </a:solidFill>
              <a:latin typeface="Abadi Extra Light" panose="020B0204020104020204" pitchFamily="34" charset="0"/>
              <a:ea typeface="Now"/>
              <a:cs typeface="Now"/>
              <a:sym typeface="No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603396" y="7712144"/>
            <a:ext cx="7684604" cy="53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Un clone et un fork sont identiques</a:t>
            </a:r>
            <a:r>
              <a:rPr lang="fr-FR" sz="32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  <a:endParaRPr lang="en-US" sz="3002" dirty="0">
              <a:solidFill>
                <a:srgbClr val="545454"/>
              </a:solidFill>
              <a:latin typeface="Now"/>
              <a:ea typeface="Now"/>
              <a:cs typeface="Now"/>
              <a:sym typeface="Now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360816" y="4949355"/>
            <a:ext cx="1166380" cy="116638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60816" y="7422287"/>
            <a:ext cx="1166380" cy="1166380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57416" y="1733665"/>
            <a:ext cx="13806799" cy="1153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4576"/>
              </a:lnSpc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Quelle est la différence entre un fork et un clone dans </a:t>
            </a:r>
            <a:r>
              <a:rPr lang="fr-FR" sz="3200" b="1" i="0" dirty="0" err="1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GitLab</a:t>
            </a: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 ?</a:t>
            </a:r>
          </a:p>
          <a:p>
            <a:pPr marL="0" lvl="1" indent="0" algn="l">
              <a:lnSpc>
                <a:spcPts val="4576"/>
              </a:lnSpc>
            </a:pPr>
            <a:endParaRPr lang="en-US" sz="3200" dirty="0">
              <a:solidFill>
                <a:srgbClr val="737373"/>
              </a:solidFill>
              <a:latin typeface="Now"/>
              <a:ea typeface="Now"/>
              <a:cs typeface="Now"/>
              <a:sym typeface="Now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14996018" y="805993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7</a:t>
            </a:r>
          </a:p>
        </p:txBody>
      </p:sp>
      <p:sp>
        <p:nvSpPr>
          <p:cNvPr id="22" name="Freeform 22"/>
          <p:cNvSpPr/>
          <p:nvPr/>
        </p:nvSpPr>
        <p:spPr>
          <a:xfrm>
            <a:off x="-1284449" y="5944413"/>
            <a:ext cx="5025061" cy="4654463"/>
          </a:xfrm>
          <a:custGeom>
            <a:avLst/>
            <a:gdLst/>
            <a:ahLst/>
            <a:cxnLst/>
            <a:rect l="l" t="t" r="r" b="b"/>
            <a:pathLst>
              <a:path w="5025061" h="4654463">
                <a:moveTo>
                  <a:pt x="0" y="0"/>
                </a:moveTo>
                <a:lnTo>
                  <a:pt x="5025061" y="0"/>
                </a:lnTo>
                <a:lnTo>
                  <a:pt x="5025061" y="4654463"/>
                </a:lnTo>
                <a:lnTo>
                  <a:pt x="0" y="46544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BA9CA-6C0A-0C08-B516-9F3FDD2F6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BF65BE2-99A8-BC2A-DF53-68DEF76BBFDE}"/>
              </a:ext>
            </a:extLst>
          </p:cNvPr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29BDF985-1730-5F16-929E-1797B2ABD454}"/>
              </a:ext>
            </a:extLst>
          </p:cNvPr>
          <p:cNvGrpSpPr/>
          <p:nvPr/>
        </p:nvGrpSpPr>
        <p:grpSpPr>
          <a:xfrm>
            <a:off x="1102448" y="4949355"/>
            <a:ext cx="1166380" cy="1166380"/>
            <a:chOff x="0" y="0"/>
            <a:chExt cx="6350000" cy="635000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1D7F9AE1-973B-D458-8219-81DA33A55072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01FE5D38-7061-057D-1247-49C9AEB0C9FB}"/>
              </a:ext>
            </a:extLst>
          </p:cNvPr>
          <p:cNvSpPr txBox="1"/>
          <p:nvPr/>
        </p:nvSpPr>
        <p:spPr>
          <a:xfrm>
            <a:off x="2341274" y="5043295"/>
            <a:ext cx="7019542" cy="1669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Un fork crée une copie sur votre espace </a:t>
            </a:r>
            <a:r>
              <a:rPr lang="fr-FR" sz="3200" b="1" i="0" dirty="0" err="1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GitLab</a:t>
            </a: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, tandis qu'un clone crée une copie sur votre ordinateur local.</a:t>
            </a:r>
            <a:endParaRPr lang="en-US" sz="3002" b="1" dirty="0">
              <a:solidFill>
                <a:schemeClr val="accent1"/>
              </a:solidFill>
              <a:latin typeface="Abadi Extra Light" panose="020B0204020104020204" pitchFamily="34" charset="0"/>
              <a:ea typeface="Now"/>
              <a:cs typeface="Now"/>
              <a:sym typeface="Now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16CDDEF-050F-C5F0-8AF3-4D0B84036A8F}"/>
              </a:ext>
            </a:extLst>
          </p:cNvPr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EF227C49-0CE7-2618-9494-22E4CA313BB0}"/>
              </a:ext>
            </a:extLst>
          </p:cNvPr>
          <p:cNvSpPr txBox="1"/>
          <p:nvPr/>
        </p:nvSpPr>
        <p:spPr>
          <a:xfrm>
            <a:off x="2457416" y="1733665"/>
            <a:ext cx="13806799" cy="1153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4576"/>
              </a:lnSpc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Quelle est la différence entre un fork et un clone dans </a:t>
            </a:r>
            <a:r>
              <a:rPr lang="fr-FR" sz="3200" b="1" i="0" dirty="0" err="1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GitLab</a:t>
            </a: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 ?</a:t>
            </a:r>
          </a:p>
          <a:p>
            <a:pPr marL="0" lvl="1" indent="0" algn="l">
              <a:lnSpc>
                <a:spcPts val="4576"/>
              </a:lnSpc>
            </a:pPr>
            <a:endParaRPr lang="en-US" sz="3200" dirty="0">
              <a:solidFill>
                <a:srgbClr val="737373"/>
              </a:solidFill>
              <a:latin typeface="Now"/>
              <a:ea typeface="Now"/>
              <a:cs typeface="Now"/>
              <a:sym typeface="Now"/>
            </a:endParaRPr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A09207C2-7E4D-DB05-A781-95CA6D22ACF5}"/>
              </a:ext>
            </a:extLst>
          </p:cNvPr>
          <p:cNvSpPr/>
          <p:nvPr/>
        </p:nvSpPr>
        <p:spPr>
          <a:xfrm>
            <a:off x="14996018" y="805993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7CBD2DF3-73A3-ACD9-192B-3FAA1C6BE9E6}"/>
              </a:ext>
            </a:extLst>
          </p:cNvPr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7</a:t>
            </a:r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EB6EC82B-9929-1F85-B742-C3508070062C}"/>
              </a:ext>
            </a:extLst>
          </p:cNvPr>
          <p:cNvSpPr/>
          <p:nvPr/>
        </p:nvSpPr>
        <p:spPr>
          <a:xfrm>
            <a:off x="-1284449" y="5944413"/>
            <a:ext cx="5025061" cy="4654463"/>
          </a:xfrm>
          <a:custGeom>
            <a:avLst/>
            <a:gdLst/>
            <a:ahLst/>
            <a:cxnLst/>
            <a:rect l="l" t="t" r="r" b="b"/>
            <a:pathLst>
              <a:path w="5025061" h="4654463">
                <a:moveTo>
                  <a:pt x="0" y="0"/>
                </a:moveTo>
                <a:lnTo>
                  <a:pt x="5025061" y="0"/>
                </a:lnTo>
                <a:lnTo>
                  <a:pt x="5025061" y="4654463"/>
                </a:lnTo>
                <a:lnTo>
                  <a:pt x="0" y="46544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10801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02448" y="4949355"/>
            <a:ext cx="1166380" cy="116638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268828" y="7622418"/>
            <a:ext cx="7091988" cy="1090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À établir une connexion sécurisée entre votre ordinateur et </a:t>
            </a:r>
            <a:r>
              <a:rPr lang="fr-FR" sz="3200" b="1" i="0" dirty="0" err="1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GitLab</a:t>
            </a: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 pour les opérations Git.</a:t>
            </a:r>
            <a:endParaRPr lang="en-US" sz="3002" b="1" dirty="0">
              <a:solidFill>
                <a:schemeClr val="accent1"/>
              </a:solidFill>
              <a:latin typeface="Abadi Extra Light" panose="020B0204020104020204" pitchFamily="34" charset="0"/>
              <a:ea typeface="Now"/>
              <a:cs typeface="Now"/>
              <a:sym typeface="Now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341274" y="5043295"/>
            <a:ext cx="7019542" cy="525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À accéder à l’interface graphique de </a:t>
            </a:r>
            <a:r>
              <a:rPr lang="fr-FR" sz="3200" b="1" i="0" dirty="0" err="1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GitLab</a:t>
            </a: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.</a:t>
            </a:r>
            <a:endParaRPr lang="en-US" sz="3002" b="1" dirty="0">
              <a:solidFill>
                <a:schemeClr val="accent1"/>
              </a:solidFill>
              <a:latin typeface="Abadi Extra Light" panose="020B0204020104020204" pitchFamily="34" charset="0"/>
              <a:ea typeface="Now"/>
              <a:cs typeface="Now"/>
              <a:sym typeface="No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03396" y="5186829"/>
            <a:ext cx="7684604" cy="53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À crypter les fichiers de votre dépôt Git</a:t>
            </a:r>
            <a:r>
              <a:rPr lang="fr-FR" sz="32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  <a:endParaRPr lang="en-US" sz="3002" dirty="0">
              <a:solidFill>
                <a:srgbClr val="545454"/>
              </a:solidFill>
              <a:latin typeface="Now"/>
              <a:ea typeface="Now"/>
              <a:cs typeface="Now"/>
              <a:sym typeface="No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603396" y="7712144"/>
            <a:ext cx="7684604" cy="53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À créer des pipelines CI/CD.</a:t>
            </a:r>
            <a:endParaRPr lang="en-US" sz="3002" b="1" dirty="0">
              <a:solidFill>
                <a:schemeClr val="accent1"/>
              </a:solidFill>
              <a:latin typeface="Abadi Extra Light" panose="020B0204020104020204" pitchFamily="34" charset="0"/>
              <a:ea typeface="Now"/>
              <a:cs typeface="Now"/>
              <a:sym typeface="Now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360816" y="4949355"/>
            <a:ext cx="1166380" cy="116638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60816" y="7422287"/>
            <a:ext cx="1166380" cy="1166380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57416" y="1733665"/>
            <a:ext cx="13806799" cy="1153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4576"/>
              </a:lnSpc>
            </a:pPr>
            <a:r>
              <a:rPr lang="fr-FR" sz="3200" b="1" i="0" dirty="0">
                <a:solidFill>
                  <a:srgbClr val="ECECEC"/>
                </a:solidFill>
                <a:effectLst/>
                <a:latin typeface="ui-sans-serif"/>
              </a:rPr>
              <a:t>À </a:t>
            </a:r>
            <a:r>
              <a:rPr lang="fr-FR" sz="40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quoi servent les clés SSH dans </a:t>
            </a:r>
            <a:r>
              <a:rPr lang="fr-FR" sz="4000" b="1" i="0" dirty="0" err="1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GitLab</a:t>
            </a:r>
            <a:r>
              <a:rPr lang="fr-FR" sz="40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 ?</a:t>
            </a:r>
          </a:p>
          <a:p>
            <a:pPr marL="0" lvl="1" indent="0" algn="l">
              <a:lnSpc>
                <a:spcPts val="4576"/>
              </a:lnSpc>
            </a:pPr>
            <a:endParaRPr lang="en-US" sz="3200" dirty="0">
              <a:solidFill>
                <a:srgbClr val="737373"/>
              </a:solidFill>
              <a:latin typeface="Now"/>
              <a:ea typeface="Now"/>
              <a:cs typeface="Now"/>
              <a:sym typeface="Now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15819351" y="-163767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8" y="0"/>
                </a:lnTo>
                <a:lnTo>
                  <a:pt x="2879898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8</a:t>
            </a:r>
          </a:p>
        </p:txBody>
      </p:sp>
      <p:sp>
        <p:nvSpPr>
          <p:cNvPr id="22" name="Freeform 22"/>
          <p:cNvSpPr/>
          <p:nvPr/>
        </p:nvSpPr>
        <p:spPr>
          <a:xfrm>
            <a:off x="-1284449" y="5944413"/>
            <a:ext cx="5025061" cy="4654463"/>
          </a:xfrm>
          <a:custGeom>
            <a:avLst/>
            <a:gdLst/>
            <a:ahLst/>
            <a:cxnLst/>
            <a:rect l="l" t="t" r="r" b="b"/>
            <a:pathLst>
              <a:path w="5025061" h="4654463">
                <a:moveTo>
                  <a:pt x="0" y="0"/>
                </a:moveTo>
                <a:lnTo>
                  <a:pt x="5025061" y="0"/>
                </a:lnTo>
                <a:lnTo>
                  <a:pt x="5025061" y="4654463"/>
                </a:lnTo>
                <a:lnTo>
                  <a:pt x="0" y="46544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4F1FB-D951-9293-E5BB-4FF56F765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2E110F5-EDFE-4FB2-DE12-D5E9185D19A9}"/>
              </a:ext>
            </a:extLst>
          </p:cNvPr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045BEF3B-DE8E-6F11-CE05-6C462C4762DD}"/>
              </a:ext>
            </a:extLst>
          </p:cNvPr>
          <p:cNvSpPr txBox="1"/>
          <p:nvPr/>
        </p:nvSpPr>
        <p:spPr>
          <a:xfrm>
            <a:off x="2268828" y="7622418"/>
            <a:ext cx="7091988" cy="1090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À établir une connexion sécurisée entre votre ordinateur et </a:t>
            </a:r>
            <a:r>
              <a:rPr lang="fr-FR" sz="3200" b="1" i="0" dirty="0" err="1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GitLab</a:t>
            </a: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 pour les opérations Git.</a:t>
            </a:r>
            <a:endParaRPr lang="en-US" sz="3002" b="1" dirty="0">
              <a:solidFill>
                <a:schemeClr val="accent1"/>
              </a:solidFill>
              <a:latin typeface="Abadi Extra Light" panose="020B0204020104020204" pitchFamily="34" charset="0"/>
              <a:ea typeface="Now"/>
              <a:cs typeface="Now"/>
              <a:sym typeface="Now"/>
            </a:endParaRP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AA2796BB-F8FA-A28A-2E62-009B26CA0EEA}"/>
              </a:ext>
            </a:extLst>
          </p:cNvPr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542DBF4-29AE-EE72-01DE-378EFEE331A5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2" name="TextBox 12">
            <a:extLst>
              <a:ext uri="{FF2B5EF4-FFF2-40B4-BE49-F238E27FC236}">
                <a16:creationId xmlns:a16="http://schemas.microsoft.com/office/drawing/2014/main" id="{344F8276-A15E-A35A-8113-B1B485CEC7CF}"/>
              </a:ext>
            </a:extLst>
          </p:cNvPr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FB2F336E-8F81-A899-D5F6-D16DE946B480}"/>
              </a:ext>
            </a:extLst>
          </p:cNvPr>
          <p:cNvSpPr txBox="1"/>
          <p:nvPr/>
        </p:nvSpPr>
        <p:spPr>
          <a:xfrm>
            <a:off x="2457416" y="1733665"/>
            <a:ext cx="13806799" cy="1153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4576"/>
              </a:lnSpc>
            </a:pPr>
            <a:r>
              <a:rPr lang="fr-FR" sz="3200" b="1" i="0" dirty="0">
                <a:solidFill>
                  <a:srgbClr val="ECECEC"/>
                </a:solidFill>
                <a:effectLst/>
                <a:latin typeface="ui-sans-serif"/>
              </a:rPr>
              <a:t>À </a:t>
            </a:r>
            <a:r>
              <a:rPr lang="fr-FR" sz="40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quoi servent les clés SSH dans </a:t>
            </a:r>
            <a:r>
              <a:rPr lang="fr-FR" sz="4000" b="1" i="0" dirty="0" err="1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GitLab</a:t>
            </a:r>
            <a:r>
              <a:rPr lang="fr-FR" sz="40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 ?</a:t>
            </a:r>
          </a:p>
          <a:p>
            <a:pPr marL="0" lvl="1" indent="0" algn="l">
              <a:lnSpc>
                <a:spcPts val="4576"/>
              </a:lnSpc>
            </a:pPr>
            <a:endParaRPr lang="en-US" sz="3200" dirty="0">
              <a:solidFill>
                <a:srgbClr val="737373"/>
              </a:solidFill>
              <a:latin typeface="Now"/>
              <a:ea typeface="Now"/>
              <a:cs typeface="Now"/>
              <a:sym typeface="Now"/>
            </a:endParaRPr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90CDB3A8-900D-A3E0-2694-79F9A4529C60}"/>
              </a:ext>
            </a:extLst>
          </p:cNvPr>
          <p:cNvSpPr/>
          <p:nvPr/>
        </p:nvSpPr>
        <p:spPr>
          <a:xfrm>
            <a:off x="15819351" y="-163767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8" y="0"/>
                </a:lnTo>
                <a:lnTo>
                  <a:pt x="2879898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65819A91-B9E6-2E69-C531-18797B6D4F20}"/>
              </a:ext>
            </a:extLst>
          </p:cNvPr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8</a:t>
            </a:r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D1715B0F-590C-3235-15D5-DE475C2819F2}"/>
              </a:ext>
            </a:extLst>
          </p:cNvPr>
          <p:cNvSpPr/>
          <p:nvPr/>
        </p:nvSpPr>
        <p:spPr>
          <a:xfrm>
            <a:off x="-1284449" y="5944413"/>
            <a:ext cx="5025061" cy="4654463"/>
          </a:xfrm>
          <a:custGeom>
            <a:avLst/>
            <a:gdLst/>
            <a:ahLst/>
            <a:cxnLst/>
            <a:rect l="l" t="t" r="r" b="b"/>
            <a:pathLst>
              <a:path w="5025061" h="4654463">
                <a:moveTo>
                  <a:pt x="0" y="0"/>
                </a:moveTo>
                <a:lnTo>
                  <a:pt x="5025061" y="0"/>
                </a:lnTo>
                <a:lnTo>
                  <a:pt x="5025061" y="4654463"/>
                </a:lnTo>
                <a:lnTo>
                  <a:pt x="0" y="46544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848632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02448" y="4949355"/>
            <a:ext cx="1166380" cy="116638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268828" y="7622418"/>
            <a:ext cx="7091988" cy="53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fr-FR" sz="3200" b="1" i="0" dirty="0" err="1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ssh</a:t>
            </a: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-keygen</a:t>
            </a:r>
            <a:endParaRPr lang="en-US" sz="3002" b="1" dirty="0">
              <a:solidFill>
                <a:schemeClr val="accent1"/>
              </a:solidFill>
              <a:latin typeface="Abadi Extra Light" panose="020B0204020104020204" pitchFamily="34" charset="0"/>
              <a:ea typeface="Now"/>
              <a:cs typeface="Now"/>
              <a:sym typeface="Now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341274" y="5043295"/>
            <a:ext cx="7019542" cy="53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git </a:t>
            </a:r>
            <a:r>
              <a:rPr lang="fr-FR" sz="3200" b="1" i="0" dirty="0" err="1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ssh-generate</a:t>
            </a:r>
            <a:endParaRPr lang="en-US" sz="3002" b="1" dirty="0">
              <a:solidFill>
                <a:schemeClr val="accent1"/>
              </a:solidFill>
              <a:latin typeface="Abadi Extra Light" panose="020B0204020104020204" pitchFamily="34" charset="0"/>
              <a:ea typeface="Now"/>
              <a:cs typeface="Now"/>
              <a:sym typeface="No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03396" y="5186829"/>
            <a:ext cx="7684604" cy="53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fr-FR" sz="3200" b="1" i="0" dirty="0" err="1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ssh-create</a:t>
            </a:r>
            <a:endParaRPr lang="en-US" sz="3002" b="1" dirty="0">
              <a:solidFill>
                <a:schemeClr val="accent1"/>
              </a:solidFill>
              <a:latin typeface="Abadi Extra Light" panose="020B0204020104020204" pitchFamily="34" charset="0"/>
              <a:ea typeface="Now"/>
              <a:cs typeface="Now"/>
              <a:sym typeface="No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603396" y="7712144"/>
            <a:ext cx="7684604" cy="53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git init-</a:t>
            </a:r>
            <a:r>
              <a:rPr lang="fr-FR" sz="3200" b="1" i="0" dirty="0" err="1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ssh</a:t>
            </a:r>
            <a:endParaRPr lang="en-US" sz="3002" b="1" dirty="0">
              <a:solidFill>
                <a:schemeClr val="accent1"/>
              </a:solidFill>
              <a:latin typeface="Abadi Extra Light" panose="020B0204020104020204" pitchFamily="34" charset="0"/>
              <a:ea typeface="Now"/>
              <a:cs typeface="Now"/>
              <a:sym typeface="Now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360816" y="4949355"/>
            <a:ext cx="1166380" cy="116638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60816" y="7422287"/>
            <a:ext cx="1166380" cy="1166380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57416" y="1733665"/>
            <a:ext cx="13806799" cy="1153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4576"/>
              </a:lnSpc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Quelle commande est utilisée pour générer une paire de clés SSH ?</a:t>
            </a:r>
          </a:p>
          <a:p>
            <a:pPr marL="0" lvl="1" indent="0" algn="l">
              <a:lnSpc>
                <a:spcPts val="4576"/>
              </a:lnSpc>
            </a:pPr>
            <a:endParaRPr lang="en-US" sz="3200" dirty="0">
              <a:solidFill>
                <a:srgbClr val="737373"/>
              </a:solidFill>
              <a:latin typeface="Now"/>
              <a:ea typeface="Now"/>
              <a:cs typeface="Now"/>
              <a:sym typeface="Now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15475077" y="0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9</a:t>
            </a:r>
          </a:p>
        </p:txBody>
      </p:sp>
      <p:sp>
        <p:nvSpPr>
          <p:cNvPr id="22" name="Freeform 22"/>
          <p:cNvSpPr/>
          <p:nvPr/>
        </p:nvSpPr>
        <p:spPr>
          <a:xfrm>
            <a:off x="-1284449" y="5944413"/>
            <a:ext cx="5025061" cy="4654463"/>
          </a:xfrm>
          <a:custGeom>
            <a:avLst/>
            <a:gdLst/>
            <a:ahLst/>
            <a:cxnLst/>
            <a:rect l="l" t="t" r="r" b="b"/>
            <a:pathLst>
              <a:path w="5025061" h="4654463">
                <a:moveTo>
                  <a:pt x="0" y="0"/>
                </a:moveTo>
                <a:lnTo>
                  <a:pt x="5025061" y="0"/>
                </a:lnTo>
                <a:lnTo>
                  <a:pt x="5025061" y="4654463"/>
                </a:lnTo>
                <a:lnTo>
                  <a:pt x="0" y="46544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3252" y="5876927"/>
            <a:ext cx="5062682" cy="3381373"/>
            <a:chOff x="0" y="0"/>
            <a:chExt cx="1333381" cy="8905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33381" cy="890567"/>
            </a:xfrm>
            <a:custGeom>
              <a:avLst/>
              <a:gdLst/>
              <a:ahLst/>
              <a:cxnLst/>
              <a:rect l="l" t="t" r="r" b="b"/>
              <a:pathLst>
                <a:path w="1333381" h="890567">
                  <a:moveTo>
                    <a:pt x="0" y="0"/>
                  </a:moveTo>
                  <a:lnTo>
                    <a:pt x="1333381" y="0"/>
                  </a:lnTo>
                  <a:lnTo>
                    <a:pt x="1333381" y="890567"/>
                  </a:lnTo>
                  <a:lnTo>
                    <a:pt x="0" y="8905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33381" cy="928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88432" y="6838046"/>
            <a:ext cx="4582496" cy="115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12"/>
              </a:lnSpc>
            </a:pPr>
            <a:r>
              <a:rPr lang="fr-FR" sz="4000" b="1" i="0" dirty="0">
                <a:solidFill>
                  <a:schemeClr val="tx1"/>
                </a:solidFill>
                <a:effectLst/>
                <a:latin typeface="Anton" pitchFamily="2" charset="0"/>
              </a:rPr>
              <a:t>Gestion de Projets avec </a:t>
            </a:r>
            <a:r>
              <a:rPr lang="fr-FR" sz="4000" b="1" i="0" dirty="0" err="1">
                <a:solidFill>
                  <a:schemeClr val="tx1"/>
                </a:solidFill>
                <a:effectLst/>
                <a:latin typeface="Anton" pitchFamily="2" charset="0"/>
              </a:rPr>
              <a:t>GitLab</a:t>
            </a:r>
            <a:endParaRPr lang="en-US" sz="4102" b="1" dirty="0">
              <a:solidFill>
                <a:srgbClr val="CB7460"/>
              </a:solidFill>
              <a:latin typeface="Now Bold"/>
              <a:ea typeface="Now Bold"/>
              <a:cs typeface="Now Bold"/>
              <a:sym typeface="Now 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2960049" y="5131294"/>
            <a:ext cx="1239263" cy="1239263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ECFA7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6612659" y="5876927"/>
            <a:ext cx="5062682" cy="3381373"/>
            <a:chOff x="0" y="0"/>
            <a:chExt cx="1333381" cy="89056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33381" cy="890567"/>
            </a:xfrm>
            <a:custGeom>
              <a:avLst/>
              <a:gdLst/>
              <a:ahLst/>
              <a:cxnLst/>
              <a:rect l="l" t="t" r="r" b="b"/>
              <a:pathLst>
                <a:path w="1333381" h="890567">
                  <a:moveTo>
                    <a:pt x="0" y="0"/>
                  </a:moveTo>
                  <a:lnTo>
                    <a:pt x="1333381" y="0"/>
                  </a:lnTo>
                  <a:lnTo>
                    <a:pt x="1333381" y="890567"/>
                  </a:lnTo>
                  <a:lnTo>
                    <a:pt x="0" y="8905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333381" cy="928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853971" y="7129022"/>
            <a:ext cx="4580058" cy="1167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12"/>
              </a:lnSpc>
              <a:spcBef>
                <a:spcPct val="0"/>
              </a:spcBef>
            </a:pPr>
            <a:r>
              <a:rPr lang="fr-FR" sz="4400" dirty="0">
                <a:latin typeface="Anton" pitchFamily="2" charset="0"/>
              </a:rPr>
              <a:t>Le fork avec </a:t>
            </a:r>
            <a:r>
              <a:rPr lang="fr-FR" sz="4400" dirty="0" err="1">
                <a:latin typeface="Anton" pitchFamily="2" charset="0"/>
              </a:rPr>
              <a:t>Gitlab</a:t>
            </a:r>
            <a:endParaRPr lang="fr-FR" sz="4400" dirty="0">
              <a:latin typeface="Anton" pitchFamily="2" charset="0"/>
            </a:endParaRPr>
          </a:p>
          <a:p>
            <a:pPr marL="0" lvl="0" indent="0" algn="ctr">
              <a:lnSpc>
                <a:spcPts val="4512"/>
              </a:lnSpc>
              <a:spcBef>
                <a:spcPct val="0"/>
              </a:spcBef>
            </a:pPr>
            <a:endParaRPr lang="en-US" sz="4102" b="1" dirty="0">
              <a:solidFill>
                <a:srgbClr val="CB7460"/>
              </a:solidFill>
              <a:latin typeface="Now Bold"/>
              <a:ea typeface="Now Bold"/>
              <a:cs typeface="Now Bold"/>
              <a:sym typeface="Now Bold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8524368" y="5270634"/>
            <a:ext cx="1239263" cy="1239263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ECFA7"/>
            </a:solidFill>
          </p:spPr>
        </p:sp>
      </p:grpSp>
      <p:sp>
        <p:nvSpPr>
          <p:cNvPr id="14" name="Freeform 14"/>
          <p:cNvSpPr/>
          <p:nvPr/>
        </p:nvSpPr>
        <p:spPr>
          <a:xfrm>
            <a:off x="5275922" y="317931"/>
            <a:ext cx="9919050" cy="4909930"/>
          </a:xfrm>
          <a:custGeom>
            <a:avLst/>
            <a:gdLst/>
            <a:ahLst/>
            <a:cxnLst/>
            <a:rect l="l" t="t" r="r" b="b"/>
            <a:pathLst>
              <a:path w="9919050" h="4909930">
                <a:moveTo>
                  <a:pt x="0" y="0"/>
                </a:moveTo>
                <a:lnTo>
                  <a:pt x="9919051" y="0"/>
                </a:lnTo>
                <a:lnTo>
                  <a:pt x="9919051" y="4909929"/>
                </a:lnTo>
                <a:lnTo>
                  <a:pt x="0" y="49099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6817825" y="1834108"/>
            <a:ext cx="7447279" cy="1849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334"/>
              </a:lnSpc>
              <a:spcBef>
                <a:spcPct val="0"/>
              </a:spcBef>
            </a:pPr>
            <a:r>
              <a:rPr lang="en-US" sz="11945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TOPICS </a:t>
            </a:r>
          </a:p>
        </p:txBody>
      </p:sp>
      <p:sp>
        <p:nvSpPr>
          <p:cNvPr id="16" name="Freeform 16"/>
          <p:cNvSpPr/>
          <p:nvPr/>
        </p:nvSpPr>
        <p:spPr>
          <a:xfrm flipH="1">
            <a:off x="3228419" y="938958"/>
            <a:ext cx="4095007" cy="4421061"/>
          </a:xfrm>
          <a:custGeom>
            <a:avLst/>
            <a:gdLst/>
            <a:ahLst/>
            <a:cxnLst/>
            <a:rect l="l" t="t" r="r" b="b"/>
            <a:pathLst>
              <a:path w="4095007" h="4421061">
                <a:moveTo>
                  <a:pt x="4095007" y="0"/>
                </a:moveTo>
                <a:lnTo>
                  <a:pt x="0" y="0"/>
                </a:lnTo>
                <a:lnTo>
                  <a:pt x="0" y="4421061"/>
                </a:lnTo>
                <a:lnTo>
                  <a:pt x="4095007" y="4421061"/>
                </a:lnTo>
                <a:lnTo>
                  <a:pt x="409500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2142066" y="5902472"/>
            <a:ext cx="5062682" cy="3355828"/>
            <a:chOff x="0" y="0"/>
            <a:chExt cx="1333381" cy="88383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333381" cy="883839"/>
            </a:xfrm>
            <a:custGeom>
              <a:avLst/>
              <a:gdLst/>
              <a:ahLst/>
              <a:cxnLst/>
              <a:rect l="l" t="t" r="r" b="b"/>
              <a:pathLst>
                <a:path w="1333381" h="883839">
                  <a:moveTo>
                    <a:pt x="0" y="0"/>
                  </a:moveTo>
                  <a:lnTo>
                    <a:pt x="1333381" y="0"/>
                  </a:lnTo>
                  <a:lnTo>
                    <a:pt x="1333381" y="883839"/>
                  </a:lnTo>
                  <a:lnTo>
                    <a:pt x="0" y="88383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333381" cy="9219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2418291" y="7123796"/>
            <a:ext cx="4580058" cy="1167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12"/>
              </a:lnSpc>
              <a:spcBef>
                <a:spcPct val="0"/>
              </a:spcBef>
            </a:pPr>
            <a:r>
              <a:rPr lang="fr-FR" sz="4400" dirty="0">
                <a:latin typeface="Anton" pitchFamily="2" charset="0"/>
              </a:rPr>
              <a:t>créer une clé SSH</a:t>
            </a:r>
          </a:p>
          <a:p>
            <a:pPr marL="0" lvl="0" indent="0" algn="ctr">
              <a:lnSpc>
                <a:spcPts val="4512"/>
              </a:lnSpc>
              <a:spcBef>
                <a:spcPct val="0"/>
              </a:spcBef>
            </a:pPr>
            <a:endParaRPr lang="en-US" sz="4102" b="1" dirty="0">
              <a:solidFill>
                <a:srgbClr val="CB7460"/>
              </a:solidFill>
              <a:latin typeface="Now Bold"/>
              <a:ea typeface="Now Bold"/>
              <a:cs typeface="Now Bold"/>
              <a:sym typeface="Now Bold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13955710" y="5156298"/>
            <a:ext cx="1239263" cy="1239263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ECFA7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3311653" y="4826619"/>
            <a:ext cx="419456" cy="1593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17"/>
              </a:lnSpc>
              <a:spcBef>
                <a:spcPct val="0"/>
              </a:spcBef>
            </a:pPr>
            <a:r>
              <a:rPr lang="en-US" sz="695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729320" y="4916004"/>
            <a:ext cx="829360" cy="1593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17"/>
              </a:lnSpc>
              <a:spcBef>
                <a:spcPct val="0"/>
              </a:spcBef>
            </a:pPr>
            <a:r>
              <a:rPr lang="en-US" sz="695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4184441" y="4826619"/>
            <a:ext cx="781801" cy="1593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17"/>
              </a:lnSpc>
              <a:spcBef>
                <a:spcPct val="0"/>
              </a:spcBef>
            </a:pPr>
            <a:r>
              <a:rPr lang="en-US" sz="695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190F1-E595-1C34-C7AC-98AB9B822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1DB564A-91A3-8C62-C53A-43B553D750ED}"/>
              </a:ext>
            </a:extLst>
          </p:cNvPr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B35BDED-DFC0-6FFB-7737-61AA90AAB7DF}"/>
              </a:ext>
            </a:extLst>
          </p:cNvPr>
          <p:cNvSpPr txBox="1"/>
          <p:nvPr/>
        </p:nvSpPr>
        <p:spPr>
          <a:xfrm>
            <a:off x="2268828" y="7622418"/>
            <a:ext cx="7091988" cy="53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fr-FR" sz="3200" b="1" i="0" dirty="0" err="1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ssh</a:t>
            </a: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-keygen</a:t>
            </a:r>
            <a:endParaRPr lang="en-US" sz="3002" b="1" dirty="0">
              <a:solidFill>
                <a:schemeClr val="accent1"/>
              </a:solidFill>
              <a:latin typeface="Abadi Extra Light" panose="020B0204020104020204" pitchFamily="34" charset="0"/>
              <a:ea typeface="Now"/>
              <a:cs typeface="Now"/>
              <a:sym typeface="Now"/>
            </a:endParaRP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3A28390C-050F-7ACF-644C-94E8FB9E397B}"/>
              </a:ext>
            </a:extLst>
          </p:cNvPr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7B6B6D5-19F2-5CAE-3BDF-B5F229539C55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2" name="TextBox 12">
            <a:extLst>
              <a:ext uri="{FF2B5EF4-FFF2-40B4-BE49-F238E27FC236}">
                <a16:creationId xmlns:a16="http://schemas.microsoft.com/office/drawing/2014/main" id="{9DC891EF-81CC-7619-C2BB-DC7A9FAA7D57}"/>
              </a:ext>
            </a:extLst>
          </p:cNvPr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1F809763-2EEA-010D-8192-54CA0CBB5D4A}"/>
              </a:ext>
            </a:extLst>
          </p:cNvPr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5956028F-8BB7-1177-661A-9D87274233D1}"/>
              </a:ext>
            </a:extLst>
          </p:cNvPr>
          <p:cNvSpPr txBox="1"/>
          <p:nvPr/>
        </p:nvSpPr>
        <p:spPr>
          <a:xfrm>
            <a:off x="2457416" y="1733665"/>
            <a:ext cx="13806799" cy="1153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4576"/>
              </a:lnSpc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Quelle commande est utilisée pour générer une paire de clés SSH ?</a:t>
            </a:r>
          </a:p>
          <a:p>
            <a:pPr marL="0" lvl="1" indent="0" algn="l">
              <a:lnSpc>
                <a:spcPts val="4576"/>
              </a:lnSpc>
            </a:pPr>
            <a:endParaRPr lang="en-US" sz="3200" dirty="0">
              <a:solidFill>
                <a:srgbClr val="737373"/>
              </a:solidFill>
              <a:latin typeface="Now"/>
              <a:ea typeface="Now"/>
              <a:cs typeface="Now"/>
              <a:sym typeface="Now"/>
            </a:endParaRPr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B060301F-7317-FD36-7C25-651A0E4ED91B}"/>
              </a:ext>
            </a:extLst>
          </p:cNvPr>
          <p:cNvSpPr/>
          <p:nvPr/>
        </p:nvSpPr>
        <p:spPr>
          <a:xfrm>
            <a:off x="15475077" y="0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99D81B3C-BC24-8308-42E0-9E86A333D837}"/>
              </a:ext>
            </a:extLst>
          </p:cNvPr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9</a:t>
            </a:r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3D1FDC07-6D40-209D-2981-F19F8E588021}"/>
              </a:ext>
            </a:extLst>
          </p:cNvPr>
          <p:cNvSpPr/>
          <p:nvPr/>
        </p:nvSpPr>
        <p:spPr>
          <a:xfrm>
            <a:off x="-1284449" y="5944413"/>
            <a:ext cx="5025061" cy="4654463"/>
          </a:xfrm>
          <a:custGeom>
            <a:avLst/>
            <a:gdLst/>
            <a:ahLst/>
            <a:cxnLst/>
            <a:rect l="l" t="t" r="r" b="b"/>
            <a:pathLst>
              <a:path w="5025061" h="4654463">
                <a:moveTo>
                  <a:pt x="0" y="0"/>
                </a:moveTo>
                <a:lnTo>
                  <a:pt x="5025061" y="0"/>
                </a:lnTo>
                <a:lnTo>
                  <a:pt x="5025061" y="4654463"/>
                </a:lnTo>
                <a:lnTo>
                  <a:pt x="0" y="46544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88392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02448" y="4949355"/>
            <a:ext cx="1166380" cy="116638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268828" y="7622418"/>
            <a:ext cx="7015788" cy="1105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À regrouper les issues en fonction des étapes clés d’un projet.</a:t>
            </a:r>
            <a:endParaRPr lang="en-US" sz="3002" b="1" dirty="0">
              <a:solidFill>
                <a:schemeClr val="accent1"/>
              </a:solidFill>
              <a:latin typeface="Abadi Extra Light" panose="020B0204020104020204" pitchFamily="34" charset="0"/>
              <a:ea typeface="Now"/>
              <a:cs typeface="Now"/>
              <a:sym typeface="Now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341274" y="5043295"/>
            <a:ext cx="6943342" cy="53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À suivre les tâches individuelles.</a:t>
            </a:r>
            <a:endParaRPr lang="en-US" sz="3002" b="1" dirty="0">
              <a:solidFill>
                <a:schemeClr val="accent1"/>
              </a:solidFill>
              <a:latin typeface="Abadi Extra Light" panose="020B0204020104020204" pitchFamily="34" charset="0"/>
              <a:ea typeface="Now"/>
              <a:cs typeface="Now"/>
              <a:sym typeface="No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03396" y="5186829"/>
            <a:ext cx="7684604" cy="53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À documenter les processus du projet</a:t>
            </a:r>
            <a:r>
              <a:rPr lang="fr-FR" sz="32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  <a:endParaRPr lang="en-US" sz="3002" dirty="0">
              <a:solidFill>
                <a:srgbClr val="545454"/>
              </a:solidFill>
              <a:latin typeface="Now"/>
              <a:ea typeface="Now"/>
              <a:cs typeface="Now"/>
              <a:sym typeface="No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603396" y="7712144"/>
            <a:ext cx="7684604" cy="53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À organiser les issues dans un tableau </a:t>
            </a:r>
            <a:r>
              <a:rPr lang="fr-FR" sz="3200" b="0" i="0" dirty="0">
                <a:solidFill>
                  <a:srgbClr val="ECECEC"/>
                </a:solidFill>
                <a:effectLst/>
                <a:latin typeface="ui-sans-serif"/>
              </a:rPr>
              <a:t>Kanban.</a:t>
            </a:r>
            <a:endParaRPr lang="en-US" sz="3002" dirty="0">
              <a:solidFill>
                <a:srgbClr val="545454"/>
              </a:solidFill>
              <a:latin typeface="Now"/>
              <a:ea typeface="Now"/>
              <a:cs typeface="Now"/>
              <a:sym typeface="Now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360816" y="4949355"/>
            <a:ext cx="1166380" cy="116638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60816" y="7422287"/>
            <a:ext cx="1166380" cy="1166380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57416" y="1466965"/>
            <a:ext cx="13806799" cy="1759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ctr">
              <a:lnSpc>
                <a:spcPts val="7328"/>
              </a:lnSpc>
            </a:pPr>
            <a:r>
              <a:rPr lang="fr-FR" sz="3200" b="1" i="0" dirty="0">
                <a:solidFill>
                  <a:srgbClr val="ECECEC"/>
                </a:solidFill>
                <a:effectLst/>
                <a:latin typeface="ui-sans-serif"/>
              </a:rPr>
              <a:t> </a:t>
            </a:r>
            <a:r>
              <a:rPr lang="fr-FR" sz="40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À quoi servent les </a:t>
            </a:r>
            <a:r>
              <a:rPr lang="fr-FR" sz="4000" b="1" i="0" dirty="0" err="1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Milestones</a:t>
            </a:r>
            <a:r>
              <a:rPr lang="fr-FR" sz="40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 dans </a:t>
            </a:r>
            <a:r>
              <a:rPr lang="fr-FR" sz="4000" b="1" i="0" dirty="0" err="1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GitLab</a:t>
            </a:r>
            <a:r>
              <a:rPr lang="fr-FR" sz="40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 ?</a:t>
            </a:r>
          </a:p>
          <a:p>
            <a:pPr marL="0" lvl="1" indent="0" algn="ctr">
              <a:lnSpc>
                <a:spcPts val="7328"/>
              </a:lnSpc>
            </a:pPr>
            <a:endParaRPr lang="en-US" sz="3200" dirty="0">
              <a:solidFill>
                <a:srgbClr val="737373"/>
              </a:solidFill>
              <a:latin typeface="Now"/>
              <a:ea typeface="Now"/>
              <a:cs typeface="Now"/>
              <a:sym typeface="Now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15475077" y="0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1</a:t>
            </a:r>
          </a:p>
        </p:txBody>
      </p:sp>
      <p:sp>
        <p:nvSpPr>
          <p:cNvPr id="22" name="Freeform 22"/>
          <p:cNvSpPr/>
          <p:nvPr/>
        </p:nvSpPr>
        <p:spPr>
          <a:xfrm>
            <a:off x="-1284449" y="5944413"/>
            <a:ext cx="5025061" cy="4654463"/>
          </a:xfrm>
          <a:custGeom>
            <a:avLst/>
            <a:gdLst/>
            <a:ahLst/>
            <a:cxnLst/>
            <a:rect l="l" t="t" r="r" b="b"/>
            <a:pathLst>
              <a:path w="5025061" h="4654463">
                <a:moveTo>
                  <a:pt x="0" y="0"/>
                </a:moveTo>
                <a:lnTo>
                  <a:pt x="5025061" y="0"/>
                </a:lnTo>
                <a:lnTo>
                  <a:pt x="5025061" y="4654463"/>
                </a:lnTo>
                <a:lnTo>
                  <a:pt x="0" y="46544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6410" y="-2705100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819400" y="7475502"/>
            <a:ext cx="15468600" cy="11010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83"/>
              </a:lnSpc>
              <a:spcBef>
                <a:spcPct val="0"/>
              </a:spcBef>
            </a:pPr>
            <a:r>
              <a:rPr lang="fr-FR" sz="28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À regrouper les issues en fonction des étapes clés d’un projet.</a:t>
            </a:r>
            <a:endParaRPr lang="en-US" sz="2800" b="1" dirty="0">
              <a:solidFill>
                <a:schemeClr val="accent1"/>
              </a:solidFill>
              <a:latin typeface="Abadi Extra Light" panose="020B0204020104020204" pitchFamily="34" charset="0"/>
              <a:ea typeface="Now"/>
              <a:cs typeface="Now"/>
              <a:sym typeface="Now"/>
            </a:endParaRPr>
          </a:p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 dirty="0">
                <a:solidFill>
                  <a:srgbClr val="545454"/>
                </a:solidFill>
                <a:latin typeface="Now"/>
                <a:ea typeface="Now"/>
                <a:cs typeface="Now"/>
                <a:sym typeface="Now"/>
              </a:rPr>
              <a:t>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990600" y="7282727"/>
            <a:ext cx="1166380" cy="116638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6" name="TextBox 6"/>
          <p:cNvSpPr txBox="1"/>
          <p:nvPr/>
        </p:nvSpPr>
        <p:spPr>
          <a:xfrm flipH="1">
            <a:off x="0" y="7422287"/>
            <a:ext cx="3200400" cy="10268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 dirty="0">
                <a:solidFill>
                  <a:schemeClr val="bg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57416" y="1466965"/>
            <a:ext cx="13806799" cy="814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328"/>
              </a:lnSpc>
            </a:pPr>
            <a:r>
              <a:rPr lang="en-US" sz="3200">
                <a:solidFill>
                  <a:srgbClr val="737373"/>
                </a:solidFill>
                <a:latin typeface="Now"/>
                <a:ea typeface="Now"/>
                <a:cs typeface="Now"/>
                <a:sym typeface="Now"/>
              </a:rPr>
              <a:t>Quels sont les avantages de la gestion de versions ?</a:t>
            </a:r>
          </a:p>
        </p:txBody>
      </p:sp>
      <p:sp>
        <p:nvSpPr>
          <p:cNvPr id="8" name="Freeform 8"/>
          <p:cNvSpPr/>
          <p:nvPr/>
        </p:nvSpPr>
        <p:spPr>
          <a:xfrm>
            <a:off x="15475077" y="0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76855-59E5-E700-D4E3-FD1870043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58074BC-5772-FBB4-8CC4-C31545D2BC3F}"/>
              </a:ext>
            </a:extLst>
          </p:cNvPr>
          <p:cNvSpPr/>
          <p:nvPr/>
        </p:nvSpPr>
        <p:spPr>
          <a:xfrm>
            <a:off x="-144650" y="-2476500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2BCAA6FE-7730-2794-B6B2-8A5D6D7A90FD}"/>
              </a:ext>
            </a:extLst>
          </p:cNvPr>
          <p:cNvGrpSpPr/>
          <p:nvPr/>
        </p:nvGrpSpPr>
        <p:grpSpPr>
          <a:xfrm>
            <a:off x="1102448" y="4949355"/>
            <a:ext cx="1166380" cy="1166380"/>
            <a:chOff x="0" y="0"/>
            <a:chExt cx="6350000" cy="635000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21B1330A-33D2-2539-BBC8-263A3675060A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B786D469-A991-970E-7BDB-954EE87C376F}"/>
              </a:ext>
            </a:extLst>
          </p:cNvPr>
          <p:cNvSpPr txBox="1"/>
          <p:nvPr/>
        </p:nvSpPr>
        <p:spPr>
          <a:xfrm>
            <a:off x="2268828" y="7622418"/>
            <a:ext cx="7015788" cy="1094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Assigner un membre de l’équipe pour la résoudre.</a:t>
            </a:r>
            <a:endParaRPr lang="en-US" sz="3002" b="1" dirty="0">
              <a:solidFill>
                <a:schemeClr val="accent1"/>
              </a:solidFill>
              <a:latin typeface="Abadi Extra Light" panose="020B0204020104020204" pitchFamily="34" charset="0"/>
              <a:ea typeface="Now"/>
              <a:cs typeface="Now"/>
              <a:sym typeface="Now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711CB52-B4A4-8DB7-82DF-79ABDE7DEF85}"/>
              </a:ext>
            </a:extLst>
          </p:cNvPr>
          <p:cNvSpPr txBox="1"/>
          <p:nvPr/>
        </p:nvSpPr>
        <p:spPr>
          <a:xfrm>
            <a:off x="2341274" y="5043295"/>
            <a:ext cx="6943342" cy="53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Suivre un bug ou une tâche.</a:t>
            </a:r>
            <a:endParaRPr lang="en-US" sz="3002" b="1" dirty="0">
              <a:solidFill>
                <a:schemeClr val="accent1"/>
              </a:solidFill>
              <a:latin typeface="Abadi Extra Light" panose="020B0204020104020204" pitchFamily="34" charset="0"/>
              <a:ea typeface="Now"/>
              <a:cs typeface="Now"/>
              <a:sym typeface="Now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087667E7-769E-78EA-A80D-CE2CF7C7C963}"/>
              </a:ext>
            </a:extLst>
          </p:cNvPr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54E82B29-0745-0B41-DA5F-EBA112157474}"/>
              </a:ext>
            </a:extLst>
          </p:cNvPr>
          <p:cNvSpPr txBox="1"/>
          <p:nvPr/>
        </p:nvSpPr>
        <p:spPr>
          <a:xfrm>
            <a:off x="10603396" y="5186829"/>
            <a:ext cx="7684604" cy="53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Lui attribuer une échéance..</a:t>
            </a:r>
            <a:endParaRPr lang="en-US" sz="3002" b="1" dirty="0">
              <a:solidFill>
                <a:schemeClr val="accent1"/>
              </a:solidFill>
              <a:latin typeface="Abadi Extra Light" panose="020B0204020104020204" pitchFamily="34" charset="0"/>
              <a:ea typeface="Now"/>
              <a:cs typeface="Now"/>
              <a:sym typeface="Now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E0D90F81-C4E1-D3BB-3AE4-F29D50B363E8}"/>
              </a:ext>
            </a:extLst>
          </p:cNvPr>
          <p:cNvSpPr txBox="1"/>
          <p:nvPr/>
        </p:nvSpPr>
        <p:spPr>
          <a:xfrm>
            <a:off x="10603396" y="7712144"/>
            <a:ext cx="7684604" cy="53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Toutes les réponses ci-dessus..</a:t>
            </a:r>
            <a:endParaRPr lang="en-US" sz="3002" b="1" dirty="0">
              <a:solidFill>
                <a:schemeClr val="accent1"/>
              </a:solidFill>
              <a:latin typeface="Abadi Extra Light" panose="020B0204020104020204" pitchFamily="34" charset="0"/>
              <a:ea typeface="Now"/>
              <a:cs typeface="Now"/>
              <a:sym typeface="Now"/>
            </a:endParaRP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35BCA1CF-39AE-BD7A-D24D-AE20D363A90E}"/>
              </a:ext>
            </a:extLst>
          </p:cNvPr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D2F30413-44CA-4222-0809-40F95B7AA9BA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2" name="TextBox 12">
            <a:extLst>
              <a:ext uri="{FF2B5EF4-FFF2-40B4-BE49-F238E27FC236}">
                <a16:creationId xmlns:a16="http://schemas.microsoft.com/office/drawing/2014/main" id="{A1AC5D93-8A19-BC6E-F5DA-626533FD17F7}"/>
              </a:ext>
            </a:extLst>
          </p:cNvPr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AF1D8958-66B2-A230-0BB8-FCC28955D7AE}"/>
              </a:ext>
            </a:extLst>
          </p:cNvPr>
          <p:cNvGrpSpPr/>
          <p:nvPr/>
        </p:nvGrpSpPr>
        <p:grpSpPr>
          <a:xfrm>
            <a:off x="9360816" y="4949355"/>
            <a:ext cx="1166380" cy="1166380"/>
            <a:chOff x="0" y="0"/>
            <a:chExt cx="6350000" cy="63500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F7789CD8-727F-8EE8-3440-02C0568E7A0D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5" name="TextBox 15">
            <a:extLst>
              <a:ext uri="{FF2B5EF4-FFF2-40B4-BE49-F238E27FC236}">
                <a16:creationId xmlns:a16="http://schemas.microsoft.com/office/drawing/2014/main" id="{864DA0B3-97E1-0225-419F-70E021D936BE}"/>
              </a:ext>
            </a:extLst>
          </p:cNvPr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08653827-63B5-8BE1-5604-1D1688652E05}"/>
              </a:ext>
            </a:extLst>
          </p:cNvPr>
          <p:cNvGrpSpPr/>
          <p:nvPr/>
        </p:nvGrpSpPr>
        <p:grpSpPr>
          <a:xfrm>
            <a:off x="9360816" y="7422287"/>
            <a:ext cx="1166380" cy="1166380"/>
            <a:chOff x="0" y="0"/>
            <a:chExt cx="6350000" cy="6350000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82A13C2B-A472-38C7-2775-E6F3C4EABDD3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8" name="TextBox 18">
            <a:extLst>
              <a:ext uri="{FF2B5EF4-FFF2-40B4-BE49-F238E27FC236}">
                <a16:creationId xmlns:a16="http://schemas.microsoft.com/office/drawing/2014/main" id="{475905E0-0ADC-7BCF-4E41-4C738663B70D}"/>
              </a:ext>
            </a:extLst>
          </p:cNvPr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8953843A-20A7-1A59-09B9-0069D0647967}"/>
              </a:ext>
            </a:extLst>
          </p:cNvPr>
          <p:cNvSpPr txBox="1"/>
          <p:nvPr/>
        </p:nvSpPr>
        <p:spPr>
          <a:xfrm>
            <a:off x="2457416" y="1466965"/>
            <a:ext cx="13806799" cy="1759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ctr">
              <a:lnSpc>
                <a:spcPts val="7328"/>
              </a:lnSpc>
            </a:pPr>
            <a:r>
              <a:rPr lang="fr-FR" sz="3200" b="1" i="0" dirty="0">
                <a:solidFill>
                  <a:srgbClr val="ECECEC"/>
                </a:solidFill>
                <a:effectLst/>
                <a:latin typeface="ui-sans-serif"/>
              </a:rPr>
              <a:t> </a:t>
            </a:r>
            <a:r>
              <a:rPr lang="fr-FR" sz="36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Que peut-on faire avec une issue dans </a:t>
            </a:r>
            <a:r>
              <a:rPr lang="fr-FR" sz="3600" b="1" i="0" dirty="0" err="1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GitLab</a:t>
            </a:r>
            <a:r>
              <a:rPr lang="fr-FR" sz="36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 ?</a:t>
            </a:r>
          </a:p>
          <a:p>
            <a:pPr marL="0" lvl="1" algn="ctr">
              <a:lnSpc>
                <a:spcPts val="7328"/>
              </a:lnSpc>
            </a:pPr>
            <a:endParaRPr lang="en-US" sz="3200" dirty="0">
              <a:solidFill>
                <a:srgbClr val="737373"/>
              </a:solidFill>
              <a:latin typeface="Now"/>
              <a:ea typeface="Now"/>
              <a:cs typeface="Now"/>
              <a:sym typeface="Now"/>
            </a:endParaRPr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68EA1F56-AF2A-F296-BB34-A0D628EE5DBB}"/>
              </a:ext>
            </a:extLst>
          </p:cNvPr>
          <p:cNvSpPr/>
          <p:nvPr/>
        </p:nvSpPr>
        <p:spPr>
          <a:xfrm>
            <a:off x="15475077" y="0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C80F014E-B42E-2657-36B6-7A46F784D4C6}"/>
              </a:ext>
            </a:extLst>
          </p:cNvPr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1</a:t>
            </a:r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17980D45-9497-37DB-7052-5A0EE0CBCE46}"/>
              </a:ext>
            </a:extLst>
          </p:cNvPr>
          <p:cNvSpPr/>
          <p:nvPr/>
        </p:nvSpPr>
        <p:spPr>
          <a:xfrm>
            <a:off x="-1284449" y="5944413"/>
            <a:ext cx="5025061" cy="4654463"/>
          </a:xfrm>
          <a:custGeom>
            <a:avLst/>
            <a:gdLst/>
            <a:ahLst/>
            <a:cxnLst/>
            <a:rect l="l" t="t" r="r" b="b"/>
            <a:pathLst>
              <a:path w="5025061" h="4654463">
                <a:moveTo>
                  <a:pt x="0" y="0"/>
                </a:moveTo>
                <a:lnTo>
                  <a:pt x="5025061" y="0"/>
                </a:lnTo>
                <a:lnTo>
                  <a:pt x="5025061" y="4654463"/>
                </a:lnTo>
                <a:lnTo>
                  <a:pt x="0" y="46544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19684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40663-26DE-8B68-9E1E-ED25D67A9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A95AC11-4C89-902E-9571-EACA7EC1D12C}"/>
              </a:ext>
            </a:extLst>
          </p:cNvPr>
          <p:cNvSpPr/>
          <p:nvPr/>
        </p:nvSpPr>
        <p:spPr>
          <a:xfrm>
            <a:off x="-144650" y="-2476500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C287685E-7140-C0CA-6D55-024516E8EFBA}"/>
              </a:ext>
            </a:extLst>
          </p:cNvPr>
          <p:cNvSpPr txBox="1"/>
          <p:nvPr/>
        </p:nvSpPr>
        <p:spPr>
          <a:xfrm>
            <a:off x="10603396" y="7712144"/>
            <a:ext cx="7684604" cy="53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Toutes les réponses ci-dessus..</a:t>
            </a:r>
            <a:endParaRPr lang="en-US" sz="3002" b="1" dirty="0">
              <a:solidFill>
                <a:schemeClr val="accent1"/>
              </a:solidFill>
              <a:latin typeface="Abadi Extra Light" panose="020B0204020104020204" pitchFamily="34" charset="0"/>
              <a:ea typeface="Now"/>
              <a:cs typeface="Now"/>
              <a:sym typeface="Now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5A53688B-280D-F1A3-81F9-8655C7DC4D2F}"/>
              </a:ext>
            </a:extLst>
          </p:cNvPr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6C4C20B9-6654-EAA9-EAD4-57F1FBBFA3E0}"/>
              </a:ext>
            </a:extLst>
          </p:cNvPr>
          <p:cNvGrpSpPr/>
          <p:nvPr/>
        </p:nvGrpSpPr>
        <p:grpSpPr>
          <a:xfrm>
            <a:off x="9360816" y="7422287"/>
            <a:ext cx="1166380" cy="1166380"/>
            <a:chOff x="0" y="0"/>
            <a:chExt cx="6350000" cy="6350000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84BC6C8D-2D13-A274-E2E2-549066EA5616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8" name="TextBox 18">
            <a:extLst>
              <a:ext uri="{FF2B5EF4-FFF2-40B4-BE49-F238E27FC236}">
                <a16:creationId xmlns:a16="http://schemas.microsoft.com/office/drawing/2014/main" id="{6F4B8EF8-DCE2-1A4D-D600-6365C43FECE9}"/>
              </a:ext>
            </a:extLst>
          </p:cNvPr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57588D4-27C6-EE67-45BC-C09A02F47587}"/>
              </a:ext>
            </a:extLst>
          </p:cNvPr>
          <p:cNvSpPr txBox="1"/>
          <p:nvPr/>
        </p:nvSpPr>
        <p:spPr>
          <a:xfrm>
            <a:off x="2457416" y="1466965"/>
            <a:ext cx="13806799" cy="1759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ctr">
              <a:lnSpc>
                <a:spcPts val="7328"/>
              </a:lnSpc>
            </a:pPr>
            <a:r>
              <a:rPr lang="fr-FR" sz="3200" b="1" i="0" dirty="0">
                <a:solidFill>
                  <a:srgbClr val="ECECEC"/>
                </a:solidFill>
                <a:effectLst/>
                <a:latin typeface="ui-sans-serif"/>
              </a:rPr>
              <a:t> </a:t>
            </a:r>
            <a:r>
              <a:rPr lang="fr-FR" sz="36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Que peut-on faire avec une issue dans </a:t>
            </a:r>
            <a:r>
              <a:rPr lang="fr-FR" sz="3600" b="1" i="0" dirty="0" err="1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GitLab</a:t>
            </a:r>
            <a:r>
              <a:rPr lang="fr-FR" sz="36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 ?</a:t>
            </a:r>
          </a:p>
          <a:p>
            <a:pPr marL="0" lvl="1" algn="ctr">
              <a:lnSpc>
                <a:spcPts val="7328"/>
              </a:lnSpc>
            </a:pPr>
            <a:endParaRPr lang="en-US" sz="3200" dirty="0">
              <a:solidFill>
                <a:srgbClr val="737373"/>
              </a:solidFill>
              <a:latin typeface="Now"/>
              <a:ea typeface="Now"/>
              <a:cs typeface="Now"/>
              <a:sym typeface="Now"/>
            </a:endParaRPr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AA7A1FD7-6279-77AD-6CF0-13EF3FF97BAF}"/>
              </a:ext>
            </a:extLst>
          </p:cNvPr>
          <p:cNvSpPr/>
          <p:nvPr/>
        </p:nvSpPr>
        <p:spPr>
          <a:xfrm>
            <a:off x="15475077" y="0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19B1E0D0-0FA5-4F2B-88E8-C3C591BE803A}"/>
              </a:ext>
            </a:extLst>
          </p:cNvPr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 dirty="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2</a:t>
            </a:r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30E1AFE8-BE15-D676-BC25-5E3E16A2BE5D}"/>
              </a:ext>
            </a:extLst>
          </p:cNvPr>
          <p:cNvSpPr/>
          <p:nvPr/>
        </p:nvSpPr>
        <p:spPr>
          <a:xfrm>
            <a:off x="-1284449" y="5944413"/>
            <a:ext cx="5025061" cy="4654463"/>
          </a:xfrm>
          <a:custGeom>
            <a:avLst/>
            <a:gdLst/>
            <a:ahLst/>
            <a:cxnLst/>
            <a:rect l="l" t="t" r="r" b="b"/>
            <a:pathLst>
              <a:path w="5025061" h="4654463">
                <a:moveTo>
                  <a:pt x="0" y="0"/>
                </a:moveTo>
                <a:lnTo>
                  <a:pt x="5025061" y="0"/>
                </a:lnTo>
                <a:lnTo>
                  <a:pt x="5025061" y="4654463"/>
                </a:lnTo>
                <a:lnTo>
                  <a:pt x="0" y="46544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92606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02448" y="4949355"/>
            <a:ext cx="1166380" cy="116638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268828" y="7622418"/>
            <a:ext cx="6875172" cy="1105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fr-FR" sz="3200" b="0" i="0" dirty="0">
                <a:solidFill>
                  <a:srgbClr val="ECECEC"/>
                </a:solidFill>
                <a:effectLst/>
                <a:latin typeface="ui-sans-serif"/>
              </a:rPr>
              <a:t> </a:t>
            </a: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Visualiser et organiser les issues selon leur statut ou catégorie.</a:t>
            </a:r>
            <a:endParaRPr lang="en-US" sz="3002" b="1" dirty="0">
              <a:solidFill>
                <a:schemeClr val="accent1"/>
              </a:solidFill>
              <a:latin typeface="Abadi Extra Light" panose="020B0204020104020204" pitchFamily="34" charset="0"/>
              <a:ea typeface="Now"/>
              <a:cs typeface="Now"/>
              <a:sym typeface="Now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413459" y="5134309"/>
            <a:ext cx="6802726" cy="1105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Créer des diagrammes de Gantt pour la gestion de projet.</a:t>
            </a:r>
            <a:endParaRPr lang="en-US" sz="3002" b="1" dirty="0">
              <a:solidFill>
                <a:schemeClr val="accent1"/>
              </a:solidFill>
              <a:latin typeface="Abadi Extra Light" panose="020B0204020104020204" pitchFamily="34" charset="0"/>
              <a:ea typeface="Now"/>
              <a:cs typeface="Now"/>
              <a:sym typeface="No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03396" y="5092862"/>
            <a:ext cx="7476898" cy="53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Suivre les modifications des fichiers de code.</a:t>
            </a:r>
            <a:endParaRPr lang="en-US" sz="3002" b="1" dirty="0">
              <a:solidFill>
                <a:schemeClr val="accent1"/>
              </a:solidFill>
              <a:latin typeface="Abadi Extra Light" panose="020B0204020104020204" pitchFamily="34" charset="0"/>
              <a:ea typeface="Now"/>
              <a:cs typeface="Now"/>
              <a:sym typeface="No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603396" y="7712144"/>
            <a:ext cx="7684604" cy="53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en-US" sz="3002" dirty="0" err="1">
                <a:solidFill>
                  <a:schemeClr val="accent1"/>
                </a:solidFill>
                <a:latin typeface="Now"/>
                <a:ea typeface="Now"/>
                <a:cs typeface="Now"/>
                <a:sym typeface="Now"/>
              </a:rPr>
              <a:t>Aucune</a:t>
            </a:r>
            <a:r>
              <a:rPr lang="en-US" sz="3002" dirty="0">
                <a:solidFill>
                  <a:schemeClr val="accent1"/>
                </a:solidFill>
                <a:latin typeface="Now"/>
                <a:ea typeface="Now"/>
                <a:cs typeface="Now"/>
                <a:sym typeface="Now"/>
              </a:rPr>
              <a:t> des </a:t>
            </a:r>
            <a:r>
              <a:rPr lang="en-US" sz="3002" dirty="0" err="1">
                <a:solidFill>
                  <a:schemeClr val="accent1"/>
                </a:solidFill>
                <a:latin typeface="Now"/>
                <a:ea typeface="Now"/>
                <a:cs typeface="Now"/>
                <a:sym typeface="Now"/>
              </a:rPr>
              <a:t>réponses</a:t>
            </a:r>
            <a:r>
              <a:rPr lang="en-US" sz="3002" dirty="0">
                <a:solidFill>
                  <a:schemeClr val="accent1"/>
                </a:solidFill>
                <a:latin typeface="Now"/>
                <a:ea typeface="Now"/>
                <a:cs typeface="Now"/>
                <a:sym typeface="Now"/>
              </a:rPr>
              <a:t> ci-dessus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360816" y="4949355"/>
            <a:ext cx="1166380" cy="116638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60816" y="7422287"/>
            <a:ext cx="1166380" cy="1166380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57416" y="1743190"/>
            <a:ext cx="13806799" cy="1131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fr-FR" sz="3200" b="1" i="1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Les </a:t>
            </a:r>
            <a:r>
              <a:rPr lang="fr-FR" sz="3200" b="1" i="1" dirty="0" err="1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Boards</a:t>
            </a:r>
            <a:r>
              <a:rPr lang="fr-FR" sz="3200" b="1" i="1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 dans </a:t>
            </a:r>
            <a:r>
              <a:rPr lang="fr-FR" sz="3200" b="1" i="1" dirty="0" err="1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GitLab</a:t>
            </a:r>
            <a:r>
              <a:rPr lang="fr-FR" sz="3200" b="1" i="1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 permettent de :</a:t>
            </a:r>
          </a:p>
          <a:p>
            <a:pPr algn="ctr">
              <a:lnSpc>
                <a:spcPts val="4480"/>
              </a:lnSpc>
            </a:pPr>
            <a:endParaRPr lang="en-US" sz="3200" dirty="0">
              <a:solidFill>
                <a:srgbClr val="737373"/>
              </a:solidFill>
              <a:latin typeface="Now"/>
              <a:ea typeface="Now"/>
              <a:cs typeface="Now"/>
              <a:sym typeface="Now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15819351" y="370004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8" y="0"/>
                </a:lnTo>
                <a:lnTo>
                  <a:pt x="2879898" y="2811499"/>
                </a:lnTo>
                <a:lnTo>
                  <a:pt x="0" y="2811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768111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 dirty="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3</a:t>
            </a:r>
          </a:p>
        </p:txBody>
      </p:sp>
      <p:sp>
        <p:nvSpPr>
          <p:cNvPr id="22" name="Freeform 22"/>
          <p:cNvSpPr/>
          <p:nvPr/>
        </p:nvSpPr>
        <p:spPr>
          <a:xfrm>
            <a:off x="-1284449" y="5944413"/>
            <a:ext cx="5025061" cy="4654463"/>
          </a:xfrm>
          <a:custGeom>
            <a:avLst/>
            <a:gdLst/>
            <a:ahLst/>
            <a:cxnLst/>
            <a:rect l="l" t="t" r="r" b="b"/>
            <a:pathLst>
              <a:path w="5025061" h="4654463">
                <a:moveTo>
                  <a:pt x="0" y="0"/>
                </a:moveTo>
                <a:lnTo>
                  <a:pt x="5025061" y="0"/>
                </a:lnTo>
                <a:lnTo>
                  <a:pt x="5025061" y="4654463"/>
                </a:lnTo>
                <a:lnTo>
                  <a:pt x="0" y="46544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FD9F3-00B5-9F75-F81E-5EB661DCB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25EDFF6-7A7D-1A34-17C0-CEB67981F9D4}"/>
              </a:ext>
            </a:extLst>
          </p:cNvPr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F7F2801-B603-769F-10B1-4F028CC54CAF}"/>
              </a:ext>
            </a:extLst>
          </p:cNvPr>
          <p:cNvSpPr txBox="1"/>
          <p:nvPr/>
        </p:nvSpPr>
        <p:spPr>
          <a:xfrm>
            <a:off x="2268828" y="7622418"/>
            <a:ext cx="6875172" cy="1105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fr-FR" sz="3200" b="0" i="0" dirty="0">
                <a:solidFill>
                  <a:srgbClr val="ECECEC"/>
                </a:solidFill>
                <a:effectLst/>
                <a:latin typeface="ui-sans-serif"/>
              </a:rPr>
              <a:t> </a:t>
            </a: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Visualiser et organiser les issues selon leur statut ou catégorie.</a:t>
            </a:r>
            <a:endParaRPr lang="en-US" sz="3002" b="1" dirty="0">
              <a:solidFill>
                <a:schemeClr val="accent1"/>
              </a:solidFill>
              <a:latin typeface="Abadi Extra Light" panose="020B0204020104020204" pitchFamily="34" charset="0"/>
              <a:ea typeface="Now"/>
              <a:cs typeface="Now"/>
              <a:sym typeface="Now"/>
            </a:endParaRP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DCCB462A-8A9C-583D-6927-6598AD0F4F01}"/>
              </a:ext>
            </a:extLst>
          </p:cNvPr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F97617DB-7826-EBD8-4232-38F48BDDEC92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2" name="TextBox 12">
            <a:extLst>
              <a:ext uri="{FF2B5EF4-FFF2-40B4-BE49-F238E27FC236}">
                <a16:creationId xmlns:a16="http://schemas.microsoft.com/office/drawing/2014/main" id="{D36D0A64-DC33-E721-AE7D-F8C7A927831C}"/>
              </a:ext>
            </a:extLst>
          </p:cNvPr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4E26E3E8-0C8E-2740-402E-36E9920200DB}"/>
              </a:ext>
            </a:extLst>
          </p:cNvPr>
          <p:cNvSpPr txBox="1"/>
          <p:nvPr/>
        </p:nvSpPr>
        <p:spPr>
          <a:xfrm>
            <a:off x="2457416" y="1743190"/>
            <a:ext cx="13806799" cy="1131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fr-FR" sz="3200" b="1" i="1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Les </a:t>
            </a:r>
            <a:r>
              <a:rPr lang="fr-FR" sz="3200" b="1" i="1" dirty="0" err="1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Boards</a:t>
            </a:r>
            <a:r>
              <a:rPr lang="fr-FR" sz="3200" b="1" i="1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 dans </a:t>
            </a:r>
            <a:r>
              <a:rPr lang="fr-FR" sz="3200" b="1" i="1" dirty="0" err="1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GitLab</a:t>
            </a:r>
            <a:r>
              <a:rPr lang="fr-FR" sz="3200" b="1" i="1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 permettent de :</a:t>
            </a:r>
          </a:p>
          <a:p>
            <a:pPr algn="ctr">
              <a:lnSpc>
                <a:spcPts val="4480"/>
              </a:lnSpc>
            </a:pPr>
            <a:endParaRPr lang="en-US" sz="3200" dirty="0">
              <a:solidFill>
                <a:srgbClr val="737373"/>
              </a:solidFill>
              <a:latin typeface="Now"/>
              <a:ea typeface="Now"/>
              <a:cs typeface="Now"/>
              <a:sym typeface="Now"/>
            </a:endParaRPr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54E54405-BC92-C4F6-34A5-6132DCD5C2A3}"/>
              </a:ext>
            </a:extLst>
          </p:cNvPr>
          <p:cNvSpPr/>
          <p:nvPr/>
        </p:nvSpPr>
        <p:spPr>
          <a:xfrm>
            <a:off x="15819351" y="370004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8" y="0"/>
                </a:lnTo>
                <a:lnTo>
                  <a:pt x="2879898" y="2811499"/>
                </a:lnTo>
                <a:lnTo>
                  <a:pt x="0" y="2811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B0C96AFA-E2C9-DD2D-00C6-84CC865FB828}"/>
              </a:ext>
            </a:extLst>
          </p:cNvPr>
          <p:cNvSpPr txBox="1"/>
          <p:nvPr/>
        </p:nvSpPr>
        <p:spPr>
          <a:xfrm>
            <a:off x="4768111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 dirty="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3</a:t>
            </a:r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0AA09066-9884-2BED-BAB3-396408A90B3F}"/>
              </a:ext>
            </a:extLst>
          </p:cNvPr>
          <p:cNvSpPr/>
          <p:nvPr/>
        </p:nvSpPr>
        <p:spPr>
          <a:xfrm>
            <a:off x="-1284449" y="5944413"/>
            <a:ext cx="5025061" cy="4654463"/>
          </a:xfrm>
          <a:custGeom>
            <a:avLst/>
            <a:gdLst/>
            <a:ahLst/>
            <a:cxnLst/>
            <a:rect l="l" t="t" r="r" b="b"/>
            <a:pathLst>
              <a:path w="5025061" h="4654463">
                <a:moveTo>
                  <a:pt x="0" y="0"/>
                </a:moveTo>
                <a:lnTo>
                  <a:pt x="5025061" y="0"/>
                </a:lnTo>
                <a:lnTo>
                  <a:pt x="5025061" y="4654463"/>
                </a:lnTo>
                <a:lnTo>
                  <a:pt x="0" y="46544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16344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5964" y="-2498855"/>
            <a:ext cx="17120990" cy="14103415"/>
          </a:xfrm>
          <a:custGeom>
            <a:avLst/>
            <a:gdLst/>
            <a:ahLst/>
            <a:cxnLst/>
            <a:rect l="l" t="t" r="r" b="b"/>
            <a:pathLst>
              <a:path w="17120990" h="14103415">
                <a:moveTo>
                  <a:pt x="0" y="0"/>
                </a:moveTo>
                <a:lnTo>
                  <a:pt x="17120990" y="0"/>
                </a:lnTo>
                <a:lnTo>
                  <a:pt x="17120990" y="14103415"/>
                </a:lnTo>
                <a:lnTo>
                  <a:pt x="0" y="1410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02448" y="4949355"/>
            <a:ext cx="1166380" cy="116638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268828" y="7622418"/>
            <a:ext cx="7091988" cy="53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Un </a:t>
            </a:r>
            <a:r>
              <a:rPr lang="fr-FR" sz="3200" b="1" i="0" dirty="0" err="1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milestone</a:t>
            </a: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 regroupe plusieurs issues</a:t>
            </a:r>
            <a:r>
              <a:rPr lang="fr-FR" sz="32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  <a:endParaRPr lang="en-US" sz="3002" dirty="0">
              <a:solidFill>
                <a:srgbClr val="545454"/>
              </a:solidFill>
              <a:latin typeface="Now"/>
              <a:ea typeface="Now"/>
              <a:cs typeface="Now"/>
              <a:sym typeface="Now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341274" y="5043295"/>
            <a:ext cx="7019542" cy="11010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Une issue regroupe plusieurs </a:t>
            </a:r>
            <a:r>
              <a:rPr lang="fr-FR" sz="3200" b="1" i="0" dirty="0" err="1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milestones</a:t>
            </a: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.</a:t>
            </a:r>
            <a:br>
              <a:rPr lang="fr-FR" sz="3200" dirty="0"/>
            </a:br>
            <a:endParaRPr lang="en-US" sz="3002" dirty="0">
              <a:solidFill>
                <a:srgbClr val="545454"/>
              </a:solidFill>
              <a:latin typeface="Now"/>
              <a:ea typeface="Now"/>
              <a:cs typeface="Now"/>
              <a:sym typeface="No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28082" y="4930177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03396" y="5186829"/>
            <a:ext cx="7684604" cy="1105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Les issues servent uniquement pour les bugs, et les </a:t>
            </a:r>
            <a:r>
              <a:rPr lang="fr-FR" sz="3200" b="1" i="0" dirty="0" err="1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milestones</a:t>
            </a: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 pour les tâches.</a:t>
            </a:r>
            <a:endParaRPr lang="en-US" sz="3002" b="1" dirty="0">
              <a:solidFill>
                <a:schemeClr val="accent1"/>
              </a:solidFill>
              <a:latin typeface="Abadi Extra Light" panose="020B0204020104020204" pitchFamily="34" charset="0"/>
              <a:ea typeface="Now"/>
              <a:cs typeface="Now"/>
              <a:sym typeface="No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603396" y="7712144"/>
            <a:ext cx="7684604" cy="530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3"/>
              </a:lnSpc>
              <a:spcBef>
                <a:spcPct val="0"/>
              </a:spcBef>
            </a:pPr>
            <a:r>
              <a:rPr lang="fr-FR" sz="3200" b="0" i="0" dirty="0">
                <a:solidFill>
                  <a:srgbClr val="ECECEC"/>
                </a:solidFill>
                <a:effectLst/>
                <a:latin typeface="ui-sans-serif"/>
              </a:rPr>
              <a:t> </a:t>
            </a: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Les </a:t>
            </a:r>
            <a:r>
              <a:rPr lang="fr-FR" sz="3200" b="1" i="0" dirty="0" err="1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milestones</a:t>
            </a: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 ne peuvent pas avoir de labels.</a:t>
            </a:r>
            <a:endParaRPr lang="en-US" sz="3002" b="1" dirty="0">
              <a:solidFill>
                <a:schemeClr val="accent1"/>
              </a:solidFill>
              <a:latin typeface="Abadi Extra Light" panose="020B0204020104020204" pitchFamily="34" charset="0"/>
              <a:ea typeface="Now"/>
              <a:cs typeface="Now"/>
              <a:sym typeface="Now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028700" y="7422287"/>
            <a:ext cx="1166380" cy="116638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28082" y="7403109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360816" y="4949355"/>
            <a:ext cx="1166380" cy="116638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9532138" y="5010484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360816" y="7422287"/>
            <a:ext cx="1166380" cy="1166380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DCEB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9532138" y="7451286"/>
            <a:ext cx="823736" cy="101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539"/>
              </a:lnSpc>
              <a:spcBef>
                <a:spcPct val="0"/>
              </a:spcBef>
            </a:pPr>
            <a:r>
              <a:rPr lang="en-US" sz="54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57416" y="1733665"/>
            <a:ext cx="13806799" cy="1153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4576"/>
              </a:lnSpc>
            </a:pP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Quelle est la différence principale entre une issue et un </a:t>
            </a:r>
            <a:r>
              <a:rPr lang="fr-FR" sz="3200" b="1" i="0" dirty="0" err="1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milestone</a:t>
            </a:r>
            <a:r>
              <a:rPr lang="fr-FR" sz="3200" b="1" i="0" dirty="0">
                <a:solidFill>
                  <a:schemeClr val="accent1"/>
                </a:solidFill>
                <a:effectLst/>
                <a:latin typeface="Abadi Extra Light" panose="020B0204020104020204" pitchFamily="34" charset="0"/>
              </a:rPr>
              <a:t> ?</a:t>
            </a:r>
          </a:p>
          <a:p>
            <a:pPr marL="0" lvl="1" indent="0" algn="l">
              <a:lnSpc>
                <a:spcPts val="4576"/>
              </a:lnSpc>
            </a:pPr>
            <a:endParaRPr lang="en-US" sz="3200" dirty="0">
              <a:solidFill>
                <a:srgbClr val="737373"/>
              </a:solidFill>
              <a:latin typeface="Now"/>
              <a:ea typeface="Now"/>
              <a:cs typeface="Now"/>
              <a:sym typeface="Now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14996018" y="805993"/>
            <a:ext cx="2879897" cy="2811500"/>
          </a:xfrm>
          <a:custGeom>
            <a:avLst/>
            <a:gdLst/>
            <a:ahLst/>
            <a:cxnLst/>
            <a:rect l="l" t="t" r="r" b="b"/>
            <a:pathLst>
              <a:path w="2879897" h="2811500">
                <a:moveTo>
                  <a:pt x="0" y="0"/>
                </a:moveTo>
                <a:lnTo>
                  <a:pt x="2879897" y="0"/>
                </a:lnTo>
                <a:lnTo>
                  <a:pt x="2879897" y="2811500"/>
                </a:lnTo>
                <a:lnTo>
                  <a:pt x="0" y="2811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984927" y="-192342"/>
            <a:ext cx="8751778" cy="196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384"/>
              </a:lnSpc>
              <a:spcBef>
                <a:spcPct val="0"/>
              </a:spcBef>
            </a:pPr>
            <a:r>
              <a:rPr lang="en-US" sz="12820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Question 4</a:t>
            </a:r>
          </a:p>
        </p:txBody>
      </p:sp>
      <p:sp>
        <p:nvSpPr>
          <p:cNvPr id="22" name="Freeform 22"/>
          <p:cNvSpPr/>
          <p:nvPr/>
        </p:nvSpPr>
        <p:spPr>
          <a:xfrm>
            <a:off x="-1284449" y="5944413"/>
            <a:ext cx="5025061" cy="4654463"/>
          </a:xfrm>
          <a:custGeom>
            <a:avLst/>
            <a:gdLst/>
            <a:ahLst/>
            <a:cxnLst/>
            <a:rect l="l" t="t" r="r" b="b"/>
            <a:pathLst>
              <a:path w="5025061" h="4654463">
                <a:moveTo>
                  <a:pt x="0" y="0"/>
                </a:moveTo>
                <a:lnTo>
                  <a:pt x="5025061" y="0"/>
                </a:lnTo>
                <a:lnTo>
                  <a:pt x="5025061" y="4654463"/>
                </a:lnTo>
                <a:lnTo>
                  <a:pt x="0" y="46544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703</Words>
  <Application>Microsoft Office PowerPoint</Application>
  <PresentationFormat>Custom</PresentationFormat>
  <Paragraphs>142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Calibri</vt:lpstr>
      <vt:lpstr>League Spartan</vt:lpstr>
      <vt:lpstr>Chewy</vt:lpstr>
      <vt:lpstr>Anton</vt:lpstr>
      <vt:lpstr>ui-sans-serif</vt:lpstr>
      <vt:lpstr>Arial</vt:lpstr>
      <vt:lpstr>Now</vt:lpstr>
      <vt:lpstr>Abadi Extra Light</vt:lpstr>
      <vt:lpstr>Now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Landform Quiz Presentation in Blue Orange Yellow Pastel Illustrative Style</dc:title>
  <cp:lastModifiedBy>bouamlat mohamed</cp:lastModifiedBy>
  <cp:revision>7</cp:revision>
  <dcterms:created xsi:type="dcterms:W3CDTF">2006-08-16T00:00:00Z</dcterms:created>
  <dcterms:modified xsi:type="dcterms:W3CDTF">2024-11-29T21:46:53Z</dcterms:modified>
  <dc:identifier>DAGXIj9iMac</dc:identifier>
</cp:coreProperties>
</file>