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omic Sans"/>
      <p:regular r:id="rId21"/>
    </p:embeddedFont>
    <p:embeddedFont>
      <p:font typeface="Comic Sans Bold"/>
      <p:regular r:id="rId22"/>
    </p:embeddedFont>
    <p:embeddedFont>
      <p:font typeface="Pacifico" panose="00000500000000000000"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53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4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39.svg"/><Relationship Id="rId5" Type="http://schemas.openxmlformats.org/officeDocument/2006/relationships/image" Target="../media/image20.svg"/><Relationship Id="rId10" Type="http://schemas.openxmlformats.org/officeDocument/2006/relationships/image" Target="../media/image38.png"/><Relationship Id="rId4" Type="http://schemas.openxmlformats.org/officeDocument/2006/relationships/image" Target="../media/image19.png"/><Relationship Id="rId9" Type="http://schemas.openxmlformats.org/officeDocument/2006/relationships/image" Target="../media/image37.svg"/></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8.svg"/><Relationship Id="rId21" Type="http://schemas.openxmlformats.org/officeDocument/2006/relationships/image" Target="../media/image34.svg"/><Relationship Id="rId7" Type="http://schemas.openxmlformats.org/officeDocument/2006/relationships/image" Target="../media/image14.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7.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4.svg"/><Relationship Id="rId5" Type="http://schemas.openxmlformats.org/officeDocument/2006/relationships/image" Target="../media/image20.svg"/><Relationship Id="rId15" Type="http://schemas.openxmlformats.org/officeDocument/2006/relationships/image" Target="../media/image28.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9.png"/><Relationship Id="rId9" Type="http://schemas.openxmlformats.org/officeDocument/2006/relationships/image" Target="../media/image22.svg"/><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grpSp>
        <p:nvGrpSpPr>
          <p:cNvPr id="2" name="Group 2"/>
          <p:cNvGrpSpPr/>
          <p:nvPr/>
        </p:nvGrpSpPr>
        <p:grpSpPr>
          <a:xfrm>
            <a:off x="-364808" y="9578943"/>
            <a:ext cx="19218012" cy="708057"/>
            <a:chOff x="0" y="0"/>
            <a:chExt cx="5061534" cy="186484"/>
          </a:xfrm>
        </p:grpSpPr>
        <p:sp>
          <p:nvSpPr>
            <p:cNvPr id="3" name="Freeform 3"/>
            <p:cNvSpPr/>
            <p:nvPr/>
          </p:nvSpPr>
          <p:spPr>
            <a:xfrm>
              <a:off x="0" y="0"/>
              <a:ext cx="5061534" cy="186484"/>
            </a:xfrm>
            <a:custGeom>
              <a:avLst/>
              <a:gdLst/>
              <a:ahLst/>
              <a:cxnLst/>
              <a:rect l="l" t="t" r="r" b="b"/>
              <a:pathLst>
                <a:path w="5061534" h="18648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1">
              <a:gsLst>
                <a:gs pos="0">
                  <a:srgbClr val="896650">
                    <a:alpha val="100000"/>
                  </a:srgbClr>
                </a:gs>
                <a:gs pos="100000">
                  <a:srgbClr val="B89A86">
                    <a:alpha val="100000"/>
                  </a:srgbClr>
                </a:gs>
              </a:gsLst>
              <a:lin ang="5400000"/>
            </a:gradFill>
          </p:spPr>
        </p:sp>
        <p:sp>
          <p:nvSpPr>
            <p:cNvPr id="4" name="TextBox 4"/>
            <p:cNvSpPr txBox="1"/>
            <p:nvPr/>
          </p:nvSpPr>
          <p:spPr>
            <a:xfrm>
              <a:off x="0" y="-47625"/>
              <a:ext cx="5061534" cy="234109"/>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68661" y="644607"/>
            <a:ext cx="10950677" cy="9258300"/>
          </a:xfrm>
          <a:custGeom>
            <a:avLst/>
            <a:gdLst/>
            <a:ahLst/>
            <a:cxnLst/>
            <a:rect l="l" t="t" r="r" b="b"/>
            <a:pathLst>
              <a:path w="10950677" h="9258300">
                <a:moveTo>
                  <a:pt x="0" y="0"/>
                </a:moveTo>
                <a:lnTo>
                  <a:pt x="10950678" y="0"/>
                </a:lnTo>
                <a:lnTo>
                  <a:pt x="10950678"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462398" y="6691513"/>
            <a:ext cx="3426506" cy="4114800"/>
          </a:xfrm>
          <a:custGeom>
            <a:avLst/>
            <a:gdLst/>
            <a:ahLst/>
            <a:cxnLst/>
            <a:rect l="l" t="t" r="r" b="b"/>
            <a:pathLst>
              <a:path w="3426506" h="4114800">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814014" y="6605788"/>
            <a:ext cx="2445286" cy="3430886"/>
          </a:xfrm>
          <a:custGeom>
            <a:avLst/>
            <a:gdLst/>
            <a:ahLst/>
            <a:cxnLst/>
            <a:rect l="l" t="t" r="r" b="b"/>
            <a:pathLst>
              <a:path w="2445286" h="3430886">
                <a:moveTo>
                  <a:pt x="0" y="0"/>
                </a:moveTo>
                <a:lnTo>
                  <a:pt x="2445286" y="0"/>
                </a:lnTo>
                <a:lnTo>
                  <a:pt x="2445286" y="3430886"/>
                </a:lnTo>
                <a:lnTo>
                  <a:pt x="0" y="34308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62398" y="-417878"/>
            <a:ext cx="2124970" cy="2124970"/>
          </a:xfrm>
          <a:custGeom>
            <a:avLst/>
            <a:gdLst/>
            <a:ahLst/>
            <a:cxnLst/>
            <a:rect l="l" t="t" r="r" b="b"/>
            <a:pathLst>
              <a:path w="2124970" h="2124970">
                <a:moveTo>
                  <a:pt x="0" y="0"/>
                </a:moveTo>
                <a:lnTo>
                  <a:pt x="2124970" y="0"/>
                </a:lnTo>
                <a:lnTo>
                  <a:pt x="2124970" y="2124970"/>
                </a:lnTo>
                <a:lnTo>
                  <a:pt x="0" y="21249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4640334" y="1583267"/>
            <a:ext cx="9007333" cy="3379622"/>
          </a:xfrm>
          <a:prstGeom prst="rect">
            <a:avLst/>
          </a:prstGeom>
        </p:spPr>
        <p:txBody>
          <a:bodyPr lIns="0" tIns="0" rIns="0" bIns="0" rtlCol="0" anchor="t">
            <a:spAutoFit/>
          </a:bodyPr>
          <a:lstStyle/>
          <a:p>
            <a:pPr algn="ctr">
              <a:lnSpc>
                <a:spcPts val="8962"/>
              </a:lnSpc>
            </a:pPr>
            <a:r>
              <a:rPr lang="en-US" sz="6401" b="1" dirty="0" err="1">
                <a:solidFill>
                  <a:srgbClr val="82798F"/>
                </a:solidFill>
                <a:latin typeface="Comic Sans Bold"/>
                <a:ea typeface="Comic Sans Bold"/>
                <a:cs typeface="Comic Sans Bold"/>
                <a:sym typeface="Comic Sans Bold"/>
              </a:rPr>
              <a:t>Manipuler</a:t>
            </a:r>
            <a:r>
              <a:rPr lang="en-US" sz="6401" b="1" dirty="0">
                <a:solidFill>
                  <a:srgbClr val="82798F"/>
                </a:solidFill>
                <a:latin typeface="Comic Sans Bold"/>
                <a:ea typeface="Comic Sans Bold"/>
                <a:cs typeface="Comic Sans Bold"/>
                <a:sym typeface="Comic Sans Bold"/>
              </a:rPr>
              <a:t> les </a:t>
            </a:r>
            <a:r>
              <a:rPr lang="en-US" sz="6401" b="1" dirty="0" err="1">
                <a:solidFill>
                  <a:srgbClr val="82798F"/>
                </a:solidFill>
                <a:latin typeface="Comic Sans Bold"/>
                <a:ea typeface="Comic Sans Bold"/>
                <a:cs typeface="Comic Sans Bold"/>
                <a:sym typeface="Comic Sans Bold"/>
              </a:rPr>
              <a:t>outils</a:t>
            </a:r>
            <a:r>
              <a:rPr lang="en-US" sz="6401" b="1" dirty="0">
                <a:solidFill>
                  <a:srgbClr val="82798F"/>
                </a:solidFill>
                <a:latin typeface="Comic Sans Bold"/>
                <a:ea typeface="Comic Sans Bold"/>
                <a:cs typeface="Comic Sans Bold"/>
                <a:sym typeface="Comic Sans Bold"/>
              </a:rPr>
              <a:t> de gestion de versions </a:t>
            </a:r>
          </a:p>
          <a:p>
            <a:pPr algn="ctr">
              <a:lnSpc>
                <a:spcPts val="9080"/>
              </a:lnSpc>
              <a:spcBef>
                <a:spcPct val="0"/>
              </a:spcBef>
            </a:pPr>
            <a:endParaRPr lang="en-US" sz="6401" b="1" dirty="0">
              <a:solidFill>
                <a:srgbClr val="82798F"/>
              </a:solidFill>
              <a:latin typeface="Comic Sans Bold"/>
              <a:ea typeface="Comic Sans Bold"/>
              <a:cs typeface="Comic Sans Bold"/>
              <a:sym typeface="Comic Sans Bold"/>
            </a:endParaRPr>
          </a:p>
        </p:txBody>
      </p:sp>
      <p:sp>
        <p:nvSpPr>
          <p:cNvPr id="10" name="TextBox 10"/>
          <p:cNvSpPr txBox="1"/>
          <p:nvPr/>
        </p:nvSpPr>
        <p:spPr>
          <a:xfrm>
            <a:off x="4740532" y="4477864"/>
            <a:ext cx="9007333" cy="2647950"/>
          </a:xfrm>
          <a:prstGeom prst="rect">
            <a:avLst/>
          </a:prstGeom>
        </p:spPr>
        <p:txBody>
          <a:bodyPr lIns="0" tIns="0" rIns="0" bIns="0" rtlCol="0" anchor="t">
            <a:spAutoFit/>
          </a:bodyPr>
          <a:lstStyle/>
          <a:p>
            <a:pPr algn="ctr">
              <a:lnSpc>
                <a:spcPts val="4200"/>
              </a:lnSpc>
            </a:pPr>
            <a:r>
              <a:rPr lang="en-US" sz="3000" dirty="0">
                <a:solidFill>
                  <a:srgbClr val="82798F"/>
                </a:solidFill>
                <a:latin typeface="Pacifico"/>
                <a:ea typeface="Pacifico"/>
                <a:cs typeface="Pacifico"/>
                <a:sym typeface="Pacifico"/>
              </a:rPr>
              <a:t>Par : Omar </a:t>
            </a:r>
            <a:r>
              <a:rPr lang="en-US" sz="3000" dirty="0" err="1">
                <a:solidFill>
                  <a:srgbClr val="82798F"/>
                </a:solidFill>
                <a:latin typeface="Pacifico"/>
                <a:ea typeface="Pacifico"/>
                <a:cs typeface="Pacifico"/>
                <a:sym typeface="Pacifico"/>
              </a:rPr>
              <a:t>Samih</a:t>
            </a:r>
            <a:endParaRPr lang="en-US" sz="3000" dirty="0">
              <a:solidFill>
                <a:srgbClr val="82798F"/>
              </a:solidFill>
              <a:latin typeface="Pacifico"/>
              <a:ea typeface="Pacifico"/>
              <a:cs typeface="Pacifico"/>
              <a:sym typeface="Pacifico"/>
            </a:endParaRPr>
          </a:p>
          <a:p>
            <a:pPr algn="ctr">
              <a:lnSpc>
                <a:spcPts val="4200"/>
              </a:lnSpc>
            </a:pPr>
            <a:r>
              <a:rPr lang="en-US" sz="3000" dirty="0">
                <a:solidFill>
                  <a:srgbClr val="82798F"/>
                </a:solidFill>
                <a:latin typeface="Pacifico"/>
                <a:ea typeface="Pacifico"/>
                <a:cs typeface="Pacifico"/>
                <a:sym typeface="Pacifico"/>
              </a:rPr>
              <a:t>                     Mohamed </a:t>
            </a:r>
            <a:r>
              <a:rPr lang="en-US" sz="3000" dirty="0" err="1">
                <a:solidFill>
                  <a:srgbClr val="82798F"/>
                </a:solidFill>
                <a:latin typeface="Pacifico"/>
                <a:ea typeface="Pacifico"/>
                <a:cs typeface="Pacifico"/>
                <a:sym typeface="Pacifico"/>
              </a:rPr>
              <a:t>bouamlat</a:t>
            </a:r>
            <a:endParaRPr lang="en-US" sz="3000" dirty="0">
              <a:solidFill>
                <a:srgbClr val="82798F"/>
              </a:solidFill>
              <a:latin typeface="Pacifico"/>
              <a:ea typeface="Pacifico"/>
              <a:cs typeface="Pacifico"/>
              <a:sym typeface="Pacifico"/>
            </a:endParaRPr>
          </a:p>
          <a:p>
            <a:pPr algn="ctr">
              <a:lnSpc>
                <a:spcPts val="4200"/>
              </a:lnSpc>
            </a:pPr>
            <a:r>
              <a:rPr lang="en-US" sz="3000" dirty="0">
                <a:solidFill>
                  <a:srgbClr val="82798F"/>
                </a:solidFill>
                <a:latin typeface="Pacifico"/>
                <a:ea typeface="Pacifico"/>
                <a:cs typeface="Pacifico"/>
                <a:sym typeface="Pacifico"/>
              </a:rPr>
              <a:t>             Zakaria </a:t>
            </a:r>
            <a:r>
              <a:rPr lang="en-US" sz="3000" dirty="0" err="1">
                <a:solidFill>
                  <a:srgbClr val="82798F"/>
                </a:solidFill>
                <a:latin typeface="Pacifico"/>
                <a:ea typeface="Pacifico"/>
                <a:cs typeface="Pacifico"/>
                <a:sym typeface="Pacifico"/>
              </a:rPr>
              <a:t>Saaidi</a:t>
            </a:r>
            <a:endParaRPr lang="en-US" sz="3000" dirty="0">
              <a:solidFill>
                <a:srgbClr val="82798F"/>
              </a:solidFill>
              <a:latin typeface="Pacifico"/>
              <a:ea typeface="Pacifico"/>
              <a:cs typeface="Pacifico"/>
              <a:sym typeface="Pacifico"/>
            </a:endParaRPr>
          </a:p>
          <a:p>
            <a:pPr algn="ctr">
              <a:lnSpc>
                <a:spcPts val="4200"/>
              </a:lnSpc>
            </a:pPr>
            <a:r>
              <a:rPr lang="en-US" sz="3000" dirty="0">
                <a:solidFill>
                  <a:srgbClr val="82798F"/>
                </a:solidFill>
                <a:latin typeface="Pacifico"/>
                <a:ea typeface="Pacifico"/>
                <a:cs typeface="Pacifico"/>
                <a:sym typeface="Pacifico"/>
              </a:rPr>
              <a:t>                           Mohamed amine </a:t>
            </a:r>
            <a:r>
              <a:rPr lang="en-US" sz="3000" dirty="0" err="1">
                <a:solidFill>
                  <a:srgbClr val="82798F"/>
                </a:solidFill>
                <a:latin typeface="Pacifico"/>
                <a:ea typeface="Pacifico"/>
                <a:cs typeface="Pacifico"/>
                <a:sym typeface="Pacifico"/>
              </a:rPr>
              <a:t>chetoui</a:t>
            </a:r>
            <a:endParaRPr lang="en-US" sz="3000" dirty="0">
              <a:solidFill>
                <a:srgbClr val="82798F"/>
              </a:solidFill>
              <a:latin typeface="Pacifico"/>
              <a:ea typeface="Pacifico"/>
              <a:cs typeface="Pacifico"/>
              <a:sym typeface="Pacifico"/>
            </a:endParaRPr>
          </a:p>
          <a:p>
            <a:pPr algn="ctr">
              <a:lnSpc>
                <a:spcPts val="4200"/>
              </a:lnSpc>
              <a:spcBef>
                <a:spcPct val="0"/>
              </a:spcBef>
            </a:pPr>
            <a:r>
              <a:rPr lang="en-US" sz="3000" dirty="0">
                <a:solidFill>
                  <a:srgbClr val="82798F"/>
                </a:solidFill>
                <a:latin typeface="Pacifico"/>
                <a:ea typeface="Pacifico"/>
                <a:cs typeface="Pacifico"/>
                <a:sym typeface="Pacifico"/>
              </a:rPr>
              <a:t>            Ilyas </a:t>
            </a:r>
            <a:r>
              <a:rPr lang="en-US" sz="3000" dirty="0" err="1">
                <a:solidFill>
                  <a:srgbClr val="82798F"/>
                </a:solidFill>
                <a:latin typeface="Pacifico"/>
                <a:ea typeface="Pacifico"/>
                <a:cs typeface="Pacifico"/>
                <a:sym typeface="Pacifico"/>
              </a:rPr>
              <a:t>Madane</a:t>
            </a:r>
            <a:endParaRPr lang="en-US" sz="3000" dirty="0">
              <a:solidFill>
                <a:srgbClr val="82798F"/>
              </a:solidFill>
              <a:latin typeface="Pacifico"/>
              <a:ea typeface="Pacifico"/>
              <a:cs typeface="Pacifico"/>
              <a:sym typeface="Pacifico"/>
            </a:endParaRPr>
          </a:p>
        </p:txBody>
      </p:sp>
      <p:sp>
        <p:nvSpPr>
          <p:cNvPr id="11" name="TextBox 11"/>
          <p:cNvSpPr txBox="1"/>
          <p:nvPr/>
        </p:nvSpPr>
        <p:spPr>
          <a:xfrm>
            <a:off x="16094531" y="318852"/>
            <a:ext cx="814268" cy="448310"/>
          </a:xfrm>
          <a:prstGeom prst="rect">
            <a:avLst/>
          </a:prstGeom>
        </p:spPr>
        <p:txBody>
          <a:bodyPr lIns="0" tIns="0" rIns="0" bIns="0" rtlCol="0" anchor="t">
            <a:spAutoFit/>
          </a:bodyPr>
          <a:lstStyle/>
          <a:p>
            <a:pPr algn="ctr">
              <a:lnSpc>
                <a:spcPts val="3639"/>
              </a:lnSpc>
              <a:spcBef>
                <a:spcPct val="0"/>
              </a:spcBef>
            </a:pPr>
            <a:r>
              <a:rPr lang="en-US" sz="2599" b="1">
                <a:solidFill>
                  <a:srgbClr val="82798F"/>
                </a:solidFill>
                <a:latin typeface="Comic Sans Bold"/>
                <a:ea typeface="Comic Sans Bold"/>
                <a:cs typeface="Comic Sans Bold"/>
                <a:sym typeface="Comic Sans Bold"/>
              </a:rPr>
              <a:t>ISGI</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0822223" y="3799182"/>
            <a:ext cx="3977437" cy="1240392"/>
            <a:chOff x="0" y="0"/>
            <a:chExt cx="1047555" cy="326688"/>
          </a:xfrm>
        </p:grpSpPr>
        <p:sp>
          <p:nvSpPr>
            <p:cNvPr id="6" name="Freeform 6"/>
            <p:cNvSpPr/>
            <p:nvPr/>
          </p:nvSpPr>
          <p:spPr>
            <a:xfrm>
              <a:off x="0" y="0"/>
              <a:ext cx="1047555" cy="326688"/>
            </a:xfrm>
            <a:custGeom>
              <a:avLst/>
              <a:gdLst/>
              <a:ahLst/>
              <a:cxnLst/>
              <a:rect l="l" t="t" r="r" b="b"/>
              <a:pathLst>
                <a:path w="1047555" h="326688">
                  <a:moveTo>
                    <a:pt x="0" y="0"/>
                  </a:moveTo>
                  <a:lnTo>
                    <a:pt x="1047555" y="0"/>
                  </a:lnTo>
                  <a:lnTo>
                    <a:pt x="1047555" y="326688"/>
                  </a:lnTo>
                  <a:lnTo>
                    <a:pt x="0" y="326688"/>
                  </a:lnTo>
                  <a:close/>
                </a:path>
              </a:pathLst>
            </a:custGeom>
            <a:solidFill>
              <a:srgbClr val="38B6FF"/>
            </a:solidFill>
          </p:spPr>
        </p:sp>
        <p:sp>
          <p:nvSpPr>
            <p:cNvPr id="7" name="TextBox 7"/>
            <p:cNvSpPr txBox="1"/>
            <p:nvPr/>
          </p:nvSpPr>
          <p:spPr>
            <a:xfrm>
              <a:off x="0" y="-47625"/>
              <a:ext cx="1047555" cy="374313"/>
            </a:xfrm>
            <a:prstGeom prst="rect">
              <a:avLst/>
            </a:prstGeom>
          </p:spPr>
          <p:txBody>
            <a:bodyPr lIns="50800" tIns="50800" rIns="50800" bIns="50800" rtlCol="0" anchor="ctr"/>
            <a:lstStyle/>
            <a:p>
              <a:pPr algn="ctr">
                <a:lnSpc>
                  <a:spcPts val="3359"/>
                </a:lnSpc>
              </a:pPr>
              <a:r>
                <a:rPr lang="en-US" sz="2399" b="1">
                  <a:solidFill>
                    <a:srgbClr val="000000"/>
                  </a:solidFill>
                  <a:latin typeface="Comic Sans Bold"/>
                  <a:ea typeface="Comic Sans Bold"/>
                  <a:cs typeface="Comic Sans Bold"/>
                  <a:sym typeface="Comic Sans Bold"/>
                </a:rPr>
                <a:t>Fichier de travail</a:t>
              </a:r>
            </a:p>
          </p:txBody>
        </p:sp>
      </p:grpSp>
      <p:grpSp>
        <p:nvGrpSpPr>
          <p:cNvPr id="8" name="Group 8"/>
          <p:cNvGrpSpPr/>
          <p:nvPr/>
        </p:nvGrpSpPr>
        <p:grpSpPr>
          <a:xfrm>
            <a:off x="10657616" y="6778239"/>
            <a:ext cx="3977437" cy="1216796"/>
            <a:chOff x="0" y="0"/>
            <a:chExt cx="1047555" cy="320473"/>
          </a:xfrm>
        </p:grpSpPr>
        <p:sp>
          <p:nvSpPr>
            <p:cNvPr id="9" name="Freeform 9"/>
            <p:cNvSpPr/>
            <p:nvPr/>
          </p:nvSpPr>
          <p:spPr>
            <a:xfrm>
              <a:off x="0" y="0"/>
              <a:ext cx="1047555" cy="320473"/>
            </a:xfrm>
            <a:custGeom>
              <a:avLst/>
              <a:gdLst/>
              <a:ahLst/>
              <a:cxnLst/>
              <a:rect l="l" t="t" r="r" b="b"/>
              <a:pathLst>
                <a:path w="1047555" h="320473">
                  <a:moveTo>
                    <a:pt x="99269" y="0"/>
                  </a:moveTo>
                  <a:lnTo>
                    <a:pt x="948286" y="0"/>
                  </a:lnTo>
                  <a:cubicBezTo>
                    <a:pt x="974614" y="0"/>
                    <a:pt x="999863" y="10459"/>
                    <a:pt x="1018480" y="29075"/>
                  </a:cubicBezTo>
                  <a:cubicBezTo>
                    <a:pt x="1037097" y="47692"/>
                    <a:pt x="1047555" y="72942"/>
                    <a:pt x="1047555" y="99269"/>
                  </a:cubicBezTo>
                  <a:lnTo>
                    <a:pt x="1047555" y="221204"/>
                  </a:lnTo>
                  <a:cubicBezTo>
                    <a:pt x="1047555" y="247532"/>
                    <a:pt x="1037097" y="272781"/>
                    <a:pt x="1018480" y="291398"/>
                  </a:cubicBezTo>
                  <a:cubicBezTo>
                    <a:pt x="999863" y="310014"/>
                    <a:pt x="974614" y="320473"/>
                    <a:pt x="948286" y="320473"/>
                  </a:cubicBezTo>
                  <a:lnTo>
                    <a:pt x="99269" y="320473"/>
                  </a:lnTo>
                  <a:cubicBezTo>
                    <a:pt x="72942" y="320473"/>
                    <a:pt x="47692" y="310014"/>
                    <a:pt x="29075" y="291398"/>
                  </a:cubicBezTo>
                  <a:cubicBezTo>
                    <a:pt x="10459" y="272781"/>
                    <a:pt x="0" y="247532"/>
                    <a:pt x="0" y="221204"/>
                  </a:cubicBezTo>
                  <a:lnTo>
                    <a:pt x="0" y="99269"/>
                  </a:lnTo>
                  <a:cubicBezTo>
                    <a:pt x="0" y="72942"/>
                    <a:pt x="10459" y="47692"/>
                    <a:pt x="29075" y="29075"/>
                  </a:cubicBezTo>
                  <a:cubicBezTo>
                    <a:pt x="47692" y="10459"/>
                    <a:pt x="72942" y="0"/>
                    <a:pt x="99269" y="0"/>
                  </a:cubicBezTo>
                  <a:close/>
                </a:path>
              </a:pathLst>
            </a:custGeom>
            <a:solidFill>
              <a:srgbClr val="FFDE59"/>
            </a:solidFill>
          </p:spPr>
        </p:sp>
        <p:sp>
          <p:nvSpPr>
            <p:cNvPr id="10" name="TextBox 10"/>
            <p:cNvSpPr txBox="1"/>
            <p:nvPr/>
          </p:nvSpPr>
          <p:spPr>
            <a:xfrm>
              <a:off x="0" y="-38100"/>
              <a:ext cx="1047555" cy="358573"/>
            </a:xfrm>
            <a:prstGeom prst="rect">
              <a:avLst/>
            </a:prstGeom>
          </p:spPr>
          <p:txBody>
            <a:bodyPr lIns="50800" tIns="50800" rIns="50800" bIns="50800" rtlCol="0" anchor="ctr"/>
            <a:lstStyle/>
            <a:p>
              <a:pPr algn="ctr">
                <a:lnSpc>
                  <a:spcPts val="3079"/>
                </a:lnSpc>
              </a:pPr>
              <a:r>
                <a:rPr lang="en-US" sz="2199" b="1">
                  <a:solidFill>
                    <a:srgbClr val="0C1A23"/>
                  </a:solidFill>
                  <a:latin typeface="Comic Sans Bold"/>
                  <a:ea typeface="Comic Sans Bold"/>
                  <a:cs typeface="Comic Sans Bold"/>
                  <a:sym typeface="Comic Sans Bold"/>
                </a:rPr>
                <a:t>Dépôt de changement</a:t>
              </a:r>
            </a:p>
          </p:txBody>
        </p:sp>
      </p:grpSp>
      <p:grpSp>
        <p:nvGrpSpPr>
          <p:cNvPr id="11" name="Group 11"/>
          <p:cNvGrpSpPr/>
          <p:nvPr/>
        </p:nvGrpSpPr>
        <p:grpSpPr>
          <a:xfrm rot="5400000">
            <a:off x="11886777" y="5825089"/>
            <a:ext cx="1519115" cy="471256"/>
            <a:chOff x="0" y="0"/>
            <a:chExt cx="1333800" cy="413768"/>
          </a:xfrm>
        </p:grpSpPr>
        <p:sp>
          <p:nvSpPr>
            <p:cNvPr id="12" name="Freeform 12"/>
            <p:cNvSpPr/>
            <p:nvPr/>
          </p:nvSpPr>
          <p:spPr>
            <a:xfrm>
              <a:off x="0" y="0"/>
              <a:ext cx="1333800" cy="413768"/>
            </a:xfrm>
            <a:custGeom>
              <a:avLst/>
              <a:gdLst/>
              <a:ahLst/>
              <a:cxnLst/>
              <a:rect l="l" t="t" r="r" b="b"/>
              <a:pathLst>
                <a:path w="1333800" h="413768">
                  <a:moveTo>
                    <a:pt x="273050" y="0"/>
                  </a:moveTo>
                  <a:lnTo>
                    <a:pt x="0" y="206884"/>
                  </a:lnTo>
                  <a:lnTo>
                    <a:pt x="273050" y="413768"/>
                  </a:lnTo>
                  <a:lnTo>
                    <a:pt x="273050" y="280418"/>
                  </a:lnTo>
                  <a:lnTo>
                    <a:pt x="1060750" y="280418"/>
                  </a:lnTo>
                  <a:lnTo>
                    <a:pt x="1060750" y="413768"/>
                  </a:lnTo>
                  <a:lnTo>
                    <a:pt x="1333800" y="206884"/>
                  </a:lnTo>
                  <a:lnTo>
                    <a:pt x="1060750" y="0"/>
                  </a:lnTo>
                  <a:lnTo>
                    <a:pt x="1060750" y="133350"/>
                  </a:lnTo>
                  <a:lnTo>
                    <a:pt x="273050" y="133350"/>
                  </a:lnTo>
                  <a:lnTo>
                    <a:pt x="273050" y="0"/>
                  </a:lnTo>
                  <a:close/>
                </a:path>
              </a:pathLst>
            </a:custGeom>
            <a:solidFill>
              <a:srgbClr val="0C1A23"/>
            </a:solidFill>
          </p:spPr>
        </p:sp>
        <p:sp>
          <p:nvSpPr>
            <p:cNvPr id="13" name="TextBox 13"/>
            <p:cNvSpPr txBox="1"/>
            <p:nvPr/>
          </p:nvSpPr>
          <p:spPr>
            <a:xfrm>
              <a:off x="101600" y="101600"/>
              <a:ext cx="1130600" cy="172468"/>
            </a:xfrm>
            <a:prstGeom prst="rect">
              <a:avLst/>
            </a:prstGeom>
          </p:spPr>
          <p:txBody>
            <a:bodyPr lIns="50800" tIns="50800" rIns="50800" bIns="50800" rtlCol="0" anchor="ctr"/>
            <a:lstStyle/>
            <a:p>
              <a:pPr algn="ctr">
                <a:lnSpc>
                  <a:spcPts val="2520"/>
                </a:lnSpc>
              </a:pPr>
              <a:endParaRPr/>
            </a:p>
          </p:txBody>
        </p:sp>
      </p:grpSp>
      <p:sp>
        <p:nvSpPr>
          <p:cNvPr id="14" name="TextBox 14"/>
          <p:cNvSpPr txBox="1"/>
          <p:nvPr/>
        </p:nvSpPr>
        <p:spPr>
          <a:xfrm>
            <a:off x="6098125" y="929181"/>
            <a:ext cx="6219527" cy="636538"/>
          </a:xfrm>
          <a:prstGeom prst="rect">
            <a:avLst/>
          </a:prstGeom>
        </p:spPr>
        <p:txBody>
          <a:bodyPr lIns="0" tIns="0" rIns="0" bIns="0" rtlCol="0" anchor="t">
            <a:spAutoFit/>
          </a:bodyPr>
          <a:lstStyle/>
          <a:p>
            <a:pPr marL="0" lvl="0" indent="0" algn="ctr">
              <a:lnSpc>
                <a:spcPts val="5179"/>
              </a:lnSpc>
              <a:spcBef>
                <a:spcPct val="0"/>
              </a:spcBef>
            </a:pPr>
            <a:r>
              <a:rPr lang="en-US" sz="3699" b="1" u="none" strike="noStrike">
                <a:solidFill>
                  <a:srgbClr val="FFF6BE"/>
                </a:solidFill>
                <a:latin typeface="Comic Sans Bold"/>
                <a:ea typeface="Comic Sans Bold"/>
                <a:cs typeface="Comic Sans Bold"/>
                <a:sym typeface="Comic Sans Bold"/>
              </a:rPr>
              <a:t>DOCUMENTATION</a:t>
            </a:r>
          </a:p>
        </p:txBody>
      </p:sp>
      <p:sp>
        <p:nvSpPr>
          <p:cNvPr id="15" name="TextBox 15"/>
          <p:cNvSpPr txBox="1"/>
          <p:nvPr/>
        </p:nvSpPr>
        <p:spPr>
          <a:xfrm>
            <a:off x="2650282" y="2080236"/>
            <a:ext cx="7715421" cy="464820"/>
          </a:xfrm>
          <a:prstGeom prst="rect">
            <a:avLst/>
          </a:prstGeom>
        </p:spPr>
        <p:txBody>
          <a:bodyPr lIns="0" tIns="0" rIns="0" bIns="0" rtlCol="0" anchor="t">
            <a:spAutoFit/>
          </a:bodyPr>
          <a:lstStyle/>
          <a:p>
            <a:pPr algn="ctr">
              <a:lnSpc>
                <a:spcPts val="3779"/>
              </a:lnSpc>
              <a:spcBef>
                <a:spcPct val="0"/>
              </a:spcBef>
            </a:pPr>
            <a:r>
              <a:rPr lang="en-US" sz="2699" b="1">
                <a:solidFill>
                  <a:srgbClr val="82798F"/>
                </a:solidFill>
                <a:latin typeface="Comic Sans Bold"/>
                <a:ea typeface="Comic Sans Bold"/>
                <a:cs typeface="Comic Sans Bold"/>
                <a:sym typeface="Comic Sans Bold"/>
              </a:rPr>
              <a:t>LE CONTRÔLE DE VERSION CENTRALISÉ :</a:t>
            </a:r>
          </a:p>
        </p:txBody>
      </p:sp>
      <p:sp>
        <p:nvSpPr>
          <p:cNvPr id="16" name="AutoShape 16"/>
          <p:cNvSpPr/>
          <p:nvPr/>
        </p:nvSpPr>
        <p:spPr>
          <a:xfrm>
            <a:off x="10093197" y="3608330"/>
            <a:ext cx="5470808" cy="0"/>
          </a:xfrm>
          <a:prstGeom prst="line">
            <a:avLst/>
          </a:prstGeom>
          <a:ln w="142875" cap="flat">
            <a:solidFill>
              <a:srgbClr val="000000"/>
            </a:solidFill>
            <a:prstDash val="solid"/>
            <a:headEnd type="none" w="sm" len="sm"/>
            <a:tailEnd type="none" w="sm" len="sm"/>
          </a:ln>
        </p:spPr>
      </p:sp>
      <p:sp>
        <p:nvSpPr>
          <p:cNvPr id="17" name="AutoShape 17"/>
          <p:cNvSpPr/>
          <p:nvPr/>
        </p:nvSpPr>
        <p:spPr>
          <a:xfrm>
            <a:off x="10146558" y="5230426"/>
            <a:ext cx="5470808" cy="0"/>
          </a:xfrm>
          <a:prstGeom prst="line">
            <a:avLst/>
          </a:prstGeom>
          <a:ln w="142875" cap="flat">
            <a:solidFill>
              <a:srgbClr val="000000"/>
            </a:solidFill>
            <a:prstDash val="solid"/>
            <a:headEnd type="none" w="sm" len="sm"/>
            <a:tailEnd type="none" w="sm" len="sm"/>
          </a:ln>
        </p:spPr>
      </p:sp>
      <p:sp>
        <p:nvSpPr>
          <p:cNvPr id="18" name="AutoShape 18"/>
          <p:cNvSpPr/>
          <p:nvPr/>
        </p:nvSpPr>
        <p:spPr>
          <a:xfrm flipV="1">
            <a:off x="15528686" y="3529211"/>
            <a:ext cx="0" cy="1772653"/>
          </a:xfrm>
          <a:prstGeom prst="line">
            <a:avLst/>
          </a:prstGeom>
          <a:ln w="142875" cap="flat">
            <a:solidFill>
              <a:srgbClr val="000000"/>
            </a:solidFill>
            <a:prstDash val="solid"/>
            <a:headEnd type="none" w="sm" len="sm"/>
            <a:tailEnd type="none" w="sm" len="sm"/>
          </a:ln>
        </p:spPr>
      </p:sp>
      <p:sp>
        <p:nvSpPr>
          <p:cNvPr id="19" name="AutoShape 19"/>
          <p:cNvSpPr/>
          <p:nvPr/>
        </p:nvSpPr>
        <p:spPr>
          <a:xfrm>
            <a:off x="10093197" y="3529211"/>
            <a:ext cx="0" cy="1781891"/>
          </a:xfrm>
          <a:prstGeom prst="line">
            <a:avLst/>
          </a:prstGeom>
          <a:ln w="142875" cap="flat">
            <a:solidFill>
              <a:srgbClr val="000000"/>
            </a:solidFill>
            <a:prstDash val="solid"/>
            <a:headEnd type="none" w="sm" len="sm"/>
            <a:tailEnd type="none" w="sm" len="sm"/>
          </a:ln>
        </p:spPr>
      </p:sp>
      <p:sp>
        <p:nvSpPr>
          <p:cNvPr id="20" name="TextBox 20"/>
          <p:cNvSpPr txBox="1"/>
          <p:nvPr/>
        </p:nvSpPr>
        <p:spPr>
          <a:xfrm>
            <a:off x="2650282" y="3325966"/>
            <a:ext cx="7225908" cy="5952763"/>
          </a:xfrm>
          <a:prstGeom prst="rect">
            <a:avLst/>
          </a:prstGeom>
        </p:spPr>
        <p:txBody>
          <a:bodyPr lIns="0" tIns="0" rIns="0" bIns="0" rtlCol="0" anchor="t">
            <a:spAutoFit/>
          </a:bodyPr>
          <a:lstStyle/>
          <a:p>
            <a:pPr algn="ctr">
              <a:lnSpc>
                <a:spcPts val="3766"/>
              </a:lnSpc>
            </a:pPr>
            <a:r>
              <a:rPr lang="en-US" sz="2690" b="1">
                <a:solidFill>
                  <a:srgbClr val="0C1A23"/>
                </a:solidFill>
                <a:latin typeface="Comic Sans Bold"/>
                <a:ea typeface="Comic Sans Bold"/>
                <a:cs typeface="Comic Sans Bold"/>
                <a:sym typeface="Comic Sans Bold"/>
              </a:rPr>
              <a:t>Le contrôle de version centralisé :</a:t>
            </a:r>
          </a:p>
          <a:p>
            <a:pPr algn="ctr">
              <a:lnSpc>
                <a:spcPts val="3623"/>
              </a:lnSpc>
              <a:spcBef>
                <a:spcPct val="0"/>
              </a:spcBef>
            </a:pPr>
            <a:r>
              <a:rPr lang="en-US" sz="2588" b="1">
                <a:solidFill>
                  <a:srgbClr val="6D8896"/>
                </a:solidFill>
                <a:latin typeface="Comic Sans Bold"/>
                <a:ea typeface="Comic Sans Bold"/>
                <a:cs typeface="Comic Sans Bold"/>
                <a:sym typeface="Comic Sans Bold"/>
              </a:rPr>
              <a:t>  est un modèle où un serveur central </a:t>
            </a:r>
            <a:r>
              <a:rPr lang="en-US" sz="2588" b="1">
                <a:solidFill>
                  <a:srgbClr val="EC3223"/>
                </a:solidFill>
                <a:latin typeface="Comic Sans Bold"/>
                <a:ea typeface="Comic Sans Bold"/>
                <a:cs typeface="Comic Sans Bold"/>
                <a:sym typeface="Comic Sans Bold"/>
              </a:rPr>
              <a:t>héberge</a:t>
            </a:r>
            <a:r>
              <a:rPr lang="en-US" sz="2588" b="1">
                <a:solidFill>
                  <a:srgbClr val="6D8896"/>
                </a:solidFill>
                <a:latin typeface="Comic Sans Bold"/>
                <a:ea typeface="Comic Sans Bold"/>
                <a:cs typeface="Comic Sans Bold"/>
                <a:sym typeface="Comic Sans Bold"/>
              </a:rPr>
              <a:t> l'ensemble du projet et de son </a:t>
            </a:r>
            <a:r>
              <a:rPr lang="en-US" sz="2588" b="1">
                <a:solidFill>
                  <a:srgbClr val="EC3223"/>
                </a:solidFill>
                <a:latin typeface="Comic Sans Bold"/>
                <a:ea typeface="Comic Sans Bold"/>
                <a:cs typeface="Comic Sans Bold"/>
                <a:sym typeface="Comic Sans Bold"/>
              </a:rPr>
              <a:t>historique de versions</a:t>
            </a:r>
            <a:r>
              <a:rPr lang="en-US" sz="2588" b="1">
                <a:solidFill>
                  <a:srgbClr val="6D8896"/>
                </a:solidFill>
                <a:latin typeface="Comic Sans Bold"/>
                <a:ea typeface="Comic Sans Bold"/>
                <a:cs typeface="Comic Sans Bold"/>
                <a:sym typeface="Comic Sans Bold"/>
              </a:rPr>
              <a:t>. Dans ce modèle, les utilisateurs n'ont pas leurs</a:t>
            </a:r>
            <a:r>
              <a:rPr lang="en-US" sz="2588" b="1">
                <a:solidFill>
                  <a:srgbClr val="EC3223"/>
                </a:solidFill>
                <a:latin typeface="Comic Sans Bold"/>
                <a:ea typeface="Comic Sans Bold"/>
                <a:cs typeface="Comic Sans Bold"/>
                <a:sym typeface="Comic Sans Bold"/>
              </a:rPr>
              <a:t> propres copies</a:t>
            </a:r>
            <a:r>
              <a:rPr lang="en-US" sz="2588" b="1">
                <a:solidFill>
                  <a:srgbClr val="6D8896"/>
                </a:solidFill>
                <a:latin typeface="Comic Sans Bold"/>
                <a:ea typeface="Comic Sans Bold"/>
                <a:cs typeface="Comic Sans Bold"/>
                <a:sym typeface="Comic Sans Bold"/>
              </a:rPr>
              <a:t> complètes du projet, mais travaillent sur des versions</a:t>
            </a:r>
            <a:r>
              <a:rPr lang="en-US" sz="2588" b="1">
                <a:solidFill>
                  <a:srgbClr val="EC3223"/>
                </a:solidFill>
                <a:latin typeface="Comic Sans Bold"/>
                <a:ea typeface="Comic Sans Bold"/>
                <a:cs typeface="Comic Sans Bold"/>
                <a:sym typeface="Comic Sans Bold"/>
              </a:rPr>
              <a:t> stockées et gérées</a:t>
            </a:r>
            <a:r>
              <a:rPr lang="en-US" sz="2588" b="1">
                <a:solidFill>
                  <a:srgbClr val="6D8896"/>
                </a:solidFill>
                <a:latin typeface="Comic Sans Bold"/>
                <a:ea typeface="Comic Sans Bold"/>
                <a:cs typeface="Comic Sans Bold"/>
                <a:sym typeface="Comic Sans Bold"/>
              </a:rPr>
              <a:t> sur un serveur central. Lorsqu'un utilisateur veut travailler sur le projet</a:t>
            </a:r>
            <a:r>
              <a:rPr lang="en-US" sz="2588" b="1">
                <a:solidFill>
                  <a:srgbClr val="EC3223"/>
                </a:solidFill>
                <a:latin typeface="Comic Sans Bold"/>
                <a:ea typeface="Comic Sans Bold"/>
                <a:cs typeface="Comic Sans Bold"/>
                <a:sym typeface="Comic Sans Bold"/>
              </a:rPr>
              <a:t>, il télécharge</a:t>
            </a:r>
            <a:r>
              <a:rPr lang="en-US" sz="2588" b="1">
                <a:solidFill>
                  <a:srgbClr val="6D8896"/>
                </a:solidFill>
                <a:latin typeface="Comic Sans Bold"/>
                <a:ea typeface="Comic Sans Bold"/>
                <a:cs typeface="Comic Sans Bold"/>
                <a:sym typeface="Comic Sans Bold"/>
              </a:rPr>
              <a:t> la version la plus récente depuis le serveur (appelée </a:t>
            </a:r>
            <a:r>
              <a:rPr lang="en-US" sz="2588" b="1">
                <a:solidFill>
                  <a:srgbClr val="EC3223"/>
                </a:solidFill>
                <a:latin typeface="Comic Sans Bold"/>
                <a:ea typeface="Comic Sans Bold"/>
                <a:cs typeface="Comic Sans Bold"/>
                <a:sym typeface="Comic Sans Bold"/>
              </a:rPr>
              <a:t>checkout</a:t>
            </a:r>
            <a:r>
              <a:rPr lang="en-US" sz="2588" b="1">
                <a:solidFill>
                  <a:srgbClr val="6D8896"/>
                </a:solidFill>
                <a:latin typeface="Comic Sans Bold"/>
                <a:ea typeface="Comic Sans Bold"/>
                <a:cs typeface="Comic Sans Bold"/>
                <a:sym typeface="Comic Sans Bold"/>
              </a:rPr>
              <a:t>), et lorsqu’il effectue des modifications, il les</a:t>
            </a:r>
            <a:r>
              <a:rPr lang="en-US" sz="2588" b="1">
                <a:solidFill>
                  <a:srgbClr val="EC3223"/>
                </a:solidFill>
                <a:latin typeface="Comic Sans Bold"/>
                <a:ea typeface="Comic Sans Bold"/>
                <a:cs typeface="Comic Sans Bold"/>
                <a:sym typeface="Comic Sans Bold"/>
              </a:rPr>
              <a:t> envoie</a:t>
            </a:r>
            <a:r>
              <a:rPr lang="en-US" sz="2588" b="1">
                <a:solidFill>
                  <a:srgbClr val="6D8896"/>
                </a:solidFill>
                <a:latin typeface="Comic Sans Bold"/>
                <a:ea typeface="Comic Sans Bold"/>
                <a:cs typeface="Comic Sans Bold"/>
                <a:sym typeface="Comic Sans Bold"/>
              </a:rPr>
              <a:t> de nouveau au serveur central (appelé </a:t>
            </a:r>
            <a:r>
              <a:rPr lang="en-US" sz="2588" b="1">
                <a:solidFill>
                  <a:srgbClr val="EC3223"/>
                </a:solidFill>
                <a:latin typeface="Comic Sans Bold"/>
                <a:ea typeface="Comic Sans Bold"/>
                <a:cs typeface="Comic Sans Bold"/>
                <a:sym typeface="Comic Sans Bold"/>
              </a:rPr>
              <a:t>commit</a:t>
            </a:r>
            <a:r>
              <a:rPr lang="en-US" sz="2588" b="1">
                <a:solidFill>
                  <a:srgbClr val="6D8896"/>
                </a:solidFill>
                <a:latin typeface="Comic Sans Bold"/>
                <a:ea typeface="Comic Sans Bold"/>
                <a:cs typeface="Comic Sans Bold"/>
                <a:sym typeface="Comic Sans Bold"/>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152947" y="649015"/>
            <a:ext cx="14389572" cy="9285290"/>
          </a:xfrm>
          <a:custGeom>
            <a:avLst/>
            <a:gdLst/>
            <a:ahLst/>
            <a:cxnLst/>
            <a:rect l="l" t="t" r="r" b="b"/>
            <a:pathLst>
              <a:path w="14389572" h="9285290">
                <a:moveTo>
                  <a:pt x="0" y="0"/>
                </a:moveTo>
                <a:lnTo>
                  <a:pt x="14389572" y="0"/>
                </a:lnTo>
                <a:lnTo>
                  <a:pt x="14389572" y="9285290"/>
                </a:lnTo>
                <a:lnTo>
                  <a:pt x="0" y="92852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2018034" y="5143500"/>
            <a:ext cx="3977437" cy="1240392"/>
            <a:chOff x="0" y="0"/>
            <a:chExt cx="1047555" cy="326688"/>
          </a:xfrm>
        </p:grpSpPr>
        <p:sp>
          <p:nvSpPr>
            <p:cNvPr id="6" name="Freeform 6"/>
            <p:cNvSpPr/>
            <p:nvPr/>
          </p:nvSpPr>
          <p:spPr>
            <a:xfrm>
              <a:off x="0" y="0"/>
              <a:ext cx="1047555" cy="326688"/>
            </a:xfrm>
            <a:custGeom>
              <a:avLst/>
              <a:gdLst/>
              <a:ahLst/>
              <a:cxnLst/>
              <a:rect l="l" t="t" r="r" b="b"/>
              <a:pathLst>
                <a:path w="1047555" h="326688">
                  <a:moveTo>
                    <a:pt x="0" y="0"/>
                  </a:moveTo>
                  <a:lnTo>
                    <a:pt x="1047555" y="0"/>
                  </a:lnTo>
                  <a:lnTo>
                    <a:pt x="1047555" y="326688"/>
                  </a:lnTo>
                  <a:lnTo>
                    <a:pt x="0" y="326688"/>
                  </a:lnTo>
                  <a:close/>
                </a:path>
              </a:pathLst>
            </a:custGeom>
            <a:solidFill>
              <a:srgbClr val="38B6FF"/>
            </a:solidFill>
          </p:spPr>
        </p:sp>
        <p:sp>
          <p:nvSpPr>
            <p:cNvPr id="7" name="TextBox 7"/>
            <p:cNvSpPr txBox="1"/>
            <p:nvPr/>
          </p:nvSpPr>
          <p:spPr>
            <a:xfrm>
              <a:off x="0" y="-47625"/>
              <a:ext cx="1047555" cy="374313"/>
            </a:xfrm>
            <a:prstGeom prst="rect">
              <a:avLst/>
            </a:prstGeom>
          </p:spPr>
          <p:txBody>
            <a:bodyPr lIns="50800" tIns="50800" rIns="50800" bIns="50800" rtlCol="0" anchor="ctr"/>
            <a:lstStyle/>
            <a:p>
              <a:pPr algn="ctr">
                <a:lnSpc>
                  <a:spcPts val="3359"/>
                </a:lnSpc>
              </a:pPr>
              <a:r>
                <a:rPr lang="en-US" sz="2399" b="1">
                  <a:solidFill>
                    <a:srgbClr val="000000"/>
                  </a:solidFill>
                  <a:latin typeface="Comic Sans Bold"/>
                  <a:ea typeface="Comic Sans Bold"/>
                  <a:cs typeface="Comic Sans Bold"/>
                  <a:sym typeface="Comic Sans Bold"/>
                </a:rPr>
                <a:t>Fichier de travail</a:t>
              </a:r>
            </a:p>
          </p:txBody>
        </p:sp>
      </p:grpSp>
      <p:grpSp>
        <p:nvGrpSpPr>
          <p:cNvPr id="8" name="Group 8"/>
          <p:cNvGrpSpPr/>
          <p:nvPr/>
        </p:nvGrpSpPr>
        <p:grpSpPr>
          <a:xfrm>
            <a:off x="12018034" y="7384017"/>
            <a:ext cx="3977437" cy="1216796"/>
            <a:chOff x="0" y="0"/>
            <a:chExt cx="1047555" cy="320473"/>
          </a:xfrm>
        </p:grpSpPr>
        <p:sp>
          <p:nvSpPr>
            <p:cNvPr id="9" name="Freeform 9"/>
            <p:cNvSpPr/>
            <p:nvPr/>
          </p:nvSpPr>
          <p:spPr>
            <a:xfrm>
              <a:off x="0" y="0"/>
              <a:ext cx="1047555" cy="320473"/>
            </a:xfrm>
            <a:custGeom>
              <a:avLst/>
              <a:gdLst/>
              <a:ahLst/>
              <a:cxnLst/>
              <a:rect l="l" t="t" r="r" b="b"/>
              <a:pathLst>
                <a:path w="1047555" h="320473">
                  <a:moveTo>
                    <a:pt x="99269" y="0"/>
                  </a:moveTo>
                  <a:lnTo>
                    <a:pt x="948286" y="0"/>
                  </a:lnTo>
                  <a:cubicBezTo>
                    <a:pt x="974614" y="0"/>
                    <a:pt x="999863" y="10459"/>
                    <a:pt x="1018480" y="29075"/>
                  </a:cubicBezTo>
                  <a:cubicBezTo>
                    <a:pt x="1037097" y="47692"/>
                    <a:pt x="1047555" y="72942"/>
                    <a:pt x="1047555" y="99269"/>
                  </a:cubicBezTo>
                  <a:lnTo>
                    <a:pt x="1047555" y="221204"/>
                  </a:lnTo>
                  <a:cubicBezTo>
                    <a:pt x="1047555" y="247532"/>
                    <a:pt x="1037097" y="272781"/>
                    <a:pt x="1018480" y="291398"/>
                  </a:cubicBezTo>
                  <a:cubicBezTo>
                    <a:pt x="999863" y="310014"/>
                    <a:pt x="974614" y="320473"/>
                    <a:pt x="948286" y="320473"/>
                  </a:cubicBezTo>
                  <a:lnTo>
                    <a:pt x="99269" y="320473"/>
                  </a:lnTo>
                  <a:cubicBezTo>
                    <a:pt x="72942" y="320473"/>
                    <a:pt x="47692" y="310014"/>
                    <a:pt x="29075" y="291398"/>
                  </a:cubicBezTo>
                  <a:cubicBezTo>
                    <a:pt x="10459" y="272781"/>
                    <a:pt x="0" y="247532"/>
                    <a:pt x="0" y="221204"/>
                  </a:cubicBezTo>
                  <a:lnTo>
                    <a:pt x="0" y="99269"/>
                  </a:lnTo>
                  <a:cubicBezTo>
                    <a:pt x="0" y="72942"/>
                    <a:pt x="10459" y="47692"/>
                    <a:pt x="29075" y="29075"/>
                  </a:cubicBezTo>
                  <a:cubicBezTo>
                    <a:pt x="47692" y="10459"/>
                    <a:pt x="72942" y="0"/>
                    <a:pt x="99269" y="0"/>
                  </a:cubicBezTo>
                  <a:close/>
                </a:path>
              </a:pathLst>
            </a:custGeom>
            <a:solidFill>
              <a:srgbClr val="FFDE59"/>
            </a:solidFill>
          </p:spPr>
        </p:sp>
        <p:sp>
          <p:nvSpPr>
            <p:cNvPr id="10" name="TextBox 10"/>
            <p:cNvSpPr txBox="1"/>
            <p:nvPr/>
          </p:nvSpPr>
          <p:spPr>
            <a:xfrm>
              <a:off x="0" y="-38100"/>
              <a:ext cx="1047555" cy="358573"/>
            </a:xfrm>
            <a:prstGeom prst="rect">
              <a:avLst/>
            </a:prstGeom>
          </p:spPr>
          <p:txBody>
            <a:bodyPr lIns="50800" tIns="50800" rIns="50800" bIns="50800" rtlCol="0" anchor="ctr"/>
            <a:lstStyle/>
            <a:p>
              <a:pPr algn="ctr">
                <a:lnSpc>
                  <a:spcPts val="3079"/>
                </a:lnSpc>
              </a:pPr>
              <a:r>
                <a:rPr lang="en-US" sz="2199" b="1">
                  <a:solidFill>
                    <a:srgbClr val="0C1A23"/>
                  </a:solidFill>
                  <a:latin typeface="Comic Sans Bold"/>
                  <a:ea typeface="Comic Sans Bold"/>
                  <a:cs typeface="Comic Sans Bold"/>
                  <a:sym typeface="Comic Sans Bold"/>
                </a:rPr>
                <a:t>Dépôt de changement</a:t>
              </a:r>
            </a:p>
          </p:txBody>
        </p:sp>
      </p:grpSp>
      <p:grpSp>
        <p:nvGrpSpPr>
          <p:cNvPr id="11" name="Group 11"/>
          <p:cNvGrpSpPr/>
          <p:nvPr/>
        </p:nvGrpSpPr>
        <p:grpSpPr>
          <a:xfrm rot="5400000">
            <a:off x="13432505" y="6779998"/>
            <a:ext cx="1148496" cy="356284"/>
            <a:chOff x="0" y="0"/>
            <a:chExt cx="1333800" cy="413768"/>
          </a:xfrm>
        </p:grpSpPr>
        <p:sp>
          <p:nvSpPr>
            <p:cNvPr id="12" name="Freeform 12"/>
            <p:cNvSpPr/>
            <p:nvPr/>
          </p:nvSpPr>
          <p:spPr>
            <a:xfrm>
              <a:off x="0" y="0"/>
              <a:ext cx="1333800" cy="413768"/>
            </a:xfrm>
            <a:custGeom>
              <a:avLst/>
              <a:gdLst/>
              <a:ahLst/>
              <a:cxnLst/>
              <a:rect l="l" t="t" r="r" b="b"/>
              <a:pathLst>
                <a:path w="1333800" h="413768">
                  <a:moveTo>
                    <a:pt x="273050" y="0"/>
                  </a:moveTo>
                  <a:lnTo>
                    <a:pt x="0" y="206884"/>
                  </a:lnTo>
                  <a:lnTo>
                    <a:pt x="273050" y="413768"/>
                  </a:lnTo>
                  <a:lnTo>
                    <a:pt x="273050" y="280418"/>
                  </a:lnTo>
                  <a:lnTo>
                    <a:pt x="1060750" y="280418"/>
                  </a:lnTo>
                  <a:lnTo>
                    <a:pt x="1060750" y="413768"/>
                  </a:lnTo>
                  <a:lnTo>
                    <a:pt x="1333800" y="206884"/>
                  </a:lnTo>
                  <a:lnTo>
                    <a:pt x="1060750" y="0"/>
                  </a:lnTo>
                  <a:lnTo>
                    <a:pt x="1060750" y="133350"/>
                  </a:lnTo>
                  <a:lnTo>
                    <a:pt x="273050" y="133350"/>
                  </a:lnTo>
                  <a:lnTo>
                    <a:pt x="273050" y="0"/>
                  </a:lnTo>
                  <a:close/>
                </a:path>
              </a:pathLst>
            </a:custGeom>
            <a:solidFill>
              <a:srgbClr val="0C1A23"/>
            </a:solidFill>
          </p:spPr>
        </p:sp>
        <p:sp>
          <p:nvSpPr>
            <p:cNvPr id="13" name="TextBox 13"/>
            <p:cNvSpPr txBox="1"/>
            <p:nvPr/>
          </p:nvSpPr>
          <p:spPr>
            <a:xfrm>
              <a:off x="101600" y="101600"/>
              <a:ext cx="1130600" cy="172468"/>
            </a:xfrm>
            <a:prstGeom prst="rect">
              <a:avLst/>
            </a:prstGeom>
          </p:spPr>
          <p:txBody>
            <a:bodyPr lIns="50800" tIns="50800" rIns="50800" bIns="50800" rtlCol="0" anchor="ctr"/>
            <a:lstStyle/>
            <a:p>
              <a:pPr algn="ctr">
                <a:lnSpc>
                  <a:spcPts val="2520"/>
                </a:lnSpc>
              </a:pPr>
              <a:endParaRPr/>
            </a:p>
          </p:txBody>
        </p:sp>
      </p:grpSp>
      <p:sp>
        <p:nvSpPr>
          <p:cNvPr id="14" name="TextBox 14"/>
          <p:cNvSpPr txBox="1"/>
          <p:nvPr/>
        </p:nvSpPr>
        <p:spPr>
          <a:xfrm>
            <a:off x="6098125" y="929181"/>
            <a:ext cx="6219527" cy="636538"/>
          </a:xfrm>
          <a:prstGeom prst="rect">
            <a:avLst/>
          </a:prstGeom>
        </p:spPr>
        <p:txBody>
          <a:bodyPr lIns="0" tIns="0" rIns="0" bIns="0" rtlCol="0" anchor="t">
            <a:spAutoFit/>
          </a:bodyPr>
          <a:lstStyle/>
          <a:p>
            <a:pPr marL="0" lvl="0" indent="0" algn="ctr">
              <a:lnSpc>
                <a:spcPts val="5179"/>
              </a:lnSpc>
              <a:spcBef>
                <a:spcPct val="0"/>
              </a:spcBef>
            </a:pPr>
            <a:r>
              <a:rPr lang="en-US" sz="3699" b="1" u="none" strike="noStrike">
                <a:solidFill>
                  <a:srgbClr val="FFF6BE"/>
                </a:solidFill>
                <a:latin typeface="Comic Sans Bold"/>
                <a:ea typeface="Comic Sans Bold"/>
                <a:cs typeface="Comic Sans Bold"/>
                <a:sym typeface="Comic Sans Bold"/>
              </a:rPr>
              <a:t>DOCUMENTATION</a:t>
            </a:r>
          </a:p>
        </p:txBody>
      </p:sp>
      <p:sp>
        <p:nvSpPr>
          <p:cNvPr id="15" name="TextBox 15"/>
          <p:cNvSpPr txBox="1"/>
          <p:nvPr/>
        </p:nvSpPr>
        <p:spPr>
          <a:xfrm>
            <a:off x="2650282" y="2080236"/>
            <a:ext cx="7838177" cy="941070"/>
          </a:xfrm>
          <a:prstGeom prst="rect">
            <a:avLst/>
          </a:prstGeom>
        </p:spPr>
        <p:txBody>
          <a:bodyPr lIns="0" tIns="0" rIns="0" bIns="0" rtlCol="0" anchor="t">
            <a:spAutoFit/>
          </a:bodyPr>
          <a:lstStyle/>
          <a:p>
            <a:pPr algn="ctr">
              <a:lnSpc>
                <a:spcPts val="3779"/>
              </a:lnSpc>
              <a:spcBef>
                <a:spcPct val="0"/>
              </a:spcBef>
            </a:pPr>
            <a:r>
              <a:rPr lang="en-US" sz="2699" b="1">
                <a:solidFill>
                  <a:srgbClr val="82798F"/>
                </a:solidFill>
                <a:latin typeface="Comic Sans Bold"/>
                <a:ea typeface="Comic Sans Bold"/>
                <a:cs typeface="Comic Sans Bold"/>
                <a:sym typeface="Comic Sans Bold"/>
              </a:rPr>
              <a:t>LE CONTRÔLE DE VERSION DÉCENTRALISÉ (OU DISTRIBUÉ) :</a:t>
            </a:r>
          </a:p>
        </p:txBody>
      </p:sp>
      <p:sp>
        <p:nvSpPr>
          <p:cNvPr id="16" name="AutoShape 16"/>
          <p:cNvSpPr/>
          <p:nvPr/>
        </p:nvSpPr>
        <p:spPr>
          <a:xfrm flipV="1">
            <a:off x="11616887" y="4841710"/>
            <a:ext cx="4598174" cy="9801"/>
          </a:xfrm>
          <a:prstGeom prst="line">
            <a:avLst/>
          </a:prstGeom>
          <a:ln w="142875" cap="flat">
            <a:solidFill>
              <a:srgbClr val="000000"/>
            </a:solidFill>
            <a:prstDash val="solid"/>
            <a:headEnd type="none" w="sm" len="sm"/>
            <a:tailEnd type="none" w="sm" len="sm"/>
          </a:ln>
        </p:spPr>
      </p:sp>
      <p:sp>
        <p:nvSpPr>
          <p:cNvPr id="17" name="AutoShape 17"/>
          <p:cNvSpPr/>
          <p:nvPr/>
        </p:nvSpPr>
        <p:spPr>
          <a:xfrm>
            <a:off x="11596012" y="9186862"/>
            <a:ext cx="4619049" cy="0"/>
          </a:xfrm>
          <a:prstGeom prst="line">
            <a:avLst/>
          </a:prstGeom>
          <a:ln w="142875" cap="flat">
            <a:solidFill>
              <a:srgbClr val="000000"/>
            </a:solidFill>
            <a:prstDash val="solid"/>
            <a:headEnd type="none" w="sm" len="sm"/>
            <a:tailEnd type="none" w="sm" len="sm"/>
          </a:ln>
        </p:spPr>
      </p:sp>
      <p:sp>
        <p:nvSpPr>
          <p:cNvPr id="18" name="AutoShape 18"/>
          <p:cNvSpPr/>
          <p:nvPr/>
        </p:nvSpPr>
        <p:spPr>
          <a:xfrm flipH="1" flipV="1">
            <a:off x="16215061" y="4775173"/>
            <a:ext cx="0" cy="4340252"/>
          </a:xfrm>
          <a:prstGeom prst="line">
            <a:avLst/>
          </a:prstGeom>
          <a:ln w="142875" cap="flat">
            <a:solidFill>
              <a:srgbClr val="000000"/>
            </a:solidFill>
            <a:prstDash val="solid"/>
            <a:headEnd type="none" w="sm" len="sm"/>
            <a:tailEnd type="none" w="sm" len="sm"/>
          </a:ln>
        </p:spPr>
      </p:sp>
      <p:sp>
        <p:nvSpPr>
          <p:cNvPr id="19" name="AutoShape 19"/>
          <p:cNvSpPr/>
          <p:nvPr/>
        </p:nvSpPr>
        <p:spPr>
          <a:xfrm>
            <a:off x="11667450" y="4846610"/>
            <a:ext cx="0" cy="4340252"/>
          </a:xfrm>
          <a:prstGeom prst="line">
            <a:avLst/>
          </a:prstGeom>
          <a:ln w="142875" cap="flat">
            <a:solidFill>
              <a:srgbClr val="000000"/>
            </a:solidFill>
            <a:prstDash val="solid"/>
            <a:headEnd type="none" w="sm" len="sm"/>
            <a:tailEnd type="none" w="sm" len="sm"/>
          </a:ln>
        </p:spPr>
      </p:sp>
      <p:sp>
        <p:nvSpPr>
          <p:cNvPr id="20" name="TextBox 20"/>
          <p:cNvSpPr txBox="1"/>
          <p:nvPr/>
        </p:nvSpPr>
        <p:spPr>
          <a:xfrm>
            <a:off x="2318834" y="3213567"/>
            <a:ext cx="9000953" cy="6258466"/>
          </a:xfrm>
          <a:prstGeom prst="rect">
            <a:avLst/>
          </a:prstGeom>
        </p:spPr>
        <p:txBody>
          <a:bodyPr lIns="0" tIns="0" rIns="0" bIns="0" rtlCol="0" anchor="t">
            <a:spAutoFit/>
          </a:bodyPr>
          <a:lstStyle/>
          <a:p>
            <a:pPr algn="ctr">
              <a:lnSpc>
                <a:spcPts val="3715"/>
              </a:lnSpc>
            </a:pPr>
            <a:r>
              <a:rPr lang="en-US" sz="2653" b="1">
                <a:solidFill>
                  <a:srgbClr val="0C1A23"/>
                </a:solidFill>
                <a:latin typeface="Comic Sans Bold"/>
                <a:ea typeface="Comic Sans Bold"/>
                <a:cs typeface="Comic Sans Bold"/>
                <a:sym typeface="Comic Sans Bold"/>
              </a:rPr>
              <a:t>Le contrôle de version décentralisé:</a:t>
            </a:r>
          </a:p>
          <a:p>
            <a:pPr algn="ctr">
              <a:lnSpc>
                <a:spcPts val="3434"/>
              </a:lnSpc>
            </a:pPr>
            <a:endParaRPr lang="en-US" sz="2653" b="1">
              <a:solidFill>
                <a:srgbClr val="0C1A23"/>
              </a:solidFill>
              <a:latin typeface="Comic Sans Bold"/>
              <a:ea typeface="Comic Sans Bold"/>
              <a:cs typeface="Comic Sans Bold"/>
              <a:sym typeface="Comic Sans Bold"/>
            </a:endParaRPr>
          </a:p>
          <a:p>
            <a:pPr algn="ctr">
              <a:lnSpc>
                <a:spcPts val="3574"/>
              </a:lnSpc>
              <a:spcBef>
                <a:spcPct val="0"/>
              </a:spcBef>
            </a:pPr>
            <a:r>
              <a:rPr lang="en-US" sz="2553" b="1">
                <a:solidFill>
                  <a:srgbClr val="6D8896"/>
                </a:solidFill>
                <a:latin typeface="Comic Sans Bold"/>
                <a:ea typeface="Comic Sans Bold"/>
                <a:cs typeface="Comic Sans Bold"/>
                <a:sym typeface="Comic Sans Bold"/>
              </a:rPr>
              <a:t> est un modèle dans lequel chaque utilisateur possède une</a:t>
            </a:r>
            <a:r>
              <a:rPr lang="en-US" sz="2553" b="1">
                <a:solidFill>
                  <a:srgbClr val="EC3223"/>
                </a:solidFill>
                <a:latin typeface="Comic Sans Bold"/>
                <a:ea typeface="Comic Sans Bold"/>
                <a:cs typeface="Comic Sans Bold"/>
                <a:sym typeface="Comic Sans Bold"/>
              </a:rPr>
              <a:t> copie complète</a:t>
            </a:r>
            <a:r>
              <a:rPr lang="en-US" sz="2553" b="1">
                <a:solidFill>
                  <a:srgbClr val="6D8896"/>
                </a:solidFill>
                <a:latin typeface="Comic Sans Bold"/>
                <a:ea typeface="Comic Sans Bold"/>
                <a:cs typeface="Comic Sans Bold"/>
                <a:sym typeface="Comic Sans Bold"/>
              </a:rPr>
              <a:t> et </a:t>
            </a:r>
            <a:r>
              <a:rPr lang="en-US" sz="2553" b="1">
                <a:solidFill>
                  <a:srgbClr val="EC3223"/>
                </a:solidFill>
                <a:latin typeface="Comic Sans Bold"/>
                <a:ea typeface="Comic Sans Bold"/>
                <a:cs typeface="Comic Sans Bold"/>
                <a:sym typeface="Comic Sans Bold"/>
              </a:rPr>
              <a:t>indépendante </a:t>
            </a:r>
            <a:r>
              <a:rPr lang="en-US" sz="2553" b="1">
                <a:solidFill>
                  <a:srgbClr val="6D8896"/>
                </a:solidFill>
                <a:latin typeface="Comic Sans Bold"/>
                <a:ea typeface="Comic Sans Bold"/>
                <a:cs typeface="Comic Sans Bold"/>
                <a:sym typeface="Comic Sans Bold"/>
              </a:rPr>
              <a:t>du projet, y compris son historique complet de versions. </a:t>
            </a:r>
            <a:r>
              <a:rPr lang="en-US" sz="2553" b="1">
                <a:solidFill>
                  <a:srgbClr val="EC3223"/>
                </a:solidFill>
                <a:latin typeface="Comic Sans Bold"/>
                <a:ea typeface="Comic Sans Bold"/>
                <a:cs typeface="Comic Sans Bold"/>
                <a:sym typeface="Comic Sans Bold"/>
              </a:rPr>
              <a:t>Contrairement </a:t>
            </a:r>
            <a:r>
              <a:rPr lang="en-US" sz="2553" b="1">
                <a:solidFill>
                  <a:srgbClr val="6D8896"/>
                </a:solidFill>
                <a:latin typeface="Comic Sans Bold"/>
                <a:ea typeface="Comic Sans Bold"/>
                <a:cs typeface="Comic Sans Bold"/>
                <a:sym typeface="Comic Sans Bold"/>
              </a:rPr>
              <a:t>au modèle centralisé où le serveur stocke </a:t>
            </a:r>
            <a:r>
              <a:rPr lang="en-US" sz="2553" b="1">
                <a:solidFill>
                  <a:srgbClr val="EC3223"/>
                </a:solidFill>
                <a:latin typeface="Comic Sans Bold"/>
                <a:ea typeface="Comic Sans Bold"/>
                <a:cs typeface="Comic Sans Bold"/>
                <a:sym typeface="Comic Sans Bold"/>
              </a:rPr>
              <a:t>l'historique</a:t>
            </a:r>
            <a:r>
              <a:rPr lang="en-US" sz="2553" b="1">
                <a:solidFill>
                  <a:srgbClr val="6D8896"/>
                </a:solidFill>
                <a:latin typeface="Comic Sans Bold"/>
                <a:ea typeface="Comic Sans Bold"/>
                <a:cs typeface="Comic Sans Bold"/>
                <a:sym typeface="Comic Sans Bold"/>
              </a:rPr>
              <a:t>, dans un système décentralisé, chaque utilisateur gère ses </a:t>
            </a:r>
            <a:r>
              <a:rPr lang="en-US" sz="2553" b="1">
                <a:solidFill>
                  <a:srgbClr val="EC3223"/>
                </a:solidFill>
                <a:latin typeface="Comic Sans Bold"/>
                <a:ea typeface="Comic Sans Bold"/>
                <a:cs typeface="Comic Sans Bold"/>
                <a:sym typeface="Comic Sans Bold"/>
              </a:rPr>
              <a:t>propres versions localement</a:t>
            </a:r>
            <a:r>
              <a:rPr lang="en-US" sz="2553" b="1">
                <a:solidFill>
                  <a:srgbClr val="6D8896"/>
                </a:solidFill>
                <a:latin typeface="Comic Sans Bold"/>
                <a:ea typeface="Comic Sans Bold"/>
                <a:cs typeface="Comic Sans Bold"/>
                <a:sym typeface="Comic Sans Bold"/>
              </a:rPr>
              <a:t> et peut travailler de manière </a:t>
            </a:r>
            <a:r>
              <a:rPr lang="en-US" sz="2553" b="1">
                <a:solidFill>
                  <a:srgbClr val="EC3223"/>
                </a:solidFill>
                <a:latin typeface="Comic Sans Bold"/>
                <a:ea typeface="Comic Sans Bold"/>
                <a:cs typeface="Comic Sans Bold"/>
                <a:sym typeface="Comic Sans Bold"/>
              </a:rPr>
              <a:t>autonome.</a:t>
            </a:r>
            <a:r>
              <a:rPr lang="en-US" sz="2553" b="1">
                <a:solidFill>
                  <a:srgbClr val="6D8896"/>
                </a:solidFill>
                <a:latin typeface="Comic Sans Bold"/>
                <a:ea typeface="Comic Sans Bold"/>
                <a:cs typeface="Comic Sans Bold"/>
                <a:sym typeface="Comic Sans Bold"/>
              </a:rPr>
              <a:t> Les modifications sont enregistrées sur la machine</a:t>
            </a:r>
            <a:r>
              <a:rPr lang="en-US" sz="2553" b="1">
                <a:solidFill>
                  <a:srgbClr val="EC3223"/>
                </a:solidFill>
                <a:latin typeface="Comic Sans Bold"/>
                <a:ea typeface="Comic Sans Bold"/>
                <a:cs typeface="Comic Sans Bold"/>
                <a:sym typeface="Comic Sans Bold"/>
              </a:rPr>
              <a:t> locale </a:t>
            </a:r>
            <a:r>
              <a:rPr lang="en-US" sz="2553" b="1">
                <a:solidFill>
                  <a:srgbClr val="6D8896"/>
                </a:solidFill>
                <a:latin typeface="Comic Sans Bold"/>
                <a:ea typeface="Comic Sans Bold"/>
                <a:cs typeface="Comic Sans Bold"/>
                <a:sym typeface="Comic Sans Bold"/>
              </a:rPr>
              <a:t>de l'utilisateur, et les utilisateurs peuvent </a:t>
            </a:r>
            <a:r>
              <a:rPr lang="en-US" sz="2553" b="1">
                <a:solidFill>
                  <a:srgbClr val="EC3223"/>
                </a:solidFill>
                <a:latin typeface="Comic Sans Bold"/>
                <a:ea typeface="Comic Sans Bold"/>
                <a:cs typeface="Comic Sans Bold"/>
                <a:sym typeface="Comic Sans Bold"/>
              </a:rPr>
              <a:t>échanger</a:t>
            </a:r>
            <a:r>
              <a:rPr lang="en-US" sz="2553" b="1">
                <a:solidFill>
                  <a:srgbClr val="6D8896"/>
                </a:solidFill>
                <a:latin typeface="Comic Sans Bold"/>
                <a:ea typeface="Comic Sans Bold"/>
                <a:cs typeface="Comic Sans Bold"/>
                <a:sym typeface="Comic Sans Bold"/>
              </a:rPr>
              <a:t> des modifications entre eux en </a:t>
            </a:r>
            <a:r>
              <a:rPr lang="en-US" sz="2553" b="1">
                <a:solidFill>
                  <a:srgbClr val="EC3223"/>
                </a:solidFill>
                <a:latin typeface="Comic Sans Bold"/>
                <a:ea typeface="Comic Sans Bold"/>
                <a:cs typeface="Comic Sans Bold"/>
                <a:sym typeface="Comic Sans Bold"/>
              </a:rPr>
              <a:t>synchronisant</a:t>
            </a:r>
            <a:r>
              <a:rPr lang="en-US" sz="2553" b="1">
                <a:solidFill>
                  <a:srgbClr val="6D8896"/>
                </a:solidFill>
                <a:latin typeface="Comic Sans Bold"/>
                <a:ea typeface="Comic Sans Bold"/>
                <a:cs typeface="Comic Sans Bold"/>
                <a:sym typeface="Comic Sans Bold"/>
              </a:rPr>
              <a:t> leurs versions avec celles des </a:t>
            </a:r>
            <a:r>
              <a:rPr lang="en-US" sz="2553" b="1">
                <a:solidFill>
                  <a:srgbClr val="EC3223"/>
                </a:solidFill>
                <a:latin typeface="Comic Sans Bold"/>
                <a:ea typeface="Comic Sans Bold"/>
                <a:cs typeface="Comic Sans Bold"/>
                <a:sym typeface="Comic Sans Bold"/>
              </a:rPr>
              <a:t>autres</a:t>
            </a:r>
            <a:r>
              <a:rPr lang="en-US" sz="2553" b="1">
                <a:solidFill>
                  <a:srgbClr val="6D8896"/>
                </a:solidFill>
                <a:latin typeface="Comic Sans Bold"/>
                <a:ea typeface="Comic Sans Bold"/>
                <a:cs typeface="Comic Sans Bold"/>
                <a:sym typeface="Comic Sans Bold"/>
              </a:rPr>
              <a:t>, sans avoir besoin d'une </a:t>
            </a:r>
            <a:r>
              <a:rPr lang="en-US" sz="2553" b="1">
                <a:solidFill>
                  <a:srgbClr val="EC3223"/>
                </a:solidFill>
                <a:latin typeface="Comic Sans Bold"/>
                <a:ea typeface="Comic Sans Bold"/>
                <a:cs typeface="Comic Sans Bold"/>
                <a:sym typeface="Comic Sans Bold"/>
              </a:rPr>
              <a:t>connexion constante</a:t>
            </a:r>
            <a:r>
              <a:rPr lang="en-US" sz="2553" b="1">
                <a:solidFill>
                  <a:srgbClr val="6D8896"/>
                </a:solidFill>
                <a:latin typeface="Comic Sans Bold"/>
                <a:ea typeface="Comic Sans Bold"/>
                <a:cs typeface="Comic Sans Bold"/>
                <a:sym typeface="Comic Sans Bold"/>
              </a:rPr>
              <a:t> à un serveur </a:t>
            </a:r>
            <a:r>
              <a:rPr lang="en-US" sz="2553" b="1">
                <a:solidFill>
                  <a:srgbClr val="EC3223"/>
                </a:solidFill>
                <a:latin typeface="Comic Sans Bold"/>
                <a:ea typeface="Comic Sans Bold"/>
                <a:cs typeface="Comic Sans Bold"/>
                <a:sym typeface="Comic Sans Bold"/>
              </a:rPr>
              <a:t>central.</a:t>
            </a:r>
          </a:p>
        </p:txBody>
      </p:sp>
      <p:grpSp>
        <p:nvGrpSpPr>
          <p:cNvPr id="21" name="Group 21"/>
          <p:cNvGrpSpPr/>
          <p:nvPr/>
        </p:nvGrpSpPr>
        <p:grpSpPr>
          <a:xfrm>
            <a:off x="12018034" y="2607146"/>
            <a:ext cx="3977437" cy="1216796"/>
            <a:chOff x="0" y="0"/>
            <a:chExt cx="1047555" cy="320473"/>
          </a:xfrm>
        </p:grpSpPr>
        <p:sp>
          <p:nvSpPr>
            <p:cNvPr id="22" name="Freeform 22"/>
            <p:cNvSpPr/>
            <p:nvPr/>
          </p:nvSpPr>
          <p:spPr>
            <a:xfrm>
              <a:off x="0" y="0"/>
              <a:ext cx="1047555" cy="320473"/>
            </a:xfrm>
            <a:custGeom>
              <a:avLst/>
              <a:gdLst/>
              <a:ahLst/>
              <a:cxnLst/>
              <a:rect l="l" t="t" r="r" b="b"/>
              <a:pathLst>
                <a:path w="1047555" h="320473">
                  <a:moveTo>
                    <a:pt x="99269" y="0"/>
                  </a:moveTo>
                  <a:lnTo>
                    <a:pt x="948286" y="0"/>
                  </a:lnTo>
                  <a:cubicBezTo>
                    <a:pt x="974614" y="0"/>
                    <a:pt x="999863" y="10459"/>
                    <a:pt x="1018480" y="29075"/>
                  </a:cubicBezTo>
                  <a:cubicBezTo>
                    <a:pt x="1037097" y="47692"/>
                    <a:pt x="1047555" y="72942"/>
                    <a:pt x="1047555" y="99269"/>
                  </a:cubicBezTo>
                  <a:lnTo>
                    <a:pt x="1047555" y="221204"/>
                  </a:lnTo>
                  <a:cubicBezTo>
                    <a:pt x="1047555" y="247532"/>
                    <a:pt x="1037097" y="272781"/>
                    <a:pt x="1018480" y="291398"/>
                  </a:cubicBezTo>
                  <a:cubicBezTo>
                    <a:pt x="999863" y="310014"/>
                    <a:pt x="974614" y="320473"/>
                    <a:pt x="948286" y="320473"/>
                  </a:cubicBezTo>
                  <a:lnTo>
                    <a:pt x="99269" y="320473"/>
                  </a:lnTo>
                  <a:cubicBezTo>
                    <a:pt x="72942" y="320473"/>
                    <a:pt x="47692" y="310014"/>
                    <a:pt x="29075" y="291398"/>
                  </a:cubicBezTo>
                  <a:cubicBezTo>
                    <a:pt x="10459" y="272781"/>
                    <a:pt x="0" y="247532"/>
                    <a:pt x="0" y="221204"/>
                  </a:cubicBezTo>
                  <a:lnTo>
                    <a:pt x="0" y="99269"/>
                  </a:lnTo>
                  <a:cubicBezTo>
                    <a:pt x="0" y="72942"/>
                    <a:pt x="10459" y="47692"/>
                    <a:pt x="29075" y="29075"/>
                  </a:cubicBezTo>
                  <a:cubicBezTo>
                    <a:pt x="47692" y="10459"/>
                    <a:pt x="72942" y="0"/>
                    <a:pt x="99269" y="0"/>
                  </a:cubicBezTo>
                  <a:close/>
                </a:path>
              </a:pathLst>
            </a:custGeom>
            <a:solidFill>
              <a:srgbClr val="FFDE59"/>
            </a:solidFill>
          </p:spPr>
        </p:sp>
        <p:sp>
          <p:nvSpPr>
            <p:cNvPr id="23" name="TextBox 23"/>
            <p:cNvSpPr txBox="1"/>
            <p:nvPr/>
          </p:nvSpPr>
          <p:spPr>
            <a:xfrm>
              <a:off x="0" y="-38100"/>
              <a:ext cx="1047555" cy="358573"/>
            </a:xfrm>
            <a:prstGeom prst="rect">
              <a:avLst/>
            </a:prstGeom>
          </p:spPr>
          <p:txBody>
            <a:bodyPr lIns="50800" tIns="50800" rIns="50800" bIns="50800" rtlCol="0" anchor="ctr"/>
            <a:lstStyle/>
            <a:p>
              <a:pPr algn="ctr">
                <a:lnSpc>
                  <a:spcPts val="3079"/>
                </a:lnSpc>
              </a:pPr>
              <a:r>
                <a:rPr lang="en-US" sz="2199" b="1">
                  <a:solidFill>
                    <a:srgbClr val="0C1A23"/>
                  </a:solidFill>
                  <a:latin typeface="Comic Sans Bold"/>
                  <a:ea typeface="Comic Sans Bold"/>
                  <a:cs typeface="Comic Sans Bold"/>
                  <a:sym typeface="Comic Sans Bold"/>
                </a:rPr>
                <a:t>Dépôt de changement</a:t>
              </a:r>
            </a:p>
          </p:txBody>
        </p:sp>
      </p:grpSp>
      <p:grpSp>
        <p:nvGrpSpPr>
          <p:cNvPr id="24" name="Group 24"/>
          <p:cNvGrpSpPr/>
          <p:nvPr/>
        </p:nvGrpSpPr>
        <p:grpSpPr>
          <a:xfrm rot="5400000">
            <a:off x="13490102" y="4156719"/>
            <a:ext cx="1060575" cy="329009"/>
            <a:chOff x="0" y="0"/>
            <a:chExt cx="1333800" cy="413768"/>
          </a:xfrm>
        </p:grpSpPr>
        <p:sp>
          <p:nvSpPr>
            <p:cNvPr id="25" name="Freeform 25"/>
            <p:cNvSpPr/>
            <p:nvPr/>
          </p:nvSpPr>
          <p:spPr>
            <a:xfrm>
              <a:off x="0" y="0"/>
              <a:ext cx="1333800" cy="413768"/>
            </a:xfrm>
            <a:custGeom>
              <a:avLst/>
              <a:gdLst/>
              <a:ahLst/>
              <a:cxnLst/>
              <a:rect l="l" t="t" r="r" b="b"/>
              <a:pathLst>
                <a:path w="1333800" h="413768">
                  <a:moveTo>
                    <a:pt x="273050" y="0"/>
                  </a:moveTo>
                  <a:lnTo>
                    <a:pt x="0" y="206884"/>
                  </a:lnTo>
                  <a:lnTo>
                    <a:pt x="273050" y="413768"/>
                  </a:lnTo>
                  <a:lnTo>
                    <a:pt x="273050" y="280418"/>
                  </a:lnTo>
                  <a:lnTo>
                    <a:pt x="1060750" y="280418"/>
                  </a:lnTo>
                  <a:lnTo>
                    <a:pt x="1060750" y="413768"/>
                  </a:lnTo>
                  <a:lnTo>
                    <a:pt x="1333800" y="206884"/>
                  </a:lnTo>
                  <a:lnTo>
                    <a:pt x="1060750" y="0"/>
                  </a:lnTo>
                  <a:lnTo>
                    <a:pt x="1060750" y="133350"/>
                  </a:lnTo>
                  <a:lnTo>
                    <a:pt x="273050" y="133350"/>
                  </a:lnTo>
                  <a:lnTo>
                    <a:pt x="273050" y="0"/>
                  </a:lnTo>
                  <a:close/>
                </a:path>
              </a:pathLst>
            </a:custGeom>
            <a:solidFill>
              <a:srgbClr val="0C1A23"/>
            </a:solidFill>
          </p:spPr>
        </p:sp>
        <p:sp>
          <p:nvSpPr>
            <p:cNvPr id="26" name="TextBox 26"/>
            <p:cNvSpPr txBox="1"/>
            <p:nvPr/>
          </p:nvSpPr>
          <p:spPr>
            <a:xfrm>
              <a:off x="101600" y="101600"/>
              <a:ext cx="1130600" cy="172468"/>
            </a:xfrm>
            <a:prstGeom prst="rect">
              <a:avLst/>
            </a:prstGeom>
          </p:spPr>
          <p:txBody>
            <a:bodyPr lIns="50800" tIns="50800" rIns="50800" bIns="50800" rtlCol="0" anchor="ctr"/>
            <a:lstStyle/>
            <a:p>
              <a:pPr algn="ctr">
                <a:lnSpc>
                  <a:spcPts val="2520"/>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28700" y="-186267"/>
            <a:ext cx="16230600" cy="10473267"/>
          </a:xfrm>
          <a:custGeom>
            <a:avLst/>
            <a:gdLst/>
            <a:ahLst/>
            <a:cxnLst/>
            <a:rect l="l" t="t" r="r" b="b"/>
            <a:pathLst>
              <a:path w="16230600" h="10473267">
                <a:moveTo>
                  <a:pt x="0" y="0"/>
                </a:moveTo>
                <a:lnTo>
                  <a:pt x="16230600" y="0"/>
                </a:lnTo>
                <a:lnTo>
                  <a:pt x="16230600" y="10473267"/>
                </a:lnTo>
                <a:lnTo>
                  <a:pt x="0" y="104732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AutoShape 5"/>
          <p:cNvSpPr/>
          <p:nvPr/>
        </p:nvSpPr>
        <p:spPr>
          <a:xfrm>
            <a:off x="2650454" y="3386311"/>
            <a:ext cx="12641598" cy="0"/>
          </a:xfrm>
          <a:prstGeom prst="line">
            <a:avLst/>
          </a:prstGeom>
          <a:ln w="66675" cap="flat">
            <a:solidFill>
              <a:srgbClr val="82798F"/>
            </a:solidFill>
            <a:prstDash val="solid"/>
            <a:headEnd type="none" w="sm" len="sm"/>
            <a:tailEnd type="none" w="sm" len="sm"/>
          </a:ln>
        </p:spPr>
      </p:sp>
      <p:grpSp>
        <p:nvGrpSpPr>
          <p:cNvPr id="6" name="Group 6"/>
          <p:cNvGrpSpPr/>
          <p:nvPr/>
        </p:nvGrpSpPr>
        <p:grpSpPr>
          <a:xfrm>
            <a:off x="1882930" y="3002549"/>
            <a:ext cx="767524" cy="7675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1</a:t>
              </a:r>
            </a:p>
          </p:txBody>
        </p:sp>
      </p:grpSp>
      <p:sp>
        <p:nvSpPr>
          <p:cNvPr id="9" name="TextBox 9"/>
          <p:cNvSpPr txBox="1"/>
          <p:nvPr/>
        </p:nvSpPr>
        <p:spPr>
          <a:xfrm>
            <a:off x="5377787" y="952500"/>
            <a:ext cx="7532427" cy="636538"/>
          </a:xfrm>
          <a:prstGeom prst="rect">
            <a:avLst/>
          </a:prstGeom>
        </p:spPr>
        <p:txBody>
          <a:bodyPr lIns="0" tIns="0" rIns="0" bIns="0" rtlCol="0" anchor="t">
            <a:spAutoFit/>
          </a:bodyPr>
          <a:lstStyle/>
          <a:p>
            <a:pPr marL="0" lvl="0" indent="0" algn="ctr">
              <a:lnSpc>
                <a:spcPts val="5179"/>
              </a:lnSpc>
              <a:spcBef>
                <a:spcPct val="0"/>
              </a:spcBef>
            </a:pPr>
            <a:r>
              <a:rPr lang="en-US" sz="3699" b="1" u="none" strike="noStrike">
                <a:solidFill>
                  <a:srgbClr val="FFF6BE"/>
                </a:solidFill>
                <a:latin typeface="Comic Sans Bold"/>
                <a:ea typeface="Comic Sans Bold"/>
                <a:cs typeface="Comic Sans Bold"/>
                <a:sym typeface="Comic Sans Bold"/>
              </a:rPr>
              <a:t>PROCESS</a:t>
            </a:r>
          </a:p>
        </p:txBody>
      </p:sp>
      <p:sp>
        <p:nvSpPr>
          <p:cNvPr id="10" name="TextBox 10"/>
          <p:cNvSpPr txBox="1"/>
          <p:nvPr/>
        </p:nvSpPr>
        <p:spPr>
          <a:xfrm>
            <a:off x="2049404" y="1733214"/>
            <a:ext cx="13626411" cy="1019176"/>
          </a:xfrm>
          <a:prstGeom prst="rect">
            <a:avLst/>
          </a:prstGeom>
        </p:spPr>
        <p:txBody>
          <a:bodyPr lIns="0" tIns="0" rIns="0" bIns="0" rtlCol="0" anchor="t">
            <a:spAutoFit/>
          </a:bodyPr>
          <a:lstStyle/>
          <a:p>
            <a:pPr algn="l">
              <a:lnSpc>
                <a:spcPts val="4199"/>
              </a:lnSpc>
              <a:spcBef>
                <a:spcPct val="0"/>
              </a:spcBef>
            </a:pPr>
            <a:r>
              <a:rPr lang="en-US" sz="2999" b="1">
                <a:solidFill>
                  <a:srgbClr val="82798F"/>
                </a:solidFill>
                <a:latin typeface="Comic Sans Bold"/>
                <a:ea typeface="Comic Sans Bold"/>
                <a:cs typeface="Comic Sans Bold"/>
                <a:sym typeface="Comic Sans Bold"/>
              </a:rPr>
              <a:t>Qu'est-ce qui caractérise le contrôle de version décentralisé par rapport aux autres méthodes ?</a:t>
            </a:r>
          </a:p>
        </p:txBody>
      </p:sp>
      <p:sp>
        <p:nvSpPr>
          <p:cNvPr id="11" name="TextBox 11"/>
          <p:cNvSpPr txBox="1"/>
          <p:nvPr/>
        </p:nvSpPr>
        <p:spPr>
          <a:xfrm>
            <a:off x="1214839" y="3970098"/>
            <a:ext cx="3873750" cy="6940296"/>
          </a:xfrm>
          <a:prstGeom prst="rect">
            <a:avLst/>
          </a:prstGeom>
        </p:spPr>
        <p:txBody>
          <a:bodyPr lIns="0" tIns="0" rIns="0" bIns="0" rtlCol="0" anchor="t">
            <a:spAutoFit/>
          </a:bodyPr>
          <a:lstStyle/>
          <a:p>
            <a:pPr algn="ctr">
              <a:lnSpc>
                <a:spcPts val="3045"/>
              </a:lnSpc>
            </a:pPr>
            <a:r>
              <a:rPr lang="en-US" sz="2100" b="1">
                <a:solidFill>
                  <a:srgbClr val="0C1A23"/>
                </a:solidFill>
                <a:latin typeface="Comic Sans Bold"/>
                <a:ea typeface="Comic Sans Bold"/>
                <a:cs typeface="Comic Sans Bold"/>
                <a:sym typeface="Comic Sans Bold"/>
              </a:rPr>
              <a:t>Copies complètes du projet :</a:t>
            </a:r>
          </a:p>
          <a:p>
            <a:pPr algn="ctr">
              <a:lnSpc>
                <a:spcPts val="3045"/>
              </a:lnSpc>
            </a:pPr>
            <a:r>
              <a:rPr lang="en-US" sz="2100" b="1">
                <a:solidFill>
                  <a:srgbClr val="82798F"/>
                </a:solidFill>
                <a:latin typeface="Comic Sans Bold"/>
                <a:ea typeface="Comic Sans Bold"/>
                <a:cs typeface="Comic Sans Bold"/>
                <a:sym typeface="Comic Sans Bold"/>
              </a:rPr>
              <a:t> Chaque utilisateur possède une copie complète du projet et de son historique, ce qui permet de travailler de manière autonome.</a:t>
            </a:r>
          </a:p>
          <a:p>
            <a:pPr algn="ctr">
              <a:lnSpc>
                <a:spcPts val="3045"/>
              </a:lnSpc>
            </a:pPr>
            <a:r>
              <a:rPr lang="en-US" sz="2100" b="1">
                <a:solidFill>
                  <a:srgbClr val="82798F"/>
                </a:solidFill>
                <a:latin typeface="Comic Sans Bold"/>
                <a:ea typeface="Comic Sans Bold"/>
                <a:cs typeface="Comic Sans Bold"/>
                <a:sym typeface="Comic Sans Bold"/>
              </a:rPr>
              <a:t>Gestion des conflits : Les systèmes décentralisés, comme Git, permettent de gérer facilement les conflits qui peuvent survenir lorsqu'un utilisateur modifie une partie du projet déjà modifiée par un autre utilisateur, en offrant des outils pour fusionner les versions.</a:t>
            </a:r>
          </a:p>
          <a:p>
            <a:pPr algn="ctr">
              <a:lnSpc>
                <a:spcPts val="3045"/>
              </a:lnSpc>
            </a:pPr>
            <a:endParaRPr lang="en-US" sz="2100" b="1">
              <a:solidFill>
                <a:srgbClr val="82798F"/>
              </a:solidFill>
              <a:latin typeface="Comic Sans Bold"/>
              <a:ea typeface="Comic Sans Bold"/>
              <a:cs typeface="Comic Sans Bold"/>
              <a:sym typeface="Comic Sans Bold"/>
            </a:endParaRPr>
          </a:p>
          <a:p>
            <a:pPr algn="ctr">
              <a:lnSpc>
                <a:spcPts val="4599"/>
              </a:lnSpc>
            </a:pPr>
            <a:endParaRPr lang="en-US" sz="2100" b="1">
              <a:solidFill>
                <a:srgbClr val="82798F"/>
              </a:solidFill>
              <a:latin typeface="Comic Sans Bold"/>
              <a:ea typeface="Comic Sans Bold"/>
              <a:cs typeface="Comic Sans Bold"/>
              <a:sym typeface="Comic Sans Bold"/>
            </a:endParaRPr>
          </a:p>
        </p:txBody>
      </p:sp>
      <p:sp>
        <p:nvSpPr>
          <p:cNvPr id="12" name="TextBox 12"/>
          <p:cNvSpPr txBox="1"/>
          <p:nvPr/>
        </p:nvSpPr>
        <p:spPr>
          <a:xfrm>
            <a:off x="5088589" y="3970098"/>
            <a:ext cx="4202813" cy="6718538"/>
          </a:xfrm>
          <a:prstGeom prst="rect">
            <a:avLst/>
          </a:prstGeom>
        </p:spPr>
        <p:txBody>
          <a:bodyPr lIns="0" tIns="0" rIns="0" bIns="0" rtlCol="0" anchor="t">
            <a:spAutoFit/>
          </a:bodyPr>
          <a:lstStyle/>
          <a:p>
            <a:pPr algn="ctr">
              <a:lnSpc>
                <a:spcPts val="3094"/>
              </a:lnSpc>
            </a:pPr>
            <a:r>
              <a:rPr lang="en-US" sz="2134" b="1">
                <a:solidFill>
                  <a:srgbClr val="0C1A23"/>
                </a:solidFill>
                <a:latin typeface="Comic Sans Bold"/>
                <a:ea typeface="Comic Sans Bold"/>
                <a:cs typeface="Comic Sans Bold"/>
                <a:sym typeface="Comic Sans Bold"/>
              </a:rPr>
              <a:t>Autonomie des utilisateurs :</a:t>
            </a:r>
          </a:p>
          <a:p>
            <a:pPr algn="ctr">
              <a:lnSpc>
                <a:spcPts val="3094"/>
              </a:lnSpc>
            </a:pPr>
            <a:r>
              <a:rPr lang="en-US" sz="2134" b="1">
                <a:solidFill>
                  <a:srgbClr val="82798F"/>
                </a:solidFill>
                <a:latin typeface="Comic Sans Bold"/>
                <a:ea typeface="Comic Sans Bold"/>
                <a:cs typeface="Comic Sans Bold"/>
                <a:sym typeface="Comic Sans Bold"/>
              </a:rPr>
              <a:t> Les utilisateurs peuvent travailler localement, sans nécessiter une connexion continue à un serveur central.</a:t>
            </a:r>
          </a:p>
          <a:p>
            <a:pPr algn="ctr">
              <a:lnSpc>
                <a:spcPts val="3094"/>
              </a:lnSpc>
            </a:pPr>
            <a:r>
              <a:rPr lang="en-US" sz="2134" b="1">
                <a:solidFill>
                  <a:srgbClr val="0C1A23"/>
                </a:solidFill>
                <a:latin typeface="Comic Sans Bold"/>
                <a:ea typeface="Comic Sans Bold"/>
                <a:cs typeface="Comic Sans Bold"/>
                <a:sym typeface="Comic Sans Bold"/>
              </a:rPr>
              <a:t>Sécurité accrue :</a:t>
            </a:r>
            <a:r>
              <a:rPr lang="en-US" sz="2134">
                <a:solidFill>
                  <a:srgbClr val="82798F"/>
                </a:solidFill>
                <a:latin typeface="Comic Sans"/>
                <a:ea typeface="Comic Sans"/>
                <a:cs typeface="Comic Sans"/>
                <a:sym typeface="Comic Sans"/>
              </a:rPr>
              <a:t> </a:t>
            </a:r>
            <a:r>
              <a:rPr lang="en-US" sz="2134" b="1">
                <a:solidFill>
                  <a:srgbClr val="82798F"/>
                </a:solidFill>
                <a:latin typeface="Comic Sans Bold"/>
                <a:ea typeface="Comic Sans Bold"/>
                <a:cs typeface="Comic Sans Bold"/>
                <a:sym typeface="Comic Sans Bold"/>
              </a:rPr>
              <a:t>Étant donné que chaque utilisateur a une copie complète de l'historique du projet, la perte de données est moins probable. Si un serveur distant devient inaccessible, les utilisateurs peuvent continuer à travailler localement et synchroniser plus tard.</a:t>
            </a:r>
          </a:p>
          <a:p>
            <a:pPr algn="ctr">
              <a:lnSpc>
                <a:spcPts val="3094"/>
              </a:lnSpc>
            </a:pPr>
            <a:endParaRPr lang="en-US" sz="2134" b="1">
              <a:solidFill>
                <a:srgbClr val="82798F"/>
              </a:solidFill>
              <a:latin typeface="Comic Sans Bold"/>
              <a:ea typeface="Comic Sans Bold"/>
              <a:cs typeface="Comic Sans Bold"/>
              <a:sym typeface="Comic Sans Bold"/>
            </a:endParaRPr>
          </a:p>
          <a:p>
            <a:pPr algn="ctr">
              <a:lnSpc>
                <a:spcPts val="4673"/>
              </a:lnSpc>
            </a:pPr>
            <a:endParaRPr lang="en-US" sz="2134" b="1">
              <a:solidFill>
                <a:srgbClr val="82798F"/>
              </a:solidFill>
              <a:latin typeface="Comic Sans Bold"/>
              <a:ea typeface="Comic Sans Bold"/>
              <a:cs typeface="Comic Sans Bold"/>
              <a:sym typeface="Comic Sans Bold"/>
            </a:endParaRPr>
          </a:p>
        </p:txBody>
      </p:sp>
      <p:grpSp>
        <p:nvGrpSpPr>
          <p:cNvPr id="13" name="Group 13"/>
          <p:cNvGrpSpPr/>
          <p:nvPr/>
        </p:nvGrpSpPr>
        <p:grpSpPr>
          <a:xfrm>
            <a:off x="6723433" y="3002549"/>
            <a:ext cx="767524" cy="76752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2</a:t>
              </a:r>
            </a:p>
          </p:txBody>
        </p:sp>
      </p:grpSp>
      <p:grpSp>
        <p:nvGrpSpPr>
          <p:cNvPr id="16" name="Group 16"/>
          <p:cNvGrpSpPr/>
          <p:nvPr/>
        </p:nvGrpSpPr>
        <p:grpSpPr>
          <a:xfrm>
            <a:off x="14908290" y="3002549"/>
            <a:ext cx="767524" cy="76752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4</a:t>
              </a:r>
            </a:p>
          </p:txBody>
        </p:sp>
      </p:grpSp>
      <p:sp>
        <p:nvSpPr>
          <p:cNvPr id="19" name="TextBox 19"/>
          <p:cNvSpPr txBox="1"/>
          <p:nvPr/>
        </p:nvSpPr>
        <p:spPr>
          <a:xfrm>
            <a:off x="5424541" y="239286"/>
            <a:ext cx="6932060" cy="639446"/>
          </a:xfrm>
          <a:prstGeom prst="rect">
            <a:avLst/>
          </a:prstGeom>
        </p:spPr>
        <p:txBody>
          <a:bodyPr lIns="0" tIns="0" rIns="0" bIns="0" rtlCol="0" anchor="t">
            <a:spAutoFit/>
          </a:bodyPr>
          <a:lstStyle/>
          <a:p>
            <a:pPr algn="ctr">
              <a:lnSpc>
                <a:spcPts val="5179"/>
              </a:lnSpc>
              <a:spcBef>
                <a:spcPct val="0"/>
              </a:spcBef>
            </a:pPr>
            <a:r>
              <a:rPr lang="en-US" sz="3699" b="1">
                <a:solidFill>
                  <a:srgbClr val="000000"/>
                </a:solidFill>
                <a:latin typeface="Comic Sans Bold"/>
                <a:ea typeface="Comic Sans Bold"/>
                <a:cs typeface="Comic Sans Bold"/>
                <a:sym typeface="Comic Sans Bold"/>
              </a:rPr>
              <a:t>GESTIONS DE VERSIONS</a:t>
            </a:r>
          </a:p>
        </p:txBody>
      </p:sp>
      <p:grpSp>
        <p:nvGrpSpPr>
          <p:cNvPr id="20" name="Group 20"/>
          <p:cNvGrpSpPr/>
          <p:nvPr/>
        </p:nvGrpSpPr>
        <p:grpSpPr>
          <a:xfrm>
            <a:off x="10815862" y="3002549"/>
            <a:ext cx="767524" cy="767524"/>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C</a:t>
              </a:r>
            </a:p>
          </p:txBody>
        </p:sp>
      </p:grpSp>
      <p:sp>
        <p:nvSpPr>
          <p:cNvPr id="23" name="TextBox 23"/>
          <p:cNvSpPr txBox="1"/>
          <p:nvPr/>
        </p:nvSpPr>
        <p:spPr>
          <a:xfrm>
            <a:off x="9383992" y="4057620"/>
            <a:ext cx="3766447" cy="3594338"/>
          </a:xfrm>
          <a:prstGeom prst="rect">
            <a:avLst/>
          </a:prstGeom>
        </p:spPr>
        <p:txBody>
          <a:bodyPr lIns="0" tIns="0" rIns="0" bIns="0" rtlCol="0" anchor="t">
            <a:spAutoFit/>
          </a:bodyPr>
          <a:lstStyle/>
          <a:p>
            <a:pPr algn="ctr">
              <a:lnSpc>
                <a:spcPts val="3094"/>
              </a:lnSpc>
            </a:pPr>
            <a:r>
              <a:rPr lang="en-US" sz="2134" b="1">
                <a:solidFill>
                  <a:srgbClr val="0C1A23"/>
                </a:solidFill>
                <a:latin typeface="Comic Sans Bold"/>
                <a:ea typeface="Comic Sans Bold"/>
                <a:cs typeface="Comic Sans Bold"/>
                <a:sym typeface="Comic Sans Bold"/>
              </a:rPr>
              <a:t>Flexibilité des branches et des fusions :</a:t>
            </a:r>
          </a:p>
          <a:p>
            <a:pPr algn="ctr">
              <a:lnSpc>
                <a:spcPts val="3094"/>
              </a:lnSpc>
            </a:pPr>
            <a:r>
              <a:rPr lang="en-US" sz="2134" b="1">
                <a:solidFill>
                  <a:srgbClr val="82798F"/>
                </a:solidFill>
                <a:latin typeface="Comic Sans Bold"/>
                <a:ea typeface="Comic Sans Bold"/>
                <a:cs typeface="Comic Sans Bold"/>
                <a:sym typeface="Comic Sans Bold"/>
              </a:rPr>
              <a:t> Les utilisateurs peuvent créer des branches pour développer des fonctionnalités et fusionner les modifications sans affecter le projet principal.</a:t>
            </a:r>
          </a:p>
          <a:p>
            <a:pPr algn="ctr">
              <a:lnSpc>
                <a:spcPts val="4673"/>
              </a:lnSpc>
            </a:pPr>
            <a:endParaRPr lang="en-US" sz="2134" b="1">
              <a:solidFill>
                <a:srgbClr val="82798F"/>
              </a:solidFill>
              <a:latin typeface="Comic Sans Bold"/>
              <a:ea typeface="Comic Sans Bold"/>
              <a:cs typeface="Comic Sans Bold"/>
              <a:sym typeface="Comic Sans Bold"/>
            </a:endParaRPr>
          </a:p>
        </p:txBody>
      </p:sp>
      <p:sp>
        <p:nvSpPr>
          <p:cNvPr id="24" name="TextBox 24"/>
          <p:cNvSpPr txBox="1"/>
          <p:nvPr/>
        </p:nvSpPr>
        <p:spPr>
          <a:xfrm>
            <a:off x="13243030" y="4482448"/>
            <a:ext cx="3832617" cy="4375388"/>
          </a:xfrm>
          <a:prstGeom prst="rect">
            <a:avLst/>
          </a:prstGeom>
        </p:spPr>
        <p:txBody>
          <a:bodyPr lIns="0" tIns="0" rIns="0" bIns="0" rtlCol="0" anchor="t">
            <a:spAutoFit/>
          </a:bodyPr>
          <a:lstStyle/>
          <a:p>
            <a:pPr algn="ctr">
              <a:lnSpc>
                <a:spcPts val="3094"/>
              </a:lnSpc>
            </a:pPr>
            <a:r>
              <a:rPr lang="en-US" sz="2134" b="1">
                <a:solidFill>
                  <a:srgbClr val="0C1A23"/>
                </a:solidFill>
                <a:latin typeface="Comic Sans Bold"/>
                <a:ea typeface="Comic Sans Bold"/>
                <a:cs typeface="Comic Sans Bold"/>
                <a:sym typeface="Comic Sans Bold"/>
              </a:rPr>
              <a:t>Synchronisation décentralisée :</a:t>
            </a:r>
          </a:p>
          <a:p>
            <a:pPr algn="ctr">
              <a:lnSpc>
                <a:spcPts val="3094"/>
              </a:lnSpc>
            </a:pPr>
            <a:r>
              <a:rPr lang="en-US" sz="2134" b="1">
                <a:solidFill>
                  <a:srgbClr val="82798F"/>
                </a:solidFill>
                <a:latin typeface="Comic Sans Bold"/>
                <a:ea typeface="Comic Sans Bold"/>
                <a:cs typeface="Comic Sans Bold"/>
                <a:sym typeface="Comic Sans Bold"/>
              </a:rPr>
              <a:t> Les utilisateurs peuvent échanger leurs modifications en utilisant des opérations comme push et pull sans avoir besoin d'une connexion permanente au serveur central.</a:t>
            </a:r>
          </a:p>
          <a:p>
            <a:pPr algn="ctr">
              <a:lnSpc>
                <a:spcPts val="3094"/>
              </a:lnSpc>
            </a:pPr>
            <a:endParaRPr lang="en-US" sz="2134" b="1">
              <a:solidFill>
                <a:srgbClr val="82798F"/>
              </a:solidFill>
              <a:latin typeface="Comic Sans Bold"/>
              <a:ea typeface="Comic Sans Bold"/>
              <a:cs typeface="Comic Sans Bold"/>
              <a:sym typeface="Comic Sans Bold"/>
            </a:endParaRPr>
          </a:p>
          <a:p>
            <a:pPr algn="ctr">
              <a:lnSpc>
                <a:spcPts val="4673"/>
              </a:lnSpc>
            </a:pPr>
            <a:endParaRPr lang="en-US" sz="2134" b="1">
              <a:solidFill>
                <a:srgbClr val="82798F"/>
              </a:solidFill>
              <a:latin typeface="Comic Sans Bold"/>
              <a:ea typeface="Comic Sans Bold"/>
              <a:cs typeface="Comic Sans Bold"/>
              <a:sym typeface="Comic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113541" y="842852"/>
            <a:ext cx="14006647" cy="9038197"/>
          </a:xfrm>
          <a:custGeom>
            <a:avLst/>
            <a:gdLst/>
            <a:ahLst/>
            <a:cxnLst/>
            <a:rect l="l" t="t" r="r" b="b"/>
            <a:pathLst>
              <a:path w="14006647" h="9038197">
                <a:moveTo>
                  <a:pt x="0" y="0"/>
                </a:moveTo>
                <a:lnTo>
                  <a:pt x="14006647" y="0"/>
                </a:lnTo>
                <a:lnTo>
                  <a:pt x="14006647" y="9038197"/>
                </a:lnTo>
                <a:lnTo>
                  <a:pt x="0" y="90381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2910213" y="2968140"/>
            <a:ext cx="1988920" cy="1988920"/>
          </a:xfrm>
          <a:custGeom>
            <a:avLst/>
            <a:gdLst/>
            <a:ahLst/>
            <a:cxnLst/>
            <a:rect l="l" t="t" r="r" b="b"/>
            <a:pathLst>
              <a:path w="1988920" h="1988920">
                <a:moveTo>
                  <a:pt x="0" y="0"/>
                </a:moveTo>
                <a:lnTo>
                  <a:pt x="1988921" y="0"/>
                </a:lnTo>
                <a:lnTo>
                  <a:pt x="1988921" y="1988920"/>
                </a:lnTo>
                <a:lnTo>
                  <a:pt x="0" y="19889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2910213" y="5391361"/>
            <a:ext cx="1988920" cy="1959990"/>
          </a:xfrm>
          <a:custGeom>
            <a:avLst/>
            <a:gdLst/>
            <a:ahLst/>
            <a:cxnLst/>
            <a:rect l="l" t="t" r="r" b="b"/>
            <a:pathLst>
              <a:path w="1988920" h="1959990">
                <a:moveTo>
                  <a:pt x="0" y="0"/>
                </a:moveTo>
                <a:lnTo>
                  <a:pt x="1988921" y="0"/>
                </a:lnTo>
                <a:lnTo>
                  <a:pt x="1988921" y="1959991"/>
                </a:lnTo>
                <a:lnTo>
                  <a:pt x="0" y="195999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2910213" y="7729899"/>
            <a:ext cx="1988920" cy="1988920"/>
          </a:xfrm>
          <a:custGeom>
            <a:avLst/>
            <a:gdLst/>
            <a:ahLst/>
            <a:cxnLst/>
            <a:rect l="l" t="t" r="r" b="b"/>
            <a:pathLst>
              <a:path w="1988920" h="1988920">
                <a:moveTo>
                  <a:pt x="0" y="0"/>
                </a:moveTo>
                <a:lnTo>
                  <a:pt x="1988921" y="0"/>
                </a:lnTo>
                <a:lnTo>
                  <a:pt x="1988921" y="1988920"/>
                </a:lnTo>
                <a:lnTo>
                  <a:pt x="0" y="1988920"/>
                </a:lnTo>
                <a:lnTo>
                  <a:pt x="0" y="0"/>
                </a:lnTo>
                <a:close/>
              </a:path>
            </a:pathLst>
          </a:custGeom>
          <a:blipFill>
            <a:blip r:embed="rId12"/>
            <a:stretch>
              <a:fillRect/>
            </a:stretch>
          </a:blipFill>
        </p:spPr>
      </p:sp>
      <p:sp>
        <p:nvSpPr>
          <p:cNvPr id="8" name="TextBox 8"/>
          <p:cNvSpPr txBox="1"/>
          <p:nvPr/>
        </p:nvSpPr>
        <p:spPr>
          <a:xfrm>
            <a:off x="5377787" y="952500"/>
            <a:ext cx="7532427" cy="639445"/>
          </a:xfrm>
          <a:prstGeom prst="rect">
            <a:avLst/>
          </a:prstGeom>
        </p:spPr>
        <p:txBody>
          <a:bodyPr lIns="0" tIns="0" rIns="0" bIns="0" rtlCol="0" anchor="t">
            <a:spAutoFit/>
          </a:bodyPr>
          <a:lstStyle/>
          <a:p>
            <a:pPr marL="0" lvl="0" indent="0" algn="ctr">
              <a:lnSpc>
                <a:spcPts val="5179"/>
              </a:lnSpc>
              <a:spcBef>
                <a:spcPct val="0"/>
              </a:spcBef>
            </a:pPr>
            <a:r>
              <a:rPr lang="en-US" sz="3699" b="1">
                <a:solidFill>
                  <a:srgbClr val="0C1A23"/>
                </a:solidFill>
                <a:latin typeface="Comic Sans Bold"/>
                <a:ea typeface="Comic Sans Bold"/>
                <a:cs typeface="Comic Sans Bold"/>
                <a:sym typeface="Comic Sans Bold"/>
              </a:rPr>
              <a:t>GESTIONS DE VERSIONS</a:t>
            </a:r>
          </a:p>
        </p:txBody>
      </p:sp>
      <p:sp>
        <p:nvSpPr>
          <p:cNvPr id="9" name="TextBox 9"/>
          <p:cNvSpPr txBox="1"/>
          <p:nvPr/>
        </p:nvSpPr>
        <p:spPr>
          <a:xfrm>
            <a:off x="2683592" y="2117239"/>
            <a:ext cx="9277343" cy="850900"/>
          </a:xfrm>
          <a:prstGeom prst="rect">
            <a:avLst/>
          </a:prstGeom>
        </p:spPr>
        <p:txBody>
          <a:bodyPr lIns="0" tIns="0" rIns="0" bIns="0" rtlCol="0" anchor="t">
            <a:spAutoFit/>
          </a:bodyPr>
          <a:lstStyle/>
          <a:p>
            <a:pPr algn="l">
              <a:lnSpc>
                <a:spcPts val="3499"/>
              </a:lnSpc>
              <a:spcBef>
                <a:spcPct val="0"/>
              </a:spcBef>
            </a:pPr>
            <a:r>
              <a:rPr lang="en-US" sz="2499" b="1">
                <a:solidFill>
                  <a:srgbClr val="82798F"/>
                </a:solidFill>
                <a:latin typeface="Comic Sans Bold"/>
                <a:ea typeface="Comic Sans Bold"/>
                <a:cs typeface="Comic Sans Bold"/>
                <a:sym typeface="Comic Sans Bold"/>
              </a:rPr>
              <a:t>Parmi les outils de controle de versions les plus populaires on trouve:</a:t>
            </a:r>
          </a:p>
        </p:txBody>
      </p:sp>
      <p:sp>
        <p:nvSpPr>
          <p:cNvPr id="10" name="TextBox 10"/>
          <p:cNvSpPr txBox="1"/>
          <p:nvPr/>
        </p:nvSpPr>
        <p:spPr>
          <a:xfrm>
            <a:off x="2281888" y="3045759"/>
            <a:ext cx="9679047" cy="2036545"/>
          </a:xfrm>
          <a:prstGeom prst="rect">
            <a:avLst/>
          </a:prstGeom>
        </p:spPr>
        <p:txBody>
          <a:bodyPr lIns="0" tIns="0" rIns="0" bIns="0" rtlCol="0" anchor="t">
            <a:spAutoFit/>
          </a:bodyPr>
          <a:lstStyle/>
          <a:p>
            <a:pPr algn="l">
              <a:lnSpc>
                <a:spcPts val="3249"/>
              </a:lnSpc>
              <a:spcBef>
                <a:spcPct val="0"/>
              </a:spcBef>
            </a:pPr>
            <a:r>
              <a:rPr lang="en-US" sz="2321" b="1">
                <a:solidFill>
                  <a:srgbClr val="000000"/>
                </a:solidFill>
                <a:latin typeface="Comic Sans Bold"/>
                <a:ea typeface="Comic Sans Bold"/>
                <a:cs typeface="Comic Sans Bold"/>
                <a:sym typeface="Comic Sans Bold"/>
              </a:rPr>
              <a:t>GIT :</a:t>
            </a:r>
            <a:r>
              <a:rPr lang="en-US" sz="2321" b="1">
                <a:solidFill>
                  <a:srgbClr val="82798F"/>
                </a:solidFill>
                <a:latin typeface="Comic Sans Bold"/>
                <a:ea typeface="Comic Sans Bold"/>
                <a:cs typeface="Comic Sans Bold"/>
                <a:sym typeface="Comic Sans Bold"/>
              </a:rPr>
              <a:t>Un système </a:t>
            </a:r>
            <a:r>
              <a:rPr lang="en-US" sz="2321" b="1">
                <a:solidFill>
                  <a:srgbClr val="EC3223"/>
                </a:solidFill>
                <a:latin typeface="Comic Sans Bold"/>
                <a:ea typeface="Comic Sans Bold"/>
                <a:cs typeface="Comic Sans Bold"/>
                <a:sym typeface="Comic Sans Bold"/>
              </a:rPr>
              <a:t>décentralisé</a:t>
            </a:r>
            <a:r>
              <a:rPr lang="en-US" sz="2321" b="1">
                <a:solidFill>
                  <a:srgbClr val="82798F"/>
                </a:solidFill>
                <a:latin typeface="Comic Sans Bold"/>
                <a:ea typeface="Comic Sans Bold"/>
                <a:cs typeface="Comic Sans Bold"/>
                <a:sym typeface="Comic Sans Bold"/>
              </a:rPr>
              <a:t> créé par </a:t>
            </a:r>
            <a:r>
              <a:rPr lang="en-US" sz="2321" b="1">
                <a:solidFill>
                  <a:srgbClr val="EC3223"/>
                </a:solidFill>
                <a:latin typeface="Comic Sans Bold"/>
                <a:ea typeface="Comic Sans Bold"/>
                <a:cs typeface="Comic Sans Bold"/>
                <a:sym typeface="Comic Sans Bold"/>
              </a:rPr>
              <a:t>Linus Torvalds</a:t>
            </a:r>
            <a:r>
              <a:rPr lang="en-US" sz="2321" b="1">
                <a:solidFill>
                  <a:srgbClr val="82798F"/>
                </a:solidFill>
                <a:latin typeface="Comic Sans Bold"/>
                <a:ea typeface="Comic Sans Bold"/>
                <a:cs typeface="Comic Sans Bold"/>
                <a:sym typeface="Comic Sans Bold"/>
              </a:rPr>
              <a:t> en </a:t>
            </a:r>
            <a:r>
              <a:rPr lang="en-US" sz="2321" b="1">
                <a:solidFill>
                  <a:srgbClr val="EC3223"/>
                </a:solidFill>
                <a:latin typeface="Comic Sans Bold"/>
                <a:ea typeface="Comic Sans Bold"/>
                <a:cs typeface="Comic Sans Bold"/>
                <a:sym typeface="Comic Sans Bold"/>
              </a:rPr>
              <a:t>2005</a:t>
            </a:r>
            <a:r>
              <a:rPr lang="en-US" sz="2321" b="1">
                <a:solidFill>
                  <a:srgbClr val="82798F"/>
                </a:solidFill>
                <a:latin typeface="Comic Sans Bold"/>
                <a:ea typeface="Comic Sans Bold"/>
                <a:cs typeface="Comic Sans Bold"/>
                <a:sym typeface="Comic Sans Bold"/>
              </a:rPr>
              <a:t>, permettant à chaque utilisateur de </a:t>
            </a:r>
            <a:r>
              <a:rPr lang="en-US" sz="2321" b="1">
                <a:solidFill>
                  <a:srgbClr val="EC3223"/>
                </a:solidFill>
                <a:latin typeface="Comic Sans Bold"/>
                <a:ea typeface="Comic Sans Bold"/>
                <a:cs typeface="Comic Sans Bold"/>
                <a:sym typeface="Comic Sans Bold"/>
              </a:rPr>
              <a:t>disposer</a:t>
            </a:r>
            <a:r>
              <a:rPr lang="en-US" sz="2321" b="1">
                <a:solidFill>
                  <a:srgbClr val="82798F"/>
                </a:solidFill>
                <a:latin typeface="Comic Sans Bold"/>
                <a:ea typeface="Comic Sans Bold"/>
                <a:cs typeface="Comic Sans Bold"/>
                <a:sym typeface="Comic Sans Bold"/>
              </a:rPr>
              <a:t> d'une copie</a:t>
            </a:r>
            <a:r>
              <a:rPr lang="en-US" sz="2321" b="1">
                <a:solidFill>
                  <a:srgbClr val="EC3223"/>
                </a:solidFill>
                <a:latin typeface="Comic Sans Bold"/>
                <a:ea typeface="Comic Sans Bold"/>
                <a:cs typeface="Comic Sans Bold"/>
                <a:sym typeface="Comic Sans Bold"/>
              </a:rPr>
              <a:t> complète</a:t>
            </a:r>
            <a:r>
              <a:rPr lang="en-US" sz="2321" b="1">
                <a:solidFill>
                  <a:srgbClr val="82798F"/>
                </a:solidFill>
                <a:latin typeface="Comic Sans Bold"/>
                <a:ea typeface="Comic Sans Bold"/>
                <a:cs typeface="Comic Sans Bold"/>
                <a:sym typeface="Comic Sans Bold"/>
              </a:rPr>
              <a:t> du projet. Très </a:t>
            </a:r>
            <a:r>
              <a:rPr lang="en-US" sz="2321" b="1">
                <a:solidFill>
                  <a:srgbClr val="EC3223"/>
                </a:solidFill>
                <a:latin typeface="Comic Sans Bold"/>
                <a:ea typeface="Comic Sans Bold"/>
                <a:cs typeface="Comic Sans Bold"/>
                <a:sym typeface="Comic Sans Bold"/>
              </a:rPr>
              <a:t>rapide</a:t>
            </a:r>
            <a:r>
              <a:rPr lang="en-US" sz="2321" b="1">
                <a:solidFill>
                  <a:srgbClr val="82798F"/>
                </a:solidFill>
                <a:latin typeface="Comic Sans Bold"/>
                <a:ea typeface="Comic Sans Bold"/>
                <a:cs typeface="Comic Sans Bold"/>
                <a:sym typeface="Comic Sans Bold"/>
              </a:rPr>
              <a:t> et </a:t>
            </a:r>
            <a:r>
              <a:rPr lang="en-US" sz="2321" b="1">
                <a:solidFill>
                  <a:srgbClr val="EC3223"/>
                </a:solidFill>
                <a:latin typeface="Comic Sans Bold"/>
                <a:ea typeface="Comic Sans Bold"/>
                <a:cs typeface="Comic Sans Bold"/>
                <a:sym typeface="Comic Sans Bold"/>
              </a:rPr>
              <a:t>flexible,</a:t>
            </a:r>
            <a:r>
              <a:rPr lang="en-US" sz="2321" b="1">
                <a:solidFill>
                  <a:srgbClr val="82798F"/>
                </a:solidFill>
                <a:latin typeface="Comic Sans Bold"/>
                <a:ea typeface="Comic Sans Bold"/>
                <a:cs typeface="Comic Sans Bold"/>
                <a:sym typeface="Comic Sans Bold"/>
              </a:rPr>
              <a:t> </a:t>
            </a:r>
            <a:r>
              <a:rPr lang="en-US" sz="2321" b="1">
                <a:solidFill>
                  <a:srgbClr val="EC3223"/>
                </a:solidFill>
                <a:latin typeface="Comic Sans Bold"/>
                <a:ea typeface="Comic Sans Bold"/>
                <a:cs typeface="Comic Sans Bold"/>
                <a:sym typeface="Comic Sans Bold"/>
              </a:rPr>
              <a:t>Git</a:t>
            </a:r>
            <a:r>
              <a:rPr lang="en-US" sz="2321" b="1">
                <a:solidFill>
                  <a:srgbClr val="82798F"/>
                </a:solidFill>
                <a:latin typeface="Comic Sans Bold"/>
                <a:ea typeface="Comic Sans Bold"/>
                <a:cs typeface="Comic Sans Bold"/>
                <a:sym typeface="Comic Sans Bold"/>
              </a:rPr>
              <a:t> est largement utilisé grâce à des plateformes comme </a:t>
            </a:r>
            <a:r>
              <a:rPr lang="en-US" sz="2321" b="1">
                <a:solidFill>
                  <a:srgbClr val="EC3223"/>
                </a:solidFill>
                <a:latin typeface="Comic Sans Bold"/>
                <a:ea typeface="Comic Sans Bold"/>
                <a:cs typeface="Comic Sans Bold"/>
                <a:sym typeface="Comic Sans Bold"/>
              </a:rPr>
              <a:t>GitHub</a:t>
            </a:r>
            <a:r>
              <a:rPr lang="en-US" sz="2321" b="1">
                <a:solidFill>
                  <a:srgbClr val="82798F"/>
                </a:solidFill>
                <a:latin typeface="Comic Sans Bold"/>
                <a:ea typeface="Comic Sans Bold"/>
                <a:cs typeface="Comic Sans Bold"/>
                <a:sym typeface="Comic Sans Bold"/>
              </a:rPr>
              <a:t> et </a:t>
            </a:r>
            <a:r>
              <a:rPr lang="en-US" sz="2321" b="1">
                <a:solidFill>
                  <a:srgbClr val="EC3223"/>
                </a:solidFill>
                <a:latin typeface="Comic Sans Bold"/>
                <a:ea typeface="Comic Sans Bold"/>
                <a:cs typeface="Comic Sans Bold"/>
                <a:sym typeface="Comic Sans Bold"/>
              </a:rPr>
              <a:t>GitLab</a:t>
            </a:r>
            <a:r>
              <a:rPr lang="en-US" sz="2321" b="1">
                <a:solidFill>
                  <a:srgbClr val="82798F"/>
                </a:solidFill>
                <a:latin typeface="Comic Sans Bold"/>
                <a:ea typeface="Comic Sans Bold"/>
                <a:cs typeface="Comic Sans Bold"/>
                <a:sym typeface="Comic Sans Bold"/>
              </a:rPr>
              <a:t>. Il est apprécié pour sa gestion </a:t>
            </a:r>
            <a:r>
              <a:rPr lang="en-US" sz="2321" b="1">
                <a:solidFill>
                  <a:srgbClr val="EC3223"/>
                </a:solidFill>
                <a:latin typeface="Comic Sans Bold"/>
                <a:ea typeface="Comic Sans Bold"/>
                <a:cs typeface="Comic Sans Bold"/>
                <a:sym typeface="Comic Sans Bold"/>
              </a:rPr>
              <a:t>efficace</a:t>
            </a:r>
            <a:r>
              <a:rPr lang="en-US" sz="2321" b="1">
                <a:solidFill>
                  <a:srgbClr val="82798F"/>
                </a:solidFill>
                <a:latin typeface="Comic Sans Bold"/>
                <a:ea typeface="Comic Sans Bold"/>
                <a:cs typeface="Comic Sans Bold"/>
                <a:sym typeface="Comic Sans Bold"/>
              </a:rPr>
              <a:t> des projets de grande </a:t>
            </a:r>
            <a:r>
              <a:rPr lang="en-US" sz="2321" b="1">
                <a:solidFill>
                  <a:srgbClr val="EC3223"/>
                </a:solidFill>
                <a:latin typeface="Comic Sans Bold"/>
                <a:ea typeface="Comic Sans Bold"/>
                <a:cs typeface="Comic Sans Bold"/>
                <a:sym typeface="Comic Sans Bold"/>
              </a:rPr>
              <a:t>envergure</a:t>
            </a:r>
            <a:r>
              <a:rPr lang="en-US" sz="2321" b="1">
                <a:solidFill>
                  <a:srgbClr val="82798F"/>
                </a:solidFill>
                <a:latin typeface="Comic Sans Bold"/>
                <a:ea typeface="Comic Sans Bold"/>
                <a:cs typeface="Comic Sans Bold"/>
                <a:sym typeface="Comic Sans Bold"/>
              </a:rPr>
              <a:t>.</a:t>
            </a:r>
          </a:p>
        </p:txBody>
      </p:sp>
      <p:sp>
        <p:nvSpPr>
          <p:cNvPr id="11" name="TextBox 11"/>
          <p:cNvSpPr txBox="1"/>
          <p:nvPr/>
        </p:nvSpPr>
        <p:spPr>
          <a:xfrm>
            <a:off x="2281888" y="7728157"/>
            <a:ext cx="9878390" cy="1627266"/>
          </a:xfrm>
          <a:prstGeom prst="rect">
            <a:avLst/>
          </a:prstGeom>
        </p:spPr>
        <p:txBody>
          <a:bodyPr lIns="0" tIns="0" rIns="0" bIns="0" rtlCol="0" anchor="t">
            <a:spAutoFit/>
          </a:bodyPr>
          <a:lstStyle/>
          <a:p>
            <a:pPr algn="l">
              <a:lnSpc>
                <a:spcPts val="3233"/>
              </a:lnSpc>
              <a:spcBef>
                <a:spcPct val="0"/>
              </a:spcBef>
            </a:pPr>
            <a:r>
              <a:rPr lang="en-US" sz="2309" b="1">
                <a:solidFill>
                  <a:srgbClr val="000000"/>
                </a:solidFill>
                <a:latin typeface="Comic Sans Bold"/>
                <a:ea typeface="Comic Sans Bold"/>
                <a:cs typeface="Comic Sans Bold"/>
                <a:sym typeface="Comic Sans Bold"/>
              </a:rPr>
              <a:t>Bazaar (Bzr) :</a:t>
            </a:r>
            <a:r>
              <a:rPr lang="en-US" sz="2309" b="1">
                <a:solidFill>
                  <a:srgbClr val="82798F"/>
                </a:solidFill>
                <a:latin typeface="Comic Sans Bold"/>
                <a:ea typeface="Comic Sans Bold"/>
                <a:cs typeface="Comic Sans Bold"/>
                <a:sym typeface="Comic Sans Bold"/>
              </a:rPr>
              <a:t> Un outil développé par </a:t>
            </a:r>
            <a:r>
              <a:rPr lang="en-US" sz="2309" b="1">
                <a:solidFill>
                  <a:srgbClr val="EC3223"/>
                </a:solidFill>
                <a:latin typeface="Comic Sans Bold"/>
                <a:ea typeface="Comic Sans Bold"/>
                <a:cs typeface="Comic Sans Bold"/>
                <a:sym typeface="Comic Sans Bold"/>
              </a:rPr>
              <a:t>Canonical</a:t>
            </a:r>
            <a:r>
              <a:rPr lang="en-US" sz="2309" b="1">
                <a:solidFill>
                  <a:srgbClr val="82798F"/>
                </a:solidFill>
                <a:latin typeface="Comic Sans Bold"/>
                <a:ea typeface="Comic Sans Bold"/>
                <a:cs typeface="Comic Sans Bold"/>
                <a:sym typeface="Comic Sans Bold"/>
              </a:rPr>
              <a:t> en </a:t>
            </a:r>
            <a:r>
              <a:rPr lang="en-US" sz="2309" b="1">
                <a:solidFill>
                  <a:srgbClr val="EC3223"/>
                </a:solidFill>
                <a:latin typeface="Comic Sans Bold"/>
                <a:ea typeface="Comic Sans Bold"/>
                <a:cs typeface="Comic Sans Bold"/>
                <a:sym typeface="Comic Sans Bold"/>
              </a:rPr>
              <a:t>2005</a:t>
            </a:r>
            <a:r>
              <a:rPr lang="en-US" sz="2309" b="1">
                <a:solidFill>
                  <a:srgbClr val="82798F"/>
                </a:solidFill>
                <a:latin typeface="Comic Sans Bold"/>
                <a:ea typeface="Comic Sans Bold"/>
                <a:cs typeface="Comic Sans Bold"/>
                <a:sym typeface="Comic Sans Bold"/>
              </a:rPr>
              <a:t>, qui supporte à la fois des workflows </a:t>
            </a:r>
            <a:r>
              <a:rPr lang="en-US" sz="2309" b="1">
                <a:solidFill>
                  <a:srgbClr val="EC3223"/>
                </a:solidFill>
                <a:latin typeface="Comic Sans Bold"/>
                <a:ea typeface="Comic Sans Bold"/>
                <a:cs typeface="Comic Sans Bold"/>
                <a:sym typeface="Comic Sans Bold"/>
              </a:rPr>
              <a:t>centralisés</a:t>
            </a:r>
            <a:r>
              <a:rPr lang="en-US" sz="2309" b="1">
                <a:solidFill>
                  <a:srgbClr val="82798F"/>
                </a:solidFill>
                <a:latin typeface="Comic Sans Bold"/>
                <a:ea typeface="Comic Sans Bold"/>
                <a:cs typeface="Comic Sans Bold"/>
                <a:sym typeface="Comic Sans Bold"/>
              </a:rPr>
              <a:t> et</a:t>
            </a:r>
            <a:r>
              <a:rPr lang="en-US" sz="2309" b="1">
                <a:solidFill>
                  <a:srgbClr val="EC3223"/>
                </a:solidFill>
                <a:latin typeface="Comic Sans Bold"/>
                <a:ea typeface="Comic Sans Bold"/>
                <a:cs typeface="Comic Sans Bold"/>
                <a:sym typeface="Comic Sans Bold"/>
              </a:rPr>
              <a:t> décentralisés</a:t>
            </a:r>
            <a:r>
              <a:rPr lang="en-US" sz="2309" b="1">
                <a:solidFill>
                  <a:srgbClr val="82798F"/>
                </a:solidFill>
                <a:latin typeface="Comic Sans Bold"/>
                <a:ea typeface="Comic Sans Bold"/>
                <a:cs typeface="Comic Sans Bold"/>
                <a:sym typeface="Comic Sans Bold"/>
              </a:rPr>
              <a:t>. Il est facile à configurer et particulièrement</a:t>
            </a:r>
            <a:r>
              <a:rPr lang="en-US" sz="2309" b="1">
                <a:solidFill>
                  <a:srgbClr val="EC3223"/>
                </a:solidFill>
                <a:latin typeface="Comic Sans Bold"/>
                <a:ea typeface="Comic Sans Bold"/>
                <a:cs typeface="Comic Sans Bold"/>
                <a:sym typeface="Comic Sans Bold"/>
              </a:rPr>
              <a:t> adapté</a:t>
            </a:r>
            <a:r>
              <a:rPr lang="en-US" sz="2309" b="1">
                <a:solidFill>
                  <a:srgbClr val="82798F"/>
                </a:solidFill>
                <a:latin typeface="Comic Sans Bold"/>
                <a:ea typeface="Comic Sans Bold"/>
                <a:cs typeface="Comic Sans Bold"/>
                <a:sym typeface="Comic Sans Bold"/>
              </a:rPr>
              <a:t> aux utilisateurs recherchant une solution </a:t>
            </a:r>
            <a:r>
              <a:rPr lang="en-US" sz="2309" b="1">
                <a:solidFill>
                  <a:srgbClr val="EC3223"/>
                </a:solidFill>
                <a:latin typeface="Comic Sans Bold"/>
                <a:ea typeface="Comic Sans Bold"/>
                <a:cs typeface="Comic Sans Bold"/>
                <a:sym typeface="Comic Sans Bold"/>
              </a:rPr>
              <a:t>simple</a:t>
            </a:r>
            <a:r>
              <a:rPr lang="en-US" sz="2309" b="1">
                <a:solidFill>
                  <a:srgbClr val="82798F"/>
                </a:solidFill>
                <a:latin typeface="Comic Sans Bold"/>
                <a:ea typeface="Comic Sans Bold"/>
                <a:cs typeface="Comic Sans Bold"/>
                <a:sym typeface="Comic Sans Bold"/>
              </a:rPr>
              <a:t> et </a:t>
            </a:r>
            <a:r>
              <a:rPr lang="en-US" sz="2309" b="1">
                <a:solidFill>
                  <a:srgbClr val="EC3223"/>
                </a:solidFill>
                <a:latin typeface="Comic Sans Bold"/>
                <a:ea typeface="Comic Sans Bold"/>
                <a:cs typeface="Comic Sans Bold"/>
                <a:sym typeface="Comic Sans Bold"/>
              </a:rPr>
              <a:t>flexible.</a:t>
            </a:r>
          </a:p>
        </p:txBody>
      </p:sp>
      <p:sp>
        <p:nvSpPr>
          <p:cNvPr id="12" name="TextBox 12"/>
          <p:cNvSpPr txBox="1"/>
          <p:nvPr/>
        </p:nvSpPr>
        <p:spPr>
          <a:xfrm>
            <a:off x="2182217" y="5591598"/>
            <a:ext cx="9878390" cy="1627266"/>
          </a:xfrm>
          <a:prstGeom prst="rect">
            <a:avLst/>
          </a:prstGeom>
        </p:spPr>
        <p:txBody>
          <a:bodyPr lIns="0" tIns="0" rIns="0" bIns="0" rtlCol="0" anchor="t">
            <a:spAutoFit/>
          </a:bodyPr>
          <a:lstStyle/>
          <a:p>
            <a:pPr algn="l">
              <a:lnSpc>
                <a:spcPts val="3233"/>
              </a:lnSpc>
              <a:spcBef>
                <a:spcPct val="0"/>
              </a:spcBef>
            </a:pPr>
            <a:r>
              <a:rPr lang="en-US" sz="2309" b="1">
                <a:solidFill>
                  <a:srgbClr val="000000"/>
                </a:solidFill>
                <a:latin typeface="Comic Sans Bold"/>
                <a:ea typeface="Comic Sans Bold"/>
                <a:cs typeface="Comic Sans Bold"/>
                <a:sym typeface="Comic Sans Bold"/>
              </a:rPr>
              <a:t>Mercurial (Hg) : </a:t>
            </a:r>
            <a:r>
              <a:rPr lang="en-US" sz="2309" b="1">
                <a:solidFill>
                  <a:srgbClr val="82798F"/>
                </a:solidFill>
                <a:latin typeface="Comic Sans Bold"/>
                <a:ea typeface="Comic Sans Bold"/>
                <a:cs typeface="Comic Sans Bold"/>
                <a:sym typeface="Comic Sans Bold"/>
              </a:rPr>
              <a:t>Un autre système </a:t>
            </a:r>
            <a:r>
              <a:rPr lang="en-US" sz="2309" b="1">
                <a:solidFill>
                  <a:srgbClr val="EC3223"/>
                </a:solidFill>
                <a:latin typeface="Comic Sans Bold"/>
                <a:ea typeface="Comic Sans Bold"/>
                <a:cs typeface="Comic Sans Bold"/>
                <a:sym typeface="Comic Sans Bold"/>
              </a:rPr>
              <a:t>décentralisé</a:t>
            </a:r>
            <a:r>
              <a:rPr lang="en-US" sz="2309" b="1">
                <a:solidFill>
                  <a:srgbClr val="82798F"/>
                </a:solidFill>
                <a:latin typeface="Comic Sans Bold"/>
                <a:ea typeface="Comic Sans Bold"/>
                <a:cs typeface="Comic Sans Bold"/>
                <a:sym typeface="Comic Sans Bold"/>
              </a:rPr>
              <a:t>, créé en </a:t>
            </a:r>
            <a:r>
              <a:rPr lang="en-US" sz="2309" b="1">
                <a:solidFill>
                  <a:srgbClr val="EC3223"/>
                </a:solidFill>
                <a:latin typeface="Comic Sans Bold"/>
                <a:ea typeface="Comic Sans Bold"/>
                <a:cs typeface="Comic Sans Bold"/>
                <a:sym typeface="Comic Sans Bold"/>
              </a:rPr>
              <a:t>2005,</a:t>
            </a:r>
            <a:r>
              <a:rPr lang="en-US" sz="2309" b="1">
                <a:solidFill>
                  <a:srgbClr val="82798F"/>
                </a:solidFill>
                <a:latin typeface="Comic Sans Bold"/>
                <a:ea typeface="Comic Sans Bold"/>
                <a:cs typeface="Comic Sans Bold"/>
                <a:sym typeface="Comic Sans Bold"/>
              </a:rPr>
              <a:t> similaire à Git mais plus</a:t>
            </a:r>
            <a:r>
              <a:rPr lang="en-US" sz="2309" b="1">
                <a:solidFill>
                  <a:srgbClr val="EC3223"/>
                </a:solidFill>
                <a:latin typeface="Comic Sans Bold"/>
                <a:ea typeface="Comic Sans Bold"/>
                <a:cs typeface="Comic Sans Bold"/>
                <a:sym typeface="Comic Sans Bold"/>
              </a:rPr>
              <a:t> simple</a:t>
            </a:r>
            <a:r>
              <a:rPr lang="en-US" sz="2309" b="1">
                <a:solidFill>
                  <a:srgbClr val="82798F"/>
                </a:solidFill>
                <a:latin typeface="Comic Sans Bold"/>
                <a:ea typeface="Comic Sans Bold"/>
                <a:cs typeface="Comic Sans Bold"/>
                <a:sym typeface="Comic Sans Bold"/>
              </a:rPr>
              <a:t> d'utilisation. </a:t>
            </a:r>
            <a:r>
              <a:rPr lang="en-US" sz="2309" b="1">
                <a:solidFill>
                  <a:srgbClr val="EC3223"/>
                </a:solidFill>
                <a:latin typeface="Comic Sans Bold"/>
                <a:ea typeface="Comic Sans Bold"/>
                <a:cs typeface="Comic Sans Bold"/>
                <a:sym typeface="Comic Sans Bold"/>
              </a:rPr>
              <a:t>Mercurial</a:t>
            </a:r>
            <a:r>
              <a:rPr lang="en-US" sz="2309" b="1">
                <a:solidFill>
                  <a:srgbClr val="82798F"/>
                </a:solidFill>
                <a:latin typeface="Comic Sans Bold"/>
                <a:ea typeface="Comic Sans Bold"/>
                <a:cs typeface="Comic Sans Bold"/>
                <a:sym typeface="Comic Sans Bold"/>
              </a:rPr>
              <a:t> est idéal pour des projets de taille </a:t>
            </a:r>
            <a:r>
              <a:rPr lang="en-US" sz="2309" b="1">
                <a:solidFill>
                  <a:srgbClr val="EC3223"/>
                </a:solidFill>
                <a:latin typeface="Comic Sans Bold"/>
                <a:ea typeface="Comic Sans Bold"/>
                <a:cs typeface="Comic Sans Bold"/>
                <a:sym typeface="Comic Sans Bold"/>
              </a:rPr>
              <a:t>moyenne</a:t>
            </a:r>
            <a:r>
              <a:rPr lang="en-US" sz="2309" b="1">
                <a:solidFill>
                  <a:srgbClr val="82798F"/>
                </a:solidFill>
                <a:latin typeface="Comic Sans Bold"/>
                <a:ea typeface="Comic Sans Bold"/>
                <a:cs typeface="Comic Sans Bold"/>
                <a:sym typeface="Comic Sans Bold"/>
              </a:rPr>
              <a:t>, offrant une gestion</a:t>
            </a:r>
            <a:r>
              <a:rPr lang="en-US" sz="2309" b="1">
                <a:solidFill>
                  <a:srgbClr val="EC3223"/>
                </a:solidFill>
                <a:latin typeface="Comic Sans Bold"/>
                <a:ea typeface="Comic Sans Bold"/>
                <a:cs typeface="Comic Sans Bold"/>
                <a:sym typeface="Comic Sans Bold"/>
              </a:rPr>
              <a:t> facile</a:t>
            </a:r>
            <a:r>
              <a:rPr lang="en-US" sz="2309" b="1">
                <a:solidFill>
                  <a:srgbClr val="82798F"/>
                </a:solidFill>
                <a:latin typeface="Comic Sans Bold"/>
                <a:ea typeface="Comic Sans Bold"/>
                <a:cs typeface="Comic Sans Bold"/>
                <a:sym typeface="Comic Sans Bold"/>
              </a:rPr>
              <a:t> des versions tout en restant</a:t>
            </a:r>
            <a:r>
              <a:rPr lang="en-US" sz="2309" b="1">
                <a:solidFill>
                  <a:srgbClr val="EC3223"/>
                </a:solidFill>
                <a:latin typeface="Comic Sans Bold"/>
                <a:ea typeface="Comic Sans Bold"/>
                <a:cs typeface="Comic Sans Bold"/>
                <a:sym typeface="Comic Sans Bold"/>
              </a:rPr>
              <a:t> puissant</a:t>
            </a:r>
            <a:r>
              <a:rPr lang="en-US" sz="2309" b="1">
                <a:solidFill>
                  <a:srgbClr val="82798F"/>
                </a:solidFill>
                <a:latin typeface="Comic Sans Bold"/>
                <a:ea typeface="Comic Sans Bold"/>
                <a:cs typeface="Comic Sans Bold"/>
                <a:sym typeface="Comic Sans Bold"/>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266832" y="952500"/>
            <a:ext cx="7532427" cy="639445"/>
          </a:xfrm>
          <a:prstGeom prst="rect">
            <a:avLst/>
          </a:prstGeom>
        </p:spPr>
        <p:txBody>
          <a:bodyPr lIns="0" tIns="0" rIns="0" bIns="0" rtlCol="0" anchor="t">
            <a:spAutoFit/>
          </a:bodyPr>
          <a:lstStyle/>
          <a:p>
            <a:pPr marL="0" lvl="0" indent="0" algn="ctr">
              <a:lnSpc>
                <a:spcPts val="5179"/>
              </a:lnSpc>
              <a:spcBef>
                <a:spcPct val="0"/>
              </a:spcBef>
            </a:pPr>
            <a:r>
              <a:rPr lang="en-US" sz="3699" b="1">
                <a:solidFill>
                  <a:srgbClr val="0C1A23"/>
                </a:solidFill>
                <a:latin typeface="Comic Sans Bold"/>
                <a:ea typeface="Comic Sans Bold"/>
                <a:cs typeface="Comic Sans Bold"/>
                <a:sym typeface="Comic Sans Bold"/>
              </a:rPr>
              <a:t>PRESENTATION DE GIT</a:t>
            </a:r>
          </a:p>
        </p:txBody>
      </p:sp>
      <p:grpSp>
        <p:nvGrpSpPr>
          <p:cNvPr id="6" name="Group 6"/>
          <p:cNvGrpSpPr/>
          <p:nvPr/>
        </p:nvGrpSpPr>
        <p:grpSpPr>
          <a:xfrm>
            <a:off x="14068994" y="8477474"/>
            <a:ext cx="1177534" cy="448857"/>
            <a:chOff x="0" y="0"/>
            <a:chExt cx="334083" cy="127347"/>
          </a:xfrm>
        </p:grpSpPr>
        <p:sp>
          <p:nvSpPr>
            <p:cNvPr id="7" name="Freeform 7"/>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8" name="TextBox 8"/>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NEXT</a:t>
              </a:r>
            </a:p>
          </p:txBody>
        </p:sp>
      </p:grpSp>
      <p:grpSp>
        <p:nvGrpSpPr>
          <p:cNvPr id="9" name="Group 9"/>
          <p:cNvGrpSpPr/>
          <p:nvPr/>
        </p:nvGrpSpPr>
        <p:grpSpPr>
          <a:xfrm>
            <a:off x="3041472" y="8477474"/>
            <a:ext cx="1177534" cy="448857"/>
            <a:chOff x="0" y="0"/>
            <a:chExt cx="334083" cy="127347"/>
          </a:xfrm>
        </p:grpSpPr>
        <p:sp>
          <p:nvSpPr>
            <p:cNvPr id="10" name="Freeform 10"/>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1" name="TextBox 11"/>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BACK</a:t>
              </a:r>
            </a:p>
          </p:txBody>
        </p:sp>
      </p:grpSp>
      <p:sp>
        <p:nvSpPr>
          <p:cNvPr id="12" name="TextBox 12"/>
          <p:cNvSpPr txBox="1"/>
          <p:nvPr/>
        </p:nvSpPr>
        <p:spPr>
          <a:xfrm>
            <a:off x="3481417" y="4418327"/>
            <a:ext cx="11765112" cy="960793"/>
          </a:xfrm>
          <a:prstGeom prst="rect">
            <a:avLst/>
          </a:prstGeom>
        </p:spPr>
        <p:txBody>
          <a:bodyPr lIns="0" tIns="0" rIns="0" bIns="0" rtlCol="0" anchor="t">
            <a:spAutoFit/>
          </a:bodyPr>
          <a:lstStyle/>
          <a:p>
            <a:pPr algn="ctr">
              <a:lnSpc>
                <a:spcPts val="7955"/>
              </a:lnSpc>
              <a:spcBef>
                <a:spcPct val="0"/>
              </a:spcBef>
            </a:pPr>
            <a:r>
              <a:rPr lang="en-US" sz="5682" b="1">
                <a:solidFill>
                  <a:srgbClr val="000000"/>
                </a:solidFill>
                <a:latin typeface="Comic Sans Bold"/>
                <a:ea typeface="Comic Sans Bold"/>
                <a:cs typeface="Comic Sans Bold"/>
                <a:sym typeface="Comic Sans Bold"/>
              </a:rPr>
              <a:t>C’est quoi git?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4068994" y="8477474"/>
            <a:ext cx="1177534" cy="448857"/>
            <a:chOff x="0" y="0"/>
            <a:chExt cx="334083" cy="127347"/>
          </a:xfrm>
        </p:grpSpPr>
        <p:sp>
          <p:nvSpPr>
            <p:cNvPr id="6" name="Freeform 6"/>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7" name="TextBox 7"/>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NEXT</a:t>
              </a:r>
            </a:p>
          </p:txBody>
        </p:sp>
      </p:grpSp>
      <p:grpSp>
        <p:nvGrpSpPr>
          <p:cNvPr id="8" name="Group 8"/>
          <p:cNvGrpSpPr/>
          <p:nvPr/>
        </p:nvGrpSpPr>
        <p:grpSpPr>
          <a:xfrm>
            <a:off x="3041472" y="8477474"/>
            <a:ext cx="1177534" cy="448857"/>
            <a:chOff x="0" y="0"/>
            <a:chExt cx="334083" cy="127347"/>
          </a:xfrm>
        </p:grpSpPr>
        <p:sp>
          <p:nvSpPr>
            <p:cNvPr id="9" name="Freeform 9"/>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0" name="TextBox 10"/>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BACK</a:t>
              </a:r>
            </a:p>
          </p:txBody>
        </p:sp>
      </p:grpSp>
      <p:sp>
        <p:nvSpPr>
          <p:cNvPr id="11" name="Freeform 11"/>
          <p:cNvSpPr/>
          <p:nvPr/>
        </p:nvSpPr>
        <p:spPr>
          <a:xfrm>
            <a:off x="11948904" y="4633965"/>
            <a:ext cx="3670020" cy="1528558"/>
          </a:xfrm>
          <a:custGeom>
            <a:avLst/>
            <a:gdLst/>
            <a:ahLst/>
            <a:cxnLst/>
            <a:rect l="l" t="t" r="r" b="b"/>
            <a:pathLst>
              <a:path w="3670020" h="1528558">
                <a:moveTo>
                  <a:pt x="0" y="0"/>
                </a:moveTo>
                <a:lnTo>
                  <a:pt x="3670021" y="0"/>
                </a:lnTo>
                <a:lnTo>
                  <a:pt x="3670021" y="1528557"/>
                </a:lnTo>
                <a:lnTo>
                  <a:pt x="0" y="1528557"/>
                </a:lnTo>
                <a:lnTo>
                  <a:pt x="0" y="0"/>
                </a:lnTo>
                <a:close/>
              </a:path>
            </a:pathLst>
          </a:custGeom>
          <a:blipFill>
            <a:blip r:embed="rId8"/>
            <a:stretch>
              <a:fillRect l="-17155" r="-4709"/>
            </a:stretch>
          </a:blipFill>
        </p:spPr>
      </p:sp>
      <p:sp>
        <p:nvSpPr>
          <p:cNvPr id="12" name="TextBox 12"/>
          <p:cNvSpPr txBox="1"/>
          <p:nvPr/>
        </p:nvSpPr>
        <p:spPr>
          <a:xfrm>
            <a:off x="5377787" y="952500"/>
            <a:ext cx="7532427" cy="639445"/>
          </a:xfrm>
          <a:prstGeom prst="rect">
            <a:avLst/>
          </a:prstGeom>
        </p:spPr>
        <p:txBody>
          <a:bodyPr lIns="0" tIns="0" rIns="0" bIns="0" rtlCol="0" anchor="t">
            <a:spAutoFit/>
          </a:bodyPr>
          <a:lstStyle/>
          <a:p>
            <a:pPr marL="0" lvl="0" indent="0" algn="ctr">
              <a:lnSpc>
                <a:spcPts val="5179"/>
              </a:lnSpc>
              <a:spcBef>
                <a:spcPct val="0"/>
              </a:spcBef>
            </a:pPr>
            <a:r>
              <a:rPr lang="en-US" sz="3699" b="1">
                <a:solidFill>
                  <a:srgbClr val="0C1A23"/>
                </a:solidFill>
                <a:latin typeface="Comic Sans Bold"/>
                <a:ea typeface="Comic Sans Bold"/>
                <a:cs typeface="Comic Sans Bold"/>
                <a:sym typeface="Comic Sans Bold"/>
              </a:rPr>
              <a:t>GESTIONS DE VERSIONS</a:t>
            </a:r>
          </a:p>
        </p:txBody>
      </p:sp>
      <p:sp>
        <p:nvSpPr>
          <p:cNvPr id="13" name="TextBox 13"/>
          <p:cNvSpPr txBox="1"/>
          <p:nvPr/>
        </p:nvSpPr>
        <p:spPr>
          <a:xfrm>
            <a:off x="2479213" y="4203910"/>
            <a:ext cx="9469692" cy="2669186"/>
          </a:xfrm>
          <a:prstGeom prst="rect">
            <a:avLst/>
          </a:prstGeom>
        </p:spPr>
        <p:txBody>
          <a:bodyPr lIns="0" tIns="0" rIns="0" bIns="0" rtlCol="0" anchor="t">
            <a:spAutoFit/>
          </a:bodyPr>
          <a:lstStyle/>
          <a:p>
            <a:pPr algn="ctr">
              <a:lnSpc>
                <a:spcPts val="3554"/>
              </a:lnSpc>
              <a:spcBef>
                <a:spcPct val="0"/>
              </a:spcBef>
            </a:pPr>
            <a:r>
              <a:rPr lang="en-US" sz="2538" b="1">
                <a:solidFill>
                  <a:srgbClr val="0C1A23"/>
                </a:solidFill>
                <a:latin typeface="Comic Sans Bold"/>
                <a:ea typeface="Comic Sans Bold"/>
                <a:cs typeface="Comic Sans Bold"/>
                <a:sym typeface="Comic Sans Bold"/>
              </a:rPr>
              <a:t>Git: </a:t>
            </a:r>
            <a:r>
              <a:rPr lang="en-US" sz="2538" b="1">
                <a:solidFill>
                  <a:srgbClr val="82798F"/>
                </a:solidFill>
                <a:latin typeface="Comic Sans Bold"/>
                <a:ea typeface="Comic Sans Bold"/>
                <a:cs typeface="Comic Sans Bold"/>
                <a:sym typeface="Comic Sans Bold"/>
              </a:rPr>
              <a:t>est </a:t>
            </a:r>
            <a:r>
              <a:rPr lang="en-US" sz="2538" b="1">
                <a:solidFill>
                  <a:srgbClr val="EC3223"/>
                </a:solidFill>
                <a:latin typeface="Comic Sans Bold"/>
                <a:ea typeface="Comic Sans Bold"/>
                <a:cs typeface="Comic Sans Bold"/>
                <a:sym typeface="Comic Sans Bold"/>
              </a:rPr>
              <a:t>un système de contrôle de version</a:t>
            </a:r>
            <a:r>
              <a:rPr lang="en-US" sz="2538" b="1">
                <a:solidFill>
                  <a:srgbClr val="82798F"/>
                </a:solidFill>
                <a:latin typeface="Comic Sans Bold"/>
                <a:ea typeface="Comic Sans Bold"/>
                <a:cs typeface="Comic Sans Bold"/>
                <a:sym typeface="Comic Sans Bold"/>
              </a:rPr>
              <a:t> qui permet de </a:t>
            </a:r>
            <a:r>
              <a:rPr lang="en-US" sz="2538" b="1">
                <a:solidFill>
                  <a:srgbClr val="EC3223"/>
                </a:solidFill>
                <a:latin typeface="Comic Sans Bold"/>
                <a:ea typeface="Comic Sans Bold"/>
                <a:cs typeface="Comic Sans Bold"/>
                <a:sym typeface="Comic Sans Bold"/>
              </a:rPr>
              <a:t>suivre </a:t>
            </a:r>
            <a:r>
              <a:rPr lang="en-US" sz="2538" b="1">
                <a:solidFill>
                  <a:srgbClr val="82798F"/>
                </a:solidFill>
                <a:latin typeface="Comic Sans Bold"/>
                <a:ea typeface="Comic Sans Bold"/>
                <a:cs typeface="Comic Sans Bold"/>
                <a:sym typeface="Comic Sans Bold"/>
              </a:rPr>
              <a:t>l’historique des modifications apportées à des fichiers et de </a:t>
            </a:r>
            <a:r>
              <a:rPr lang="en-US" sz="2538" b="1">
                <a:solidFill>
                  <a:srgbClr val="EC3223"/>
                </a:solidFill>
                <a:latin typeface="Comic Sans Bold"/>
                <a:ea typeface="Comic Sans Bold"/>
                <a:cs typeface="Comic Sans Bold"/>
                <a:sym typeface="Comic Sans Bold"/>
              </a:rPr>
              <a:t>collaborer</a:t>
            </a:r>
            <a:r>
              <a:rPr lang="en-US" sz="2538" b="1">
                <a:solidFill>
                  <a:srgbClr val="82798F"/>
                </a:solidFill>
                <a:latin typeface="Comic Sans Bold"/>
                <a:ea typeface="Comic Sans Bold"/>
                <a:cs typeface="Comic Sans Bold"/>
                <a:sym typeface="Comic Sans Bold"/>
              </a:rPr>
              <a:t> efficacement sur un projet, particulièrement dans le développement de logiciels. Il a été créé en 2005 par Linus Torvalds pour gérer le code du noyau Linux.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266832" y="952500"/>
            <a:ext cx="7532427" cy="639445"/>
          </a:xfrm>
          <a:prstGeom prst="rect">
            <a:avLst/>
          </a:prstGeom>
        </p:spPr>
        <p:txBody>
          <a:bodyPr lIns="0" tIns="0" rIns="0" bIns="0" rtlCol="0" anchor="t">
            <a:spAutoFit/>
          </a:bodyPr>
          <a:lstStyle/>
          <a:p>
            <a:pPr marL="0" lvl="0" indent="0" algn="ctr">
              <a:lnSpc>
                <a:spcPts val="5179"/>
              </a:lnSpc>
              <a:spcBef>
                <a:spcPct val="0"/>
              </a:spcBef>
            </a:pPr>
            <a:r>
              <a:rPr lang="en-US" sz="3699" b="1">
                <a:solidFill>
                  <a:srgbClr val="0C1A23"/>
                </a:solidFill>
                <a:latin typeface="Comic Sans Bold"/>
                <a:ea typeface="Comic Sans Bold"/>
                <a:cs typeface="Comic Sans Bold"/>
                <a:sym typeface="Comic Sans Bold"/>
              </a:rPr>
              <a:t>PRESENTATION DE GIT</a:t>
            </a:r>
          </a:p>
        </p:txBody>
      </p:sp>
      <p:grpSp>
        <p:nvGrpSpPr>
          <p:cNvPr id="6" name="Group 6"/>
          <p:cNvGrpSpPr/>
          <p:nvPr/>
        </p:nvGrpSpPr>
        <p:grpSpPr>
          <a:xfrm>
            <a:off x="14068994" y="8477474"/>
            <a:ext cx="1177534" cy="448857"/>
            <a:chOff x="0" y="0"/>
            <a:chExt cx="334083" cy="127347"/>
          </a:xfrm>
        </p:grpSpPr>
        <p:sp>
          <p:nvSpPr>
            <p:cNvPr id="7" name="Freeform 7"/>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8" name="TextBox 8"/>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NEXT</a:t>
              </a:r>
            </a:p>
          </p:txBody>
        </p:sp>
      </p:grpSp>
      <p:grpSp>
        <p:nvGrpSpPr>
          <p:cNvPr id="9" name="Group 9"/>
          <p:cNvGrpSpPr/>
          <p:nvPr/>
        </p:nvGrpSpPr>
        <p:grpSpPr>
          <a:xfrm>
            <a:off x="3041472" y="8477474"/>
            <a:ext cx="1177534" cy="448857"/>
            <a:chOff x="0" y="0"/>
            <a:chExt cx="334083" cy="127347"/>
          </a:xfrm>
        </p:grpSpPr>
        <p:sp>
          <p:nvSpPr>
            <p:cNvPr id="10" name="Freeform 10"/>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1" name="TextBox 11"/>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BACK</a:t>
              </a:r>
            </a:p>
          </p:txBody>
        </p:sp>
      </p:grpSp>
      <p:sp>
        <p:nvSpPr>
          <p:cNvPr id="12" name="TextBox 12"/>
          <p:cNvSpPr txBox="1"/>
          <p:nvPr/>
        </p:nvSpPr>
        <p:spPr>
          <a:xfrm>
            <a:off x="3481417" y="4418327"/>
            <a:ext cx="11765112" cy="1961145"/>
          </a:xfrm>
          <a:prstGeom prst="rect">
            <a:avLst/>
          </a:prstGeom>
        </p:spPr>
        <p:txBody>
          <a:bodyPr lIns="0" tIns="0" rIns="0" bIns="0" rtlCol="0" anchor="t">
            <a:spAutoFit/>
          </a:bodyPr>
          <a:lstStyle/>
          <a:p>
            <a:pPr algn="ctr">
              <a:lnSpc>
                <a:spcPts val="7955"/>
              </a:lnSpc>
              <a:spcBef>
                <a:spcPct val="0"/>
              </a:spcBef>
            </a:pPr>
            <a:r>
              <a:rPr lang="en-US" sz="5682" b="1">
                <a:solidFill>
                  <a:srgbClr val="000000"/>
                </a:solidFill>
                <a:latin typeface="Comic Sans Bold"/>
                <a:ea typeface="Comic Sans Bold"/>
                <a:cs typeface="Comic Sans Bold"/>
                <a:sym typeface="Comic Sans Bold"/>
              </a:rPr>
              <a:t>"Quelles sont les principales caractéristiques de Git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44272" y="17365"/>
            <a:ext cx="15915028" cy="10269635"/>
          </a:xfrm>
          <a:custGeom>
            <a:avLst/>
            <a:gdLst/>
            <a:ahLst/>
            <a:cxnLst/>
            <a:rect l="l" t="t" r="r" b="b"/>
            <a:pathLst>
              <a:path w="15915028" h="10269635">
                <a:moveTo>
                  <a:pt x="0" y="0"/>
                </a:moveTo>
                <a:lnTo>
                  <a:pt x="15915028" y="0"/>
                </a:lnTo>
                <a:lnTo>
                  <a:pt x="15915028" y="10269635"/>
                </a:lnTo>
                <a:lnTo>
                  <a:pt x="0" y="102696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AutoShape 5"/>
          <p:cNvSpPr/>
          <p:nvPr/>
        </p:nvSpPr>
        <p:spPr>
          <a:xfrm>
            <a:off x="2266692" y="3955811"/>
            <a:ext cx="13025360" cy="0"/>
          </a:xfrm>
          <a:prstGeom prst="line">
            <a:avLst/>
          </a:prstGeom>
          <a:ln w="66675" cap="flat">
            <a:solidFill>
              <a:srgbClr val="82798F"/>
            </a:solidFill>
            <a:prstDash val="solid"/>
            <a:headEnd type="none" w="sm" len="sm"/>
            <a:tailEnd type="none" w="sm" len="sm"/>
          </a:ln>
        </p:spPr>
      </p:sp>
      <p:grpSp>
        <p:nvGrpSpPr>
          <p:cNvPr id="6" name="Group 6"/>
          <p:cNvGrpSpPr/>
          <p:nvPr/>
        </p:nvGrpSpPr>
        <p:grpSpPr>
          <a:xfrm>
            <a:off x="1882930" y="3572049"/>
            <a:ext cx="767524" cy="7675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A</a:t>
              </a:r>
            </a:p>
          </p:txBody>
        </p:sp>
      </p:grpSp>
      <p:sp>
        <p:nvSpPr>
          <p:cNvPr id="9" name="TextBox 9"/>
          <p:cNvSpPr txBox="1"/>
          <p:nvPr/>
        </p:nvSpPr>
        <p:spPr>
          <a:xfrm>
            <a:off x="2650454" y="2319558"/>
            <a:ext cx="6109783" cy="464820"/>
          </a:xfrm>
          <a:prstGeom prst="rect">
            <a:avLst/>
          </a:prstGeom>
        </p:spPr>
        <p:txBody>
          <a:bodyPr lIns="0" tIns="0" rIns="0" bIns="0" rtlCol="0" anchor="t">
            <a:spAutoFit/>
          </a:bodyPr>
          <a:lstStyle/>
          <a:p>
            <a:pPr algn="l">
              <a:lnSpc>
                <a:spcPts val="3779"/>
              </a:lnSpc>
              <a:spcBef>
                <a:spcPct val="0"/>
              </a:spcBef>
            </a:pPr>
            <a:r>
              <a:rPr lang="en-US" sz="2699" b="1">
                <a:solidFill>
                  <a:srgbClr val="82798F"/>
                </a:solidFill>
                <a:latin typeface="Comic Sans Bold"/>
                <a:ea typeface="Comic Sans Bold"/>
                <a:cs typeface="Comic Sans Bold"/>
                <a:sym typeface="Comic Sans Bold"/>
              </a:rPr>
              <a:t>Principales caractéristiques de Git :</a:t>
            </a:r>
          </a:p>
        </p:txBody>
      </p:sp>
      <p:sp>
        <p:nvSpPr>
          <p:cNvPr id="10" name="TextBox 10"/>
          <p:cNvSpPr txBox="1"/>
          <p:nvPr/>
        </p:nvSpPr>
        <p:spPr>
          <a:xfrm>
            <a:off x="1504036" y="4711230"/>
            <a:ext cx="3873750" cy="3535109"/>
          </a:xfrm>
          <a:prstGeom prst="rect">
            <a:avLst/>
          </a:prstGeom>
        </p:spPr>
        <p:txBody>
          <a:bodyPr lIns="0" tIns="0" rIns="0" bIns="0" rtlCol="0" anchor="t">
            <a:spAutoFit/>
          </a:bodyPr>
          <a:lstStyle/>
          <a:p>
            <a:pPr algn="ctr">
              <a:lnSpc>
                <a:spcPts val="3479"/>
              </a:lnSpc>
            </a:pPr>
            <a:r>
              <a:rPr lang="en-US" sz="2399" b="1">
                <a:solidFill>
                  <a:srgbClr val="0C1A23"/>
                </a:solidFill>
                <a:latin typeface="Comic Sans Bold"/>
                <a:ea typeface="Comic Sans Bold"/>
                <a:cs typeface="Comic Sans Bold"/>
                <a:sym typeface="Comic Sans Bold"/>
              </a:rPr>
              <a:t>Décentralisé :</a:t>
            </a:r>
          </a:p>
          <a:p>
            <a:pPr algn="ctr">
              <a:lnSpc>
                <a:spcPts val="3479"/>
              </a:lnSpc>
            </a:pPr>
            <a:endParaRPr lang="en-US" sz="2399" b="1">
              <a:solidFill>
                <a:srgbClr val="0C1A23"/>
              </a:solidFill>
              <a:latin typeface="Comic Sans Bold"/>
              <a:ea typeface="Comic Sans Bold"/>
              <a:cs typeface="Comic Sans Bold"/>
              <a:sym typeface="Comic Sans Bold"/>
            </a:endParaRPr>
          </a:p>
          <a:p>
            <a:pPr algn="ctr">
              <a:lnSpc>
                <a:spcPts val="3479"/>
              </a:lnSpc>
            </a:pPr>
            <a:r>
              <a:rPr lang="en-US" sz="2399">
                <a:solidFill>
                  <a:srgbClr val="82798F"/>
                </a:solidFill>
                <a:latin typeface="Comic Sans"/>
                <a:ea typeface="Comic Sans"/>
                <a:cs typeface="Comic Sans"/>
                <a:sym typeface="Comic Sans"/>
              </a:rPr>
              <a:t> Chaque utilisateur a une copie </a:t>
            </a:r>
            <a:r>
              <a:rPr lang="en-US" sz="2399">
                <a:solidFill>
                  <a:srgbClr val="EC3223"/>
                </a:solidFill>
                <a:latin typeface="Comic Sans"/>
                <a:ea typeface="Comic Sans"/>
                <a:cs typeface="Comic Sans"/>
                <a:sym typeface="Comic Sans"/>
              </a:rPr>
              <a:t>complète </a:t>
            </a:r>
            <a:r>
              <a:rPr lang="en-US" sz="2399">
                <a:solidFill>
                  <a:srgbClr val="82798F"/>
                </a:solidFill>
                <a:latin typeface="Comic Sans"/>
                <a:ea typeface="Comic Sans"/>
                <a:cs typeface="Comic Sans"/>
                <a:sym typeface="Comic Sans"/>
              </a:rPr>
              <a:t>du projet avec son historique, ce qui permet de travailler de manière </a:t>
            </a:r>
            <a:r>
              <a:rPr lang="en-US" sz="2399">
                <a:solidFill>
                  <a:srgbClr val="EC3223"/>
                </a:solidFill>
                <a:latin typeface="Comic Sans"/>
                <a:ea typeface="Comic Sans"/>
                <a:cs typeface="Comic Sans"/>
                <a:sym typeface="Comic Sans"/>
              </a:rPr>
              <a:t>autonome</a:t>
            </a:r>
            <a:r>
              <a:rPr lang="en-US" sz="2399">
                <a:solidFill>
                  <a:srgbClr val="82798F"/>
                </a:solidFill>
                <a:latin typeface="Comic Sans"/>
                <a:ea typeface="Comic Sans"/>
                <a:cs typeface="Comic Sans"/>
                <a:sym typeface="Comic Sans"/>
              </a:rPr>
              <a:t>.</a:t>
            </a:r>
          </a:p>
          <a:p>
            <a:pPr algn="ctr">
              <a:lnSpc>
                <a:spcPts val="4599"/>
              </a:lnSpc>
            </a:pPr>
            <a:endParaRPr lang="en-US" sz="2399">
              <a:solidFill>
                <a:srgbClr val="82798F"/>
              </a:solidFill>
              <a:latin typeface="Comic Sans"/>
              <a:ea typeface="Comic Sans"/>
              <a:cs typeface="Comic Sans"/>
              <a:sym typeface="Comic Sans"/>
            </a:endParaRPr>
          </a:p>
        </p:txBody>
      </p:sp>
      <p:sp>
        <p:nvSpPr>
          <p:cNvPr id="11" name="TextBox 11"/>
          <p:cNvSpPr txBox="1"/>
          <p:nvPr/>
        </p:nvSpPr>
        <p:spPr>
          <a:xfrm>
            <a:off x="5681192" y="4711230"/>
            <a:ext cx="3491984" cy="5018516"/>
          </a:xfrm>
          <a:prstGeom prst="rect">
            <a:avLst/>
          </a:prstGeom>
        </p:spPr>
        <p:txBody>
          <a:bodyPr lIns="0" tIns="0" rIns="0" bIns="0" rtlCol="0" anchor="t">
            <a:spAutoFit/>
          </a:bodyPr>
          <a:lstStyle/>
          <a:p>
            <a:pPr algn="ctr">
              <a:lnSpc>
                <a:spcPts val="3529"/>
              </a:lnSpc>
            </a:pPr>
            <a:r>
              <a:rPr lang="en-US" sz="2434" b="1">
                <a:solidFill>
                  <a:srgbClr val="0C1A23"/>
                </a:solidFill>
                <a:latin typeface="Comic Sans Bold"/>
                <a:ea typeface="Comic Sans Bold"/>
                <a:cs typeface="Comic Sans Bold"/>
                <a:sym typeface="Comic Sans Bold"/>
              </a:rPr>
              <a:t>Branches et fusion :</a:t>
            </a:r>
          </a:p>
          <a:p>
            <a:pPr algn="ctr">
              <a:lnSpc>
                <a:spcPts val="3529"/>
              </a:lnSpc>
            </a:pPr>
            <a:endParaRPr lang="en-US" sz="2434" b="1">
              <a:solidFill>
                <a:srgbClr val="0C1A23"/>
              </a:solidFill>
              <a:latin typeface="Comic Sans Bold"/>
              <a:ea typeface="Comic Sans Bold"/>
              <a:cs typeface="Comic Sans Bold"/>
              <a:sym typeface="Comic Sans Bold"/>
            </a:endParaRPr>
          </a:p>
          <a:p>
            <a:pPr algn="ctr">
              <a:lnSpc>
                <a:spcPts val="3529"/>
              </a:lnSpc>
            </a:pPr>
            <a:r>
              <a:rPr lang="en-US" sz="2434">
                <a:solidFill>
                  <a:srgbClr val="82798F"/>
                </a:solidFill>
                <a:latin typeface="Comic Sans"/>
                <a:ea typeface="Comic Sans"/>
                <a:cs typeface="Comic Sans"/>
                <a:sym typeface="Comic Sans"/>
              </a:rPr>
              <a:t> Git permet de créer des </a:t>
            </a:r>
            <a:r>
              <a:rPr lang="en-US" sz="2434">
                <a:solidFill>
                  <a:srgbClr val="EC3223"/>
                </a:solidFill>
                <a:latin typeface="Comic Sans"/>
                <a:ea typeface="Comic Sans"/>
                <a:cs typeface="Comic Sans"/>
                <a:sym typeface="Comic Sans"/>
              </a:rPr>
              <a:t>branches </a:t>
            </a:r>
            <a:r>
              <a:rPr lang="en-US" sz="2434">
                <a:solidFill>
                  <a:srgbClr val="82798F"/>
                </a:solidFill>
                <a:latin typeface="Comic Sans"/>
                <a:ea typeface="Comic Sans"/>
                <a:cs typeface="Comic Sans"/>
                <a:sym typeface="Comic Sans"/>
              </a:rPr>
              <a:t>pour travailler sur différentes </a:t>
            </a:r>
            <a:r>
              <a:rPr lang="en-US" sz="2434">
                <a:solidFill>
                  <a:srgbClr val="EC3223"/>
                </a:solidFill>
                <a:latin typeface="Comic Sans"/>
                <a:ea typeface="Comic Sans"/>
                <a:cs typeface="Comic Sans"/>
                <a:sym typeface="Comic Sans"/>
              </a:rPr>
              <a:t>fonctionnalités,</a:t>
            </a:r>
            <a:r>
              <a:rPr lang="en-US" sz="2434">
                <a:solidFill>
                  <a:srgbClr val="82798F"/>
                </a:solidFill>
                <a:latin typeface="Comic Sans"/>
                <a:ea typeface="Comic Sans"/>
                <a:cs typeface="Comic Sans"/>
                <a:sym typeface="Comic Sans"/>
              </a:rPr>
              <a:t> puis de les </a:t>
            </a:r>
            <a:r>
              <a:rPr lang="en-US" sz="2434">
                <a:solidFill>
                  <a:srgbClr val="EC3223"/>
                </a:solidFill>
                <a:latin typeface="Comic Sans"/>
                <a:ea typeface="Comic Sans"/>
                <a:cs typeface="Comic Sans"/>
                <a:sym typeface="Comic Sans"/>
              </a:rPr>
              <a:t>fusionner</a:t>
            </a:r>
            <a:r>
              <a:rPr lang="en-US" sz="2434">
                <a:solidFill>
                  <a:srgbClr val="82798F"/>
                </a:solidFill>
                <a:latin typeface="Comic Sans"/>
                <a:ea typeface="Comic Sans"/>
                <a:cs typeface="Comic Sans"/>
                <a:sym typeface="Comic Sans"/>
              </a:rPr>
              <a:t> facilement dans la branche principale.</a:t>
            </a:r>
          </a:p>
          <a:p>
            <a:pPr algn="ctr">
              <a:lnSpc>
                <a:spcPts val="5330"/>
              </a:lnSpc>
            </a:pPr>
            <a:endParaRPr lang="en-US" sz="2434">
              <a:solidFill>
                <a:srgbClr val="82798F"/>
              </a:solidFill>
              <a:latin typeface="Comic Sans"/>
              <a:ea typeface="Comic Sans"/>
              <a:cs typeface="Comic Sans"/>
              <a:sym typeface="Comic Sans"/>
            </a:endParaRPr>
          </a:p>
        </p:txBody>
      </p:sp>
      <p:grpSp>
        <p:nvGrpSpPr>
          <p:cNvPr id="12" name="Group 12"/>
          <p:cNvGrpSpPr/>
          <p:nvPr/>
        </p:nvGrpSpPr>
        <p:grpSpPr>
          <a:xfrm>
            <a:off x="6593892" y="3572049"/>
            <a:ext cx="767524" cy="76752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B</a:t>
              </a:r>
            </a:p>
          </p:txBody>
        </p:sp>
      </p:grpSp>
      <p:grpSp>
        <p:nvGrpSpPr>
          <p:cNvPr id="15" name="Group 15"/>
          <p:cNvGrpSpPr/>
          <p:nvPr/>
        </p:nvGrpSpPr>
        <p:grpSpPr>
          <a:xfrm>
            <a:off x="14908290" y="3572049"/>
            <a:ext cx="767524" cy="76752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D</a:t>
              </a:r>
            </a:p>
          </p:txBody>
        </p:sp>
      </p:grpSp>
      <p:sp>
        <p:nvSpPr>
          <p:cNvPr id="18" name="TextBox 18"/>
          <p:cNvSpPr txBox="1"/>
          <p:nvPr/>
        </p:nvSpPr>
        <p:spPr>
          <a:xfrm>
            <a:off x="5424541" y="239286"/>
            <a:ext cx="6932060" cy="639446"/>
          </a:xfrm>
          <a:prstGeom prst="rect">
            <a:avLst/>
          </a:prstGeom>
        </p:spPr>
        <p:txBody>
          <a:bodyPr lIns="0" tIns="0" rIns="0" bIns="0" rtlCol="0" anchor="t">
            <a:spAutoFit/>
          </a:bodyPr>
          <a:lstStyle/>
          <a:p>
            <a:pPr algn="ctr">
              <a:lnSpc>
                <a:spcPts val="5179"/>
              </a:lnSpc>
              <a:spcBef>
                <a:spcPct val="0"/>
              </a:spcBef>
            </a:pPr>
            <a:r>
              <a:rPr lang="en-US" sz="3699" b="1">
                <a:solidFill>
                  <a:srgbClr val="000000"/>
                </a:solidFill>
                <a:latin typeface="Comic Sans Bold"/>
                <a:ea typeface="Comic Sans Bold"/>
                <a:cs typeface="Comic Sans Bold"/>
                <a:sym typeface="Comic Sans Bold"/>
              </a:rPr>
              <a:t>GESTIONS DE VERSIONS</a:t>
            </a:r>
          </a:p>
        </p:txBody>
      </p:sp>
      <p:grpSp>
        <p:nvGrpSpPr>
          <p:cNvPr id="19" name="Group 19"/>
          <p:cNvGrpSpPr/>
          <p:nvPr/>
        </p:nvGrpSpPr>
        <p:grpSpPr>
          <a:xfrm>
            <a:off x="10729513" y="3572049"/>
            <a:ext cx="767524" cy="76752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C</a:t>
              </a:r>
            </a:p>
          </p:txBody>
        </p:sp>
      </p:grpSp>
      <p:sp>
        <p:nvSpPr>
          <p:cNvPr id="22" name="TextBox 22"/>
          <p:cNvSpPr txBox="1"/>
          <p:nvPr/>
        </p:nvSpPr>
        <p:spPr>
          <a:xfrm>
            <a:off x="9476582" y="4711230"/>
            <a:ext cx="3491984" cy="3999150"/>
          </a:xfrm>
          <a:prstGeom prst="rect">
            <a:avLst/>
          </a:prstGeom>
        </p:spPr>
        <p:txBody>
          <a:bodyPr lIns="0" tIns="0" rIns="0" bIns="0" rtlCol="0" anchor="t">
            <a:spAutoFit/>
          </a:bodyPr>
          <a:lstStyle/>
          <a:p>
            <a:pPr algn="ctr">
              <a:lnSpc>
                <a:spcPts val="3529"/>
              </a:lnSpc>
            </a:pPr>
            <a:r>
              <a:rPr lang="en-US" sz="2434" b="1">
                <a:solidFill>
                  <a:srgbClr val="0C1A23"/>
                </a:solidFill>
                <a:latin typeface="Comic Sans Bold"/>
                <a:ea typeface="Comic Sans Bold"/>
                <a:cs typeface="Comic Sans Bold"/>
                <a:sym typeface="Comic Sans Bold"/>
              </a:rPr>
              <a:t>Historique complet :</a:t>
            </a:r>
          </a:p>
          <a:p>
            <a:pPr algn="ctr">
              <a:lnSpc>
                <a:spcPts val="3094"/>
              </a:lnSpc>
            </a:pPr>
            <a:endParaRPr lang="en-US" sz="2434" b="1">
              <a:solidFill>
                <a:srgbClr val="0C1A23"/>
              </a:solidFill>
              <a:latin typeface="Comic Sans Bold"/>
              <a:ea typeface="Comic Sans Bold"/>
              <a:cs typeface="Comic Sans Bold"/>
              <a:sym typeface="Comic Sans Bold"/>
            </a:endParaRPr>
          </a:p>
          <a:p>
            <a:pPr algn="ctr">
              <a:lnSpc>
                <a:spcPts val="3529"/>
              </a:lnSpc>
            </a:pPr>
            <a:r>
              <a:rPr lang="en-US" sz="2434">
                <a:solidFill>
                  <a:srgbClr val="82798F"/>
                </a:solidFill>
                <a:latin typeface="Comic Sans"/>
                <a:ea typeface="Comic Sans"/>
                <a:cs typeface="Comic Sans"/>
                <a:sym typeface="Comic Sans"/>
              </a:rPr>
              <a:t> Git conserve un historique </a:t>
            </a:r>
            <a:r>
              <a:rPr lang="en-US" sz="2434">
                <a:solidFill>
                  <a:srgbClr val="EC3223"/>
                </a:solidFill>
                <a:latin typeface="Comic Sans"/>
                <a:ea typeface="Comic Sans"/>
                <a:cs typeface="Comic Sans"/>
                <a:sym typeface="Comic Sans"/>
              </a:rPr>
              <a:t>détaillé</a:t>
            </a:r>
            <a:r>
              <a:rPr lang="en-US" sz="2434">
                <a:solidFill>
                  <a:srgbClr val="82798F"/>
                </a:solidFill>
                <a:latin typeface="Comic Sans"/>
                <a:ea typeface="Comic Sans"/>
                <a:cs typeface="Comic Sans"/>
                <a:sym typeface="Comic Sans"/>
              </a:rPr>
              <a:t> des modifications, ce qui permet de revenir à une version </a:t>
            </a:r>
            <a:r>
              <a:rPr lang="en-US" sz="2434">
                <a:solidFill>
                  <a:srgbClr val="EC3223"/>
                </a:solidFill>
                <a:latin typeface="Comic Sans"/>
                <a:ea typeface="Comic Sans"/>
                <a:cs typeface="Comic Sans"/>
                <a:sym typeface="Comic Sans"/>
              </a:rPr>
              <a:t>précédente</a:t>
            </a:r>
            <a:r>
              <a:rPr lang="en-US" sz="2434">
                <a:solidFill>
                  <a:srgbClr val="82798F"/>
                </a:solidFill>
                <a:latin typeface="Comic Sans"/>
                <a:ea typeface="Comic Sans"/>
                <a:cs typeface="Comic Sans"/>
                <a:sym typeface="Comic Sans"/>
              </a:rPr>
              <a:t> du projet à tout moment.</a:t>
            </a:r>
          </a:p>
          <a:p>
            <a:pPr algn="ctr">
              <a:lnSpc>
                <a:spcPts val="4673"/>
              </a:lnSpc>
            </a:pPr>
            <a:endParaRPr lang="en-US" sz="2434">
              <a:solidFill>
                <a:srgbClr val="82798F"/>
              </a:solidFill>
              <a:latin typeface="Comic Sans"/>
              <a:ea typeface="Comic Sans"/>
              <a:cs typeface="Comic Sans"/>
              <a:sym typeface="Comic Sans"/>
            </a:endParaRPr>
          </a:p>
        </p:txBody>
      </p:sp>
      <p:sp>
        <p:nvSpPr>
          <p:cNvPr id="23" name="TextBox 23"/>
          <p:cNvSpPr txBox="1"/>
          <p:nvPr/>
        </p:nvSpPr>
        <p:spPr>
          <a:xfrm>
            <a:off x="13243030" y="4711230"/>
            <a:ext cx="3491984" cy="4570841"/>
          </a:xfrm>
          <a:prstGeom prst="rect">
            <a:avLst/>
          </a:prstGeom>
        </p:spPr>
        <p:txBody>
          <a:bodyPr lIns="0" tIns="0" rIns="0" bIns="0" rtlCol="0" anchor="t">
            <a:spAutoFit/>
          </a:bodyPr>
          <a:lstStyle/>
          <a:p>
            <a:pPr algn="ctr">
              <a:lnSpc>
                <a:spcPts val="3529"/>
              </a:lnSpc>
            </a:pPr>
            <a:r>
              <a:rPr lang="en-US" sz="2434" b="1">
                <a:solidFill>
                  <a:srgbClr val="0C1A23"/>
                </a:solidFill>
                <a:latin typeface="Comic Sans Bold"/>
                <a:ea typeface="Comic Sans Bold"/>
                <a:cs typeface="Comic Sans Bold"/>
                <a:sym typeface="Comic Sans Bold"/>
              </a:rPr>
              <a:t>Collaboration facile :</a:t>
            </a:r>
          </a:p>
          <a:p>
            <a:pPr algn="ctr">
              <a:lnSpc>
                <a:spcPts val="3529"/>
              </a:lnSpc>
            </a:pPr>
            <a:endParaRPr lang="en-US" sz="2434" b="1">
              <a:solidFill>
                <a:srgbClr val="0C1A23"/>
              </a:solidFill>
              <a:latin typeface="Comic Sans Bold"/>
              <a:ea typeface="Comic Sans Bold"/>
              <a:cs typeface="Comic Sans Bold"/>
              <a:sym typeface="Comic Sans Bold"/>
            </a:endParaRPr>
          </a:p>
          <a:p>
            <a:pPr algn="ctr">
              <a:lnSpc>
                <a:spcPts val="3529"/>
              </a:lnSpc>
            </a:pPr>
            <a:r>
              <a:rPr lang="en-US" sz="2434">
                <a:solidFill>
                  <a:srgbClr val="82798F"/>
                </a:solidFill>
                <a:latin typeface="Comic Sans"/>
                <a:ea typeface="Comic Sans"/>
                <a:cs typeface="Comic Sans"/>
                <a:sym typeface="Comic Sans"/>
              </a:rPr>
              <a:t> Grâce à des plateformes comme </a:t>
            </a:r>
            <a:r>
              <a:rPr lang="en-US" sz="2434">
                <a:solidFill>
                  <a:srgbClr val="EC3223"/>
                </a:solidFill>
                <a:latin typeface="Comic Sans"/>
                <a:ea typeface="Comic Sans"/>
                <a:cs typeface="Comic Sans"/>
                <a:sym typeface="Comic Sans"/>
              </a:rPr>
              <a:t>GitHub</a:t>
            </a:r>
            <a:r>
              <a:rPr lang="en-US" sz="2434">
                <a:solidFill>
                  <a:srgbClr val="82798F"/>
                </a:solidFill>
                <a:latin typeface="Comic Sans"/>
                <a:ea typeface="Comic Sans"/>
                <a:cs typeface="Comic Sans"/>
                <a:sym typeface="Comic Sans"/>
              </a:rPr>
              <a:t> ou </a:t>
            </a:r>
            <a:r>
              <a:rPr lang="en-US" sz="2434">
                <a:solidFill>
                  <a:srgbClr val="EC3223"/>
                </a:solidFill>
                <a:latin typeface="Comic Sans"/>
                <a:ea typeface="Comic Sans"/>
                <a:cs typeface="Comic Sans"/>
                <a:sym typeface="Comic Sans"/>
              </a:rPr>
              <a:t>GitLab</a:t>
            </a:r>
            <a:r>
              <a:rPr lang="en-US" sz="2434">
                <a:solidFill>
                  <a:srgbClr val="82798F"/>
                </a:solidFill>
                <a:latin typeface="Comic Sans"/>
                <a:ea typeface="Comic Sans"/>
                <a:cs typeface="Comic Sans"/>
                <a:sym typeface="Comic Sans"/>
              </a:rPr>
              <a:t>, Git facilite la </a:t>
            </a:r>
            <a:r>
              <a:rPr lang="en-US" sz="2434">
                <a:solidFill>
                  <a:srgbClr val="EC3223"/>
                </a:solidFill>
                <a:latin typeface="Comic Sans"/>
                <a:ea typeface="Comic Sans"/>
                <a:cs typeface="Comic Sans"/>
                <a:sym typeface="Comic Sans"/>
              </a:rPr>
              <a:t>collaboration</a:t>
            </a:r>
            <a:r>
              <a:rPr lang="en-US" sz="2434">
                <a:solidFill>
                  <a:srgbClr val="82798F"/>
                </a:solidFill>
                <a:latin typeface="Comic Sans"/>
                <a:ea typeface="Comic Sans"/>
                <a:cs typeface="Comic Sans"/>
                <a:sym typeface="Comic Sans"/>
              </a:rPr>
              <a:t> entre les développeurs, même s'ils travaillent à distance</a:t>
            </a:r>
            <a:r>
              <a:rPr lang="en-US" sz="2434" b="1">
                <a:solidFill>
                  <a:srgbClr val="82798F"/>
                </a:solidFill>
                <a:latin typeface="Comic Sans Bold"/>
                <a:ea typeface="Comic Sans Bold"/>
                <a:cs typeface="Comic Sans Bold"/>
                <a:sym typeface="Comic Sans Bold"/>
              </a:rPr>
              <a:t>.</a:t>
            </a:r>
          </a:p>
          <a:p>
            <a:pPr algn="ctr">
              <a:lnSpc>
                <a:spcPts val="5330"/>
              </a:lnSpc>
            </a:pPr>
            <a:endParaRPr lang="en-US" sz="2434" b="1">
              <a:solidFill>
                <a:srgbClr val="82798F"/>
              </a:solidFill>
              <a:latin typeface="Comic Sans Bold"/>
              <a:ea typeface="Comic Sans Bold"/>
              <a:cs typeface="Comic Sans Bold"/>
              <a:sym typeface="Comic Sa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6098125" y="929181"/>
            <a:ext cx="6219527" cy="639445"/>
          </a:xfrm>
          <a:prstGeom prst="rect">
            <a:avLst/>
          </a:prstGeom>
        </p:spPr>
        <p:txBody>
          <a:bodyPr lIns="0" tIns="0" rIns="0" bIns="0" rtlCol="0" anchor="t">
            <a:spAutoFit/>
          </a:bodyPr>
          <a:lstStyle/>
          <a:p>
            <a:pPr marL="0" lvl="0" indent="0" algn="ctr">
              <a:lnSpc>
                <a:spcPts val="5179"/>
              </a:lnSpc>
              <a:spcBef>
                <a:spcPct val="0"/>
              </a:spcBef>
            </a:pPr>
            <a:r>
              <a:rPr lang="en-US" sz="3699" b="1">
                <a:solidFill>
                  <a:srgbClr val="000000"/>
                </a:solidFill>
                <a:latin typeface="Comic Sans Bold"/>
                <a:ea typeface="Comic Sans Bold"/>
                <a:cs typeface="Comic Sans Bold"/>
                <a:sym typeface="Comic Sans Bold"/>
              </a:rPr>
              <a:t>GIT</a:t>
            </a:r>
          </a:p>
        </p:txBody>
      </p:sp>
      <p:sp>
        <p:nvSpPr>
          <p:cNvPr id="6" name="TextBox 6"/>
          <p:cNvSpPr txBox="1"/>
          <p:nvPr/>
        </p:nvSpPr>
        <p:spPr>
          <a:xfrm>
            <a:off x="2413502" y="2076577"/>
            <a:ext cx="2433473" cy="339725"/>
          </a:xfrm>
          <a:prstGeom prst="rect">
            <a:avLst/>
          </a:prstGeom>
        </p:spPr>
        <p:txBody>
          <a:bodyPr lIns="0" tIns="0" rIns="0" bIns="0" rtlCol="0" anchor="t">
            <a:spAutoFit/>
          </a:bodyPr>
          <a:lstStyle/>
          <a:p>
            <a:pPr algn="ctr">
              <a:lnSpc>
                <a:spcPts val="2800"/>
              </a:lnSpc>
              <a:spcBef>
                <a:spcPct val="0"/>
              </a:spcBef>
            </a:pPr>
            <a:r>
              <a:rPr lang="en-US" sz="2000" b="1">
                <a:solidFill>
                  <a:srgbClr val="82798F"/>
                </a:solidFill>
                <a:latin typeface="Comic Sans Bold"/>
                <a:ea typeface="Comic Sans Bold"/>
                <a:cs typeface="Comic Sans Bold"/>
                <a:sym typeface="Comic Sans Bold"/>
              </a:rPr>
              <a:t>FOLDER 07</a:t>
            </a:r>
          </a:p>
        </p:txBody>
      </p:sp>
      <p:sp>
        <p:nvSpPr>
          <p:cNvPr id="7" name="TextBox 7"/>
          <p:cNvSpPr txBox="1"/>
          <p:nvPr/>
        </p:nvSpPr>
        <p:spPr>
          <a:xfrm>
            <a:off x="4219006" y="3083164"/>
            <a:ext cx="5126343" cy="5089398"/>
          </a:xfrm>
          <a:prstGeom prst="rect">
            <a:avLst/>
          </a:prstGeom>
        </p:spPr>
        <p:txBody>
          <a:bodyPr lIns="0" tIns="0" rIns="0" bIns="0" rtlCol="0" anchor="t">
            <a:spAutoFit/>
          </a:bodyPr>
          <a:lstStyle/>
          <a:p>
            <a:pPr algn="just">
              <a:lnSpc>
                <a:spcPts val="3696"/>
              </a:lnSpc>
            </a:pPr>
            <a:r>
              <a:rPr lang="en-US" sz="2100">
                <a:solidFill>
                  <a:srgbClr val="82798F"/>
                </a:solidFill>
                <a:latin typeface="Comic Sans"/>
                <a:ea typeface="Comic Sans"/>
                <a:cs typeface="Comic Sans"/>
                <a:sym typeface="Comic Sans"/>
              </a:rPr>
              <a:t>Lorem ipsum dolor sit amet, consectetur adipiscing elit. Ut nulla erat, venenatis sed sapien scelerisque, dapibus venenatis urna. Lorem ipsum dolor sit amet, consectetur adipiscing elit. Quisque ac lorem pretium, eleifend nisi nec, lacinia diam. Mauris dignissim purus nec est sollicitudin, quis molestie velit tincidunt. Pellentesque commodo varius leo a hendrerit. </a:t>
            </a:r>
          </a:p>
          <a:p>
            <a:pPr algn="ctr">
              <a:lnSpc>
                <a:spcPts val="3696"/>
              </a:lnSpc>
            </a:pPr>
            <a:endParaRPr lang="en-US" sz="2100">
              <a:solidFill>
                <a:srgbClr val="82798F"/>
              </a:solidFill>
              <a:latin typeface="Comic Sans"/>
              <a:ea typeface="Comic Sans"/>
              <a:cs typeface="Comic Sans"/>
              <a:sym typeface="Comic Sans"/>
            </a:endParaRPr>
          </a:p>
        </p:txBody>
      </p:sp>
      <p:sp>
        <p:nvSpPr>
          <p:cNvPr id="8" name="TextBox 8"/>
          <p:cNvSpPr txBox="1"/>
          <p:nvPr/>
        </p:nvSpPr>
        <p:spPr>
          <a:xfrm>
            <a:off x="9857019" y="3083164"/>
            <a:ext cx="4800742" cy="3222498"/>
          </a:xfrm>
          <a:prstGeom prst="rect">
            <a:avLst/>
          </a:prstGeom>
        </p:spPr>
        <p:txBody>
          <a:bodyPr lIns="0" tIns="0" rIns="0" bIns="0" rtlCol="0" anchor="t">
            <a:spAutoFit/>
          </a:bodyPr>
          <a:lstStyle/>
          <a:p>
            <a:pPr algn="just">
              <a:lnSpc>
                <a:spcPts val="3696"/>
              </a:lnSpc>
            </a:pPr>
            <a:r>
              <a:rPr lang="en-US" sz="2100">
                <a:solidFill>
                  <a:srgbClr val="82798F"/>
                </a:solidFill>
                <a:latin typeface="Comic Sans"/>
                <a:ea typeface="Comic Sans"/>
                <a:cs typeface="Comic Sans"/>
                <a:sym typeface="Comic Sans"/>
              </a:rPr>
              <a:t>Lorem ipsum dolor sit amet, consectetur adipiscing elit. Ut nulla erat, venenatis sed sapien scelerisque, dapibus venenatis urna. Lorem ipsum dolor sit amet, consectetur adipiscing elit. </a:t>
            </a:r>
          </a:p>
          <a:p>
            <a:pPr algn="ctr">
              <a:lnSpc>
                <a:spcPts val="3696"/>
              </a:lnSpc>
            </a:pPr>
            <a:endParaRPr lang="en-US" sz="2100">
              <a:solidFill>
                <a:srgbClr val="82798F"/>
              </a:solidFill>
              <a:latin typeface="Comic Sans"/>
              <a:ea typeface="Comic Sans"/>
              <a:cs typeface="Comic Sans"/>
              <a:sym typeface="Comic Sans"/>
            </a:endParaRPr>
          </a:p>
        </p:txBody>
      </p:sp>
      <p:grpSp>
        <p:nvGrpSpPr>
          <p:cNvPr id="9" name="Group 9"/>
          <p:cNvGrpSpPr/>
          <p:nvPr/>
        </p:nvGrpSpPr>
        <p:grpSpPr>
          <a:xfrm>
            <a:off x="14068994" y="8477474"/>
            <a:ext cx="1177534" cy="448857"/>
            <a:chOff x="0" y="0"/>
            <a:chExt cx="334083" cy="127347"/>
          </a:xfrm>
        </p:grpSpPr>
        <p:sp>
          <p:nvSpPr>
            <p:cNvPr id="10" name="Freeform 10"/>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1" name="TextBox 11"/>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NEXT</a:t>
              </a:r>
            </a:p>
          </p:txBody>
        </p:sp>
      </p:grpSp>
      <p:grpSp>
        <p:nvGrpSpPr>
          <p:cNvPr id="12" name="Group 12"/>
          <p:cNvGrpSpPr/>
          <p:nvPr/>
        </p:nvGrpSpPr>
        <p:grpSpPr>
          <a:xfrm>
            <a:off x="3041472" y="8477474"/>
            <a:ext cx="1177534" cy="448857"/>
            <a:chOff x="0" y="0"/>
            <a:chExt cx="334083" cy="127347"/>
          </a:xfrm>
        </p:grpSpPr>
        <p:sp>
          <p:nvSpPr>
            <p:cNvPr id="13" name="Freeform 13"/>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4" name="TextBox 14"/>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a:off x="3821061" y="797007"/>
            <a:ext cx="10950677" cy="9258300"/>
          </a:xfrm>
          <a:custGeom>
            <a:avLst/>
            <a:gdLst/>
            <a:ahLst/>
            <a:cxnLst/>
            <a:rect l="l" t="t" r="r" b="b"/>
            <a:pathLst>
              <a:path w="10950677" h="9258300">
                <a:moveTo>
                  <a:pt x="0" y="0"/>
                </a:moveTo>
                <a:lnTo>
                  <a:pt x="10950678" y="0"/>
                </a:lnTo>
                <a:lnTo>
                  <a:pt x="10950678"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364808" y="9578943"/>
            <a:ext cx="19218012" cy="708057"/>
            <a:chOff x="0" y="0"/>
            <a:chExt cx="5061534" cy="186484"/>
          </a:xfrm>
        </p:grpSpPr>
        <p:sp>
          <p:nvSpPr>
            <p:cNvPr id="4" name="Freeform 4"/>
            <p:cNvSpPr/>
            <p:nvPr/>
          </p:nvSpPr>
          <p:spPr>
            <a:xfrm>
              <a:off x="0" y="0"/>
              <a:ext cx="5061534" cy="186484"/>
            </a:xfrm>
            <a:custGeom>
              <a:avLst/>
              <a:gdLst/>
              <a:ahLst/>
              <a:cxnLst/>
              <a:rect l="l" t="t" r="r" b="b"/>
              <a:pathLst>
                <a:path w="5061534" h="18648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1">
              <a:gsLst>
                <a:gs pos="0">
                  <a:srgbClr val="896650">
                    <a:alpha val="100000"/>
                  </a:srgbClr>
                </a:gs>
                <a:gs pos="100000">
                  <a:srgbClr val="B89A86">
                    <a:alpha val="100000"/>
                  </a:srgbClr>
                </a:gs>
              </a:gsLst>
              <a:lin ang="5400000"/>
            </a:gradFill>
          </p:spPr>
        </p:sp>
        <p:sp>
          <p:nvSpPr>
            <p:cNvPr id="5" name="TextBox 5"/>
            <p:cNvSpPr txBox="1"/>
            <p:nvPr/>
          </p:nvSpPr>
          <p:spPr>
            <a:xfrm>
              <a:off x="0" y="-47625"/>
              <a:ext cx="5061534" cy="234109"/>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462398" y="6691513"/>
            <a:ext cx="3426506" cy="4114800"/>
          </a:xfrm>
          <a:custGeom>
            <a:avLst/>
            <a:gdLst/>
            <a:ahLst/>
            <a:cxnLst/>
            <a:rect l="l" t="t" r="r" b="b"/>
            <a:pathLst>
              <a:path w="3426506" h="4114800">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814014" y="6605788"/>
            <a:ext cx="2445286" cy="3430886"/>
          </a:xfrm>
          <a:custGeom>
            <a:avLst/>
            <a:gdLst/>
            <a:ahLst/>
            <a:cxnLst/>
            <a:rect l="l" t="t" r="r" b="b"/>
            <a:pathLst>
              <a:path w="2445286" h="3430886">
                <a:moveTo>
                  <a:pt x="0" y="0"/>
                </a:moveTo>
                <a:lnTo>
                  <a:pt x="2445286" y="0"/>
                </a:lnTo>
                <a:lnTo>
                  <a:pt x="2445286" y="3430886"/>
                </a:lnTo>
                <a:lnTo>
                  <a:pt x="0" y="34308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4812436" y="3198046"/>
            <a:ext cx="8663127" cy="1184275"/>
          </a:xfrm>
          <a:prstGeom prst="rect">
            <a:avLst/>
          </a:prstGeom>
        </p:spPr>
        <p:txBody>
          <a:bodyPr lIns="0" tIns="0" rIns="0" bIns="0" rtlCol="0" anchor="t">
            <a:spAutoFit/>
          </a:bodyPr>
          <a:lstStyle/>
          <a:p>
            <a:pPr marL="0" lvl="0" indent="0" algn="ctr">
              <a:lnSpc>
                <a:spcPts val="9799"/>
              </a:lnSpc>
              <a:spcBef>
                <a:spcPct val="0"/>
              </a:spcBef>
            </a:pPr>
            <a:r>
              <a:rPr lang="en-US" sz="6999" b="1" u="none" strike="noStrike">
                <a:solidFill>
                  <a:srgbClr val="82798F"/>
                </a:solidFill>
                <a:latin typeface="Comic Sans Bold"/>
                <a:ea typeface="Comic Sans Bold"/>
                <a:cs typeface="Comic Sans Bold"/>
                <a:sym typeface="Comic Sans Bold"/>
              </a:rPr>
              <a:t>THANK YOU</a:t>
            </a:r>
          </a:p>
        </p:txBody>
      </p:sp>
      <p:sp>
        <p:nvSpPr>
          <p:cNvPr id="9" name="TextBox 9"/>
          <p:cNvSpPr txBox="1"/>
          <p:nvPr/>
        </p:nvSpPr>
        <p:spPr>
          <a:xfrm>
            <a:off x="4740532" y="4629150"/>
            <a:ext cx="9007333" cy="514350"/>
          </a:xfrm>
          <a:prstGeom prst="rect">
            <a:avLst/>
          </a:prstGeom>
        </p:spPr>
        <p:txBody>
          <a:bodyPr lIns="0" tIns="0" rIns="0" bIns="0" rtlCol="0" anchor="t">
            <a:spAutoFit/>
          </a:bodyPr>
          <a:lstStyle/>
          <a:p>
            <a:pPr algn="ctr">
              <a:lnSpc>
                <a:spcPts val="4200"/>
              </a:lnSpc>
              <a:spcBef>
                <a:spcPct val="0"/>
              </a:spcBef>
            </a:pPr>
            <a:r>
              <a:rPr lang="en-US" sz="3000">
                <a:solidFill>
                  <a:srgbClr val="82798F"/>
                </a:solidFill>
                <a:latin typeface="Pacifico"/>
                <a:ea typeface="Pacifico"/>
                <a:cs typeface="Pacifico"/>
                <a:sym typeface="Pacifico"/>
              </a:rPr>
              <a:t>by Hannah Morales</a:t>
            </a:r>
          </a:p>
        </p:txBody>
      </p:sp>
      <p:sp>
        <p:nvSpPr>
          <p:cNvPr id="10" name="Freeform 10"/>
          <p:cNvSpPr/>
          <p:nvPr/>
        </p:nvSpPr>
        <p:spPr>
          <a:xfrm>
            <a:off x="-462398" y="-417878"/>
            <a:ext cx="2124970" cy="2124970"/>
          </a:xfrm>
          <a:custGeom>
            <a:avLst/>
            <a:gdLst/>
            <a:ahLst/>
            <a:cxnLst/>
            <a:rect l="l" t="t" r="r" b="b"/>
            <a:pathLst>
              <a:path w="2124970" h="2124970">
                <a:moveTo>
                  <a:pt x="0" y="0"/>
                </a:moveTo>
                <a:lnTo>
                  <a:pt x="2124970" y="0"/>
                </a:lnTo>
                <a:lnTo>
                  <a:pt x="2124970" y="2124970"/>
                </a:lnTo>
                <a:lnTo>
                  <a:pt x="0" y="21249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dirty="0"/>
          </a:p>
        </p:txBody>
      </p:sp>
      <p:sp>
        <p:nvSpPr>
          <p:cNvPr id="5" name="Freeform 5"/>
          <p:cNvSpPr/>
          <p:nvPr/>
        </p:nvSpPr>
        <p:spPr>
          <a:xfrm>
            <a:off x="3979121" y="3116676"/>
            <a:ext cx="1219836" cy="996598"/>
          </a:xfrm>
          <a:custGeom>
            <a:avLst/>
            <a:gdLst/>
            <a:ahLst/>
            <a:cxnLst/>
            <a:rect l="l" t="t" r="r" b="b"/>
            <a:pathLst>
              <a:path w="1219836" h="996598">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7058354" y="3116676"/>
            <a:ext cx="1219836" cy="996598"/>
          </a:xfrm>
          <a:custGeom>
            <a:avLst/>
            <a:gdLst/>
            <a:ahLst/>
            <a:cxnLst/>
            <a:rect l="l" t="t" r="r" b="b"/>
            <a:pathLst>
              <a:path w="1219836" h="996598">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0137587" y="3116676"/>
            <a:ext cx="1219836" cy="996598"/>
          </a:xfrm>
          <a:custGeom>
            <a:avLst/>
            <a:gdLst/>
            <a:ahLst/>
            <a:cxnLst/>
            <a:rect l="l" t="t" r="r" b="b"/>
            <a:pathLst>
              <a:path w="1219836" h="996598">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3216820" y="3116676"/>
            <a:ext cx="1219836" cy="996598"/>
          </a:xfrm>
          <a:custGeom>
            <a:avLst/>
            <a:gdLst/>
            <a:ahLst/>
            <a:cxnLst/>
            <a:rect l="l" t="t" r="r" b="b"/>
            <a:pathLst>
              <a:path w="1219836" h="996598">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5348605" y="5973120"/>
            <a:ext cx="1225001" cy="1000818"/>
          </a:xfrm>
          <a:custGeom>
            <a:avLst/>
            <a:gdLst/>
            <a:ahLst/>
            <a:cxnLst/>
            <a:rect l="l" t="t" r="r" b="b"/>
            <a:pathLst>
              <a:path w="1225001" h="1000818">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8440876" y="5973120"/>
            <a:ext cx="1225001" cy="1000818"/>
          </a:xfrm>
          <a:custGeom>
            <a:avLst/>
            <a:gdLst/>
            <a:ahLst/>
            <a:cxnLst/>
            <a:rect l="l" t="t" r="r" b="b"/>
            <a:pathLst>
              <a:path w="1225001" h="1000818">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1533148" y="5973120"/>
            <a:ext cx="1225001" cy="1000818"/>
          </a:xfrm>
          <a:custGeom>
            <a:avLst/>
            <a:gdLst/>
            <a:ahLst/>
            <a:cxnLst/>
            <a:rect l="l" t="t" r="r" b="b"/>
            <a:pathLst>
              <a:path w="1225001" h="1000818">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2" name="Group 12"/>
          <p:cNvGrpSpPr/>
          <p:nvPr/>
        </p:nvGrpSpPr>
        <p:grpSpPr>
          <a:xfrm>
            <a:off x="14068994" y="8477474"/>
            <a:ext cx="1177534" cy="448857"/>
            <a:chOff x="0" y="0"/>
            <a:chExt cx="334083" cy="127347"/>
          </a:xfrm>
        </p:grpSpPr>
        <p:sp>
          <p:nvSpPr>
            <p:cNvPr id="13" name="Freeform 13"/>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4" name="TextBox 14"/>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NEXT</a:t>
              </a:r>
            </a:p>
          </p:txBody>
        </p:sp>
      </p:grpSp>
      <p:grpSp>
        <p:nvGrpSpPr>
          <p:cNvPr id="15" name="Group 15"/>
          <p:cNvGrpSpPr/>
          <p:nvPr/>
        </p:nvGrpSpPr>
        <p:grpSpPr>
          <a:xfrm>
            <a:off x="3041472" y="8477474"/>
            <a:ext cx="1177534" cy="448857"/>
            <a:chOff x="0" y="0"/>
            <a:chExt cx="334083" cy="127347"/>
          </a:xfrm>
        </p:grpSpPr>
        <p:sp>
          <p:nvSpPr>
            <p:cNvPr id="16" name="Freeform 16"/>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7" name="TextBox 17"/>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dirty="0">
                  <a:solidFill>
                    <a:srgbClr val="82798F"/>
                  </a:solidFill>
                  <a:latin typeface="Comic Sans Bold"/>
                  <a:ea typeface="Comic Sans Bold"/>
                  <a:cs typeface="Comic Sans Bold"/>
                  <a:sym typeface="Comic Sans Bold"/>
                </a:rPr>
                <a:t>BACK</a:t>
              </a:r>
            </a:p>
          </p:txBody>
        </p:sp>
      </p:grpSp>
      <p:sp>
        <p:nvSpPr>
          <p:cNvPr id="18" name="TextBox 18"/>
          <p:cNvSpPr txBox="1"/>
          <p:nvPr/>
        </p:nvSpPr>
        <p:spPr>
          <a:xfrm>
            <a:off x="6098125" y="929181"/>
            <a:ext cx="6219527" cy="639445"/>
          </a:xfrm>
          <a:prstGeom prst="rect">
            <a:avLst/>
          </a:prstGeom>
        </p:spPr>
        <p:txBody>
          <a:bodyPr lIns="0" tIns="0" rIns="0" bIns="0" rtlCol="0" anchor="t">
            <a:spAutoFit/>
          </a:bodyPr>
          <a:lstStyle/>
          <a:p>
            <a:pPr algn="ctr">
              <a:lnSpc>
                <a:spcPts val="5179"/>
              </a:lnSpc>
              <a:spcBef>
                <a:spcPct val="0"/>
              </a:spcBef>
            </a:pPr>
            <a:r>
              <a:rPr lang="en-US" sz="3699" b="1">
                <a:solidFill>
                  <a:srgbClr val="FFF6BE"/>
                </a:solidFill>
                <a:latin typeface="Comic Sans Bold"/>
                <a:ea typeface="Comic Sans Bold"/>
                <a:cs typeface="Comic Sans Bold"/>
                <a:sym typeface="Comic Sans Bold"/>
              </a:rPr>
              <a:t>TABLE OF CONTENT</a:t>
            </a:r>
          </a:p>
        </p:txBody>
      </p:sp>
      <p:sp>
        <p:nvSpPr>
          <p:cNvPr id="19" name="TextBox 19"/>
          <p:cNvSpPr txBox="1"/>
          <p:nvPr/>
        </p:nvSpPr>
        <p:spPr>
          <a:xfrm>
            <a:off x="4052393" y="3426400"/>
            <a:ext cx="1054517" cy="514350"/>
          </a:xfrm>
          <a:prstGeom prst="rect">
            <a:avLst/>
          </a:prstGeom>
        </p:spPr>
        <p:txBody>
          <a:bodyPr lIns="0" tIns="0" rIns="0" bIns="0" rtlCol="0" anchor="t">
            <a:spAutoFit/>
          </a:bodyPr>
          <a:lstStyle/>
          <a:p>
            <a:pPr algn="ctr">
              <a:lnSpc>
                <a:spcPts val="4200"/>
              </a:lnSpc>
              <a:spcBef>
                <a:spcPct val="0"/>
              </a:spcBef>
            </a:pPr>
            <a:r>
              <a:rPr lang="en-US" sz="3000" dirty="0">
                <a:solidFill>
                  <a:srgbClr val="82798F"/>
                </a:solidFill>
                <a:latin typeface="Comic Sans"/>
                <a:ea typeface="Comic Sans"/>
                <a:cs typeface="Comic Sans"/>
                <a:sym typeface="Comic Sans"/>
              </a:rPr>
              <a:t>01</a:t>
            </a:r>
          </a:p>
        </p:txBody>
      </p:sp>
      <p:sp>
        <p:nvSpPr>
          <p:cNvPr id="20" name="TextBox 20"/>
          <p:cNvSpPr txBox="1"/>
          <p:nvPr/>
        </p:nvSpPr>
        <p:spPr>
          <a:xfrm>
            <a:off x="3203934" y="4201151"/>
            <a:ext cx="2770210" cy="306705"/>
          </a:xfrm>
          <a:prstGeom prst="rect">
            <a:avLst/>
          </a:prstGeom>
        </p:spPr>
        <p:txBody>
          <a:bodyPr lIns="0" tIns="0" rIns="0" bIns="0" rtlCol="0" anchor="t">
            <a:spAutoFit/>
          </a:bodyPr>
          <a:lstStyle/>
          <a:p>
            <a:pPr algn="ctr">
              <a:lnSpc>
                <a:spcPts val="2520"/>
              </a:lnSpc>
              <a:spcBef>
                <a:spcPct val="0"/>
              </a:spcBef>
            </a:pPr>
            <a:r>
              <a:rPr lang="en-US" sz="1800" b="1" dirty="0">
                <a:solidFill>
                  <a:srgbClr val="82798F"/>
                </a:solidFill>
                <a:latin typeface="Comic Sans Bold"/>
                <a:ea typeface="Comic Sans Bold"/>
                <a:cs typeface="Comic Sans Bold"/>
                <a:sym typeface="Comic Sans Bold"/>
              </a:rPr>
              <a:t>Gestion de versions</a:t>
            </a:r>
          </a:p>
        </p:txBody>
      </p:sp>
      <p:sp>
        <p:nvSpPr>
          <p:cNvPr id="21" name="TextBox 21"/>
          <p:cNvSpPr txBox="1"/>
          <p:nvPr/>
        </p:nvSpPr>
        <p:spPr>
          <a:xfrm>
            <a:off x="7131626" y="3426400"/>
            <a:ext cx="1054517" cy="514350"/>
          </a:xfrm>
          <a:prstGeom prst="rect">
            <a:avLst/>
          </a:prstGeom>
        </p:spPr>
        <p:txBody>
          <a:bodyPr lIns="0" tIns="0" rIns="0" bIns="0" rtlCol="0" anchor="t">
            <a:spAutoFit/>
          </a:bodyPr>
          <a:lstStyle/>
          <a:p>
            <a:pPr algn="ctr">
              <a:lnSpc>
                <a:spcPts val="4200"/>
              </a:lnSpc>
              <a:spcBef>
                <a:spcPct val="0"/>
              </a:spcBef>
            </a:pPr>
            <a:r>
              <a:rPr lang="en-US" sz="3000" dirty="0">
                <a:solidFill>
                  <a:srgbClr val="82798F"/>
                </a:solidFill>
                <a:latin typeface="Comic Sans"/>
                <a:ea typeface="Comic Sans"/>
                <a:cs typeface="Comic Sans"/>
                <a:sym typeface="Comic Sans"/>
              </a:rPr>
              <a:t>02</a:t>
            </a:r>
          </a:p>
        </p:txBody>
      </p:sp>
      <p:sp>
        <p:nvSpPr>
          <p:cNvPr id="22" name="TextBox 22"/>
          <p:cNvSpPr txBox="1"/>
          <p:nvPr/>
        </p:nvSpPr>
        <p:spPr>
          <a:xfrm>
            <a:off x="6283167" y="4201151"/>
            <a:ext cx="2770210" cy="306705"/>
          </a:xfrm>
          <a:prstGeom prst="rect">
            <a:avLst/>
          </a:prstGeom>
        </p:spPr>
        <p:txBody>
          <a:bodyPr lIns="0" tIns="0" rIns="0" bIns="0" rtlCol="0" anchor="t">
            <a:spAutoFit/>
          </a:bodyPr>
          <a:lstStyle/>
          <a:p>
            <a:pPr algn="ctr">
              <a:lnSpc>
                <a:spcPts val="2520"/>
              </a:lnSpc>
              <a:spcBef>
                <a:spcPct val="0"/>
              </a:spcBef>
            </a:pPr>
            <a:r>
              <a:rPr lang="en-US" sz="1800" b="1" dirty="0">
                <a:solidFill>
                  <a:srgbClr val="82798F"/>
                </a:solidFill>
                <a:latin typeface="Comic Sans Bold"/>
                <a:ea typeface="Comic Sans Bold"/>
                <a:cs typeface="Comic Sans Bold"/>
                <a:sym typeface="Comic Sans Bold"/>
              </a:rPr>
              <a:t>Presentation de git </a:t>
            </a:r>
          </a:p>
        </p:txBody>
      </p:sp>
      <p:sp>
        <p:nvSpPr>
          <p:cNvPr id="23" name="TextBox 23"/>
          <p:cNvSpPr txBox="1"/>
          <p:nvPr/>
        </p:nvSpPr>
        <p:spPr>
          <a:xfrm>
            <a:off x="10210859" y="3426400"/>
            <a:ext cx="1054517" cy="514350"/>
          </a:xfrm>
          <a:prstGeom prst="rect">
            <a:avLst/>
          </a:prstGeom>
        </p:spPr>
        <p:txBody>
          <a:bodyPr lIns="0" tIns="0" rIns="0" bIns="0" rtlCol="0" anchor="t">
            <a:spAutoFit/>
          </a:bodyPr>
          <a:lstStyle/>
          <a:p>
            <a:pPr algn="ctr">
              <a:lnSpc>
                <a:spcPts val="4200"/>
              </a:lnSpc>
              <a:spcBef>
                <a:spcPct val="0"/>
              </a:spcBef>
            </a:pPr>
            <a:r>
              <a:rPr lang="en-US" sz="3000" dirty="0">
                <a:solidFill>
                  <a:srgbClr val="82798F"/>
                </a:solidFill>
                <a:latin typeface="Comic Sans"/>
                <a:ea typeface="Comic Sans"/>
                <a:cs typeface="Comic Sans"/>
                <a:sym typeface="Comic Sans"/>
              </a:rPr>
              <a:t>03</a:t>
            </a:r>
          </a:p>
        </p:txBody>
      </p:sp>
      <p:sp>
        <p:nvSpPr>
          <p:cNvPr id="24" name="TextBox 24"/>
          <p:cNvSpPr txBox="1"/>
          <p:nvPr/>
        </p:nvSpPr>
        <p:spPr>
          <a:xfrm>
            <a:off x="9362400" y="4201151"/>
            <a:ext cx="2770210" cy="621030"/>
          </a:xfrm>
          <a:prstGeom prst="rect">
            <a:avLst/>
          </a:prstGeom>
        </p:spPr>
        <p:txBody>
          <a:bodyPr lIns="0" tIns="0" rIns="0" bIns="0" rtlCol="0" anchor="t">
            <a:spAutoFit/>
          </a:bodyPr>
          <a:lstStyle/>
          <a:p>
            <a:pPr algn="ctr">
              <a:lnSpc>
                <a:spcPts val="2520"/>
              </a:lnSpc>
              <a:spcBef>
                <a:spcPct val="0"/>
              </a:spcBef>
            </a:pPr>
            <a:r>
              <a:rPr lang="en-US" sz="1800" b="1">
                <a:solidFill>
                  <a:srgbClr val="82798F"/>
                </a:solidFill>
                <a:latin typeface="Comic Sans Bold"/>
                <a:ea typeface="Comic Sans Bold"/>
                <a:cs typeface="Comic Sans Bold"/>
                <a:sym typeface="Comic Sans Bold"/>
              </a:rPr>
              <a:t>Gestion des branches avec Git</a:t>
            </a:r>
          </a:p>
        </p:txBody>
      </p:sp>
      <p:sp>
        <p:nvSpPr>
          <p:cNvPr id="25" name="TextBox 25"/>
          <p:cNvSpPr txBox="1"/>
          <p:nvPr/>
        </p:nvSpPr>
        <p:spPr>
          <a:xfrm>
            <a:off x="13290092" y="3426400"/>
            <a:ext cx="1054517" cy="514350"/>
          </a:xfrm>
          <a:prstGeom prst="rect">
            <a:avLst/>
          </a:prstGeom>
        </p:spPr>
        <p:txBody>
          <a:bodyPr lIns="0" tIns="0" rIns="0" bIns="0" rtlCol="0" anchor="t">
            <a:spAutoFit/>
          </a:bodyPr>
          <a:lstStyle/>
          <a:p>
            <a:pPr algn="ctr">
              <a:lnSpc>
                <a:spcPts val="4200"/>
              </a:lnSpc>
              <a:spcBef>
                <a:spcPct val="0"/>
              </a:spcBef>
            </a:pPr>
            <a:r>
              <a:rPr lang="en-US" sz="3000" dirty="0">
                <a:solidFill>
                  <a:srgbClr val="82798F"/>
                </a:solidFill>
                <a:latin typeface="Comic Sans"/>
                <a:ea typeface="Comic Sans"/>
                <a:cs typeface="Comic Sans"/>
                <a:sym typeface="Comic Sans"/>
              </a:rPr>
              <a:t>04</a:t>
            </a:r>
          </a:p>
        </p:txBody>
      </p:sp>
      <p:sp>
        <p:nvSpPr>
          <p:cNvPr id="26" name="TextBox 26"/>
          <p:cNvSpPr txBox="1"/>
          <p:nvPr/>
        </p:nvSpPr>
        <p:spPr>
          <a:xfrm>
            <a:off x="12441633" y="4201151"/>
            <a:ext cx="2770210" cy="306705"/>
          </a:xfrm>
          <a:prstGeom prst="rect">
            <a:avLst/>
          </a:prstGeom>
        </p:spPr>
        <p:txBody>
          <a:bodyPr lIns="0" tIns="0" rIns="0" bIns="0" rtlCol="0" anchor="t">
            <a:spAutoFit/>
          </a:bodyPr>
          <a:lstStyle/>
          <a:p>
            <a:pPr algn="ctr">
              <a:lnSpc>
                <a:spcPts val="2520"/>
              </a:lnSpc>
              <a:spcBef>
                <a:spcPct val="0"/>
              </a:spcBef>
            </a:pPr>
            <a:r>
              <a:rPr lang="en-US" sz="1800" b="1">
                <a:solidFill>
                  <a:srgbClr val="82798F"/>
                </a:solidFill>
                <a:latin typeface="Comic Sans Bold"/>
                <a:ea typeface="Comic Sans Bold"/>
                <a:cs typeface="Comic Sans Bold"/>
                <a:sym typeface="Comic Sans Bold"/>
              </a:rPr>
              <a:t>Fusionner les branches </a:t>
            </a:r>
          </a:p>
        </p:txBody>
      </p:sp>
      <p:sp>
        <p:nvSpPr>
          <p:cNvPr id="27" name="TextBox 27"/>
          <p:cNvSpPr txBox="1"/>
          <p:nvPr/>
        </p:nvSpPr>
        <p:spPr>
          <a:xfrm>
            <a:off x="5422188" y="6284397"/>
            <a:ext cx="1058982" cy="514350"/>
          </a:xfrm>
          <a:prstGeom prst="rect">
            <a:avLst/>
          </a:prstGeom>
        </p:spPr>
        <p:txBody>
          <a:bodyPr lIns="0" tIns="0" rIns="0" bIns="0" rtlCol="0" anchor="t">
            <a:spAutoFit/>
          </a:bodyPr>
          <a:lstStyle/>
          <a:p>
            <a:pPr algn="ctr">
              <a:lnSpc>
                <a:spcPts val="4200"/>
              </a:lnSpc>
              <a:spcBef>
                <a:spcPct val="0"/>
              </a:spcBef>
            </a:pPr>
            <a:r>
              <a:rPr lang="en-US" sz="3000" dirty="0">
                <a:solidFill>
                  <a:srgbClr val="82798F"/>
                </a:solidFill>
                <a:latin typeface="Comic Sans"/>
                <a:ea typeface="Comic Sans"/>
                <a:cs typeface="Comic Sans"/>
                <a:sym typeface="Comic Sans"/>
              </a:rPr>
              <a:t>05</a:t>
            </a:r>
          </a:p>
        </p:txBody>
      </p:sp>
      <p:sp>
        <p:nvSpPr>
          <p:cNvPr id="28" name="TextBox 28"/>
          <p:cNvSpPr txBox="1"/>
          <p:nvPr/>
        </p:nvSpPr>
        <p:spPr>
          <a:xfrm>
            <a:off x="4570136" y="7062347"/>
            <a:ext cx="2781940" cy="621030"/>
          </a:xfrm>
          <a:prstGeom prst="rect">
            <a:avLst/>
          </a:prstGeom>
        </p:spPr>
        <p:txBody>
          <a:bodyPr lIns="0" tIns="0" rIns="0" bIns="0" rtlCol="0" anchor="t">
            <a:spAutoFit/>
          </a:bodyPr>
          <a:lstStyle/>
          <a:p>
            <a:pPr algn="ctr">
              <a:lnSpc>
                <a:spcPts val="2520"/>
              </a:lnSpc>
              <a:spcBef>
                <a:spcPct val="0"/>
              </a:spcBef>
            </a:pPr>
            <a:r>
              <a:rPr lang="en-US" sz="1800" b="1">
                <a:solidFill>
                  <a:srgbClr val="82798F"/>
                </a:solidFill>
                <a:latin typeface="Comic Sans Bold"/>
                <a:ea typeface="Comic Sans Bold"/>
                <a:cs typeface="Comic Sans Bold"/>
                <a:sym typeface="Comic Sans Bold"/>
              </a:rPr>
              <a:t>Presentation ge gitLab/gitHub</a:t>
            </a:r>
          </a:p>
        </p:txBody>
      </p:sp>
      <p:sp>
        <p:nvSpPr>
          <p:cNvPr id="29" name="TextBox 29"/>
          <p:cNvSpPr txBox="1"/>
          <p:nvPr/>
        </p:nvSpPr>
        <p:spPr>
          <a:xfrm>
            <a:off x="8514459" y="6284397"/>
            <a:ext cx="1058982" cy="514350"/>
          </a:xfrm>
          <a:prstGeom prst="rect">
            <a:avLst/>
          </a:prstGeom>
        </p:spPr>
        <p:txBody>
          <a:bodyPr lIns="0" tIns="0" rIns="0" bIns="0" rtlCol="0" anchor="t">
            <a:spAutoFit/>
          </a:bodyPr>
          <a:lstStyle/>
          <a:p>
            <a:pPr algn="ctr">
              <a:lnSpc>
                <a:spcPts val="4200"/>
              </a:lnSpc>
              <a:spcBef>
                <a:spcPct val="0"/>
              </a:spcBef>
            </a:pPr>
            <a:r>
              <a:rPr lang="en-US" sz="3000">
                <a:solidFill>
                  <a:srgbClr val="82798F"/>
                </a:solidFill>
                <a:latin typeface="Comic Sans"/>
                <a:ea typeface="Comic Sans"/>
                <a:cs typeface="Comic Sans"/>
                <a:sym typeface="Comic Sans"/>
              </a:rPr>
              <a:t>06</a:t>
            </a:r>
          </a:p>
        </p:txBody>
      </p:sp>
      <p:sp>
        <p:nvSpPr>
          <p:cNvPr id="30" name="TextBox 30"/>
          <p:cNvSpPr txBox="1"/>
          <p:nvPr/>
        </p:nvSpPr>
        <p:spPr>
          <a:xfrm>
            <a:off x="7662407" y="7062347"/>
            <a:ext cx="2781940" cy="621030"/>
          </a:xfrm>
          <a:prstGeom prst="rect">
            <a:avLst/>
          </a:prstGeom>
        </p:spPr>
        <p:txBody>
          <a:bodyPr lIns="0" tIns="0" rIns="0" bIns="0" rtlCol="0" anchor="t">
            <a:spAutoFit/>
          </a:bodyPr>
          <a:lstStyle/>
          <a:p>
            <a:pPr algn="ctr">
              <a:lnSpc>
                <a:spcPts val="2520"/>
              </a:lnSpc>
              <a:spcBef>
                <a:spcPct val="0"/>
              </a:spcBef>
            </a:pPr>
            <a:r>
              <a:rPr lang="en-US" sz="1800" b="1">
                <a:solidFill>
                  <a:srgbClr val="82798F"/>
                </a:solidFill>
                <a:latin typeface="Comic Sans Bold"/>
                <a:ea typeface="Comic Sans Bold"/>
                <a:cs typeface="Comic Sans Bold"/>
                <a:sym typeface="Comic Sans Bold"/>
              </a:rPr>
              <a:t>Gestion des conflits avec git/gitLab</a:t>
            </a:r>
          </a:p>
        </p:txBody>
      </p:sp>
      <p:sp>
        <p:nvSpPr>
          <p:cNvPr id="31" name="TextBox 31"/>
          <p:cNvSpPr txBox="1"/>
          <p:nvPr/>
        </p:nvSpPr>
        <p:spPr>
          <a:xfrm>
            <a:off x="11606730" y="6284397"/>
            <a:ext cx="1058982" cy="514350"/>
          </a:xfrm>
          <a:prstGeom prst="rect">
            <a:avLst/>
          </a:prstGeom>
        </p:spPr>
        <p:txBody>
          <a:bodyPr lIns="0" tIns="0" rIns="0" bIns="0" rtlCol="0" anchor="t">
            <a:spAutoFit/>
          </a:bodyPr>
          <a:lstStyle/>
          <a:p>
            <a:pPr algn="ctr">
              <a:lnSpc>
                <a:spcPts val="4200"/>
              </a:lnSpc>
              <a:spcBef>
                <a:spcPct val="0"/>
              </a:spcBef>
            </a:pPr>
            <a:r>
              <a:rPr lang="en-US" sz="3000" dirty="0">
                <a:solidFill>
                  <a:srgbClr val="82798F"/>
                </a:solidFill>
                <a:latin typeface="Comic Sans"/>
                <a:ea typeface="Comic Sans"/>
                <a:cs typeface="Comic Sans"/>
                <a:sym typeface="Comic Sans"/>
              </a:rPr>
              <a:t>07</a:t>
            </a:r>
          </a:p>
        </p:txBody>
      </p:sp>
      <p:sp>
        <p:nvSpPr>
          <p:cNvPr id="32" name="TextBox 32"/>
          <p:cNvSpPr txBox="1"/>
          <p:nvPr/>
        </p:nvSpPr>
        <p:spPr>
          <a:xfrm>
            <a:off x="10754678" y="7062347"/>
            <a:ext cx="2781940" cy="621030"/>
          </a:xfrm>
          <a:prstGeom prst="rect">
            <a:avLst/>
          </a:prstGeom>
        </p:spPr>
        <p:txBody>
          <a:bodyPr lIns="0" tIns="0" rIns="0" bIns="0" rtlCol="0" anchor="t">
            <a:spAutoFit/>
          </a:bodyPr>
          <a:lstStyle/>
          <a:p>
            <a:pPr algn="ctr">
              <a:lnSpc>
                <a:spcPts val="2520"/>
              </a:lnSpc>
              <a:spcBef>
                <a:spcPct val="0"/>
              </a:spcBef>
            </a:pPr>
            <a:r>
              <a:rPr lang="en-US" sz="1800" b="1">
                <a:solidFill>
                  <a:srgbClr val="82798F"/>
                </a:solidFill>
                <a:latin typeface="Comic Sans Bold"/>
                <a:ea typeface="Comic Sans Bold"/>
                <a:cs typeface="Comic Sans Bold"/>
                <a:sym typeface="Comic Sans Bold"/>
              </a:rPr>
              <a:t>Differences entre gitLab/gitHub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ppt_x"/>
                                          </p:val>
                                        </p:tav>
                                        <p:tav tm="100000">
                                          <p:val>
                                            <p:strVal val="#ppt_x"/>
                                          </p:val>
                                        </p:tav>
                                      </p:tavLst>
                                    </p:anim>
                                    <p:anim calcmode="lin" valueType="num">
                                      <p:cBhvr additive="base">
                                        <p:cTn id="74" dur="500" fill="hold"/>
                                        <p:tgtEl>
                                          <p:spTgt spid="27"/>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ppt_x"/>
                                          </p:val>
                                        </p:tav>
                                        <p:tav tm="100000">
                                          <p:val>
                                            <p:strVal val="#ppt_x"/>
                                          </p:val>
                                        </p:tav>
                                      </p:tavLst>
                                    </p:anim>
                                    <p:anim calcmode="lin" valueType="num">
                                      <p:cBhvr additive="base">
                                        <p:cTn id="8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ppt_x"/>
                                          </p:val>
                                        </p:tav>
                                        <p:tav tm="100000">
                                          <p:val>
                                            <p:strVal val="#ppt_x"/>
                                          </p:val>
                                        </p:tav>
                                      </p:tavLst>
                                    </p:anim>
                                    <p:anim calcmode="lin" valueType="num">
                                      <p:cBhvr additive="base">
                                        <p:cTn id="88" dur="500" fill="hold"/>
                                        <p:tgtEl>
                                          <p:spTgt spid="2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additive="base">
                                        <p:cTn id="95" dur="500" fill="hold"/>
                                        <p:tgtEl>
                                          <p:spTgt spid="30"/>
                                        </p:tgtEl>
                                        <p:attrNameLst>
                                          <p:attrName>ppt_x</p:attrName>
                                        </p:attrNameLst>
                                      </p:cBhvr>
                                      <p:tavLst>
                                        <p:tav tm="0">
                                          <p:val>
                                            <p:strVal val="#ppt_x"/>
                                          </p:val>
                                        </p:tav>
                                        <p:tav tm="100000">
                                          <p:val>
                                            <p:strVal val="#ppt_x"/>
                                          </p:val>
                                        </p:tav>
                                      </p:tavLst>
                                    </p:anim>
                                    <p:anim calcmode="lin" valueType="num">
                                      <p:cBhvr additive="base">
                                        <p:cTn id="9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additive="base">
                                        <p:cTn id="101" dur="500" fill="hold"/>
                                        <p:tgtEl>
                                          <p:spTgt spid="31"/>
                                        </p:tgtEl>
                                        <p:attrNameLst>
                                          <p:attrName>ppt_x</p:attrName>
                                        </p:attrNameLst>
                                      </p:cBhvr>
                                      <p:tavLst>
                                        <p:tav tm="0">
                                          <p:val>
                                            <p:strVal val="#ppt_x"/>
                                          </p:val>
                                        </p:tav>
                                        <p:tav tm="100000">
                                          <p:val>
                                            <p:strVal val="#ppt_x"/>
                                          </p:val>
                                        </p:tav>
                                      </p:tavLst>
                                    </p:anim>
                                    <p:anim calcmode="lin" valueType="num">
                                      <p:cBhvr additive="base">
                                        <p:cTn id="102" dur="500" fill="hold"/>
                                        <p:tgtEl>
                                          <p:spTgt spid="31"/>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1"/>
                                        </p:tgtEl>
                                        <p:attrNameLst>
                                          <p:attrName>style.visibility</p:attrName>
                                        </p:attrNameLst>
                                      </p:cBhvr>
                                      <p:to>
                                        <p:strVal val="visible"/>
                                      </p:to>
                                    </p:set>
                                    <p:anim calcmode="lin" valueType="num">
                                      <p:cBhvr additive="base">
                                        <p:cTn id="105" dur="500" fill="hold"/>
                                        <p:tgtEl>
                                          <p:spTgt spid="11"/>
                                        </p:tgtEl>
                                        <p:attrNameLst>
                                          <p:attrName>ppt_x</p:attrName>
                                        </p:attrNameLst>
                                      </p:cBhvr>
                                      <p:tavLst>
                                        <p:tav tm="0">
                                          <p:val>
                                            <p:strVal val="#ppt_x"/>
                                          </p:val>
                                        </p:tav>
                                        <p:tav tm="100000">
                                          <p:val>
                                            <p:strVal val="#ppt_x"/>
                                          </p:val>
                                        </p:tav>
                                      </p:tavLst>
                                    </p:anim>
                                    <p:anim calcmode="lin" valueType="num">
                                      <p:cBhvr additive="base">
                                        <p:cTn id="106" dur="500" fill="hold"/>
                                        <p:tgtEl>
                                          <p:spTgt spid="1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additive="base">
                                        <p:cTn id="109" dur="500" fill="hold"/>
                                        <p:tgtEl>
                                          <p:spTgt spid="32"/>
                                        </p:tgtEl>
                                        <p:attrNameLst>
                                          <p:attrName>ppt_x</p:attrName>
                                        </p:attrNameLst>
                                      </p:cBhvr>
                                      <p:tavLst>
                                        <p:tav tm="0">
                                          <p:val>
                                            <p:strVal val="#ppt_x"/>
                                          </p:val>
                                        </p:tav>
                                        <p:tav tm="100000">
                                          <p:val>
                                            <p:strVal val="#ppt_x"/>
                                          </p:val>
                                        </p:tav>
                                      </p:tavLst>
                                    </p:anim>
                                    <p:anim calcmode="lin" valueType="num">
                                      <p:cBhvr additive="base">
                                        <p:cTn id="11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dirty="0"/>
          </a:p>
        </p:txBody>
      </p:sp>
      <p:sp>
        <p:nvSpPr>
          <p:cNvPr id="5" name="Freeform 5"/>
          <p:cNvSpPr/>
          <p:nvPr/>
        </p:nvSpPr>
        <p:spPr>
          <a:xfrm>
            <a:off x="13649456" y="1905240"/>
            <a:ext cx="1821207" cy="1821207"/>
          </a:xfrm>
          <a:custGeom>
            <a:avLst/>
            <a:gdLst/>
            <a:ahLst/>
            <a:cxnLst/>
            <a:rect l="l" t="t" r="r" b="b"/>
            <a:pathLst>
              <a:path w="1821207" h="1821207">
                <a:moveTo>
                  <a:pt x="0" y="0"/>
                </a:moveTo>
                <a:lnTo>
                  <a:pt x="1821207" y="0"/>
                </a:lnTo>
                <a:lnTo>
                  <a:pt x="1821207" y="1821207"/>
                </a:lnTo>
                <a:lnTo>
                  <a:pt x="0" y="182120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r>
              <a:rPr lang="en-GB" b="1" dirty="0"/>
              <a:t>KARIM</a:t>
            </a:r>
            <a:endParaRPr lang="fr-FR" b="1" dirty="0"/>
          </a:p>
        </p:txBody>
      </p:sp>
      <p:sp>
        <p:nvSpPr>
          <p:cNvPr id="6" name="Freeform 6"/>
          <p:cNvSpPr/>
          <p:nvPr/>
        </p:nvSpPr>
        <p:spPr>
          <a:xfrm>
            <a:off x="2638690" y="7183277"/>
            <a:ext cx="1821207" cy="1821207"/>
          </a:xfrm>
          <a:custGeom>
            <a:avLst/>
            <a:gdLst/>
            <a:ahLst/>
            <a:cxnLst/>
            <a:rect l="l" t="t" r="r" b="b"/>
            <a:pathLst>
              <a:path w="1821207" h="1821207">
                <a:moveTo>
                  <a:pt x="0" y="0"/>
                </a:moveTo>
                <a:lnTo>
                  <a:pt x="1821206" y="0"/>
                </a:lnTo>
                <a:lnTo>
                  <a:pt x="1821206" y="1821207"/>
                </a:lnTo>
                <a:lnTo>
                  <a:pt x="0" y="182120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r>
              <a:rPr lang="en-GB" b="1" dirty="0"/>
              <a:t>SALMA</a:t>
            </a:r>
            <a:endParaRPr lang="fr-FR" b="1" dirty="0"/>
          </a:p>
        </p:txBody>
      </p:sp>
      <p:sp>
        <p:nvSpPr>
          <p:cNvPr id="7" name="Freeform 7"/>
          <p:cNvSpPr/>
          <p:nvPr/>
        </p:nvSpPr>
        <p:spPr>
          <a:xfrm>
            <a:off x="13801856" y="7183277"/>
            <a:ext cx="1821207" cy="1821207"/>
          </a:xfrm>
          <a:custGeom>
            <a:avLst/>
            <a:gdLst/>
            <a:ahLst/>
            <a:cxnLst/>
            <a:rect l="l" t="t" r="r" b="b"/>
            <a:pathLst>
              <a:path w="1821207" h="1821207">
                <a:moveTo>
                  <a:pt x="0" y="0"/>
                </a:moveTo>
                <a:lnTo>
                  <a:pt x="1821207" y="0"/>
                </a:lnTo>
                <a:lnTo>
                  <a:pt x="1821207" y="1821207"/>
                </a:lnTo>
                <a:lnTo>
                  <a:pt x="0" y="182120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r>
              <a:rPr lang="en-GB" b="1" dirty="0"/>
              <a:t>HOUSSAM</a:t>
            </a:r>
            <a:endParaRPr lang="fr-FR" b="1" dirty="0"/>
          </a:p>
        </p:txBody>
      </p:sp>
      <p:sp>
        <p:nvSpPr>
          <p:cNvPr id="8" name="Freeform 8"/>
          <p:cNvSpPr/>
          <p:nvPr/>
        </p:nvSpPr>
        <p:spPr>
          <a:xfrm>
            <a:off x="2638690" y="1905240"/>
            <a:ext cx="1821207" cy="1821207"/>
          </a:xfrm>
          <a:custGeom>
            <a:avLst/>
            <a:gdLst/>
            <a:ahLst/>
            <a:cxnLst/>
            <a:rect l="l" t="t" r="r" b="b"/>
            <a:pathLst>
              <a:path w="1821207" h="1821207">
                <a:moveTo>
                  <a:pt x="0" y="0"/>
                </a:moveTo>
                <a:lnTo>
                  <a:pt x="1821206" y="0"/>
                </a:lnTo>
                <a:lnTo>
                  <a:pt x="1821206" y="1821207"/>
                </a:lnTo>
                <a:lnTo>
                  <a:pt x="0" y="182120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r>
              <a:rPr lang="en-GB" b="1" dirty="0"/>
              <a:t>ANAS</a:t>
            </a:r>
            <a:endParaRPr lang="fr-FR" b="1" dirty="0"/>
          </a:p>
        </p:txBody>
      </p:sp>
      <p:sp>
        <p:nvSpPr>
          <p:cNvPr id="9" name="Freeform 9"/>
          <p:cNvSpPr/>
          <p:nvPr/>
        </p:nvSpPr>
        <p:spPr>
          <a:xfrm>
            <a:off x="8108498" y="4448631"/>
            <a:ext cx="2071004" cy="2071004"/>
          </a:xfrm>
          <a:custGeom>
            <a:avLst/>
            <a:gdLst/>
            <a:ahLst/>
            <a:cxnLst/>
            <a:rect l="l" t="t" r="r" b="b"/>
            <a:pathLst>
              <a:path w="2071004" h="2071004">
                <a:moveTo>
                  <a:pt x="0" y="0"/>
                </a:moveTo>
                <a:lnTo>
                  <a:pt x="2071004" y="0"/>
                </a:lnTo>
                <a:lnTo>
                  <a:pt x="2071004" y="2071004"/>
                </a:lnTo>
                <a:lnTo>
                  <a:pt x="0" y="207100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fr-FR" dirty="0"/>
          </a:p>
        </p:txBody>
      </p:sp>
      <p:sp>
        <p:nvSpPr>
          <p:cNvPr id="10" name="Freeform 10"/>
          <p:cNvSpPr/>
          <p:nvPr/>
        </p:nvSpPr>
        <p:spPr>
          <a:xfrm>
            <a:off x="12048437" y="2205152"/>
            <a:ext cx="1465094" cy="1388829"/>
          </a:xfrm>
          <a:custGeom>
            <a:avLst/>
            <a:gdLst/>
            <a:ahLst/>
            <a:cxnLst/>
            <a:rect l="l" t="t" r="r" b="b"/>
            <a:pathLst>
              <a:path w="1465094" h="1388829">
                <a:moveTo>
                  <a:pt x="0" y="0"/>
                </a:moveTo>
                <a:lnTo>
                  <a:pt x="1465094" y="0"/>
                </a:lnTo>
                <a:lnTo>
                  <a:pt x="1465094" y="1388829"/>
                </a:lnTo>
                <a:lnTo>
                  <a:pt x="0" y="138882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4769649" y="2099074"/>
            <a:ext cx="1758573" cy="1384477"/>
          </a:xfrm>
          <a:custGeom>
            <a:avLst/>
            <a:gdLst/>
            <a:ahLst/>
            <a:cxnLst/>
            <a:rect l="l" t="t" r="r" b="b"/>
            <a:pathLst>
              <a:path w="1758573" h="1384477">
                <a:moveTo>
                  <a:pt x="0" y="0"/>
                </a:moveTo>
                <a:lnTo>
                  <a:pt x="1758573" y="0"/>
                </a:lnTo>
                <a:lnTo>
                  <a:pt x="1758573" y="1384476"/>
                </a:lnTo>
                <a:lnTo>
                  <a:pt x="0" y="138447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a:off x="12536723" y="7589169"/>
            <a:ext cx="1112733" cy="1112733"/>
          </a:xfrm>
          <a:custGeom>
            <a:avLst/>
            <a:gdLst/>
            <a:ahLst/>
            <a:cxnLst/>
            <a:rect l="l" t="t" r="r" b="b"/>
            <a:pathLst>
              <a:path w="1112733" h="1112733">
                <a:moveTo>
                  <a:pt x="0" y="0"/>
                </a:moveTo>
                <a:lnTo>
                  <a:pt x="1112733" y="0"/>
                </a:lnTo>
                <a:lnTo>
                  <a:pt x="1112733" y="1112734"/>
                </a:lnTo>
                <a:lnTo>
                  <a:pt x="0" y="111273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3" name="Freeform 13"/>
          <p:cNvSpPr/>
          <p:nvPr/>
        </p:nvSpPr>
        <p:spPr>
          <a:xfrm>
            <a:off x="11344188" y="7589169"/>
            <a:ext cx="973464" cy="1358896"/>
          </a:xfrm>
          <a:custGeom>
            <a:avLst/>
            <a:gdLst/>
            <a:ahLst/>
            <a:cxnLst/>
            <a:rect l="l" t="t" r="r" b="b"/>
            <a:pathLst>
              <a:path w="973464" h="1358896">
                <a:moveTo>
                  <a:pt x="0" y="0"/>
                </a:moveTo>
                <a:lnTo>
                  <a:pt x="973464" y="0"/>
                </a:lnTo>
                <a:lnTo>
                  <a:pt x="973464" y="1358897"/>
                </a:lnTo>
                <a:lnTo>
                  <a:pt x="0" y="135889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4" name="Freeform 14"/>
          <p:cNvSpPr/>
          <p:nvPr/>
        </p:nvSpPr>
        <p:spPr>
          <a:xfrm>
            <a:off x="4769649" y="7352901"/>
            <a:ext cx="1570076" cy="1703239"/>
          </a:xfrm>
          <a:custGeom>
            <a:avLst/>
            <a:gdLst/>
            <a:ahLst/>
            <a:cxnLst/>
            <a:rect l="l" t="t" r="r" b="b"/>
            <a:pathLst>
              <a:path w="1570076" h="1703239">
                <a:moveTo>
                  <a:pt x="0" y="0"/>
                </a:moveTo>
                <a:lnTo>
                  <a:pt x="1570076" y="0"/>
                </a:lnTo>
                <a:lnTo>
                  <a:pt x="1570076" y="1703238"/>
                </a:lnTo>
                <a:lnTo>
                  <a:pt x="0" y="170323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TextBox 15"/>
          <p:cNvSpPr txBox="1"/>
          <p:nvPr/>
        </p:nvSpPr>
        <p:spPr>
          <a:xfrm>
            <a:off x="6098125" y="929181"/>
            <a:ext cx="6219527" cy="639445"/>
          </a:xfrm>
          <a:prstGeom prst="rect">
            <a:avLst/>
          </a:prstGeom>
        </p:spPr>
        <p:txBody>
          <a:bodyPr lIns="0" tIns="0" rIns="0" bIns="0" rtlCol="0" anchor="t">
            <a:spAutoFit/>
          </a:bodyPr>
          <a:lstStyle/>
          <a:p>
            <a:pPr marL="0" lvl="0" indent="0" algn="ctr">
              <a:lnSpc>
                <a:spcPts val="5179"/>
              </a:lnSpc>
              <a:spcBef>
                <a:spcPct val="0"/>
              </a:spcBef>
            </a:pPr>
            <a:r>
              <a:rPr lang="en-US" sz="3699" b="1" u="none" strike="noStrike">
                <a:solidFill>
                  <a:srgbClr val="FFF6BE"/>
                </a:solidFill>
                <a:latin typeface="Comic Sans Bold"/>
                <a:ea typeface="Comic Sans Bold"/>
                <a:cs typeface="Comic Sans Bold"/>
                <a:sym typeface="Comic Sans Bold"/>
              </a:rPr>
              <a:t>PROJECT PREVIEW</a:t>
            </a:r>
          </a:p>
        </p:txBody>
      </p:sp>
      <p:sp>
        <p:nvSpPr>
          <p:cNvPr id="16" name="AutoShape 16"/>
          <p:cNvSpPr/>
          <p:nvPr/>
        </p:nvSpPr>
        <p:spPr>
          <a:xfrm>
            <a:off x="4459896" y="3726447"/>
            <a:ext cx="3648601" cy="722184"/>
          </a:xfrm>
          <a:prstGeom prst="line">
            <a:avLst/>
          </a:prstGeom>
          <a:ln w="38100" cap="flat">
            <a:solidFill>
              <a:srgbClr val="000000"/>
            </a:solidFill>
            <a:prstDash val="solid"/>
            <a:headEnd type="none" w="sm" len="sm"/>
            <a:tailEnd type="triangle" w="lg" len="med"/>
          </a:ln>
        </p:spPr>
      </p:sp>
      <p:sp>
        <p:nvSpPr>
          <p:cNvPr id="17" name="AutoShape 17"/>
          <p:cNvSpPr/>
          <p:nvPr/>
        </p:nvSpPr>
        <p:spPr>
          <a:xfrm flipH="1">
            <a:off x="10179502" y="3726447"/>
            <a:ext cx="3334029" cy="722184"/>
          </a:xfrm>
          <a:prstGeom prst="line">
            <a:avLst/>
          </a:prstGeom>
          <a:ln w="38100" cap="flat">
            <a:solidFill>
              <a:srgbClr val="000000"/>
            </a:solidFill>
            <a:prstDash val="solid"/>
            <a:headEnd type="none" w="sm" len="sm"/>
            <a:tailEnd type="triangle" w="lg" len="med"/>
          </a:ln>
        </p:spPr>
      </p:sp>
      <p:sp>
        <p:nvSpPr>
          <p:cNvPr id="18" name="AutoShape 18"/>
          <p:cNvSpPr/>
          <p:nvPr/>
        </p:nvSpPr>
        <p:spPr>
          <a:xfrm flipV="1">
            <a:off x="4459896" y="6519635"/>
            <a:ext cx="3648515" cy="663642"/>
          </a:xfrm>
          <a:prstGeom prst="line">
            <a:avLst/>
          </a:prstGeom>
          <a:ln w="38100" cap="flat">
            <a:solidFill>
              <a:srgbClr val="000000"/>
            </a:solidFill>
            <a:prstDash val="solid"/>
            <a:headEnd type="none" w="sm" len="sm"/>
            <a:tailEnd type="triangle" w="lg" len="med"/>
          </a:ln>
        </p:spPr>
      </p:sp>
      <p:sp>
        <p:nvSpPr>
          <p:cNvPr id="19" name="AutoShape 19"/>
          <p:cNvSpPr/>
          <p:nvPr/>
        </p:nvSpPr>
        <p:spPr>
          <a:xfrm flipH="1" flipV="1">
            <a:off x="10179502" y="6519635"/>
            <a:ext cx="3469954" cy="833266"/>
          </a:xfrm>
          <a:prstGeom prst="line">
            <a:avLst/>
          </a:prstGeom>
          <a:ln w="38100" cap="flat">
            <a:solidFill>
              <a:srgbClr val="000000"/>
            </a:solidFill>
            <a:prstDash val="solid"/>
            <a:headEnd type="none" w="sm" len="sm"/>
            <a:tailEnd type="triangle" w="lg" len="med"/>
          </a:ln>
        </p:spPr>
      </p:sp>
      <p:sp>
        <p:nvSpPr>
          <p:cNvPr id="20" name="TextBox 20"/>
          <p:cNvSpPr txBox="1"/>
          <p:nvPr/>
        </p:nvSpPr>
        <p:spPr>
          <a:xfrm>
            <a:off x="13712090" y="3827601"/>
            <a:ext cx="1758573" cy="621030"/>
          </a:xfrm>
          <a:prstGeom prst="rect">
            <a:avLst/>
          </a:prstGeom>
        </p:spPr>
        <p:txBody>
          <a:bodyPr lIns="0" tIns="0" rIns="0" bIns="0" rtlCol="0" anchor="t">
            <a:spAutoFit/>
          </a:bodyPr>
          <a:lstStyle/>
          <a:p>
            <a:pPr algn="ctr">
              <a:lnSpc>
                <a:spcPts val="2520"/>
              </a:lnSpc>
              <a:spcBef>
                <a:spcPct val="0"/>
              </a:spcBef>
            </a:pPr>
            <a:r>
              <a:rPr lang="en-US" sz="1800" b="1">
                <a:solidFill>
                  <a:srgbClr val="000000"/>
                </a:solidFill>
                <a:latin typeface="Comic Sans Bold"/>
                <a:ea typeface="Comic Sans Bold"/>
                <a:cs typeface="Comic Sans Bold"/>
                <a:sym typeface="Comic Sans Bold"/>
              </a:rPr>
              <a:t>Database Management</a:t>
            </a:r>
          </a:p>
        </p:txBody>
      </p:sp>
      <p:sp>
        <p:nvSpPr>
          <p:cNvPr id="21" name="TextBox 21"/>
          <p:cNvSpPr txBox="1"/>
          <p:nvPr/>
        </p:nvSpPr>
        <p:spPr>
          <a:xfrm>
            <a:off x="2670007" y="6773000"/>
            <a:ext cx="1758573" cy="306705"/>
          </a:xfrm>
          <a:prstGeom prst="rect">
            <a:avLst/>
          </a:prstGeom>
        </p:spPr>
        <p:txBody>
          <a:bodyPr lIns="0" tIns="0" rIns="0" bIns="0" rtlCol="0" anchor="t">
            <a:spAutoFit/>
          </a:bodyPr>
          <a:lstStyle/>
          <a:p>
            <a:pPr algn="ctr">
              <a:lnSpc>
                <a:spcPts val="2520"/>
              </a:lnSpc>
              <a:spcBef>
                <a:spcPct val="0"/>
              </a:spcBef>
            </a:pPr>
            <a:r>
              <a:rPr lang="en-US" sz="1800" b="1">
                <a:solidFill>
                  <a:srgbClr val="000000"/>
                </a:solidFill>
                <a:latin typeface="Comic Sans Bold"/>
                <a:ea typeface="Comic Sans Bold"/>
                <a:cs typeface="Comic Sans Bold"/>
                <a:sym typeface="Comic Sans Bold"/>
              </a:rPr>
              <a:t> Back-End</a:t>
            </a:r>
          </a:p>
        </p:txBody>
      </p:sp>
      <p:sp>
        <p:nvSpPr>
          <p:cNvPr id="22" name="TextBox 22"/>
          <p:cNvSpPr txBox="1"/>
          <p:nvPr/>
        </p:nvSpPr>
        <p:spPr>
          <a:xfrm>
            <a:off x="2701323" y="3827601"/>
            <a:ext cx="1758573" cy="306705"/>
          </a:xfrm>
          <a:prstGeom prst="rect">
            <a:avLst/>
          </a:prstGeom>
        </p:spPr>
        <p:txBody>
          <a:bodyPr lIns="0" tIns="0" rIns="0" bIns="0" rtlCol="0" anchor="t">
            <a:spAutoFit/>
          </a:bodyPr>
          <a:lstStyle/>
          <a:p>
            <a:pPr algn="ctr">
              <a:lnSpc>
                <a:spcPts val="2520"/>
              </a:lnSpc>
              <a:spcBef>
                <a:spcPct val="0"/>
              </a:spcBef>
            </a:pPr>
            <a:r>
              <a:rPr lang="en-US" sz="1800" b="1" dirty="0">
                <a:solidFill>
                  <a:srgbClr val="000000"/>
                </a:solidFill>
                <a:latin typeface="Comic Sans Bold"/>
                <a:ea typeface="Comic Sans Bold"/>
                <a:cs typeface="Comic Sans Bold"/>
                <a:sym typeface="Comic Sans Bold"/>
              </a:rPr>
              <a:t>Front-End</a:t>
            </a:r>
          </a:p>
        </p:txBody>
      </p:sp>
      <p:sp>
        <p:nvSpPr>
          <p:cNvPr id="23" name="TextBox 23"/>
          <p:cNvSpPr txBox="1"/>
          <p:nvPr/>
        </p:nvSpPr>
        <p:spPr>
          <a:xfrm>
            <a:off x="13801856" y="6481535"/>
            <a:ext cx="1758573" cy="621030"/>
          </a:xfrm>
          <a:prstGeom prst="rect">
            <a:avLst/>
          </a:prstGeom>
        </p:spPr>
        <p:txBody>
          <a:bodyPr lIns="0" tIns="0" rIns="0" bIns="0" rtlCol="0" anchor="t">
            <a:spAutoFit/>
          </a:bodyPr>
          <a:lstStyle/>
          <a:p>
            <a:pPr algn="ctr">
              <a:lnSpc>
                <a:spcPts val="2520"/>
              </a:lnSpc>
              <a:spcBef>
                <a:spcPct val="0"/>
              </a:spcBef>
            </a:pPr>
            <a:r>
              <a:rPr lang="en-US" sz="1800" b="1" dirty="0" err="1">
                <a:solidFill>
                  <a:srgbClr val="000000"/>
                </a:solidFill>
                <a:latin typeface="Comic Sans Bold"/>
                <a:ea typeface="Comic Sans Bold"/>
                <a:cs typeface="Comic Sans Bold"/>
                <a:sym typeface="Comic Sans Bold"/>
              </a:rPr>
              <a:t>Testeur</a:t>
            </a:r>
            <a:r>
              <a:rPr lang="en-US" sz="1800" b="1" dirty="0">
                <a:solidFill>
                  <a:srgbClr val="000000"/>
                </a:solidFill>
                <a:latin typeface="Comic Sans Bold"/>
                <a:ea typeface="Comic Sans Bold"/>
                <a:cs typeface="Comic Sans Bold"/>
                <a:sym typeface="Comic Sans Bold"/>
              </a:rPr>
              <a:t> de </a:t>
            </a:r>
            <a:r>
              <a:rPr lang="en-US" sz="1800" b="1" dirty="0" err="1">
                <a:solidFill>
                  <a:srgbClr val="000000"/>
                </a:solidFill>
                <a:latin typeface="Comic Sans Bold"/>
                <a:ea typeface="Comic Sans Bold"/>
                <a:cs typeface="Comic Sans Bold"/>
                <a:sym typeface="Comic Sans Bold"/>
              </a:rPr>
              <a:t>qualite</a:t>
            </a:r>
            <a:r>
              <a:rPr lang="en-US" sz="1800" b="1" dirty="0">
                <a:solidFill>
                  <a:srgbClr val="000000"/>
                </a:solidFill>
                <a:latin typeface="Comic Sans Bold"/>
                <a:ea typeface="Comic Sans Bold"/>
                <a:cs typeface="Comic Sans Bold"/>
                <a:sym typeface="Comic Sans Bold"/>
              </a:rPr>
              <a:t> de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randombar(horizontal)">
                                      <p:cBhvr>
                                        <p:cTn id="29" dur="500"/>
                                        <p:tgtEl>
                                          <p:spTgt spid="22"/>
                                        </p:tgtEl>
                                      </p:cBhvr>
                                    </p:animEffect>
                                  </p:childTnLst>
                                </p:cTn>
                              </p:par>
                              <p:par>
                                <p:cTn id="30" presetID="14" presetClass="entr" presetSubtype="1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randombar(horizontal)">
                                      <p:cBhvr>
                                        <p:cTn id="45" dur="500"/>
                                        <p:tgtEl>
                                          <p:spTgt spid="14"/>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randombar(horizontal)">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randombar(horizontal)">
                                      <p:cBhvr>
                                        <p:cTn id="53" dur="500"/>
                                        <p:tgtEl>
                                          <p:spTgt spid="23"/>
                                        </p:tgtEl>
                                      </p:cBhvr>
                                    </p:animEffect>
                                  </p:childTnLst>
                                </p:cTn>
                              </p:par>
                              <p:par>
                                <p:cTn id="54" presetID="14" presetClass="entr" presetSubtype="1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randombar(horizontal)">
                                      <p:cBhvr>
                                        <p:cTn id="56" dur="500"/>
                                        <p:tgtEl>
                                          <p:spTgt spid="13"/>
                                        </p:tgtEl>
                                      </p:cBhvr>
                                    </p:animEffect>
                                  </p:childTnLst>
                                </p:cTn>
                              </p:par>
                              <p:par>
                                <p:cTn id="57" presetID="14" presetClass="entr" presetSubtype="1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randombar(horizontal)">
                                      <p:cBhvr>
                                        <p:cTn id="64" dur="500"/>
                                        <p:tgtEl>
                                          <p:spTgt spid="17"/>
                                        </p:tgtEl>
                                      </p:cBhvr>
                                    </p:animEffect>
                                  </p:childTnLst>
                                </p:cTn>
                              </p:par>
                              <p:par>
                                <p:cTn id="65" presetID="14" presetClass="entr" presetSubtype="1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randombar(horizontal)">
                                      <p:cBhvr>
                                        <p:cTn id="67" dur="500"/>
                                        <p:tgtEl>
                                          <p:spTgt spid="16"/>
                                        </p:tgtEl>
                                      </p:cBhvr>
                                    </p:animEffect>
                                  </p:childTnLst>
                                </p:cTn>
                              </p:par>
                              <p:par>
                                <p:cTn id="68" presetID="14" presetClass="entr" presetSubtype="1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randombar(horizontal)">
                                      <p:cBhvr>
                                        <p:cTn id="70" dur="500"/>
                                        <p:tgtEl>
                                          <p:spTgt spid="18"/>
                                        </p:tgtEl>
                                      </p:cBhvr>
                                    </p:animEffect>
                                  </p:childTnLst>
                                </p:cTn>
                              </p:par>
                              <p:par>
                                <p:cTn id="71" presetID="14" presetClass="entr" presetSubtype="1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randombar(horizontal)">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4068994" y="8477474"/>
            <a:ext cx="1177534" cy="448857"/>
            <a:chOff x="0" y="0"/>
            <a:chExt cx="334083" cy="127347"/>
          </a:xfrm>
        </p:grpSpPr>
        <p:sp>
          <p:nvSpPr>
            <p:cNvPr id="6" name="Freeform 6"/>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7" name="TextBox 7"/>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dirty="0">
                  <a:solidFill>
                    <a:srgbClr val="82798F"/>
                  </a:solidFill>
                  <a:latin typeface="Comic Sans Bold"/>
                  <a:ea typeface="Comic Sans Bold"/>
                  <a:cs typeface="Comic Sans Bold"/>
                  <a:sym typeface="Comic Sans Bold"/>
                </a:rPr>
                <a:t>NEXT</a:t>
              </a:r>
            </a:p>
          </p:txBody>
        </p:sp>
      </p:grpSp>
      <p:grpSp>
        <p:nvGrpSpPr>
          <p:cNvPr id="8" name="Group 8"/>
          <p:cNvGrpSpPr/>
          <p:nvPr/>
        </p:nvGrpSpPr>
        <p:grpSpPr>
          <a:xfrm>
            <a:off x="3041472" y="8477474"/>
            <a:ext cx="1177534" cy="448857"/>
            <a:chOff x="0" y="0"/>
            <a:chExt cx="334083" cy="127347"/>
          </a:xfrm>
        </p:grpSpPr>
        <p:sp>
          <p:nvSpPr>
            <p:cNvPr id="9" name="Freeform 9"/>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0" name="TextBox 10"/>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dirty="0">
                  <a:solidFill>
                    <a:srgbClr val="82798F"/>
                  </a:solidFill>
                  <a:latin typeface="Comic Sans Bold"/>
                  <a:ea typeface="Comic Sans Bold"/>
                  <a:cs typeface="Comic Sans Bold"/>
                  <a:sym typeface="Comic Sans Bold"/>
                </a:rPr>
                <a:t>BACK</a:t>
              </a:r>
            </a:p>
          </p:txBody>
        </p:sp>
      </p:grpSp>
      <p:sp>
        <p:nvSpPr>
          <p:cNvPr id="11" name="Freeform 11"/>
          <p:cNvSpPr/>
          <p:nvPr/>
        </p:nvSpPr>
        <p:spPr>
          <a:xfrm>
            <a:off x="4219006" y="1794529"/>
            <a:ext cx="10008321" cy="6697942"/>
          </a:xfrm>
          <a:custGeom>
            <a:avLst/>
            <a:gdLst/>
            <a:ahLst/>
            <a:cxnLst/>
            <a:rect l="l" t="t" r="r" b="b"/>
            <a:pathLst>
              <a:path w="10008321" h="6697942">
                <a:moveTo>
                  <a:pt x="0" y="0"/>
                </a:moveTo>
                <a:lnTo>
                  <a:pt x="10008320" y="0"/>
                </a:lnTo>
                <a:lnTo>
                  <a:pt x="10008320" y="6697942"/>
                </a:lnTo>
                <a:lnTo>
                  <a:pt x="0" y="6697942"/>
                </a:lnTo>
                <a:lnTo>
                  <a:pt x="0" y="0"/>
                </a:lnTo>
                <a:close/>
              </a:path>
            </a:pathLst>
          </a:custGeom>
          <a:blipFill>
            <a:blip r:embed="rId8"/>
            <a:stretch>
              <a:fillRect t="-13106" b="-13106"/>
            </a:stretch>
          </a:blipFill>
        </p:spPr>
      </p:sp>
      <p:sp>
        <p:nvSpPr>
          <p:cNvPr id="12" name="TextBox 12"/>
          <p:cNvSpPr txBox="1"/>
          <p:nvPr/>
        </p:nvSpPr>
        <p:spPr>
          <a:xfrm>
            <a:off x="5377787" y="952500"/>
            <a:ext cx="7532427" cy="639445"/>
          </a:xfrm>
          <a:prstGeom prst="rect">
            <a:avLst/>
          </a:prstGeom>
        </p:spPr>
        <p:txBody>
          <a:bodyPr lIns="0" tIns="0" rIns="0" bIns="0" rtlCol="0" anchor="t">
            <a:spAutoFit/>
          </a:bodyPr>
          <a:lstStyle/>
          <a:p>
            <a:pPr marL="0" lvl="0" indent="0" algn="ctr">
              <a:lnSpc>
                <a:spcPts val="5179"/>
              </a:lnSpc>
              <a:spcBef>
                <a:spcPct val="0"/>
              </a:spcBef>
            </a:pPr>
            <a:r>
              <a:rPr lang="en-US" sz="3699" b="1">
                <a:solidFill>
                  <a:srgbClr val="FFF6BE"/>
                </a:solidFill>
                <a:latin typeface="Comic Sans Bold"/>
                <a:ea typeface="Comic Sans Bold"/>
                <a:cs typeface="Comic Sans Bold"/>
                <a:sym typeface="Comic Sans Bold"/>
              </a:rPr>
              <a:t>WEBSITE CRASH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266832" y="952500"/>
            <a:ext cx="7532427" cy="639445"/>
          </a:xfrm>
          <a:prstGeom prst="rect">
            <a:avLst/>
          </a:prstGeom>
        </p:spPr>
        <p:txBody>
          <a:bodyPr lIns="0" tIns="0" rIns="0" bIns="0" rtlCol="0" anchor="t">
            <a:spAutoFit/>
          </a:bodyPr>
          <a:lstStyle/>
          <a:p>
            <a:pPr marL="0" lvl="0" indent="0" algn="ctr">
              <a:lnSpc>
                <a:spcPts val="5179"/>
              </a:lnSpc>
              <a:spcBef>
                <a:spcPct val="0"/>
              </a:spcBef>
            </a:pPr>
            <a:r>
              <a:rPr lang="en-US" sz="3699" b="1">
                <a:solidFill>
                  <a:srgbClr val="000000"/>
                </a:solidFill>
                <a:latin typeface="Comic Sans Bold"/>
                <a:ea typeface="Comic Sans Bold"/>
                <a:cs typeface="Comic Sans Bold"/>
                <a:sym typeface="Comic Sans Bold"/>
              </a:rPr>
              <a:t>GESTIONS DE VERSIONS</a:t>
            </a:r>
          </a:p>
        </p:txBody>
      </p:sp>
      <p:grpSp>
        <p:nvGrpSpPr>
          <p:cNvPr id="6" name="Group 6"/>
          <p:cNvGrpSpPr/>
          <p:nvPr/>
        </p:nvGrpSpPr>
        <p:grpSpPr>
          <a:xfrm>
            <a:off x="14068994" y="8477474"/>
            <a:ext cx="1177534" cy="448857"/>
            <a:chOff x="0" y="0"/>
            <a:chExt cx="334083" cy="127347"/>
          </a:xfrm>
        </p:grpSpPr>
        <p:sp>
          <p:nvSpPr>
            <p:cNvPr id="7" name="Freeform 7"/>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8" name="TextBox 8"/>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NEXT</a:t>
              </a:r>
            </a:p>
          </p:txBody>
        </p:sp>
      </p:grpSp>
      <p:grpSp>
        <p:nvGrpSpPr>
          <p:cNvPr id="9" name="Group 9"/>
          <p:cNvGrpSpPr/>
          <p:nvPr/>
        </p:nvGrpSpPr>
        <p:grpSpPr>
          <a:xfrm>
            <a:off x="3041472" y="8477474"/>
            <a:ext cx="1177534" cy="448857"/>
            <a:chOff x="0" y="0"/>
            <a:chExt cx="334083" cy="127347"/>
          </a:xfrm>
        </p:grpSpPr>
        <p:sp>
          <p:nvSpPr>
            <p:cNvPr id="10" name="Freeform 10"/>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1" name="TextBox 11"/>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BACK</a:t>
              </a:r>
            </a:p>
          </p:txBody>
        </p:sp>
      </p:grpSp>
      <p:sp>
        <p:nvSpPr>
          <p:cNvPr id="12" name="TextBox 12"/>
          <p:cNvSpPr txBox="1"/>
          <p:nvPr/>
        </p:nvSpPr>
        <p:spPr>
          <a:xfrm>
            <a:off x="3481417" y="4418327"/>
            <a:ext cx="11765112" cy="960793"/>
          </a:xfrm>
          <a:prstGeom prst="rect">
            <a:avLst/>
          </a:prstGeom>
        </p:spPr>
        <p:txBody>
          <a:bodyPr lIns="0" tIns="0" rIns="0" bIns="0" rtlCol="0" anchor="t">
            <a:spAutoFit/>
          </a:bodyPr>
          <a:lstStyle/>
          <a:p>
            <a:pPr algn="ctr">
              <a:lnSpc>
                <a:spcPts val="7955"/>
              </a:lnSpc>
              <a:spcBef>
                <a:spcPct val="0"/>
              </a:spcBef>
            </a:pPr>
            <a:r>
              <a:rPr lang="en-US" sz="5682" b="1">
                <a:solidFill>
                  <a:srgbClr val="000000"/>
                </a:solidFill>
                <a:latin typeface="Comic Sans Bold"/>
                <a:ea typeface="Comic Sans Bold"/>
                <a:cs typeface="Comic Sans Bold"/>
                <a:sym typeface="Comic Sans Bold"/>
              </a:rPr>
              <a:t>C’est quoi la gestion de versions?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377787" y="952500"/>
            <a:ext cx="7532427" cy="639445"/>
          </a:xfrm>
          <a:prstGeom prst="rect">
            <a:avLst/>
          </a:prstGeom>
        </p:spPr>
        <p:txBody>
          <a:bodyPr lIns="0" tIns="0" rIns="0" bIns="0" rtlCol="0" anchor="t">
            <a:spAutoFit/>
          </a:bodyPr>
          <a:lstStyle/>
          <a:p>
            <a:pPr marL="0" lvl="0" indent="0" algn="ctr">
              <a:lnSpc>
                <a:spcPts val="5179"/>
              </a:lnSpc>
              <a:spcBef>
                <a:spcPct val="0"/>
              </a:spcBef>
            </a:pPr>
            <a:r>
              <a:rPr lang="en-US" sz="3699" b="1">
                <a:solidFill>
                  <a:srgbClr val="0C1A23"/>
                </a:solidFill>
                <a:latin typeface="Comic Sans Bold"/>
                <a:ea typeface="Comic Sans Bold"/>
                <a:cs typeface="Comic Sans Bold"/>
                <a:sym typeface="Comic Sans Bold"/>
              </a:rPr>
              <a:t>GESTIONS DE VERSIONS</a:t>
            </a:r>
          </a:p>
        </p:txBody>
      </p:sp>
      <p:sp>
        <p:nvSpPr>
          <p:cNvPr id="6" name="TextBox 6"/>
          <p:cNvSpPr txBox="1"/>
          <p:nvPr/>
        </p:nvSpPr>
        <p:spPr>
          <a:xfrm>
            <a:off x="3450588" y="3278417"/>
            <a:ext cx="10830119" cy="4201493"/>
          </a:xfrm>
          <a:prstGeom prst="rect">
            <a:avLst/>
          </a:prstGeom>
        </p:spPr>
        <p:txBody>
          <a:bodyPr lIns="0" tIns="0" rIns="0" bIns="0" rtlCol="0" anchor="t">
            <a:spAutoFit/>
          </a:bodyPr>
          <a:lstStyle/>
          <a:p>
            <a:pPr algn="ctr">
              <a:lnSpc>
                <a:spcPts val="4855"/>
              </a:lnSpc>
            </a:pPr>
            <a:r>
              <a:rPr lang="en-US" sz="2427" b="1">
                <a:solidFill>
                  <a:srgbClr val="82798F"/>
                </a:solidFill>
                <a:latin typeface="Comic Sans Bold"/>
                <a:ea typeface="Comic Sans Bold"/>
                <a:cs typeface="Comic Sans Bold"/>
                <a:sym typeface="Comic Sans Bold"/>
              </a:rPr>
              <a:t>La gestion de versions:</a:t>
            </a:r>
            <a:r>
              <a:rPr lang="en-US" sz="2427">
                <a:solidFill>
                  <a:srgbClr val="82798F"/>
                </a:solidFill>
                <a:latin typeface="Comic Sans"/>
                <a:ea typeface="Comic Sans"/>
                <a:cs typeface="Comic Sans"/>
                <a:sym typeface="Comic Sans"/>
              </a:rPr>
              <a:t> est une méthode qui permet de suivre et d</a:t>
            </a:r>
            <a:r>
              <a:rPr lang="en-US" sz="2427">
                <a:solidFill>
                  <a:srgbClr val="EC3223"/>
                </a:solidFill>
                <a:latin typeface="Comic Sans"/>
                <a:ea typeface="Comic Sans"/>
                <a:cs typeface="Comic Sans"/>
                <a:sym typeface="Comic Sans"/>
              </a:rPr>
              <a:t>'organiser</a:t>
            </a:r>
            <a:r>
              <a:rPr lang="en-US" sz="2427">
                <a:solidFill>
                  <a:srgbClr val="82798F"/>
                </a:solidFill>
                <a:latin typeface="Comic Sans"/>
                <a:ea typeface="Comic Sans"/>
                <a:cs typeface="Comic Sans"/>
                <a:sym typeface="Comic Sans"/>
              </a:rPr>
              <a:t> les différentes versions d'un document, d'un fichier, ou d'un projet. C'est un peu comme un </a:t>
            </a:r>
            <a:r>
              <a:rPr lang="en-US" sz="2427">
                <a:solidFill>
                  <a:srgbClr val="EC3223"/>
                </a:solidFill>
                <a:latin typeface="Comic Sans"/>
                <a:ea typeface="Comic Sans"/>
                <a:cs typeface="Comic Sans"/>
                <a:sym typeface="Comic Sans"/>
              </a:rPr>
              <a:t>"historique" des modifications</a:t>
            </a:r>
            <a:r>
              <a:rPr lang="en-US" sz="2427">
                <a:solidFill>
                  <a:srgbClr val="82798F"/>
                </a:solidFill>
                <a:latin typeface="Comic Sans"/>
                <a:ea typeface="Comic Sans"/>
                <a:cs typeface="Comic Sans"/>
                <a:sym typeface="Comic Sans"/>
              </a:rPr>
              <a:t>, où chaque version est</a:t>
            </a:r>
            <a:r>
              <a:rPr lang="en-US" sz="2427">
                <a:solidFill>
                  <a:srgbClr val="EC3223"/>
                </a:solidFill>
                <a:latin typeface="Comic Sans"/>
                <a:ea typeface="Comic Sans"/>
                <a:cs typeface="Comic Sans"/>
                <a:sym typeface="Comic Sans"/>
              </a:rPr>
              <a:t> sauvegardée</a:t>
            </a:r>
            <a:r>
              <a:rPr lang="en-US" sz="2427">
                <a:solidFill>
                  <a:srgbClr val="82798F"/>
                </a:solidFill>
                <a:latin typeface="Comic Sans"/>
                <a:ea typeface="Comic Sans"/>
                <a:cs typeface="Comic Sans"/>
                <a:sym typeface="Comic Sans"/>
              </a:rPr>
              <a:t> et peut être </a:t>
            </a:r>
            <a:r>
              <a:rPr lang="en-US" sz="2427">
                <a:solidFill>
                  <a:srgbClr val="EC3223"/>
                </a:solidFill>
                <a:latin typeface="Comic Sans"/>
                <a:ea typeface="Comic Sans"/>
                <a:cs typeface="Comic Sans"/>
                <a:sym typeface="Comic Sans"/>
              </a:rPr>
              <a:t>consultée</a:t>
            </a:r>
            <a:r>
              <a:rPr lang="en-US" sz="2427">
                <a:solidFill>
                  <a:srgbClr val="82798F"/>
                </a:solidFill>
                <a:latin typeface="Comic Sans"/>
                <a:ea typeface="Comic Sans"/>
                <a:cs typeface="Comic Sans"/>
                <a:sym typeface="Comic Sans"/>
              </a:rPr>
              <a:t> plus tard. Cela permet aux équipes de travailler ensemble sur un même projet sans</a:t>
            </a:r>
            <a:r>
              <a:rPr lang="en-US" sz="2427">
                <a:solidFill>
                  <a:srgbClr val="EC3223"/>
                </a:solidFill>
                <a:latin typeface="Comic Sans"/>
                <a:ea typeface="Comic Sans"/>
                <a:cs typeface="Comic Sans"/>
                <a:sym typeface="Comic Sans"/>
              </a:rPr>
              <a:t> écraser</a:t>
            </a:r>
            <a:r>
              <a:rPr lang="en-US" sz="2427">
                <a:solidFill>
                  <a:srgbClr val="82798F"/>
                </a:solidFill>
                <a:latin typeface="Comic Sans"/>
                <a:ea typeface="Comic Sans"/>
                <a:cs typeface="Comic Sans"/>
                <a:sym typeface="Comic Sans"/>
              </a:rPr>
              <a:t> le travail des autres, tout en gardant une</a:t>
            </a:r>
            <a:r>
              <a:rPr lang="en-US" sz="2427">
                <a:solidFill>
                  <a:srgbClr val="EC3223"/>
                </a:solidFill>
                <a:latin typeface="Comic Sans"/>
                <a:ea typeface="Comic Sans"/>
                <a:cs typeface="Comic Sans"/>
                <a:sym typeface="Comic Sans"/>
              </a:rPr>
              <a:t> trace </a:t>
            </a:r>
            <a:r>
              <a:rPr lang="en-US" sz="2427">
                <a:solidFill>
                  <a:srgbClr val="82798F"/>
                </a:solidFill>
                <a:latin typeface="Comic Sans"/>
                <a:ea typeface="Comic Sans"/>
                <a:cs typeface="Comic Sans"/>
                <a:sym typeface="Comic Sans"/>
              </a:rPr>
              <a:t>de toutes les modifications apportées.</a:t>
            </a:r>
          </a:p>
        </p:txBody>
      </p:sp>
      <p:grpSp>
        <p:nvGrpSpPr>
          <p:cNvPr id="7" name="Group 7"/>
          <p:cNvGrpSpPr/>
          <p:nvPr/>
        </p:nvGrpSpPr>
        <p:grpSpPr>
          <a:xfrm>
            <a:off x="14068994" y="8477474"/>
            <a:ext cx="1177534" cy="448857"/>
            <a:chOff x="0" y="0"/>
            <a:chExt cx="334083" cy="127347"/>
          </a:xfrm>
        </p:grpSpPr>
        <p:sp>
          <p:nvSpPr>
            <p:cNvPr id="8" name="Freeform 8"/>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9" name="TextBox 9"/>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NEXT</a:t>
              </a:r>
            </a:p>
          </p:txBody>
        </p:sp>
      </p:grpSp>
      <p:grpSp>
        <p:nvGrpSpPr>
          <p:cNvPr id="10" name="Group 10"/>
          <p:cNvGrpSpPr/>
          <p:nvPr/>
        </p:nvGrpSpPr>
        <p:grpSpPr>
          <a:xfrm>
            <a:off x="3041472" y="8477474"/>
            <a:ext cx="1177534" cy="448857"/>
            <a:chOff x="0" y="0"/>
            <a:chExt cx="334083" cy="127347"/>
          </a:xfrm>
        </p:grpSpPr>
        <p:sp>
          <p:nvSpPr>
            <p:cNvPr id="11" name="Freeform 11"/>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2" name="TextBox 12"/>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44272" y="17365"/>
            <a:ext cx="15915028" cy="10269635"/>
          </a:xfrm>
          <a:custGeom>
            <a:avLst/>
            <a:gdLst/>
            <a:ahLst/>
            <a:cxnLst/>
            <a:rect l="l" t="t" r="r" b="b"/>
            <a:pathLst>
              <a:path w="15915028" h="10269635">
                <a:moveTo>
                  <a:pt x="0" y="0"/>
                </a:moveTo>
                <a:lnTo>
                  <a:pt x="15915028" y="0"/>
                </a:lnTo>
                <a:lnTo>
                  <a:pt x="15915028" y="10269635"/>
                </a:lnTo>
                <a:lnTo>
                  <a:pt x="0" y="102696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AutoShape 5"/>
          <p:cNvSpPr/>
          <p:nvPr/>
        </p:nvSpPr>
        <p:spPr>
          <a:xfrm>
            <a:off x="2266692" y="3955811"/>
            <a:ext cx="13025360" cy="0"/>
          </a:xfrm>
          <a:prstGeom prst="line">
            <a:avLst/>
          </a:prstGeom>
          <a:ln w="66675" cap="flat">
            <a:solidFill>
              <a:srgbClr val="82798F"/>
            </a:solidFill>
            <a:prstDash val="solid"/>
            <a:headEnd type="none" w="sm" len="sm"/>
            <a:tailEnd type="none" w="sm" len="sm"/>
          </a:ln>
        </p:spPr>
      </p:sp>
      <p:grpSp>
        <p:nvGrpSpPr>
          <p:cNvPr id="6" name="Group 6"/>
          <p:cNvGrpSpPr/>
          <p:nvPr/>
        </p:nvGrpSpPr>
        <p:grpSpPr>
          <a:xfrm>
            <a:off x="1882930" y="3572049"/>
            <a:ext cx="767524" cy="7675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A</a:t>
              </a:r>
            </a:p>
          </p:txBody>
        </p:sp>
      </p:grpSp>
      <p:sp>
        <p:nvSpPr>
          <p:cNvPr id="9" name="TextBox 9"/>
          <p:cNvSpPr txBox="1"/>
          <p:nvPr/>
        </p:nvSpPr>
        <p:spPr>
          <a:xfrm>
            <a:off x="5377787" y="952500"/>
            <a:ext cx="7532427" cy="636538"/>
          </a:xfrm>
          <a:prstGeom prst="rect">
            <a:avLst/>
          </a:prstGeom>
        </p:spPr>
        <p:txBody>
          <a:bodyPr lIns="0" tIns="0" rIns="0" bIns="0" rtlCol="0" anchor="t">
            <a:spAutoFit/>
          </a:bodyPr>
          <a:lstStyle/>
          <a:p>
            <a:pPr marL="0" lvl="0" indent="0" algn="ctr">
              <a:lnSpc>
                <a:spcPts val="5179"/>
              </a:lnSpc>
              <a:spcBef>
                <a:spcPct val="0"/>
              </a:spcBef>
            </a:pPr>
            <a:r>
              <a:rPr lang="en-US" sz="3699" b="1" u="none" strike="noStrike">
                <a:solidFill>
                  <a:srgbClr val="FFF6BE"/>
                </a:solidFill>
                <a:latin typeface="Comic Sans Bold"/>
                <a:ea typeface="Comic Sans Bold"/>
                <a:cs typeface="Comic Sans Bold"/>
                <a:sym typeface="Comic Sans Bold"/>
              </a:rPr>
              <a:t>PROCESS</a:t>
            </a:r>
          </a:p>
        </p:txBody>
      </p:sp>
      <p:sp>
        <p:nvSpPr>
          <p:cNvPr id="10" name="TextBox 10"/>
          <p:cNvSpPr txBox="1"/>
          <p:nvPr/>
        </p:nvSpPr>
        <p:spPr>
          <a:xfrm>
            <a:off x="2650454" y="2319558"/>
            <a:ext cx="6109783" cy="464820"/>
          </a:xfrm>
          <a:prstGeom prst="rect">
            <a:avLst/>
          </a:prstGeom>
        </p:spPr>
        <p:txBody>
          <a:bodyPr lIns="0" tIns="0" rIns="0" bIns="0" rtlCol="0" anchor="t">
            <a:spAutoFit/>
          </a:bodyPr>
          <a:lstStyle/>
          <a:p>
            <a:pPr algn="l">
              <a:lnSpc>
                <a:spcPts val="3779"/>
              </a:lnSpc>
              <a:spcBef>
                <a:spcPct val="0"/>
              </a:spcBef>
            </a:pPr>
            <a:r>
              <a:rPr lang="en-US" sz="2699" b="1">
                <a:solidFill>
                  <a:srgbClr val="82798F"/>
                </a:solidFill>
                <a:latin typeface="Comic Sans Bold"/>
                <a:ea typeface="Comic Sans Bold"/>
                <a:cs typeface="Comic Sans Bold"/>
                <a:sym typeface="Comic Sans Bold"/>
              </a:rPr>
              <a:t>La gestion de versions permet de :</a:t>
            </a:r>
          </a:p>
        </p:txBody>
      </p:sp>
      <p:sp>
        <p:nvSpPr>
          <p:cNvPr id="11" name="TextBox 11"/>
          <p:cNvSpPr txBox="1"/>
          <p:nvPr/>
        </p:nvSpPr>
        <p:spPr>
          <a:xfrm>
            <a:off x="1504036" y="4720755"/>
            <a:ext cx="3873750" cy="3511296"/>
          </a:xfrm>
          <a:prstGeom prst="rect">
            <a:avLst/>
          </a:prstGeom>
        </p:spPr>
        <p:txBody>
          <a:bodyPr lIns="0" tIns="0" rIns="0" bIns="0" rtlCol="0" anchor="t">
            <a:spAutoFit/>
          </a:bodyPr>
          <a:lstStyle/>
          <a:p>
            <a:pPr algn="ctr">
              <a:lnSpc>
                <a:spcPts val="3045"/>
              </a:lnSpc>
            </a:pPr>
            <a:r>
              <a:rPr lang="en-US" sz="2100" b="1">
                <a:solidFill>
                  <a:srgbClr val="82798F"/>
                </a:solidFill>
                <a:latin typeface="Comic Sans Bold"/>
                <a:ea typeface="Comic Sans Bold"/>
                <a:cs typeface="Comic Sans Bold"/>
                <a:sym typeface="Comic Sans Bold"/>
              </a:rPr>
              <a:t>Suivre l’évolution des fichiers </a:t>
            </a:r>
            <a:r>
              <a:rPr lang="en-US" sz="2100">
                <a:solidFill>
                  <a:srgbClr val="82798F"/>
                </a:solidFill>
                <a:latin typeface="Comic Sans"/>
                <a:ea typeface="Comic Sans"/>
                <a:cs typeface="Comic Sans"/>
                <a:sym typeface="Comic Sans"/>
              </a:rPr>
              <a:t> chaque modification est </a:t>
            </a:r>
            <a:r>
              <a:rPr lang="en-US" sz="2100">
                <a:solidFill>
                  <a:srgbClr val="EC3223"/>
                </a:solidFill>
                <a:latin typeface="Comic Sans"/>
                <a:ea typeface="Comic Sans"/>
                <a:cs typeface="Comic Sans"/>
                <a:sym typeface="Comic Sans"/>
              </a:rPr>
              <a:t>enregistrée</a:t>
            </a:r>
            <a:r>
              <a:rPr lang="en-US" sz="2100">
                <a:solidFill>
                  <a:srgbClr val="82798F"/>
                </a:solidFill>
                <a:latin typeface="Comic Sans"/>
                <a:ea typeface="Comic Sans"/>
                <a:cs typeface="Comic Sans"/>
                <a:sym typeface="Comic Sans"/>
              </a:rPr>
              <a:t> avec des informations comme </a:t>
            </a:r>
            <a:r>
              <a:rPr lang="en-US" sz="2100">
                <a:solidFill>
                  <a:srgbClr val="EC3223"/>
                </a:solidFill>
                <a:latin typeface="Comic Sans"/>
                <a:ea typeface="Comic Sans"/>
                <a:cs typeface="Comic Sans"/>
                <a:sym typeface="Comic Sans"/>
              </a:rPr>
              <a:t>l’auteur</a:t>
            </a:r>
            <a:r>
              <a:rPr lang="en-US" sz="2100">
                <a:solidFill>
                  <a:srgbClr val="82798F"/>
                </a:solidFill>
                <a:latin typeface="Comic Sans"/>
                <a:ea typeface="Comic Sans"/>
                <a:cs typeface="Comic Sans"/>
                <a:sym typeface="Comic Sans"/>
              </a:rPr>
              <a:t>,</a:t>
            </a:r>
            <a:r>
              <a:rPr lang="en-US" sz="2100">
                <a:solidFill>
                  <a:srgbClr val="EC3223"/>
                </a:solidFill>
                <a:latin typeface="Comic Sans"/>
                <a:ea typeface="Comic Sans"/>
                <a:cs typeface="Comic Sans"/>
                <a:sym typeface="Comic Sans"/>
              </a:rPr>
              <a:t> la date</a:t>
            </a:r>
            <a:r>
              <a:rPr lang="en-US" sz="2100">
                <a:solidFill>
                  <a:srgbClr val="82798F"/>
                </a:solidFill>
                <a:latin typeface="Comic Sans"/>
                <a:ea typeface="Comic Sans"/>
                <a:cs typeface="Comic Sans"/>
                <a:sym typeface="Comic Sans"/>
              </a:rPr>
              <a:t>, et </a:t>
            </a:r>
            <a:r>
              <a:rPr lang="en-US" sz="2100">
                <a:solidFill>
                  <a:srgbClr val="EC3223"/>
                </a:solidFill>
                <a:latin typeface="Comic Sans"/>
                <a:ea typeface="Comic Sans"/>
                <a:cs typeface="Comic Sans"/>
                <a:sym typeface="Comic Sans"/>
              </a:rPr>
              <a:t>une description du changement</a:t>
            </a:r>
            <a:r>
              <a:rPr lang="en-US" sz="2100">
                <a:solidFill>
                  <a:srgbClr val="82798F"/>
                </a:solidFill>
                <a:latin typeface="Comic Sans"/>
                <a:ea typeface="Comic Sans"/>
                <a:cs typeface="Comic Sans"/>
                <a:sym typeface="Comic Sans"/>
              </a:rPr>
              <a:t>. Cela permet de savoir</a:t>
            </a:r>
            <a:r>
              <a:rPr lang="en-US" sz="2100">
                <a:solidFill>
                  <a:srgbClr val="EC3223"/>
                </a:solidFill>
                <a:latin typeface="Comic Sans"/>
                <a:ea typeface="Comic Sans"/>
                <a:cs typeface="Comic Sans"/>
                <a:sym typeface="Comic Sans"/>
              </a:rPr>
              <a:t> qui</a:t>
            </a:r>
            <a:r>
              <a:rPr lang="en-US" sz="2100">
                <a:solidFill>
                  <a:srgbClr val="82798F"/>
                </a:solidFill>
                <a:latin typeface="Comic Sans"/>
                <a:ea typeface="Comic Sans"/>
                <a:cs typeface="Comic Sans"/>
                <a:sym typeface="Comic Sans"/>
              </a:rPr>
              <a:t> a modifié</a:t>
            </a:r>
            <a:r>
              <a:rPr lang="en-US" sz="2100">
                <a:solidFill>
                  <a:srgbClr val="EC3223"/>
                </a:solidFill>
                <a:latin typeface="Comic Sans"/>
                <a:ea typeface="Comic Sans"/>
                <a:cs typeface="Comic Sans"/>
                <a:sym typeface="Comic Sans"/>
              </a:rPr>
              <a:t> quoi</a:t>
            </a:r>
            <a:r>
              <a:rPr lang="en-US" sz="2100">
                <a:solidFill>
                  <a:srgbClr val="82798F"/>
                </a:solidFill>
                <a:latin typeface="Comic Sans"/>
                <a:ea typeface="Comic Sans"/>
                <a:cs typeface="Comic Sans"/>
                <a:sym typeface="Comic Sans"/>
              </a:rPr>
              <a:t> et </a:t>
            </a:r>
            <a:r>
              <a:rPr lang="en-US" sz="2100">
                <a:solidFill>
                  <a:srgbClr val="EC3223"/>
                </a:solidFill>
                <a:latin typeface="Comic Sans"/>
                <a:ea typeface="Comic Sans"/>
                <a:cs typeface="Comic Sans"/>
                <a:sym typeface="Comic Sans"/>
              </a:rPr>
              <a:t>pourquoi.</a:t>
            </a:r>
          </a:p>
          <a:p>
            <a:pPr algn="ctr">
              <a:lnSpc>
                <a:spcPts val="4599"/>
              </a:lnSpc>
            </a:pPr>
            <a:endParaRPr lang="en-US" sz="2100">
              <a:solidFill>
                <a:srgbClr val="EC3223"/>
              </a:solidFill>
              <a:latin typeface="Comic Sans"/>
              <a:ea typeface="Comic Sans"/>
              <a:cs typeface="Comic Sans"/>
              <a:sym typeface="Comic Sans"/>
            </a:endParaRPr>
          </a:p>
        </p:txBody>
      </p:sp>
      <p:sp>
        <p:nvSpPr>
          <p:cNvPr id="12" name="TextBox 12"/>
          <p:cNvSpPr txBox="1"/>
          <p:nvPr/>
        </p:nvSpPr>
        <p:spPr>
          <a:xfrm>
            <a:off x="5681192" y="4720755"/>
            <a:ext cx="3491984" cy="3594338"/>
          </a:xfrm>
          <a:prstGeom prst="rect">
            <a:avLst/>
          </a:prstGeom>
        </p:spPr>
        <p:txBody>
          <a:bodyPr lIns="0" tIns="0" rIns="0" bIns="0" rtlCol="0" anchor="t">
            <a:spAutoFit/>
          </a:bodyPr>
          <a:lstStyle/>
          <a:p>
            <a:pPr algn="ctr">
              <a:lnSpc>
                <a:spcPts val="3094"/>
              </a:lnSpc>
            </a:pPr>
            <a:r>
              <a:rPr lang="en-US" sz="2134" b="1">
                <a:solidFill>
                  <a:srgbClr val="82798F"/>
                </a:solidFill>
                <a:latin typeface="Comic Sans Bold"/>
                <a:ea typeface="Comic Sans Bold"/>
                <a:cs typeface="Comic Sans Bold"/>
                <a:sym typeface="Comic Sans Bold"/>
              </a:rPr>
              <a:t>Revenir à une version antérieure: </a:t>
            </a:r>
          </a:p>
          <a:p>
            <a:pPr algn="ctr">
              <a:lnSpc>
                <a:spcPts val="3094"/>
              </a:lnSpc>
            </a:pPr>
            <a:r>
              <a:rPr lang="en-US" sz="2134">
                <a:solidFill>
                  <a:srgbClr val="82798F"/>
                </a:solidFill>
                <a:latin typeface="Comic Sans"/>
                <a:ea typeface="Comic Sans"/>
                <a:cs typeface="Comic Sans"/>
                <a:sym typeface="Comic Sans"/>
              </a:rPr>
              <a:t>en cas </a:t>
            </a:r>
            <a:r>
              <a:rPr lang="en-US" sz="2134">
                <a:solidFill>
                  <a:srgbClr val="EC3223"/>
                </a:solidFill>
                <a:latin typeface="Comic Sans"/>
                <a:ea typeface="Comic Sans"/>
                <a:cs typeface="Comic Sans"/>
                <a:sym typeface="Comic Sans"/>
              </a:rPr>
              <a:t>d’erreur </a:t>
            </a:r>
            <a:r>
              <a:rPr lang="en-US" sz="2134">
                <a:solidFill>
                  <a:srgbClr val="82798F"/>
                </a:solidFill>
                <a:latin typeface="Comic Sans"/>
                <a:ea typeface="Comic Sans"/>
                <a:cs typeface="Comic Sans"/>
                <a:sym typeface="Comic Sans"/>
              </a:rPr>
              <a:t>ou de besoin de</a:t>
            </a:r>
            <a:r>
              <a:rPr lang="en-US" sz="2134">
                <a:solidFill>
                  <a:srgbClr val="EC3223"/>
                </a:solidFill>
                <a:latin typeface="Comic Sans"/>
                <a:ea typeface="Comic Sans"/>
                <a:cs typeface="Comic Sans"/>
                <a:sym typeface="Comic Sans"/>
              </a:rPr>
              <a:t> comparaison</a:t>
            </a:r>
            <a:r>
              <a:rPr lang="en-US" sz="2134">
                <a:solidFill>
                  <a:srgbClr val="82798F"/>
                </a:solidFill>
                <a:latin typeface="Comic Sans"/>
                <a:ea typeface="Comic Sans"/>
                <a:cs typeface="Comic Sans"/>
                <a:sym typeface="Comic Sans"/>
              </a:rPr>
              <a:t>, on peut revenir facilement à une version </a:t>
            </a:r>
            <a:r>
              <a:rPr lang="en-US" sz="2134">
                <a:solidFill>
                  <a:srgbClr val="EC3223"/>
                </a:solidFill>
                <a:latin typeface="Comic Sans"/>
                <a:ea typeface="Comic Sans"/>
                <a:cs typeface="Comic Sans"/>
                <a:sym typeface="Comic Sans"/>
              </a:rPr>
              <a:t>précédente</a:t>
            </a:r>
            <a:r>
              <a:rPr lang="en-US" sz="2134">
                <a:solidFill>
                  <a:srgbClr val="82798F"/>
                </a:solidFill>
                <a:latin typeface="Comic Sans"/>
                <a:ea typeface="Comic Sans"/>
                <a:cs typeface="Comic Sans"/>
                <a:sym typeface="Comic Sans"/>
              </a:rPr>
              <a:t> du fichier ou de l’ensemble du projet.</a:t>
            </a:r>
          </a:p>
          <a:p>
            <a:pPr algn="ctr">
              <a:lnSpc>
                <a:spcPts val="4673"/>
              </a:lnSpc>
            </a:pPr>
            <a:endParaRPr lang="en-US" sz="2134">
              <a:solidFill>
                <a:srgbClr val="82798F"/>
              </a:solidFill>
              <a:latin typeface="Comic Sans"/>
              <a:ea typeface="Comic Sans"/>
              <a:cs typeface="Comic Sans"/>
              <a:sym typeface="Comic Sans"/>
            </a:endParaRPr>
          </a:p>
        </p:txBody>
      </p:sp>
      <p:grpSp>
        <p:nvGrpSpPr>
          <p:cNvPr id="13" name="Group 13"/>
          <p:cNvGrpSpPr/>
          <p:nvPr/>
        </p:nvGrpSpPr>
        <p:grpSpPr>
          <a:xfrm>
            <a:off x="6593892" y="3572049"/>
            <a:ext cx="767524" cy="76752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B</a:t>
              </a:r>
            </a:p>
          </p:txBody>
        </p:sp>
      </p:grpSp>
      <p:grpSp>
        <p:nvGrpSpPr>
          <p:cNvPr id="16" name="Group 16"/>
          <p:cNvGrpSpPr/>
          <p:nvPr/>
        </p:nvGrpSpPr>
        <p:grpSpPr>
          <a:xfrm>
            <a:off x="14908290" y="3572049"/>
            <a:ext cx="767524" cy="76752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D</a:t>
              </a:r>
            </a:p>
          </p:txBody>
        </p:sp>
      </p:grpSp>
      <p:sp>
        <p:nvSpPr>
          <p:cNvPr id="19" name="TextBox 19"/>
          <p:cNvSpPr txBox="1"/>
          <p:nvPr/>
        </p:nvSpPr>
        <p:spPr>
          <a:xfrm>
            <a:off x="5424541" y="239286"/>
            <a:ext cx="6932060" cy="639446"/>
          </a:xfrm>
          <a:prstGeom prst="rect">
            <a:avLst/>
          </a:prstGeom>
        </p:spPr>
        <p:txBody>
          <a:bodyPr lIns="0" tIns="0" rIns="0" bIns="0" rtlCol="0" anchor="t">
            <a:spAutoFit/>
          </a:bodyPr>
          <a:lstStyle/>
          <a:p>
            <a:pPr algn="ctr">
              <a:lnSpc>
                <a:spcPts val="5179"/>
              </a:lnSpc>
              <a:spcBef>
                <a:spcPct val="0"/>
              </a:spcBef>
            </a:pPr>
            <a:r>
              <a:rPr lang="en-US" sz="3699" b="1">
                <a:solidFill>
                  <a:srgbClr val="000000"/>
                </a:solidFill>
                <a:latin typeface="Comic Sans Bold"/>
                <a:ea typeface="Comic Sans Bold"/>
                <a:cs typeface="Comic Sans Bold"/>
                <a:sym typeface="Comic Sans Bold"/>
              </a:rPr>
              <a:t>GESTIONS DE VERSIONS</a:t>
            </a:r>
          </a:p>
        </p:txBody>
      </p:sp>
      <p:grpSp>
        <p:nvGrpSpPr>
          <p:cNvPr id="20" name="Group 20"/>
          <p:cNvGrpSpPr/>
          <p:nvPr/>
        </p:nvGrpSpPr>
        <p:grpSpPr>
          <a:xfrm>
            <a:off x="10729513" y="3572049"/>
            <a:ext cx="767524" cy="767524"/>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D2C9"/>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3499"/>
                </a:lnSpc>
              </a:pPr>
              <a:r>
                <a:rPr lang="en-US" sz="2499" b="1">
                  <a:solidFill>
                    <a:srgbClr val="82798F"/>
                  </a:solidFill>
                  <a:latin typeface="Comic Sans Bold"/>
                  <a:ea typeface="Comic Sans Bold"/>
                  <a:cs typeface="Comic Sans Bold"/>
                  <a:sym typeface="Comic Sans Bold"/>
                </a:rPr>
                <a:t>C</a:t>
              </a:r>
            </a:p>
          </p:txBody>
        </p:sp>
      </p:grpSp>
      <p:sp>
        <p:nvSpPr>
          <p:cNvPr id="23" name="TextBox 23"/>
          <p:cNvSpPr txBox="1"/>
          <p:nvPr/>
        </p:nvSpPr>
        <p:spPr>
          <a:xfrm>
            <a:off x="9476582" y="4720755"/>
            <a:ext cx="3491984" cy="4765913"/>
          </a:xfrm>
          <a:prstGeom prst="rect">
            <a:avLst/>
          </a:prstGeom>
        </p:spPr>
        <p:txBody>
          <a:bodyPr lIns="0" tIns="0" rIns="0" bIns="0" rtlCol="0" anchor="t">
            <a:spAutoFit/>
          </a:bodyPr>
          <a:lstStyle/>
          <a:p>
            <a:pPr algn="ctr">
              <a:lnSpc>
                <a:spcPts val="3094"/>
              </a:lnSpc>
            </a:pPr>
            <a:r>
              <a:rPr lang="en-US" sz="2134" b="1">
                <a:solidFill>
                  <a:srgbClr val="82798F"/>
                </a:solidFill>
                <a:latin typeface="Comic Sans Bold"/>
                <a:ea typeface="Comic Sans Bold"/>
                <a:cs typeface="Comic Sans Bold"/>
                <a:sym typeface="Comic Sans Bold"/>
              </a:rPr>
              <a:t>Travailler en parallèle : </a:t>
            </a:r>
            <a:r>
              <a:rPr lang="en-US" sz="2134">
                <a:solidFill>
                  <a:srgbClr val="82798F"/>
                </a:solidFill>
                <a:latin typeface="Comic Sans"/>
                <a:ea typeface="Comic Sans"/>
                <a:cs typeface="Comic Sans"/>
                <a:sym typeface="Comic Sans"/>
              </a:rPr>
              <a:t>plusieurs membres d’une équipe peuvent travailler sur différentes parties du projet sans se gêner, grâce aux </a:t>
            </a:r>
            <a:r>
              <a:rPr lang="en-US" sz="2134">
                <a:solidFill>
                  <a:srgbClr val="EC3223"/>
                </a:solidFill>
                <a:latin typeface="Comic Sans"/>
                <a:ea typeface="Comic Sans"/>
                <a:cs typeface="Comic Sans"/>
                <a:sym typeface="Comic Sans"/>
              </a:rPr>
              <a:t>branches</a:t>
            </a:r>
            <a:r>
              <a:rPr lang="en-US" sz="2134">
                <a:solidFill>
                  <a:srgbClr val="82798F"/>
                </a:solidFill>
                <a:latin typeface="Comic Sans"/>
                <a:ea typeface="Comic Sans"/>
                <a:cs typeface="Comic Sans"/>
                <a:sym typeface="Comic Sans"/>
              </a:rPr>
              <a:t> qui permettent de développer des fonctionnalités </a:t>
            </a:r>
            <a:r>
              <a:rPr lang="en-US" sz="2134">
                <a:solidFill>
                  <a:srgbClr val="EC3223"/>
                </a:solidFill>
                <a:latin typeface="Comic Sans"/>
                <a:ea typeface="Comic Sans"/>
                <a:cs typeface="Comic Sans"/>
                <a:sym typeface="Comic Sans"/>
              </a:rPr>
              <a:t>séparément.</a:t>
            </a:r>
            <a:r>
              <a:rPr lang="en-US" sz="2134">
                <a:solidFill>
                  <a:srgbClr val="82798F"/>
                </a:solidFill>
                <a:latin typeface="Comic Sans"/>
                <a:ea typeface="Comic Sans"/>
                <a:cs typeface="Comic Sans"/>
                <a:sym typeface="Comic Sans"/>
              </a:rPr>
              <a:t> Une fois prêtes, elles peuvent être </a:t>
            </a:r>
            <a:r>
              <a:rPr lang="en-US" sz="2134">
                <a:solidFill>
                  <a:srgbClr val="EC3223"/>
                </a:solidFill>
                <a:latin typeface="Comic Sans"/>
                <a:ea typeface="Comic Sans"/>
                <a:cs typeface="Comic Sans"/>
                <a:sym typeface="Comic Sans"/>
              </a:rPr>
              <a:t>fusionnées</a:t>
            </a:r>
            <a:r>
              <a:rPr lang="en-US" sz="2134">
                <a:solidFill>
                  <a:srgbClr val="82798F"/>
                </a:solidFill>
                <a:latin typeface="Comic Sans"/>
                <a:ea typeface="Comic Sans"/>
                <a:cs typeface="Comic Sans"/>
                <a:sym typeface="Comic Sans"/>
              </a:rPr>
              <a:t>.</a:t>
            </a:r>
          </a:p>
          <a:p>
            <a:pPr algn="ctr">
              <a:lnSpc>
                <a:spcPts val="4673"/>
              </a:lnSpc>
            </a:pPr>
            <a:endParaRPr lang="en-US" sz="2134">
              <a:solidFill>
                <a:srgbClr val="82798F"/>
              </a:solidFill>
              <a:latin typeface="Comic Sans"/>
              <a:ea typeface="Comic Sans"/>
              <a:cs typeface="Comic Sans"/>
              <a:sym typeface="Comic Sans"/>
            </a:endParaRPr>
          </a:p>
        </p:txBody>
      </p:sp>
      <p:sp>
        <p:nvSpPr>
          <p:cNvPr id="24" name="TextBox 24"/>
          <p:cNvSpPr txBox="1"/>
          <p:nvPr/>
        </p:nvSpPr>
        <p:spPr>
          <a:xfrm>
            <a:off x="13243030" y="4720755"/>
            <a:ext cx="3491984" cy="6328013"/>
          </a:xfrm>
          <a:prstGeom prst="rect">
            <a:avLst/>
          </a:prstGeom>
        </p:spPr>
        <p:txBody>
          <a:bodyPr lIns="0" tIns="0" rIns="0" bIns="0" rtlCol="0" anchor="t">
            <a:spAutoFit/>
          </a:bodyPr>
          <a:lstStyle/>
          <a:p>
            <a:pPr algn="ctr">
              <a:lnSpc>
                <a:spcPts val="3094"/>
              </a:lnSpc>
            </a:pPr>
            <a:r>
              <a:rPr lang="en-US" sz="2134" b="1">
                <a:solidFill>
                  <a:srgbClr val="82798F"/>
                </a:solidFill>
                <a:latin typeface="Comic Sans Bold"/>
                <a:ea typeface="Comic Sans Bold"/>
                <a:cs typeface="Comic Sans Bold"/>
                <a:sym typeface="Comic Sans Bold"/>
              </a:rPr>
              <a:t>Réduire les conflits et erreurs </a:t>
            </a:r>
            <a:r>
              <a:rPr lang="en-US" sz="2134">
                <a:solidFill>
                  <a:srgbClr val="82798F"/>
                </a:solidFill>
                <a:latin typeface="Comic Sans"/>
                <a:ea typeface="Comic Sans"/>
                <a:cs typeface="Comic Sans"/>
                <a:sym typeface="Comic Sans"/>
              </a:rPr>
              <a:t>: </a:t>
            </a:r>
          </a:p>
          <a:p>
            <a:pPr algn="ctr">
              <a:lnSpc>
                <a:spcPts val="3094"/>
              </a:lnSpc>
            </a:pPr>
            <a:r>
              <a:rPr lang="en-US" sz="2134">
                <a:solidFill>
                  <a:srgbClr val="82798F"/>
                </a:solidFill>
                <a:latin typeface="Comic Sans"/>
                <a:ea typeface="Comic Sans"/>
                <a:cs typeface="Comic Sans"/>
                <a:sym typeface="Comic Sans"/>
              </a:rPr>
              <a:t>avec la gestion de versions, les </a:t>
            </a:r>
            <a:r>
              <a:rPr lang="en-US" sz="2134">
                <a:solidFill>
                  <a:srgbClr val="EC3223"/>
                </a:solidFill>
                <a:latin typeface="Comic Sans"/>
                <a:ea typeface="Comic Sans"/>
                <a:cs typeface="Comic Sans"/>
                <a:sym typeface="Comic Sans"/>
              </a:rPr>
              <a:t>conflits </a:t>
            </a:r>
            <a:r>
              <a:rPr lang="en-US" sz="2134">
                <a:solidFill>
                  <a:srgbClr val="82798F"/>
                </a:solidFill>
                <a:latin typeface="Comic Sans"/>
                <a:ea typeface="Comic Sans"/>
                <a:cs typeface="Comic Sans"/>
                <a:sym typeface="Comic Sans"/>
              </a:rPr>
              <a:t>dans le code ou les documents peuvent être </a:t>
            </a:r>
            <a:r>
              <a:rPr lang="en-US" sz="2134">
                <a:solidFill>
                  <a:srgbClr val="EC3223"/>
                </a:solidFill>
                <a:latin typeface="Comic Sans"/>
                <a:ea typeface="Comic Sans"/>
                <a:cs typeface="Comic Sans"/>
                <a:sym typeface="Comic Sans"/>
              </a:rPr>
              <a:t>identifiés </a:t>
            </a:r>
            <a:r>
              <a:rPr lang="en-US" sz="2134">
                <a:solidFill>
                  <a:srgbClr val="82798F"/>
                </a:solidFill>
                <a:latin typeface="Comic Sans"/>
                <a:ea typeface="Comic Sans"/>
                <a:cs typeface="Comic Sans"/>
                <a:sym typeface="Comic Sans"/>
              </a:rPr>
              <a:t>et </a:t>
            </a:r>
            <a:r>
              <a:rPr lang="en-US" sz="2134">
                <a:solidFill>
                  <a:srgbClr val="EC3223"/>
                </a:solidFill>
                <a:latin typeface="Comic Sans"/>
                <a:ea typeface="Comic Sans"/>
                <a:cs typeface="Comic Sans"/>
                <a:sym typeface="Comic Sans"/>
              </a:rPr>
              <a:t>résolus </a:t>
            </a:r>
            <a:r>
              <a:rPr lang="en-US" sz="2134">
                <a:solidFill>
                  <a:srgbClr val="82798F"/>
                </a:solidFill>
                <a:latin typeface="Comic Sans"/>
                <a:ea typeface="Comic Sans"/>
                <a:cs typeface="Comic Sans"/>
                <a:sym typeface="Comic Sans"/>
              </a:rPr>
              <a:t>plus facilement.</a:t>
            </a:r>
          </a:p>
          <a:p>
            <a:pPr algn="ctr">
              <a:lnSpc>
                <a:spcPts val="3094"/>
              </a:lnSpc>
            </a:pPr>
            <a:r>
              <a:rPr lang="en-US" sz="2134" b="1">
                <a:solidFill>
                  <a:srgbClr val="82798F"/>
                </a:solidFill>
                <a:latin typeface="Comic Sans Bold"/>
                <a:ea typeface="Comic Sans Bold"/>
                <a:cs typeface="Comic Sans Bold"/>
                <a:sym typeface="Comic Sans Bold"/>
              </a:rPr>
              <a:t>Documenter les changements :</a:t>
            </a:r>
          </a:p>
          <a:p>
            <a:pPr algn="ctr">
              <a:lnSpc>
                <a:spcPts val="3094"/>
              </a:lnSpc>
            </a:pPr>
            <a:r>
              <a:rPr lang="en-US" sz="2134">
                <a:solidFill>
                  <a:srgbClr val="82798F"/>
                </a:solidFill>
                <a:latin typeface="Comic Sans"/>
                <a:ea typeface="Comic Sans"/>
                <a:cs typeface="Comic Sans"/>
                <a:sym typeface="Comic Sans"/>
              </a:rPr>
              <a:t> chaque version inclut un </a:t>
            </a:r>
            <a:r>
              <a:rPr lang="en-US" sz="2134">
                <a:solidFill>
                  <a:srgbClr val="EC3223"/>
                </a:solidFill>
                <a:latin typeface="Comic Sans"/>
                <a:ea typeface="Comic Sans"/>
                <a:cs typeface="Comic Sans"/>
                <a:sym typeface="Comic Sans"/>
              </a:rPr>
              <a:t>message descriptif</a:t>
            </a:r>
            <a:r>
              <a:rPr lang="en-US" sz="2134">
                <a:solidFill>
                  <a:srgbClr val="82798F"/>
                </a:solidFill>
                <a:latin typeface="Comic Sans"/>
                <a:ea typeface="Comic Sans"/>
                <a:cs typeface="Comic Sans"/>
                <a:sym typeface="Comic Sans"/>
              </a:rPr>
              <a:t>, ce qui permet de comprendre </a:t>
            </a:r>
            <a:r>
              <a:rPr lang="en-US" sz="2134">
                <a:solidFill>
                  <a:srgbClr val="EC3223"/>
                </a:solidFill>
                <a:latin typeface="Comic Sans"/>
                <a:ea typeface="Comic Sans"/>
                <a:cs typeface="Comic Sans"/>
                <a:sym typeface="Comic Sans"/>
              </a:rPr>
              <a:t>rapidement</a:t>
            </a:r>
            <a:r>
              <a:rPr lang="en-US" sz="2134">
                <a:solidFill>
                  <a:srgbClr val="82798F"/>
                </a:solidFill>
                <a:latin typeface="Comic Sans"/>
                <a:ea typeface="Comic Sans"/>
                <a:cs typeface="Comic Sans"/>
                <a:sym typeface="Comic Sans"/>
              </a:rPr>
              <a:t> les évolutions du projet.</a:t>
            </a:r>
          </a:p>
          <a:p>
            <a:pPr algn="ctr">
              <a:lnSpc>
                <a:spcPts val="3094"/>
              </a:lnSpc>
            </a:pPr>
            <a:endParaRPr lang="en-US" sz="2134">
              <a:solidFill>
                <a:srgbClr val="82798F"/>
              </a:solidFill>
              <a:latin typeface="Comic Sans"/>
              <a:ea typeface="Comic Sans"/>
              <a:cs typeface="Comic Sans"/>
              <a:sym typeface="Comic Sans"/>
            </a:endParaRPr>
          </a:p>
          <a:p>
            <a:pPr algn="ctr">
              <a:lnSpc>
                <a:spcPts val="4673"/>
              </a:lnSpc>
            </a:pPr>
            <a:endParaRPr lang="en-US" sz="2134">
              <a:solidFill>
                <a:srgbClr val="82798F"/>
              </a:solidFill>
              <a:latin typeface="Comic Sans"/>
              <a:ea typeface="Comic Sans"/>
              <a:cs typeface="Comic Sans"/>
              <a:sym typeface="Com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377787" y="952500"/>
            <a:ext cx="7532427" cy="639445"/>
          </a:xfrm>
          <a:prstGeom prst="rect">
            <a:avLst/>
          </a:prstGeom>
        </p:spPr>
        <p:txBody>
          <a:bodyPr lIns="0" tIns="0" rIns="0" bIns="0" rtlCol="0" anchor="t">
            <a:spAutoFit/>
          </a:bodyPr>
          <a:lstStyle/>
          <a:p>
            <a:pPr marL="0" lvl="0" indent="0" algn="ctr">
              <a:lnSpc>
                <a:spcPts val="5179"/>
              </a:lnSpc>
              <a:spcBef>
                <a:spcPct val="0"/>
              </a:spcBef>
            </a:pPr>
            <a:r>
              <a:rPr lang="en-US" sz="3699" b="1">
                <a:solidFill>
                  <a:srgbClr val="0C1A23"/>
                </a:solidFill>
                <a:latin typeface="Comic Sans Bold"/>
                <a:ea typeface="Comic Sans Bold"/>
                <a:cs typeface="Comic Sans Bold"/>
                <a:sym typeface="Comic Sans Bold"/>
              </a:rPr>
              <a:t>GESTIONS DE VERSIONS</a:t>
            </a:r>
          </a:p>
        </p:txBody>
      </p:sp>
      <p:sp>
        <p:nvSpPr>
          <p:cNvPr id="6" name="TextBox 6"/>
          <p:cNvSpPr txBox="1"/>
          <p:nvPr/>
        </p:nvSpPr>
        <p:spPr>
          <a:xfrm>
            <a:off x="2683592" y="3039050"/>
            <a:ext cx="9277343" cy="412750"/>
          </a:xfrm>
          <a:prstGeom prst="rect">
            <a:avLst/>
          </a:prstGeom>
        </p:spPr>
        <p:txBody>
          <a:bodyPr lIns="0" tIns="0" rIns="0" bIns="0" rtlCol="0" anchor="t">
            <a:spAutoFit/>
          </a:bodyPr>
          <a:lstStyle/>
          <a:p>
            <a:pPr algn="l">
              <a:lnSpc>
                <a:spcPts val="3499"/>
              </a:lnSpc>
              <a:spcBef>
                <a:spcPct val="0"/>
              </a:spcBef>
            </a:pPr>
            <a:r>
              <a:rPr lang="en-US" sz="2499" b="1">
                <a:solidFill>
                  <a:srgbClr val="82798F"/>
                </a:solidFill>
                <a:latin typeface="Comic Sans Bold"/>
                <a:ea typeface="Comic Sans Bold"/>
                <a:cs typeface="Comic Sans Bold"/>
                <a:sym typeface="Comic Sans Bold"/>
              </a:rPr>
              <a:t>Il y a trois principales catégories de gestion de versions :</a:t>
            </a:r>
          </a:p>
        </p:txBody>
      </p:sp>
      <p:grpSp>
        <p:nvGrpSpPr>
          <p:cNvPr id="7" name="Group 7"/>
          <p:cNvGrpSpPr/>
          <p:nvPr/>
        </p:nvGrpSpPr>
        <p:grpSpPr>
          <a:xfrm>
            <a:off x="14068994" y="8477474"/>
            <a:ext cx="1177534" cy="448857"/>
            <a:chOff x="0" y="0"/>
            <a:chExt cx="334083" cy="127347"/>
          </a:xfrm>
        </p:grpSpPr>
        <p:sp>
          <p:nvSpPr>
            <p:cNvPr id="8" name="Freeform 8"/>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9" name="TextBox 9"/>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NEXT</a:t>
              </a:r>
            </a:p>
          </p:txBody>
        </p:sp>
      </p:grpSp>
      <p:grpSp>
        <p:nvGrpSpPr>
          <p:cNvPr id="10" name="Group 10"/>
          <p:cNvGrpSpPr/>
          <p:nvPr/>
        </p:nvGrpSpPr>
        <p:grpSpPr>
          <a:xfrm>
            <a:off x="3041472" y="8477474"/>
            <a:ext cx="1177534" cy="448857"/>
            <a:chOff x="0" y="0"/>
            <a:chExt cx="334083" cy="127347"/>
          </a:xfrm>
        </p:grpSpPr>
        <p:sp>
          <p:nvSpPr>
            <p:cNvPr id="11" name="Freeform 11"/>
            <p:cNvSpPr/>
            <p:nvPr/>
          </p:nvSpPr>
          <p:spPr>
            <a:xfrm>
              <a:off x="0" y="0"/>
              <a:ext cx="334083" cy="127347"/>
            </a:xfrm>
            <a:custGeom>
              <a:avLst/>
              <a:gdLst/>
              <a:ahLst/>
              <a:cxnLst/>
              <a:rect l="l" t="t" r="r" b="b"/>
              <a:pathLst>
                <a:path w="334083" h="127347">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id="12" name="TextBox 12"/>
            <p:cNvSpPr txBox="1"/>
            <p:nvPr/>
          </p:nvSpPr>
          <p:spPr>
            <a:xfrm>
              <a:off x="0" y="-38100"/>
              <a:ext cx="334083" cy="165447"/>
            </a:xfrm>
            <a:prstGeom prst="rect">
              <a:avLst/>
            </a:prstGeom>
          </p:spPr>
          <p:txBody>
            <a:bodyPr lIns="50800" tIns="50800" rIns="50800" bIns="50800" rtlCol="0" anchor="ctr"/>
            <a:lstStyle/>
            <a:p>
              <a:pPr algn="ctr">
                <a:lnSpc>
                  <a:spcPts val="2520"/>
                </a:lnSpc>
              </a:pPr>
              <a:r>
                <a:rPr lang="en-US" sz="1800" b="1">
                  <a:solidFill>
                    <a:srgbClr val="82798F"/>
                  </a:solidFill>
                  <a:latin typeface="Comic Sans Bold"/>
                  <a:ea typeface="Comic Sans Bold"/>
                  <a:cs typeface="Comic Sans Bold"/>
                  <a:sym typeface="Comic Sans Bold"/>
                </a:rPr>
                <a:t>BACK</a:t>
              </a:r>
            </a:p>
          </p:txBody>
        </p:sp>
      </p:grpSp>
      <p:sp>
        <p:nvSpPr>
          <p:cNvPr id="13" name="TextBox 13"/>
          <p:cNvSpPr txBox="1"/>
          <p:nvPr/>
        </p:nvSpPr>
        <p:spPr>
          <a:xfrm>
            <a:off x="4372275" y="4110442"/>
            <a:ext cx="9696719" cy="422036"/>
          </a:xfrm>
          <a:prstGeom prst="rect">
            <a:avLst/>
          </a:prstGeom>
        </p:spPr>
        <p:txBody>
          <a:bodyPr lIns="0" tIns="0" rIns="0" bIns="0" rtlCol="0" anchor="t">
            <a:spAutoFit/>
          </a:bodyPr>
          <a:lstStyle/>
          <a:p>
            <a:pPr algn="l">
              <a:lnSpc>
                <a:spcPts val="3513"/>
              </a:lnSpc>
              <a:spcBef>
                <a:spcPct val="0"/>
              </a:spcBef>
            </a:pPr>
            <a:r>
              <a:rPr lang="en-US" sz="2509" b="1">
                <a:solidFill>
                  <a:srgbClr val="000000"/>
                </a:solidFill>
                <a:latin typeface="Comic Sans Bold"/>
                <a:ea typeface="Comic Sans Bold"/>
                <a:cs typeface="Comic Sans Bold"/>
                <a:sym typeface="Comic Sans Bold"/>
              </a:rPr>
              <a:t>1: Contrôle de version local</a:t>
            </a:r>
          </a:p>
        </p:txBody>
      </p:sp>
      <p:sp>
        <p:nvSpPr>
          <p:cNvPr id="14" name="TextBox 14"/>
          <p:cNvSpPr txBox="1"/>
          <p:nvPr/>
        </p:nvSpPr>
        <p:spPr>
          <a:xfrm>
            <a:off x="4372275" y="5189703"/>
            <a:ext cx="9696719" cy="422036"/>
          </a:xfrm>
          <a:prstGeom prst="rect">
            <a:avLst/>
          </a:prstGeom>
        </p:spPr>
        <p:txBody>
          <a:bodyPr lIns="0" tIns="0" rIns="0" bIns="0" rtlCol="0" anchor="t">
            <a:spAutoFit/>
          </a:bodyPr>
          <a:lstStyle/>
          <a:p>
            <a:pPr algn="l">
              <a:lnSpc>
                <a:spcPts val="3513"/>
              </a:lnSpc>
              <a:spcBef>
                <a:spcPct val="0"/>
              </a:spcBef>
            </a:pPr>
            <a:r>
              <a:rPr lang="en-US" sz="2509" b="1">
                <a:solidFill>
                  <a:srgbClr val="000000"/>
                </a:solidFill>
                <a:latin typeface="Comic Sans Bold"/>
                <a:ea typeface="Comic Sans Bold"/>
                <a:cs typeface="Comic Sans Bold"/>
                <a:sym typeface="Comic Sans Bold"/>
              </a:rPr>
              <a:t>2: Contrôle de version centralisé</a:t>
            </a:r>
          </a:p>
        </p:txBody>
      </p:sp>
      <p:sp>
        <p:nvSpPr>
          <p:cNvPr id="15" name="TextBox 15"/>
          <p:cNvSpPr txBox="1"/>
          <p:nvPr/>
        </p:nvSpPr>
        <p:spPr>
          <a:xfrm>
            <a:off x="4372275" y="6270145"/>
            <a:ext cx="9696719" cy="422036"/>
          </a:xfrm>
          <a:prstGeom prst="rect">
            <a:avLst/>
          </a:prstGeom>
        </p:spPr>
        <p:txBody>
          <a:bodyPr lIns="0" tIns="0" rIns="0" bIns="0" rtlCol="0" anchor="t">
            <a:spAutoFit/>
          </a:bodyPr>
          <a:lstStyle/>
          <a:p>
            <a:pPr algn="l">
              <a:lnSpc>
                <a:spcPts val="3513"/>
              </a:lnSpc>
              <a:spcBef>
                <a:spcPct val="0"/>
              </a:spcBef>
            </a:pPr>
            <a:r>
              <a:rPr lang="en-US" sz="2509" b="1">
                <a:solidFill>
                  <a:srgbClr val="000000"/>
                </a:solidFill>
                <a:latin typeface="Comic Sans Bold"/>
                <a:ea typeface="Comic Sans Bold"/>
                <a:cs typeface="Comic Sans Bold"/>
                <a:sym typeface="Comic Sans Bold"/>
              </a:rPr>
              <a:t>3: Contrôle de version distribuée ou décentralisée: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FEB"/>
        </a:solidFill>
        <a:effectLst/>
      </p:bgPr>
    </p:bg>
    <p:spTree>
      <p:nvGrpSpPr>
        <p:cNvPr id="1" name=""/>
        <p:cNvGrpSpPr/>
        <p:nvPr/>
      </p:nvGrpSpPr>
      <p:grpSpPr>
        <a:xfrm>
          <a:off x="0" y="0"/>
          <a:ext cx="0" cy="0"/>
          <a:chOff x="0" y="0"/>
          <a:chExt cx="0" cy="0"/>
        </a:xfrm>
      </p:grpSpPr>
      <p:sp>
        <p:nvSpPr>
          <p:cNvPr id="2" name="Freeform 2"/>
          <p:cNvSpPr/>
          <p:nvPr/>
        </p:nvSpPr>
        <p:spPr>
          <a:xfrm rot="-3058308">
            <a:off x="11813674" y="5399221"/>
            <a:ext cx="9085083" cy="6605364"/>
          </a:xfrm>
          <a:custGeom>
            <a:avLst/>
            <a:gdLst/>
            <a:ahLst/>
            <a:cxnLst/>
            <a:rect l="l" t="t" r="r" b="b"/>
            <a:pathLst>
              <a:path w="9085083" h="6605364">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16693" y="-855693"/>
            <a:ext cx="8336814" cy="8678487"/>
          </a:xfrm>
          <a:custGeom>
            <a:avLst/>
            <a:gdLst/>
            <a:ahLst/>
            <a:cxnLst/>
            <a:rect l="l" t="t" r="r" b="b"/>
            <a:pathLst>
              <a:path w="8336814" h="8678487">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479213" y="842852"/>
            <a:ext cx="13329574" cy="8601296"/>
          </a:xfrm>
          <a:custGeom>
            <a:avLst/>
            <a:gdLst/>
            <a:ahLst/>
            <a:cxnLst/>
            <a:rect l="l" t="t" r="r" b="b"/>
            <a:pathLst>
              <a:path w="13329574" h="8601296">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0680324" y="4060768"/>
            <a:ext cx="3977437" cy="1240392"/>
            <a:chOff x="0" y="0"/>
            <a:chExt cx="1047555" cy="326688"/>
          </a:xfrm>
        </p:grpSpPr>
        <p:sp>
          <p:nvSpPr>
            <p:cNvPr id="6" name="Freeform 6"/>
            <p:cNvSpPr/>
            <p:nvPr/>
          </p:nvSpPr>
          <p:spPr>
            <a:xfrm>
              <a:off x="0" y="0"/>
              <a:ext cx="1047555" cy="326688"/>
            </a:xfrm>
            <a:custGeom>
              <a:avLst/>
              <a:gdLst/>
              <a:ahLst/>
              <a:cxnLst/>
              <a:rect l="l" t="t" r="r" b="b"/>
              <a:pathLst>
                <a:path w="1047555" h="326688">
                  <a:moveTo>
                    <a:pt x="0" y="0"/>
                  </a:moveTo>
                  <a:lnTo>
                    <a:pt x="1047555" y="0"/>
                  </a:lnTo>
                  <a:lnTo>
                    <a:pt x="1047555" y="326688"/>
                  </a:lnTo>
                  <a:lnTo>
                    <a:pt x="0" y="326688"/>
                  </a:lnTo>
                  <a:close/>
                </a:path>
              </a:pathLst>
            </a:custGeom>
            <a:solidFill>
              <a:srgbClr val="38B6FF"/>
            </a:solidFill>
          </p:spPr>
        </p:sp>
        <p:sp>
          <p:nvSpPr>
            <p:cNvPr id="7" name="TextBox 7"/>
            <p:cNvSpPr txBox="1"/>
            <p:nvPr/>
          </p:nvSpPr>
          <p:spPr>
            <a:xfrm>
              <a:off x="0" y="-47625"/>
              <a:ext cx="1047555" cy="374313"/>
            </a:xfrm>
            <a:prstGeom prst="rect">
              <a:avLst/>
            </a:prstGeom>
          </p:spPr>
          <p:txBody>
            <a:bodyPr lIns="50800" tIns="50800" rIns="50800" bIns="50800" rtlCol="0" anchor="ctr"/>
            <a:lstStyle/>
            <a:p>
              <a:pPr algn="ctr">
                <a:lnSpc>
                  <a:spcPts val="3359"/>
                </a:lnSpc>
              </a:pPr>
              <a:r>
                <a:rPr lang="en-US" sz="2399" b="1">
                  <a:solidFill>
                    <a:srgbClr val="000000"/>
                  </a:solidFill>
                  <a:latin typeface="Comic Sans Bold"/>
                  <a:ea typeface="Comic Sans Bold"/>
                  <a:cs typeface="Comic Sans Bold"/>
                  <a:sym typeface="Comic Sans Bold"/>
                </a:rPr>
                <a:t>Fichier de travail</a:t>
              </a:r>
            </a:p>
          </p:txBody>
        </p:sp>
      </p:grpSp>
      <p:grpSp>
        <p:nvGrpSpPr>
          <p:cNvPr id="8" name="Group 8"/>
          <p:cNvGrpSpPr/>
          <p:nvPr/>
        </p:nvGrpSpPr>
        <p:grpSpPr>
          <a:xfrm>
            <a:off x="10680324" y="6703167"/>
            <a:ext cx="3977437" cy="1216796"/>
            <a:chOff x="0" y="0"/>
            <a:chExt cx="1047555" cy="320473"/>
          </a:xfrm>
        </p:grpSpPr>
        <p:sp>
          <p:nvSpPr>
            <p:cNvPr id="9" name="Freeform 9"/>
            <p:cNvSpPr/>
            <p:nvPr/>
          </p:nvSpPr>
          <p:spPr>
            <a:xfrm>
              <a:off x="0" y="0"/>
              <a:ext cx="1047555" cy="320473"/>
            </a:xfrm>
            <a:custGeom>
              <a:avLst/>
              <a:gdLst/>
              <a:ahLst/>
              <a:cxnLst/>
              <a:rect l="l" t="t" r="r" b="b"/>
              <a:pathLst>
                <a:path w="1047555" h="320473">
                  <a:moveTo>
                    <a:pt x="99269" y="0"/>
                  </a:moveTo>
                  <a:lnTo>
                    <a:pt x="948286" y="0"/>
                  </a:lnTo>
                  <a:cubicBezTo>
                    <a:pt x="974614" y="0"/>
                    <a:pt x="999863" y="10459"/>
                    <a:pt x="1018480" y="29075"/>
                  </a:cubicBezTo>
                  <a:cubicBezTo>
                    <a:pt x="1037097" y="47692"/>
                    <a:pt x="1047555" y="72942"/>
                    <a:pt x="1047555" y="99269"/>
                  </a:cubicBezTo>
                  <a:lnTo>
                    <a:pt x="1047555" y="221204"/>
                  </a:lnTo>
                  <a:cubicBezTo>
                    <a:pt x="1047555" y="247532"/>
                    <a:pt x="1037097" y="272781"/>
                    <a:pt x="1018480" y="291398"/>
                  </a:cubicBezTo>
                  <a:cubicBezTo>
                    <a:pt x="999863" y="310014"/>
                    <a:pt x="974614" y="320473"/>
                    <a:pt x="948286" y="320473"/>
                  </a:cubicBezTo>
                  <a:lnTo>
                    <a:pt x="99269" y="320473"/>
                  </a:lnTo>
                  <a:cubicBezTo>
                    <a:pt x="72942" y="320473"/>
                    <a:pt x="47692" y="310014"/>
                    <a:pt x="29075" y="291398"/>
                  </a:cubicBezTo>
                  <a:cubicBezTo>
                    <a:pt x="10459" y="272781"/>
                    <a:pt x="0" y="247532"/>
                    <a:pt x="0" y="221204"/>
                  </a:cubicBezTo>
                  <a:lnTo>
                    <a:pt x="0" y="99269"/>
                  </a:lnTo>
                  <a:cubicBezTo>
                    <a:pt x="0" y="72942"/>
                    <a:pt x="10459" y="47692"/>
                    <a:pt x="29075" y="29075"/>
                  </a:cubicBezTo>
                  <a:cubicBezTo>
                    <a:pt x="47692" y="10459"/>
                    <a:pt x="72942" y="0"/>
                    <a:pt x="99269" y="0"/>
                  </a:cubicBezTo>
                  <a:close/>
                </a:path>
              </a:pathLst>
            </a:custGeom>
            <a:solidFill>
              <a:srgbClr val="FFDE59"/>
            </a:solidFill>
          </p:spPr>
        </p:sp>
        <p:sp>
          <p:nvSpPr>
            <p:cNvPr id="10" name="TextBox 10"/>
            <p:cNvSpPr txBox="1"/>
            <p:nvPr/>
          </p:nvSpPr>
          <p:spPr>
            <a:xfrm>
              <a:off x="0" y="-38100"/>
              <a:ext cx="1047555" cy="358573"/>
            </a:xfrm>
            <a:prstGeom prst="rect">
              <a:avLst/>
            </a:prstGeom>
          </p:spPr>
          <p:txBody>
            <a:bodyPr lIns="50800" tIns="50800" rIns="50800" bIns="50800" rtlCol="0" anchor="ctr"/>
            <a:lstStyle/>
            <a:p>
              <a:pPr algn="ctr">
                <a:lnSpc>
                  <a:spcPts val="3079"/>
                </a:lnSpc>
              </a:pPr>
              <a:r>
                <a:rPr lang="en-US" sz="2199" b="1">
                  <a:solidFill>
                    <a:srgbClr val="0C1A23"/>
                  </a:solidFill>
                  <a:latin typeface="Comic Sans Bold"/>
                  <a:ea typeface="Comic Sans Bold"/>
                  <a:cs typeface="Comic Sans Bold"/>
                  <a:sym typeface="Comic Sans Bold"/>
                </a:rPr>
                <a:t>Dépôt de changement</a:t>
              </a:r>
            </a:p>
          </p:txBody>
        </p:sp>
      </p:grpSp>
      <p:grpSp>
        <p:nvGrpSpPr>
          <p:cNvPr id="11" name="Group 11"/>
          <p:cNvGrpSpPr/>
          <p:nvPr/>
        </p:nvGrpSpPr>
        <p:grpSpPr>
          <a:xfrm rot="5400000">
            <a:off x="11886777" y="5825089"/>
            <a:ext cx="1519115" cy="471256"/>
            <a:chOff x="0" y="0"/>
            <a:chExt cx="1333800" cy="413768"/>
          </a:xfrm>
        </p:grpSpPr>
        <p:sp>
          <p:nvSpPr>
            <p:cNvPr id="12" name="Freeform 12"/>
            <p:cNvSpPr/>
            <p:nvPr/>
          </p:nvSpPr>
          <p:spPr>
            <a:xfrm>
              <a:off x="0" y="0"/>
              <a:ext cx="1333800" cy="413768"/>
            </a:xfrm>
            <a:custGeom>
              <a:avLst/>
              <a:gdLst/>
              <a:ahLst/>
              <a:cxnLst/>
              <a:rect l="l" t="t" r="r" b="b"/>
              <a:pathLst>
                <a:path w="1333800" h="413768">
                  <a:moveTo>
                    <a:pt x="273050" y="0"/>
                  </a:moveTo>
                  <a:lnTo>
                    <a:pt x="0" y="206884"/>
                  </a:lnTo>
                  <a:lnTo>
                    <a:pt x="273050" y="413768"/>
                  </a:lnTo>
                  <a:lnTo>
                    <a:pt x="273050" y="280418"/>
                  </a:lnTo>
                  <a:lnTo>
                    <a:pt x="1060750" y="280418"/>
                  </a:lnTo>
                  <a:lnTo>
                    <a:pt x="1060750" y="413768"/>
                  </a:lnTo>
                  <a:lnTo>
                    <a:pt x="1333800" y="206884"/>
                  </a:lnTo>
                  <a:lnTo>
                    <a:pt x="1060750" y="0"/>
                  </a:lnTo>
                  <a:lnTo>
                    <a:pt x="1060750" y="133350"/>
                  </a:lnTo>
                  <a:lnTo>
                    <a:pt x="273050" y="133350"/>
                  </a:lnTo>
                  <a:lnTo>
                    <a:pt x="273050" y="0"/>
                  </a:lnTo>
                  <a:close/>
                </a:path>
              </a:pathLst>
            </a:custGeom>
            <a:solidFill>
              <a:srgbClr val="0C1A23"/>
            </a:solidFill>
          </p:spPr>
        </p:sp>
        <p:sp>
          <p:nvSpPr>
            <p:cNvPr id="13" name="TextBox 13"/>
            <p:cNvSpPr txBox="1"/>
            <p:nvPr/>
          </p:nvSpPr>
          <p:spPr>
            <a:xfrm>
              <a:off x="101600" y="101600"/>
              <a:ext cx="1130600" cy="172468"/>
            </a:xfrm>
            <a:prstGeom prst="rect">
              <a:avLst/>
            </a:prstGeom>
          </p:spPr>
          <p:txBody>
            <a:bodyPr lIns="50800" tIns="50800" rIns="50800" bIns="50800" rtlCol="0" anchor="ctr"/>
            <a:lstStyle/>
            <a:p>
              <a:pPr algn="ctr">
                <a:lnSpc>
                  <a:spcPts val="2520"/>
                </a:lnSpc>
              </a:pPr>
              <a:endParaRPr/>
            </a:p>
          </p:txBody>
        </p:sp>
      </p:grpSp>
      <p:sp>
        <p:nvSpPr>
          <p:cNvPr id="14" name="TextBox 14"/>
          <p:cNvSpPr txBox="1"/>
          <p:nvPr/>
        </p:nvSpPr>
        <p:spPr>
          <a:xfrm>
            <a:off x="6098125" y="929181"/>
            <a:ext cx="6219527" cy="636538"/>
          </a:xfrm>
          <a:prstGeom prst="rect">
            <a:avLst/>
          </a:prstGeom>
        </p:spPr>
        <p:txBody>
          <a:bodyPr lIns="0" tIns="0" rIns="0" bIns="0" rtlCol="0" anchor="t">
            <a:spAutoFit/>
          </a:bodyPr>
          <a:lstStyle/>
          <a:p>
            <a:pPr marL="0" lvl="0" indent="0" algn="ctr">
              <a:lnSpc>
                <a:spcPts val="5179"/>
              </a:lnSpc>
              <a:spcBef>
                <a:spcPct val="0"/>
              </a:spcBef>
            </a:pPr>
            <a:r>
              <a:rPr lang="en-US" sz="3699" b="1" u="none" strike="noStrike">
                <a:solidFill>
                  <a:srgbClr val="FFF6BE"/>
                </a:solidFill>
                <a:latin typeface="Comic Sans Bold"/>
                <a:ea typeface="Comic Sans Bold"/>
                <a:cs typeface="Comic Sans Bold"/>
                <a:sym typeface="Comic Sans Bold"/>
              </a:rPr>
              <a:t>DOCUMENTATION</a:t>
            </a:r>
          </a:p>
        </p:txBody>
      </p:sp>
      <p:sp>
        <p:nvSpPr>
          <p:cNvPr id="15" name="TextBox 15"/>
          <p:cNvSpPr txBox="1"/>
          <p:nvPr/>
        </p:nvSpPr>
        <p:spPr>
          <a:xfrm>
            <a:off x="2650282" y="2080236"/>
            <a:ext cx="6702735" cy="464820"/>
          </a:xfrm>
          <a:prstGeom prst="rect">
            <a:avLst/>
          </a:prstGeom>
        </p:spPr>
        <p:txBody>
          <a:bodyPr lIns="0" tIns="0" rIns="0" bIns="0" rtlCol="0" anchor="t">
            <a:spAutoFit/>
          </a:bodyPr>
          <a:lstStyle/>
          <a:p>
            <a:pPr algn="ctr">
              <a:lnSpc>
                <a:spcPts val="3779"/>
              </a:lnSpc>
              <a:spcBef>
                <a:spcPct val="0"/>
              </a:spcBef>
            </a:pPr>
            <a:r>
              <a:rPr lang="en-US" sz="2699" b="1">
                <a:solidFill>
                  <a:srgbClr val="82798F"/>
                </a:solidFill>
                <a:latin typeface="Comic Sans Bold"/>
                <a:ea typeface="Comic Sans Bold"/>
                <a:cs typeface="Comic Sans Bold"/>
                <a:sym typeface="Comic Sans Bold"/>
              </a:rPr>
              <a:t>LE CONTRÔLE DE VERSION LOCAL:</a:t>
            </a:r>
          </a:p>
        </p:txBody>
      </p:sp>
      <p:sp>
        <p:nvSpPr>
          <p:cNvPr id="16" name="AutoShape 16"/>
          <p:cNvSpPr/>
          <p:nvPr/>
        </p:nvSpPr>
        <p:spPr>
          <a:xfrm>
            <a:off x="10093197" y="3608330"/>
            <a:ext cx="5470808" cy="0"/>
          </a:xfrm>
          <a:prstGeom prst="line">
            <a:avLst/>
          </a:prstGeom>
          <a:ln w="142875" cap="flat">
            <a:solidFill>
              <a:srgbClr val="000000"/>
            </a:solidFill>
            <a:prstDash val="solid"/>
            <a:headEnd type="none" w="sm" len="sm"/>
            <a:tailEnd type="none" w="sm" len="sm"/>
          </a:ln>
        </p:spPr>
      </p:sp>
      <p:sp>
        <p:nvSpPr>
          <p:cNvPr id="17" name="AutoShape 17"/>
          <p:cNvSpPr/>
          <p:nvPr/>
        </p:nvSpPr>
        <p:spPr>
          <a:xfrm>
            <a:off x="10093197" y="8854894"/>
            <a:ext cx="5470808" cy="0"/>
          </a:xfrm>
          <a:prstGeom prst="line">
            <a:avLst/>
          </a:prstGeom>
          <a:ln w="142875" cap="flat">
            <a:solidFill>
              <a:srgbClr val="000000"/>
            </a:solidFill>
            <a:prstDash val="solid"/>
            <a:headEnd type="none" w="sm" len="sm"/>
            <a:tailEnd type="none" w="sm" len="sm"/>
          </a:ln>
        </p:spPr>
      </p:sp>
      <p:sp>
        <p:nvSpPr>
          <p:cNvPr id="18" name="AutoShape 18"/>
          <p:cNvSpPr/>
          <p:nvPr/>
        </p:nvSpPr>
        <p:spPr>
          <a:xfrm flipH="1" flipV="1">
            <a:off x="15564005" y="3519269"/>
            <a:ext cx="0" cy="5407062"/>
          </a:xfrm>
          <a:prstGeom prst="line">
            <a:avLst/>
          </a:prstGeom>
          <a:ln w="142875" cap="flat">
            <a:solidFill>
              <a:srgbClr val="000000"/>
            </a:solidFill>
            <a:prstDash val="solid"/>
            <a:headEnd type="none" w="sm" len="sm"/>
            <a:tailEnd type="none" w="sm" len="sm"/>
          </a:ln>
        </p:spPr>
      </p:sp>
      <p:sp>
        <p:nvSpPr>
          <p:cNvPr id="19" name="AutoShape 19"/>
          <p:cNvSpPr/>
          <p:nvPr/>
        </p:nvSpPr>
        <p:spPr>
          <a:xfrm>
            <a:off x="10093197" y="3519269"/>
            <a:ext cx="0" cy="5407062"/>
          </a:xfrm>
          <a:prstGeom prst="line">
            <a:avLst/>
          </a:prstGeom>
          <a:ln w="142875" cap="flat">
            <a:solidFill>
              <a:srgbClr val="000000"/>
            </a:solidFill>
            <a:prstDash val="solid"/>
            <a:headEnd type="none" w="sm" len="sm"/>
            <a:tailEnd type="none" w="sm" len="sm"/>
          </a:ln>
        </p:spPr>
      </p:sp>
      <p:sp>
        <p:nvSpPr>
          <p:cNvPr id="20" name="TextBox 20"/>
          <p:cNvSpPr txBox="1"/>
          <p:nvPr/>
        </p:nvSpPr>
        <p:spPr>
          <a:xfrm>
            <a:off x="2650282" y="3766792"/>
            <a:ext cx="7281847" cy="4915705"/>
          </a:xfrm>
          <a:prstGeom prst="rect">
            <a:avLst/>
          </a:prstGeom>
        </p:spPr>
        <p:txBody>
          <a:bodyPr lIns="0" tIns="0" rIns="0" bIns="0" rtlCol="0" anchor="t">
            <a:spAutoFit/>
          </a:bodyPr>
          <a:lstStyle/>
          <a:p>
            <a:pPr algn="ctr">
              <a:lnSpc>
                <a:spcPts val="3700"/>
              </a:lnSpc>
            </a:pPr>
            <a:r>
              <a:rPr lang="en-US" sz="2643" b="1">
                <a:solidFill>
                  <a:srgbClr val="0C1A23"/>
                </a:solidFill>
                <a:latin typeface="Comic Sans Bold"/>
                <a:ea typeface="Comic Sans Bold"/>
                <a:cs typeface="Comic Sans Bold"/>
                <a:sym typeface="Comic Sans Bold"/>
              </a:rPr>
              <a:t>Le contrôle de version local:</a:t>
            </a:r>
          </a:p>
          <a:p>
            <a:pPr algn="ctr">
              <a:lnSpc>
                <a:spcPts val="3420"/>
              </a:lnSpc>
            </a:pPr>
            <a:endParaRPr lang="en-US" sz="2643" b="1">
              <a:solidFill>
                <a:srgbClr val="0C1A23"/>
              </a:solidFill>
              <a:latin typeface="Comic Sans Bold"/>
              <a:ea typeface="Comic Sans Bold"/>
              <a:cs typeface="Comic Sans Bold"/>
              <a:sym typeface="Comic Sans Bold"/>
            </a:endParaRPr>
          </a:p>
          <a:p>
            <a:pPr algn="ctr">
              <a:lnSpc>
                <a:spcPts val="3560"/>
              </a:lnSpc>
              <a:spcBef>
                <a:spcPct val="0"/>
              </a:spcBef>
            </a:pPr>
            <a:r>
              <a:rPr lang="en-US" sz="2543" b="1">
                <a:solidFill>
                  <a:srgbClr val="6D8896"/>
                </a:solidFill>
                <a:latin typeface="Comic Sans Bold"/>
                <a:ea typeface="Comic Sans Bold"/>
                <a:cs typeface="Comic Sans Bold"/>
                <a:sym typeface="Comic Sans Bold"/>
              </a:rPr>
              <a:t> est le modèle le</a:t>
            </a:r>
            <a:r>
              <a:rPr lang="en-US" sz="2543" b="1">
                <a:solidFill>
                  <a:srgbClr val="EC3223"/>
                </a:solidFill>
                <a:latin typeface="Comic Sans Bold"/>
                <a:ea typeface="Comic Sans Bold"/>
                <a:cs typeface="Comic Sans Bold"/>
                <a:sym typeface="Comic Sans Bold"/>
              </a:rPr>
              <a:t> plus simple </a:t>
            </a:r>
            <a:r>
              <a:rPr lang="en-US" sz="2543" b="1">
                <a:solidFill>
                  <a:srgbClr val="6D8896"/>
                </a:solidFill>
                <a:latin typeface="Comic Sans Bold"/>
                <a:ea typeface="Comic Sans Bold"/>
                <a:cs typeface="Comic Sans Bold"/>
                <a:sym typeface="Comic Sans Bold"/>
              </a:rPr>
              <a:t>de gestion de versions, où chaque utilisateur possède une </a:t>
            </a:r>
            <a:r>
              <a:rPr lang="en-US" sz="2543" b="1">
                <a:solidFill>
                  <a:srgbClr val="EC3223"/>
                </a:solidFill>
                <a:latin typeface="Comic Sans Bold"/>
                <a:ea typeface="Comic Sans Bold"/>
                <a:cs typeface="Comic Sans Bold"/>
                <a:sym typeface="Comic Sans Bold"/>
              </a:rPr>
              <a:t>copie locale complète</a:t>
            </a:r>
            <a:r>
              <a:rPr lang="en-US" sz="2543" b="1">
                <a:solidFill>
                  <a:srgbClr val="6D8896"/>
                </a:solidFill>
                <a:latin typeface="Comic Sans Bold"/>
                <a:ea typeface="Comic Sans Bold"/>
                <a:cs typeface="Comic Sans Bold"/>
                <a:sym typeface="Comic Sans Bold"/>
              </a:rPr>
              <a:t> du projet et de son </a:t>
            </a:r>
            <a:r>
              <a:rPr lang="en-US" sz="2543" b="1">
                <a:solidFill>
                  <a:srgbClr val="EC3223"/>
                </a:solidFill>
                <a:latin typeface="Comic Sans Bold"/>
                <a:ea typeface="Comic Sans Bold"/>
                <a:cs typeface="Comic Sans Bold"/>
                <a:sym typeface="Comic Sans Bold"/>
              </a:rPr>
              <a:t>historique</a:t>
            </a:r>
            <a:r>
              <a:rPr lang="en-US" sz="2543" b="1">
                <a:solidFill>
                  <a:srgbClr val="6D8896"/>
                </a:solidFill>
                <a:latin typeface="Comic Sans Bold"/>
                <a:ea typeface="Comic Sans Bold"/>
                <a:cs typeface="Comic Sans Bold"/>
                <a:sym typeface="Comic Sans Bold"/>
              </a:rPr>
              <a:t>. Dans ce modèle, les fichiers du projet sont sauvegardés </a:t>
            </a:r>
            <a:r>
              <a:rPr lang="en-US" sz="2543" b="1">
                <a:solidFill>
                  <a:srgbClr val="EC3223"/>
                </a:solidFill>
                <a:latin typeface="Comic Sans Bold"/>
                <a:ea typeface="Comic Sans Bold"/>
                <a:cs typeface="Comic Sans Bold"/>
                <a:sym typeface="Comic Sans Bold"/>
              </a:rPr>
              <a:t>directement</a:t>
            </a:r>
            <a:r>
              <a:rPr lang="en-US" sz="2543" b="1">
                <a:solidFill>
                  <a:srgbClr val="6D8896"/>
                </a:solidFill>
                <a:latin typeface="Comic Sans Bold"/>
                <a:ea typeface="Comic Sans Bold"/>
                <a:cs typeface="Comic Sans Bold"/>
                <a:sym typeface="Comic Sans Bold"/>
              </a:rPr>
              <a:t> sur l’ordinateur de l’utilisateur, et les modifications apportées au projet sont enregistrées </a:t>
            </a:r>
            <a:r>
              <a:rPr lang="en-US" sz="2543" b="1">
                <a:solidFill>
                  <a:srgbClr val="EC3223"/>
                </a:solidFill>
                <a:latin typeface="Comic Sans Bold"/>
                <a:ea typeface="Comic Sans Bold"/>
                <a:cs typeface="Comic Sans Bold"/>
                <a:sym typeface="Comic Sans Bold"/>
              </a:rPr>
              <a:t>localement</a:t>
            </a:r>
            <a:r>
              <a:rPr lang="en-US" sz="2543" b="1">
                <a:solidFill>
                  <a:srgbClr val="6D8896"/>
                </a:solidFill>
                <a:latin typeface="Comic Sans Bold"/>
                <a:ea typeface="Comic Sans Bold"/>
                <a:cs typeface="Comic Sans Bold"/>
                <a:sym typeface="Comic Sans Bold"/>
              </a:rPr>
              <a:t>, </a:t>
            </a:r>
            <a:r>
              <a:rPr lang="en-US" sz="2543" b="1">
                <a:solidFill>
                  <a:srgbClr val="EC3223"/>
                </a:solidFill>
                <a:latin typeface="Comic Sans Bold"/>
                <a:ea typeface="Comic Sans Bold"/>
                <a:cs typeface="Comic Sans Bold"/>
                <a:sym typeface="Comic Sans Bold"/>
              </a:rPr>
              <a:t>sans communication</a:t>
            </a:r>
            <a:r>
              <a:rPr lang="en-US" sz="2543" b="1">
                <a:solidFill>
                  <a:srgbClr val="6D8896"/>
                </a:solidFill>
                <a:latin typeface="Comic Sans Bold"/>
                <a:ea typeface="Comic Sans Bold"/>
                <a:cs typeface="Comic Sans Bold"/>
                <a:sym typeface="Comic Sans Bold"/>
              </a:rPr>
              <a:t> avec un serveur </a:t>
            </a:r>
            <a:r>
              <a:rPr lang="en-US" sz="2543" b="1">
                <a:solidFill>
                  <a:srgbClr val="EC3223"/>
                </a:solidFill>
                <a:latin typeface="Comic Sans Bold"/>
                <a:ea typeface="Comic Sans Bold"/>
                <a:cs typeface="Comic Sans Bold"/>
                <a:sym typeface="Comic Sans Bold"/>
              </a:rPr>
              <a:t>central</a:t>
            </a:r>
            <a:r>
              <a:rPr lang="en-US" sz="2543" b="1">
                <a:solidFill>
                  <a:srgbClr val="6D8896"/>
                </a:solidFill>
                <a:latin typeface="Comic Sans Bold"/>
                <a:ea typeface="Comic Sans Bold"/>
                <a:cs typeface="Comic Sans Bold"/>
                <a:sym typeface="Comic Sans Bold"/>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1370</Words>
  <Application>Microsoft Office PowerPoint</Application>
  <PresentationFormat>Custom</PresentationFormat>
  <Paragraphs>147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Pacifico</vt:lpstr>
      <vt:lpstr>Calibri</vt:lpstr>
      <vt:lpstr>Arial</vt:lpstr>
      <vt:lpstr>Comic Sans Bold</vt:lpstr>
      <vt:lpstr>Comic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Yellow Illustrative Computer Project Presentation</dc:title>
  <dc:creator>PC</dc:creator>
  <cp:lastModifiedBy>Meidema omar</cp:lastModifiedBy>
  <cp:revision>2</cp:revision>
  <dcterms:created xsi:type="dcterms:W3CDTF">2006-08-16T00:00:00Z</dcterms:created>
  <dcterms:modified xsi:type="dcterms:W3CDTF">2024-11-06T16:59:34Z</dcterms:modified>
  <dc:identifier>DAGVtCxzA1g</dc:identifier>
</cp:coreProperties>
</file>