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292" r:id="rId52"/>
  </p:sldIdLst>
  <p:sldSz cx="18288000" cy="10287000"/>
  <p:notesSz cx="6858000" cy="9144000"/>
  <p:embeddedFontLst>
    <p:embeddedFont>
      <p:font typeface="Chewy" panose="020B0604020202020204" charset="0"/>
      <p:regular r:id="rId54"/>
    </p:embeddedFont>
    <p:embeddedFont>
      <p:font typeface="Now" panose="020B0604020202020204" charset="0"/>
      <p:regular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League Spartan" panose="020B0604020202020204" charset="0"/>
      <p:regular r:id="rId60"/>
    </p:embeddedFont>
    <p:embeddedFont>
      <p:font typeface="Now Bold" panose="020B0604020202020204" charset="0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7C6C0-0342-4DF0-B6FA-7F375AA043E4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C1FB7-E681-4B24-8091-0CE3E8132D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3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1FB7-E681-4B24-8091-0CE3E8132DA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62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1FB7-E681-4B24-8091-0CE3E8132DA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51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1FB7-E681-4B24-8091-0CE3E8132DA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11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1FB7-E681-4B24-8091-0CE3E8132DA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57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1FB7-E681-4B24-8091-0CE3E8132DA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09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1FB7-E681-4B24-8091-0CE3E8132DA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3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1FB7-E681-4B24-8091-0CE3E8132DA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8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1FB7-E681-4B24-8091-0CE3E8132DA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5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405269" y="8282709"/>
            <a:ext cx="6438717" cy="1384324"/>
          </a:xfrm>
          <a:custGeom>
            <a:avLst/>
            <a:gdLst/>
            <a:ahLst/>
            <a:cxnLst/>
            <a:rect l="l" t="t" r="r" b="b"/>
            <a:pathLst>
              <a:path w="6438717" h="1384324">
                <a:moveTo>
                  <a:pt x="0" y="0"/>
                </a:moveTo>
                <a:lnTo>
                  <a:pt x="6438717" y="0"/>
                </a:lnTo>
                <a:lnTo>
                  <a:pt x="6438717" y="1384325"/>
                </a:lnTo>
                <a:lnTo>
                  <a:pt x="0" y="138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007459" y="6156254"/>
            <a:ext cx="8273082" cy="445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5"/>
              </a:lnSpc>
              <a:spcBef>
                <a:spcPct val="0"/>
              </a:spcBef>
            </a:pPr>
            <a:r>
              <a:rPr lang="en-US" sz="3532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Time to test your knowledge!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77118" y="3677594"/>
            <a:ext cx="14333765" cy="2658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925"/>
              </a:lnSpc>
              <a:spcBef>
                <a:spcPct val="0"/>
              </a:spcBef>
            </a:pPr>
            <a:r>
              <a:rPr lang="en-US" sz="21028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Quiz Time</a:t>
            </a:r>
          </a:p>
        </p:txBody>
      </p:sp>
      <p:sp>
        <p:nvSpPr>
          <p:cNvPr id="8" name="Freeform 8"/>
          <p:cNvSpPr/>
          <p:nvPr/>
        </p:nvSpPr>
        <p:spPr>
          <a:xfrm>
            <a:off x="12765014" y="4124672"/>
            <a:ext cx="5795818" cy="5795818"/>
          </a:xfrm>
          <a:custGeom>
            <a:avLst/>
            <a:gdLst/>
            <a:ahLst/>
            <a:cxnLst/>
            <a:rect l="l" t="t" r="r" b="b"/>
            <a:pathLst>
              <a:path w="5795818" h="5795818">
                <a:moveTo>
                  <a:pt x="0" y="0"/>
                </a:moveTo>
                <a:lnTo>
                  <a:pt x="5795819" y="0"/>
                </a:lnTo>
                <a:lnTo>
                  <a:pt x="5795819" y="5795818"/>
                </a:lnTo>
                <a:lnTo>
                  <a:pt x="0" y="57958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624627" y="2534090"/>
            <a:ext cx="2076592" cy="2607965"/>
          </a:xfrm>
          <a:custGeom>
            <a:avLst/>
            <a:gdLst/>
            <a:ahLst/>
            <a:cxnLst/>
            <a:rect l="l" t="t" r="r" b="b"/>
            <a:pathLst>
              <a:path w="2076592" h="2607965">
                <a:moveTo>
                  <a:pt x="0" y="0"/>
                </a:moveTo>
                <a:lnTo>
                  <a:pt x="2076593" y="0"/>
                </a:lnTo>
                <a:lnTo>
                  <a:pt x="2076593" y="2607965"/>
                </a:lnTo>
                <a:lnTo>
                  <a:pt x="0" y="26079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526630"/>
            <a:ext cx="6438717" cy="1384324"/>
          </a:xfrm>
          <a:custGeom>
            <a:avLst/>
            <a:gdLst/>
            <a:ahLst/>
            <a:cxnLst/>
            <a:rect l="l" t="t" r="r" b="b"/>
            <a:pathLst>
              <a:path w="6438717" h="1384324">
                <a:moveTo>
                  <a:pt x="0" y="0"/>
                </a:moveTo>
                <a:lnTo>
                  <a:pt x="6438717" y="0"/>
                </a:lnTo>
                <a:lnTo>
                  <a:pt x="6438717" y="1384324"/>
                </a:lnTo>
                <a:lnTo>
                  <a:pt x="0" y="1384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68828" y="7622418"/>
            <a:ext cx="7091988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Zone temporaire où les modifications sont préparées avant le commit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55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Dans l’architecture de Git, quel est le rôle du "staging area" ?</a:t>
            </a:r>
          </a:p>
        </p:txBody>
      </p:sp>
      <p:sp>
        <p:nvSpPr>
          <p:cNvPr id="8" name="Freeform 8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 staging area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 répertoire de travail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 repository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La branche principale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Comment s’appelle la base de données dans Git qui contient l’historique complet des modifications ?</a:t>
            </a:r>
          </a:p>
        </p:txBody>
      </p:sp>
      <p:sp>
        <p:nvSpPr>
          <p:cNvPr id="20" name="Freeform 20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5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603396" y="5186829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 repository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Comment s’appelle la base de données dans Git qui contient l’historique complet des modifications ?</a:t>
            </a:r>
          </a:p>
        </p:txBody>
      </p:sp>
      <p:sp>
        <p:nvSpPr>
          <p:cNvPr id="8" name="Freeform 8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Une sauvegarde permanente avec un message associé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Une sauvegarde temporaire des fichiers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Une mise à jour automatique du serveur distant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La suppression des fichiers en cache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55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Dans Git, un "commit" correspond à :</a:t>
            </a:r>
          </a:p>
        </p:txBody>
      </p:sp>
      <p:sp>
        <p:nvSpPr>
          <p:cNvPr id="20" name="Freeform 20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6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68828" y="7622418"/>
            <a:ext cx="7091988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Une sauvegarde permanente avec un message associé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55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Dans Git, un "commit" correspond à :</a:t>
            </a:r>
          </a:p>
        </p:txBody>
      </p:sp>
      <p:sp>
        <p:nvSpPr>
          <p:cNvPr id="8" name="Freeform 8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6</a:t>
            </a:r>
          </a:p>
        </p:txBody>
      </p:sp>
      <p:sp>
        <p:nvSpPr>
          <p:cNvPr id="10" name="Freeform 10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init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add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config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commit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55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Quelle est la commande pour initialiser un nouveau repository Git ?</a:t>
            </a:r>
          </a:p>
        </p:txBody>
      </p:sp>
      <p:sp>
        <p:nvSpPr>
          <p:cNvPr id="20" name="Freeform 20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7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68828" y="7622418"/>
            <a:ext cx="709198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init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55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Quelle est la commande pour initialiser un nouveau repository Git ?</a:t>
            </a:r>
          </a:p>
        </p:txBody>
      </p:sp>
      <p:sp>
        <p:nvSpPr>
          <p:cNvPr id="8" name="Freeform 8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add 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add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add index.html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commit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Pour ajouter un fichier appelé index.html au staging area, vous tapez :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819351" y="-163767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8" y="0"/>
                </a:lnTo>
                <a:lnTo>
                  <a:pt x="2879898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8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603396" y="5186829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add index.html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Pour ajouter un fichier appelé index.html au staging area, vous tapez :</a:t>
            </a:r>
          </a:p>
        </p:txBody>
      </p:sp>
      <p:sp>
        <p:nvSpPr>
          <p:cNvPr id="8" name="Freeform 8"/>
          <p:cNvSpPr/>
          <p:nvPr/>
        </p:nvSpPr>
        <p:spPr>
          <a:xfrm>
            <a:off x="15819351" y="-163767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8" y="0"/>
                </a:lnTo>
                <a:lnTo>
                  <a:pt x="2879898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show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log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history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status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55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Si vous souhaitez voir l’historique des commits, vous utilisez :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9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3252" y="5876927"/>
            <a:ext cx="5062682" cy="3381373"/>
            <a:chOff x="0" y="0"/>
            <a:chExt cx="1333381" cy="8905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3381" cy="890567"/>
            </a:xfrm>
            <a:custGeom>
              <a:avLst/>
              <a:gdLst/>
              <a:ahLst/>
              <a:cxnLst/>
              <a:rect l="l" t="t" r="r" b="b"/>
              <a:pathLst>
                <a:path w="1333381" h="890567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88432" y="6838046"/>
            <a:ext cx="4582496" cy="1156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2"/>
              </a:lnSpc>
            </a:pPr>
            <a:r>
              <a:rPr lang="en-US" sz="4102" b="1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GESTION DES VESRSIONS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960049" y="5131294"/>
            <a:ext cx="1239263" cy="123926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612659" y="5876927"/>
            <a:ext cx="5062682" cy="3381373"/>
            <a:chOff x="0" y="0"/>
            <a:chExt cx="1333381" cy="8905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33381" cy="890567"/>
            </a:xfrm>
            <a:custGeom>
              <a:avLst/>
              <a:gdLst/>
              <a:ahLst/>
              <a:cxnLst/>
              <a:rect l="l" t="t" r="r" b="b"/>
              <a:pathLst>
                <a:path w="1333381" h="890567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853971" y="7129022"/>
            <a:ext cx="4580058" cy="585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12"/>
              </a:lnSpc>
              <a:spcBef>
                <a:spcPct val="0"/>
              </a:spcBef>
            </a:pPr>
            <a:r>
              <a:rPr lang="en-US" sz="4102" b="1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GIT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524368" y="5270634"/>
            <a:ext cx="1239263" cy="1239263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5275922" y="317931"/>
            <a:ext cx="9919050" cy="4909930"/>
          </a:xfrm>
          <a:custGeom>
            <a:avLst/>
            <a:gdLst/>
            <a:ahLst/>
            <a:cxnLst/>
            <a:rect l="l" t="t" r="r" b="b"/>
            <a:pathLst>
              <a:path w="9919050" h="4909930">
                <a:moveTo>
                  <a:pt x="0" y="0"/>
                </a:moveTo>
                <a:lnTo>
                  <a:pt x="9919051" y="0"/>
                </a:lnTo>
                <a:lnTo>
                  <a:pt x="9919051" y="4909929"/>
                </a:lnTo>
                <a:lnTo>
                  <a:pt x="0" y="4909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817825" y="1834108"/>
            <a:ext cx="7447279" cy="184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334"/>
              </a:lnSpc>
              <a:spcBef>
                <a:spcPct val="0"/>
              </a:spcBef>
            </a:pPr>
            <a:r>
              <a:rPr lang="en-US" sz="11945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TOPICS </a:t>
            </a:r>
          </a:p>
        </p:txBody>
      </p:sp>
      <p:sp>
        <p:nvSpPr>
          <p:cNvPr id="16" name="Freeform 16"/>
          <p:cNvSpPr/>
          <p:nvPr/>
        </p:nvSpPr>
        <p:spPr>
          <a:xfrm flipH="1">
            <a:off x="3228419" y="938958"/>
            <a:ext cx="4095007" cy="4421061"/>
          </a:xfrm>
          <a:custGeom>
            <a:avLst/>
            <a:gdLst/>
            <a:ahLst/>
            <a:cxnLst/>
            <a:rect l="l" t="t" r="r" b="b"/>
            <a:pathLst>
              <a:path w="4095007" h="4421061">
                <a:moveTo>
                  <a:pt x="4095007" y="0"/>
                </a:moveTo>
                <a:lnTo>
                  <a:pt x="0" y="0"/>
                </a:lnTo>
                <a:lnTo>
                  <a:pt x="0" y="4421061"/>
                </a:lnTo>
                <a:lnTo>
                  <a:pt x="4095007" y="4421061"/>
                </a:lnTo>
                <a:lnTo>
                  <a:pt x="40950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2142066" y="5902472"/>
            <a:ext cx="5062682" cy="3355828"/>
            <a:chOff x="0" y="0"/>
            <a:chExt cx="1333381" cy="8838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33381" cy="883839"/>
            </a:xfrm>
            <a:custGeom>
              <a:avLst/>
              <a:gdLst/>
              <a:ahLst/>
              <a:cxnLst/>
              <a:rect l="l" t="t" r="r" b="b"/>
              <a:pathLst>
                <a:path w="1333381" h="883839">
                  <a:moveTo>
                    <a:pt x="0" y="0"/>
                  </a:moveTo>
                  <a:lnTo>
                    <a:pt x="1333381" y="0"/>
                  </a:lnTo>
                  <a:lnTo>
                    <a:pt x="1333381" y="883839"/>
                  </a:lnTo>
                  <a:lnTo>
                    <a:pt x="0" y="8838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333381" cy="921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418291" y="7123796"/>
            <a:ext cx="4580058" cy="585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12"/>
              </a:lnSpc>
              <a:spcBef>
                <a:spcPct val="0"/>
              </a:spcBef>
            </a:pPr>
            <a:r>
              <a:rPr lang="en-US" sz="4102" b="1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BRANCHING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955710" y="5156298"/>
            <a:ext cx="1239263" cy="1239263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3311653" y="4826619"/>
            <a:ext cx="419456" cy="1593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729320" y="4916004"/>
            <a:ext cx="829360" cy="1593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184441" y="4826619"/>
            <a:ext cx="781801" cy="1593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341274" y="5043295"/>
            <a:ext cx="7019542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log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55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Si vous souhaitez voir l’historique des commits, vous utilisez :</a:t>
            </a:r>
          </a:p>
        </p:txBody>
      </p:sp>
      <p:sp>
        <p:nvSpPr>
          <p:cNvPr id="8" name="Freeform 8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config user.name "Votre Nom"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set user.name "Votre Nom"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init user.email "Votre Email"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commit –config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Un collègue vous demande de configurer Git avec votre nom avant de commencer à travailler. Que faites-vous ?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10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68828" y="7622418"/>
            <a:ext cx="709198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config user.name "Votre Nom"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Un collègue vous demande de configurer Git avec votre nom  avant de commencer à travailler. Que faites-vous ?</a:t>
            </a:r>
          </a:p>
        </p:txBody>
      </p:sp>
      <p:sp>
        <p:nvSpPr>
          <p:cNvPr id="8" name="Freeform 8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Dans le répertoire de travail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Dans le staging area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Dans le repository local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Dans un fichier temporaire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55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Dans Git, où sont stockés tous les commits avec leur historique ?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11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603396" y="5186829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Dans le repository local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55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Dans Git, où sont stockés tous les commits avec leur historique ?</a:t>
            </a:r>
          </a:p>
        </p:txBody>
      </p:sp>
      <p:sp>
        <p:nvSpPr>
          <p:cNvPr id="8" name="Freeform 8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status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log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show readme.md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diff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Vous voulez vérifier si un fichier readme.md est suivi par Git. Quelle commande utilisez-vous ?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12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68828" y="7622418"/>
            <a:ext cx="709198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status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Vous voulez vérifier si un fichier readme.md est suivi par Git. Quelle commande utilisez-vous ?</a:t>
            </a:r>
          </a:p>
        </p:txBody>
      </p:sp>
      <p:sp>
        <p:nvSpPr>
          <p:cNvPr id="8" name="Freeform 8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show &lt;hash du commit&gt;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status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diff &lt;hash du commit&gt;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log –show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Vous utilisez git log et voyez une liste de commits. Comment visualiser les changements apportés par un commit particulier ?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13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68828" y="7622418"/>
            <a:ext cx="709198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show &lt;hash du commit&gt;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Vous utilisez git log et voyez une liste de commits. Comment visualiser les changements apportés par un commit particulier ?</a:t>
            </a:r>
          </a:p>
        </p:txBody>
      </p:sp>
      <p:sp>
        <p:nvSpPr>
          <p:cNvPr id="8" name="Freeform 8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16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 commit inclut uniquement les modifications déjà ajoutées avec git add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16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Les nouvelles modifications seront incluses automatiquement dans le commit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Une erreur s’affiche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 fichier est retiré du staging area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Vous modifiez un fichier main.py, l’ajoutez avec git add main.py, puis changez encore ce fichier. Si vous faites un commit maintenant, que se passe-t-il ?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768111" y="-167755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14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1578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Suivi de l’historique des modifications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6943342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Collaboration efficace entre plusieurs utilisateurs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Création de fichiers temporaires automatiques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a et b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466965"/>
            <a:ext cx="13806799" cy="81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328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Quels sont les avantages de la gestion de versions ?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68828" y="7622418"/>
            <a:ext cx="7091988" cy="16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 commit inclut uniquement les modifications déjà ajoutées avec git add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1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Vous modifiez un fichier main.py, l’ajoutez avec git add main.py, puis changez encore ce fichier. Si vous faites un commit maintenant, que se passe-t-il ?</a:t>
            </a:r>
          </a:p>
        </p:txBody>
      </p:sp>
      <p:sp>
        <p:nvSpPr>
          <p:cNvPr id="8" name="Freeform 8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Les différences entre le fichier dans le staging area et le repository local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16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Les différences entre le fichier dans le répertoire de travail et le staging area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Les différences entre le fichier dans deux commits spécifiques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Les différences entre HEAD et le fichier localCommande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Commande : git diff main.py</a:t>
            </a:r>
          </a:p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 Que permet de visualiser cette commande pour un fichier précis non encore ajouté au staging area ?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15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341274" y="5043295"/>
            <a:ext cx="7019542" cy="16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Les différences entre le fichier dans le répertoire de travail et le staging area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1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Commande : git diff main.py</a:t>
            </a:r>
          </a:p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 Que permet de visualiser cette commande pour un fichier précis non encore ajouté au staging area ?</a:t>
            </a:r>
          </a:p>
        </p:txBody>
      </p:sp>
      <p:sp>
        <p:nvSpPr>
          <p:cNvPr id="8" name="Freeform 8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Les différences entre le répertoire de travail et le staging area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Les différences entre deux commits identifiés par leurs hash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Les différences entre HEAD et le repository distant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Les différences entre le staging area et un fichier spécifique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55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Que montre cette commande : git diff abc123..def456 ?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16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341274" y="5043295"/>
            <a:ext cx="7019542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Les différences entre deux commits identifiés par leurs hash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55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Que montre cette commande : git diff abc123..def456 ?</a:t>
            </a:r>
          </a:p>
        </p:txBody>
      </p:sp>
      <p:sp>
        <p:nvSpPr>
          <p:cNvPr id="8" name="Freeform 8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1958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45"/>
              </a:lnSpc>
              <a:spcBef>
                <a:spcPct val="0"/>
              </a:spcBef>
            </a:pPr>
            <a:r>
              <a:rPr lang="en-US" sz="27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diff compare le répertoire de travail avec le staging area, tandis que git diff - -staged compare le staging area avec le repository local (HEAD).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1958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45"/>
              </a:lnSpc>
              <a:spcBef>
                <a:spcPct val="0"/>
              </a:spcBef>
            </a:pPr>
            <a:r>
              <a:rPr lang="en-US" sz="27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diff compare le staging area avec le repository local, tandis que git diff --staged compare le répertoire de travail avec le staging area.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1463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45"/>
              </a:lnSpc>
              <a:spcBef>
                <a:spcPct val="0"/>
              </a:spcBef>
            </a:pPr>
            <a:r>
              <a:rPr lang="en-US" sz="27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diff montre les modifications dans les fichiers non suivis, tandis que git diff --staged montre les fichiers déjà commit.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96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45"/>
              </a:lnSpc>
              <a:spcBef>
                <a:spcPct val="0"/>
              </a:spcBef>
            </a:pPr>
            <a:r>
              <a:rPr lang="en-US" sz="27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 Les deux commandes affichent exactement les mêmes informations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00" dirty="0" err="1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Quelle</a:t>
            </a:r>
            <a:r>
              <a:rPr lang="en-US" sz="3200" dirty="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200" dirty="0" err="1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est</a:t>
            </a:r>
            <a:r>
              <a:rPr lang="en-US" sz="3200" dirty="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 la </a:t>
            </a:r>
            <a:r>
              <a:rPr lang="en-US" sz="3200" dirty="0" err="1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différence</a:t>
            </a:r>
            <a:r>
              <a:rPr lang="en-US" sz="3200" dirty="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200" dirty="0" err="1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principale</a:t>
            </a:r>
            <a:r>
              <a:rPr lang="en-US" sz="3200" dirty="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 entre </a:t>
            </a:r>
            <a:r>
              <a:rPr lang="en-US" sz="3200" dirty="0" err="1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git</a:t>
            </a:r>
            <a:r>
              <a:rPr lang="en-US" sz="3200" dirty="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 diff et </a:t>
            </a:r>
            <a:r>
              <a:rPr lang="en-US" sz="3200" dirty="0" err="1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git</a:t>
            </a:r>
            <a:r>
              <a:rPr lang="en-US" sz="3200" dirty="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 diff --staged ?</a:t>
            </a:r>
          </a:p>
          <a:p>
            <a:pPr marL="0" lvl="1" indent="0" algn="l">
              <a:lnSpc>
                <a:spcPts val="4576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17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690047" y="6684394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68828" y="7622418"/>
            <a:ext cx="7091988" cy="1958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45"/>
              </a:lnSpc>
              <a:spcBef>
                <a:spcPct val="0"/>
              </a:spcBef>
            </a:pPr>
            <a:r>
              <a:rPr lang="en-US" sz="27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diff compare le répertoire de travail avec le staging area, tandis que git diff - -staged compare le staging area avec le repository local (HEAD).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Quelle est la différence principale entre git diff et git diff --staged ?</a:t>
            </a:r>
          </a:p>
          <a:p>
            <a:pPr marL="0" lvl="1" indent="0" algn="l">
              <a:lnSpc>
                <a:spcPts val="4576"/>
              </a:lnSpc>
            </a:pPr>
            <a:endParaRPr lang="en-US" sz="320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415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branch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feature</a:t>
            </a: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415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branch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-n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feature</a:t>
            </a: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60296"/>
            <a:ext cx="7684604" cy="415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checkout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feature</a:t>
            </a: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5"/>
              </a:lnSpc>
              <a:spcBef>
                <a:spcPct val="0"/>
              </a:spcBef>
            </a:pPr>
            <a:r>
              <a:rPr lang="en-US" sz="2702" dirty="0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init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feature</a:t>
            </a: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marL="0" lvl="0" indent="0" algn="l">
              <a:lnSpc>
                <a:spcPts val="3945"/>
              </a:lnSpc>
              <a:spcBef>
                <a:spcPct val="0"/>
              </a:spcBef>
            </a:pPr>
            <a:endParaRPr lang="en-US" sz="27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6"/>
              </a:lnSpc>
            </a:pPr>
            <a:r>
              <a:rPr lang="fr-FR" altLang="fr-FR" sz="3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Q</a:t>
            </a:r>
            <a:r>
              <a:rPr lang="fr-FR" altLang="fr-FR" sz="3200" dirty="0" err="1">
                <a:solidFill>
                  <a:srgbClr val="737373"/>
                </a:solidFill>
                <a:latin typeface="Now"/>
              </a:rPr>
              <a:t>Q</a:t>
            </a:r>
            <a:r>
              <a:rPr lang="fr-FR" altLang="fr-FR" sz="3200" dirty="0" err="1" smtClean="0">
                <a:solidFill>
                  <a:srgbClr val="737373"/>
                </a:solidFill>
                <a:latin typeface="Now"/>
                <a:ea typeface="Now"/>
                <a:cs typeface="Now"/>
              </a:rPr>
              <a:t>uelle</a:t>
            </a:r>
            <a:r>
              <a:rPr lang="fr-FR" altLang="fr-FR" sz="3200" dirty="0" smtClean="0">
                <a:solidFill>
                  <a:srgbClr val="737373"/>
                </a:solidFill>
                <a:latin typeface="Now"/>
                <a:ea typeface="Now"/>
                <a:cs typeface="Now"/>
              </a:rPr>
              <a:t> </a:t>
            </a: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est la commande pour créer une nouvelle branche </a:t>
            </a:r>
            <a:r>
              <a:rPr lang="fr-FR" altLang="fr-FR" sz="3200" dirty="0" err="1">
                <a:solidFill>
                  <a:srgbClr val="737373"/>
                </a:solidFill>
                <a:latin typeface="Now"/>
                <a:ea typeface="Now"/>
                <a:cs typeface="Now"/>
              </a:rPr>
              <a:t>feature</a:t>
            </a: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 ? </a:t>
            </a:r>
          </a:p>
          <a:p>
            <a:pPr>
              <a:lnSpc>
                <a:spcPts val="4576"/>
              </a:lnSpc>
            </a:pPr>
            <a:endParaRPr lang="en-US" sz="3200" dirty="0" smtClean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  <a:p>
            <a:pPr marL="0" lvl="1" indent="0" algn="l">
              <a:lnSpc>
                <a:spcPts val="4576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18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4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97016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5" name="TextBox 5"/>
          <p:cNvSpPr txBox="1"/>
          <p:nvPr/>
        </p:nvSpPr>
        <p:spPr>
          <a:xfrm>
            <a:off x="2268828" y="7622418"/>
            <a:ext cx="7091988" cy="415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branch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feature</a:t>
            </a: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6"/>
              </a:lnSpc>
            </a:pPr>
            <a:r>
              <a:rPr lang="fr-FR" altLang="fr-FR" sz="3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Q</a:t>
            </a:r>
            <a:r>
              <a:rPr lang="fr-FR" altLang="fr-FR" sz="3200" dirty="0" err="1">
                <a:solidFill>
                  <a:srgbClr val="737373"/>
                </a:solidFill>
                <a:latin typeface="Now"/>
              </a:rPr>
              <a:t>Q</a:t>
            </a:r>
            <a:r>
              <a:rPr lang="fr-FR" altLang="fr-FR" sz="3200" dirty="0" err="1" smtClean="0">
                <a:solidFill>
                  <a:srgbClr val="737373"/>
                </a:solidFill>
                <a:latin typeface="Now"/>
                <a:ea typeface="Now"/>
                <a:cs typeface="Now"/>
              </a:rPr>
              <a:t>uelle</a:t>
            </a:r>
            <a:r>
              <a:rPr lang="fr-FR" altLang="fr-FR" sz="3200" dirty="0" smtClean="0">
                <a:solidFill>
                  <a:srgbClr val="737373"/>
                </a:solidFill>
                <a:latin typeface="Now"/>
                <a:ea typeface="Now"/>
                <a:cs typeface="Now"/>
              </a:rPr>
              <a:t> </a:t>
            </a: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est la commande pour créer une nouvelle branche </a:t>
            </a:r>
            <a:r>
              <a:rPr lang="fr-FR" altLang="fr-FR" sz="3200" dirty="0" err="1">
                <a:solidFill>
                  <a:srgbClr val="737373"/>
                </a:solidFill>
                <a:latin typeface="Now"/>
                <a:ea typeface="Now"/>
                <a:cs typeface="Now"/>
              </a:rPr>
              <a:t>feature</a:t>
            </a: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 ? </a:t>
            </a:r>
          </a:p>
          <a:p>
            <a:pPr>
              <a:lnSpc>
                <a:spcPts val="4576"/>
              </a:lnSpc>
            </a:pPr>
            <a:endParaRPr lang="en-US" sz="3200" dirty="0" smtClean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  <a:p>
            <a:pPr marL="0" lvl="1" indent="0" algn="l">
              <a:lnSpc>
                <a:spcPts val="4576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18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4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9572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43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checkout</a:t>
            </a: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09123" y="5310296"/>
            <a:ext cx="7019542" cy="43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switch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280629"/>
            <a:ext cx="7684604" cy="846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change</a:t>
            </a: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>
              <a:lnSpc>
                <a:spcPts val="3945"/>
              </a:lnSpc>
              <a:spcBef>
                <a:spcPct val="0"/>
              </a:spcBef>
            </a:pPr>
            <a:r>
              <a:rPr lang="en-US" sz="2702" dirty="0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move</a:t>
            </a:r>
          </a:p>
          <a:p>
            <a:pPr lvl="1" indent="0">
              <a:lnSpc>
                <a:spcPts val="3945"/>
              </a:lnSpc>
              <a:spcBef>
                <a:spcPct val="0"/>
              </a:spcBef>
            </a:pPr>
            <a:endParaRPr lang="en-US" sz="27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Quelle commande permet de basculer vers une autre branche dans Git ?</a:t>
            </a:r>
            <a:endParaRPr lang="fr-FR" altLang="fr-FR" sz="3200" dirty="0">
              <a:solidFill>
                <a:srgbClr val="737373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19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4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3109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a et b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466965"/>
            <a:ext cx="13806799" cy="81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328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Quels sont les avantages de la gestion de versions ?</a:t>
            </a:r>
          </a:p>
        </p:txBody>
      </p:sp>
      <p:sp>
        <p:nvSpPr>
          <p:cNvPr id="8" name="Freeform 8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5" name="TextBox 5"/>
          <p:cNvSpPr txBox="1"/>
          <p:nvPr/>
        </p:nvSpPr>
        <p:spPr>
          <a:xfrm>
            <a:off x="2268828" y="7622418"/>
            <a:ext cx="7091988" cy="43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checkout</a:t>
            </a: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Quelle commande permet de basculer vers une autre branche dans Git ?</a:t>
            </a:r>
            <a:endParaRPr lang="fr-FR" altLang="fr-FR" sz="3200" dirty="0">
              <a:solidFill>
                <a:srgbClr val="737373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19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4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3872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846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list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-branches</a:t>
            </a: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09123" y="5310296"/>
            <a:ext cx="7019542" cy="846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show-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branch</a:t>
            </a: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280629"/>
            <a:ext cx="7684604" cy="126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branch</a:t>
            </a: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>
              <a:lnSpc>
                <a:spcPts val="3945"/>
              </a:lnSpc>
              <a:spcBef>
                <a:spcPct val="0"/>
              </a:spcBef>
            </a:pPr>
            <a:r>
              <a:rPr lang="en-US" sz="2702" dirty="0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branches</a:t>
            </a: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indent="0">
              <a:lnSpc>
                <a:spcPts val="3945"/>
              </a:lnSpc>
              <a:spcBef>
                <a:spcPct val="0"/>
              </a:spcBef>
            </a:pPr>
            <a:endParaRPr lang="en-US" sz="27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Pour</a:t>
            </a:r>
            <a:r>
              <a:rPr lang="fr-FR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visualiser les branches existantes, quelle commande utiliser ?</a:t>
            </a:r>
            <a:endParaRPr lang="fr-FR" altLang="fr-FR" sz="3200" dirty="0">
              <a:solidFill>
                <a:srgbClr val="737373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20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4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4962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280629"/>
            <a:ext cx="7684604" cy="126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branch</a:t>
            </a: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Pour</a:t>
            </a:r>
            <a:r>
              <a:rPr lang="fr-FR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visualiser les branches existantes, quelle commande utiliser ?</a:t>
            </a:r>
            <a:endParaRPr lang="fr-FR" altLang="fr-FR" sz="3200" dirty="0">
              <a:solidFill>
                <a:srgbClr val="737373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20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3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9549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126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renomme une branche.</a:t>
            </a: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09123" y="5310296"/>
            <a:ext cx="7019542" cy="846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supprime une branche.</a:t>
            </a: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10800" y="5352339"/>
            <a:ext cx="7684604" cy="167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fusionne une branche avec une autre.</a:t>
            </a: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1477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>
              <a:lnSpc>
                <a:spcPts val="3945"/>
              </a:lnSpc>
              <a:spcBef>
                <a:spcPct val="0"/>
              </a:spcBef>
            </a:pPr>
            <a:r>
              <a:rPr lang="en-US" sz="2702" dirty="0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crée une nouvelle branche.</a:t>
            </a:r>
          </a:p>
          <a:p>
            <a:pPr lvl="1">
              <a:lnSpc>
                <a:spcPts val="3945"/>
              </a:lnSpc>
              <a:spcBef>
                <a:spcPct val="0"/>
              </a:spcBef>
            </a:pP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indent="0">
              <a:lnSpc>
                <a:spcPts val="3945"/>
              </a:lnSpc>
              <a:spcBef>
                <a:spcPct val="0"/>
              </a:spcBef>
            </a:pPr>
            <a:endParaRPr lang="en-US" sz="27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908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Que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</a:t>
            </a: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fait la commande git </a:t>
            </a:r>
            <a:r>
              <a:rPr lang="fr-FR" altLang="fr-FR" sz="3200" dirty="0" err="1">
                <a:solidFill>
                  <a:srgbClr val="737373"/>
                </a:solidFill>
                <a:latin typeface="Now"/>
                <a:ea typeface="Now"/>
                <a:cs typeface="Now"/>
              </a:rPr>
              <a:t>merge</a:t>
            </a: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 ?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21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4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3207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10800" y="5352339"/>
            <a:ext cx="7684604" cy="167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/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fusionne une branche avec une autre.</a:t>
            </a: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908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Que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</a:t>
            </a: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fait la commande git </a:t>
            </a:r>
            <a:r>
              <a:rPr lang="fr-FR" altLang="fr-FR" sz="3200" dirty="0" err="1">
                <a:solidFill>
                  <a:srgbClr val="737373"/>
                </a:solidFill>
                <a:latin typeface="Now"/>
                <a:ea typeface="Now"/>
                <a:cs typeface="Now"/>
              </a:rPr>
              <a:t>merge</a:t>
            </a: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 ?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21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4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052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2332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fontAlgn="base">
              <a:lnSpc>
                <a:spcPts val="3945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alt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merge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applique uniquement les </a:t>
            </a:r>
            <a:r>
              <a:rPr lang="fr-FR" alt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modifications de 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la branche main. </a:t>
            </a:r>
          </a:p>
          <a:p>
            <a:pPr lvl="1">
              <a:lnSpc>
                <a:spcPts val="3945"/>
              </a:lnSpc>
              <a:spcBef>
                <a:spcPct val="0"/>
              </a:spcBef>
            </a:pP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68828" y="5160595"/>
            <a:ext cx="7019542" cy="1708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R="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alt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merge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crée une nouvelle branche, </a:t>
            </a:r>
          </a:p>
          <a:p>
            <a:pPr marR="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tandis que git </a:t>
            </a:r>
            <a:r>
              <a:rPr lang="fr-FR" alt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rebase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fusionne deux branches. </a:t>
            </a: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205800"/>
            <a:ext cx="7684604" cy="1663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alt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merge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garde l’historique intact</a:t>
            </a:r>
            <a:r>
              <a:rPr lang="fr-FR" alt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 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alors </a:t>
            </a:r>
            <a:r>
              <a:rPr lang="fr-FR" alt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que git </a:t>
            </a:r>
            <a:r>
              <a:rPr lang="fr-FR" alt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rebase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le réorganise.</a:t>
            </a: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527196" y="7622417"/>
            <a:ext cx="7684604" cy="2332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702" dirty="0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alt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rebase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efface toutes les modifications 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l'historique. </a:t>
            </a:r>
          </a:p>
          <a:p>
            <a:pPr lvl="1">
              <a:lnSpc>
                <a:spcPts val="3945"/>
              </a:lnSpc>
              <a:spcBef>
                <a:spcPct val="0"/>
              </a:spcBef>
            </a:pP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>
              <a:lnSpc>
                <a:spcPts val="3945"/>
              </a:lnSpc>
              <a:spcBef>
                <a:spcPct val="0"/>
              </a:spcBef>
            </a:pP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indent="0">
              <a:lnSpc>
                <a:spcPts val="3945"/>
              </a:lnSpc>
              <a:spcBef>
                <a:spcPct val="0"/>
              </a:spcBef>
            </a:pPr>
            <a:endParaRPr lang="en-US" sz="27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1400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Quelle est la différence principale entre git </a:t>
            </a:r>
            <a:r>
              <a:rPr lang="fr-FR" altLang="fr-FR" sz="3200" dirty="0" err="1">
                <a:solidFill>
                  <a:srgbClr val="737373"/>
                </a:solidFill>
                <a:latin typeface="Now"/>
                <a:ea typeface="Now"/>
                <a:cs typeface="Now"/>
              </a:rPr>
              <a:t>merge</a:t>
            </a: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 et git </a:t>
            </a:r>
            <a:r>
              <a:rPr lang="fr-FR" altLang="fr-FR" sz="3200" dirty="0" err="1">
                <a:solidFill>
                  <a:srgbClr val="737373"/>
                </a:solidFill>
                <a:latin typeface="Now"/>
                <a:ea typeface="Now"/>
                <a:cs typeface="Now"/>
              </a:rPr>
              <a:t>rebase</a:t>
            </a: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 ?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22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4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9825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205800"/>
            <a:ext cx="7684604" cy="1663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git </a:t>
            </a:r>
            <a:r>
              <a:rPr lang="fr-FR" alt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merge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garde l’historique intact</a:t>
            </a:r>
            <a:r>
              <a:rPr lang="fr-FR" alt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 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alors </a:t>
            </a:r>
            <a:r>
              <a:rPr lang="fr-FR" alt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que git </a:t>
            </a:r>
            <a:r>
              <a:rPr lang="fr-FR" alt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rebase</a:t>
            </a:r>
            <a:r>
              <a:rPr lang="fr-FR" alt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 le réorganise.</a:t>
            </a: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1400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Quelle est la différence principale entre git </a:t>
            </a:r>
            <a:r>
              <a:rPr lang="fr-FR" altLang="fr-FR" sz="3200" dirty="0" err="1">
                <a:solidFill>
                  <a:srgbClr val="737373"/>
                </a:solidFill>
                <a:latin typeface="Now"/>
                <a:ea typeface="Now"/>
                <a:cs typeface="Now"/>
              </a:rPr>
              <a:t>merge</a:t>
            </a: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 et git </a:t>
            </a:r>
            <a:r>
              <a:rPr lang="fr-FR" altLang="fr-FR" sz="3200" dirty="0" err="1">
                <a:solidFill>
                  <a:srgbClr val="737373"/>
                </a:solidFill>
                <a:latin typeface="Now"/>
                <a:ea typeface="Now"/>
                <a:cs typeface="Now"/>
              </a:rPr>
              <a:t>rebase</a:t>
            </a: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 ?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22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4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34654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2109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fusionne deux branches sans enregistrer de commit</a:t>
            </a:r>
            <a:r>
              <a:rPr 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.</a:t>
            </a: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68828" y="5160595"/>
            <a:ext cx="7019542" cy="1708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R="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annule le dernier commit en conservant </a:t>
            </a:r>
            <a:r>
              <a:rPr 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les modifications 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dans l’index.</a:t>
            </a: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205800"/>
            <a:ext cx="7684604" cy="20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supprime définitivement les modifications.</a:t>
            </a: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702" dirty="0" smtClean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527196" y="7622417"/>
            <a:ext cx="7684604" cy="184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702" dirty="0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recrée un commit vide.</a:t>
            </a: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fontAlgn="base">
              <a:lnSpc>
                <a:spcPts val="3945"/>
              </a:lnSpc>
              <a:spcBef>
                <a:spcPct val="0"/>
              </a:spcBef>
              <a:spcAft>
                <a:spcPct val="0"/>
              </a:spcAft>
            </a:pP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indent="0">
              <a:lnSpc>
                <a:spcPts val="3945"/>
              </a:lnSpc>
              <a:spcBef>
                <a:spcPct val="0"/>
              </a:spcBef>
            </a:pPr>
            <a:endParaRPr lang="en-US" sz="27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1400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Que fait </a:t>
            </a:r>
            <a:r>
              <a:rPr lang="fr-FR" altLang="fr-FR" sz="3200" dirty="0" smtClean="0">
                <a:solidFill>
                  <a:srgbClr val="737373"/>
                </a:solidFill>
                <a:latin typeface="Now"/>
                <a:ea typeface="Now"/>
                <a:cs typeface="Now"/>
              </a:rPr>
              <a:t>la commande git reset --soft &lt;commit&gt; ?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 smtClean="0">
                <a:solidFill>
                  <a:srgbClr val="737373"/>
                </a:solidFill>
                <a:latin typeface="Now"/>
                <a:ea typeface="Now"/>
                <a:cs typeface="Now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23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4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12754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268828" y="5170479"/>
            <a:ext cx="7019542" cy="1708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R="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annule le dernier commit en conservant </a:t>
            </a:r>
            <a:r>
              <a:rPr 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les modifications 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dans l’index.</a:t>
            </a: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1400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Que fait </a:t>
            </a:r>
            <a:r>
              <a:rPr lang="fr-FR" altLang="fr-FR" sz="3200" dirty="0" smtClean="0">
                <a:solidFill>
                  <a:srgbClr val="737373"/>
                </a:solidFill>
                <a:latin typeface="Now"/>
                <a:ea typeface="Now"/>
                <a:cs typeface="Now"/>
              </a:rPr>
              <a:t>la commande git reset --soft &lt;commit&gt; ?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 smtClean="0">
                <a:solidFill>
                  <a:srgbClr val="737373"/>
                </a:solidFill>
                <a:latin typeface="Now"/>
                <a:ea typeface="Now"/>
                <a:cs typeface="Now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23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3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22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3326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déplace le pointeur de HEAD au commit </a:t>
            </a:r>
            <a:r>
              <a:rPr 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 précédent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, mais conserve les modifications dans </a:t>
            </a:r>
            <a:r>
              <a:rPr 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le répertoire 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de travail.</a:t>
            </a: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68828" y="5160595"/>
            <a:ext cx="7019542" cy="126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R="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réinitialise les modifications dans le </a:t>
            </a:r>
            <a:r>
              <a:rPr 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répertoire  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de travail à l'état du commit précédent</a:t>
            </a:r>
            <a:r>
              <a:rPr lang="fr-FR" sz="2800" dirty="0">
                <a:solidFill>
                  <a:schemeClr val="bg1"/>
                </a:solidFill>
              </a:rPr>
              <a:t>.</a:t>
            </a:r>
            <a:endParaRPr lang="fr-FR" altLang="fr-FR" sz="2800" dirty="0">
              <a:solidFill>
                <a:schemeClr val="bg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205800"/>
            <a:ext cx="7684604" cy="2494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annule le dernier commit et conserve les </a:t>
            </a:r>
            <a:r>
              <a:rPr 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 modifications 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dans la zone </a:t>
            </a:r>
            <a:r>
              <a:rPr 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de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 </a:t>
            </a:r>
            <a:r>
              <a:rPr lang="fr-FR" sz="2702" dirty="0" err="1">
                <a:solidFill>
                  <a:srgbClr val="545454"/>
                </a:solidFill>
                <a:latin typeface="Now"/>
                <a:ea typeface="Now"/>
                <a:cs typeface="Now"/>
              </a:rPr>
              <a:t>staging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.</a:t>
            </a: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527196" y="7622418"/>
            <a:ext cx="7684604" cy="1747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supprime toutes les modifications et retourne </a:t>
            </a:r>
            <a:r>
              <a:rPr 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à  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l'état initial du dépôt.</a:t>
            </a: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indent="0">
              <a:lnSpc>
                <a:spcPts val="3945"/>
              </a:lnSpc>
              <a:spcBef>
                <a:spcPct val="0"/>
              </a:spcBef>
            </a:pPr>
            <a:endParaRPr lang="en-US" sz="27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Que fait la commande git reset HEAD^ ?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 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24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4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1303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6875172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Gestion de versions locale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13459" y="5134309"/>
            <a:ext cx="6802726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Gestion de versions centralisée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092862"/>
            <a:ext cx="7476898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Gestion de versions distribuée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Aucune des réponses ci-dessus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43190"/>
            <a:ext cx="13806799" cy="1099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Quel type de gestion de versions utilise un seul référentiel partagé</a:t>
            </a:r>
          </a:p>
          <a:p>
            <a:pPr marL="0" lvl="1" indent="0" algn="ctr">
              <a:lnSpc>
                <a:spcPts val="4480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par tous les utilisateurs ?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819351" y="370004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8" y="0"/>
                </a:lnTo>
                <a:lnTo>
                  <a:pt x="2879898" y="2811499"/>
                </a:lnTo>
                <a:lnTo>
                  <a:pt x="0" y="2811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768111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2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5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5" name="TextBox 5"/>
          <p:cNvSpPr txBox="1"/>
          <p:nvPr/>
        </p:nvSpPr>
        <p:spPr>
          <a:xfrm>
            <a:off x="2268828" y="7622418"/>
            <a:ext cx="7091988" cy="3326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Elle déplace le pointeur de HEAD au commit </a:t>
            </a:r>
            <a:r>
              <a:rPr 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 précédent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, mais conserve les modifications dans </a:t>
            </a:r>
            <a:r>
              <a:rPr lang="fr-FR" sz="2702" dirty="0" smtClean="0">
                <a:solidFill>
                  <a:srgbClr val="545454"/>
                </a:solidFill>
                <a:latin typeface="Now"/>
                <a:ea typeface="Now"/>
                <a:cs typeface="Now"/>
              </a:rPr>
              <a:t>le répertoire </a:t>
            </a:r>
            <a:r>
              <a:rPr lang="fr-FR" sz="2702" dirty="0">
                <a:solidFill>
                  <a:srgbClr val="545454"/>
                </a:solidFill>
                <a:latin typeface="Now"/>
                <a:ea typeface="Now"/>
                <a:cs typeface="Now"/>
              </a:rPr>
              <a:t>de travail.</a:t>
            </a: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fr-FR" alt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  <a:p>
            <a:pPr lvl="1"/>
            <a:endParaRPr lang="fr-FR" sz="2702" dirty="0">
              <a:solidFill>
                <a:srgbClr val="545454"/>
              </a:solidFill>
              <a:latin typeface="Now"/>
              <a:ea typeface="Now"/>
              <a:cs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2365" y="2280283"/>
            <a:ext cx="13806799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Que fait la commande git reset HEAD^ ?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solidFill>
                  <a:srgbClr val="737373"/>
                </a:solidFill>
                <a:latin typeface="Now"/>
                <a:ea typeface="Now"/>
                <a:cs typeface="Now"/>
              </a:rPr>
              <a:t> 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</a:t>
            </a:r>
            <a:r>
              <a:rPr lang="en-US" sz="12820" dirty="0" smtClean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24</a:t>
            </a:r>
            <a:endParaRPr lang="en-US" sz="12820" dirty="0">
              <a:solidFill>
                <a:srgbClr val="156C99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-1690047" y="6684394"/>
            <a:ext cx="3741865" cy="3465903"/>
          </a:xfrm>
          <a:custGeom>
            <a:avLst/>
            <a:gdLst/>
            <a:ahLst/>
            <a:cxnLst/>
            <a:rect l="l" t="t" r="r" b="b"/>
            <a:pathLst>
              <a:path w="3741865" h="3465903">
                <a:moveTo>
                  <a:pt x="0" y="0"/>
                </a:moveTo>
                <a:lnTo>
                  <a:pt x="3741865" y="0"/>
                </a:lnTo>
                <a:lnTo>
                  <a:pt x="3741865" y="3465902"/>
                </a:lnTo>
                <a:lnTo>
                  <a:pt x="0" y="3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4601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405269" y="8282709"/>
            <a:ext cx="6438717" cy="1384324"/>
          </a:xfrm>
          <a:custGeom>
            <a:avLst/>
            <a:gdLst/>
            <a:ahLst/>
            <a:cxnLst/>
            <a:rect l="l" t="t" r="r" b="b"/>
            <a:pathLst>
              <a:path w="6438717" h="1384324">
                <a:moveTo>
                  <a:pt x="0" y="0"/>
                </a:moveTo>
                <a:lnTo>
                  <a:pt x="6438717" y="0"/>
                </a:lnTo>
                <a:lnTo>
                  <a:pt x="6438717" y="1384325"/>
                </a:lnTo>
                <a:lnTo>
                  <a:pt x="0" y="138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007459" y="6156254"/>
            <a:ext cx="8273082" cy="445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5"/>
              </a:lnSpc>
              <a:spcBef>
                <a:spcPct val="0"/>
              </a:spcBef>
            </a:pPr>
            <a:r>
              <a:rPr lang="en-US" sz="3532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Time to test your knowledge!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77118" y="3677594"/>
            <a:ext cx="14333765" cy="2658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925"/>
              </a:lnSpc>
              <a:spcBef>
                <a:spcPct val="0"/>
              </a:spcBef>
            </a:pPr>
            <a:r>
              <a:rPr lang="en-US" sz="21028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Quiz Time</a:t>
            </a:r>
          </a:p>
        </p:txBody>
      </p:sp>
      <p:sp>
        <p:nvSpPr>
          <p:cNvPr id="8" name="Freeform 8"/>
          <p:cNvSpPr/>
          <p:nvPr/>
        </p:nvSpPr>
        <p:spPr>
          <a:xfrm>
            <a:off x="12765014" y="4124672"/>
            <a:ext cx="5795818" cy="5795818"/>
          </a:xfrm>
          <a:custGeom>
            <a:avLst/>
            <a:gdLst/>
            <a:ahLst/>
            <a:cxnLst/>
            <a:rect l="l" t="t" r="r" b="b"/>
            <a:pathLst>
              <a:path w="5795818" h="5795818">
                <a:moveTo>
                  <a:pt x="0" y="0"/>
                </a:moveTo>
                <a:lnTo>
                  <a:pt x="5795819" y="0"/>
                </a:lnTo>
                <a:lnTo>
                  <a:pt x="5795819" y="5795818"/>
                </a:lnTo>
                <a:lnTo>
                  <a:pt x="0" y="57958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624627" y="2534090"/>
            <a:ext cx="2076592" cy="2607965"/>
          </a:xfrm>
          <a:custGeom>
            <a:avLst/>
            <a:gdLst/>
            <a:ahLst/>
            <a:cxnLst/>
            <a:rect l="l" t="t" r="r" b="b"/>
            <a:pathLst>
              <a:path w="2076592" h="2607965">
                <a:moveTo>
                  <a:pt x="0" y="0"/>
                </a:moveTo>
                <a:lnTo>
                  <a:pt x="2076593" y="0"/>
                </a:lnTo>
                <a:lnTo>
                  <a:pt x="2076593" y="2607965"/>
                </a:lnTo>
                <a:lnTo>
                  <a:pt x="0" y="26079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526630"/>
            <a:ext cx="6438717" cy="1384324"/>
          </a:xfrm>
          <a:custGeom>
            <a:avLst/>
            <a:gdLst/>
            <a:ahLst/>
            <a:cxnLst/>
            <a:rect l="l" t="t" r="r" b="b"/>
            <a:pathLst>
              <a:path w="6438717" h="1384324">
                <a:moveTo>
                  <a:pt x="0" y="0"/>
                </a:moveTo>
                <a:lnTo>
                  <a:pt x="6438717" y="0"/>
                </a:lnTo>
                <a:lnTo>
                  <a:pt x="6438717" y="1384324"/>
                </a:lnTo>
                <a:lnTo>
                  <a:pt x="0" y="1384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413459" y="5134309"/>
            <a:ext cx="6802726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Gestion de versions centralisée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43190"/>
            <a:ext cx="13806799" cy="1099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Quel type de gestion de versions utilise un seul référentiel partagé</a:t>
            </a:r>
          </a:p>
          <a:p>
            <a:pPr marL="0" lvl="1" indent="0" algn="ctr">
              <a:lnSpc>
                <a:spcPts val="4480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par tous les utilisateurs ?</a:t>
            </a:r>
          </a:p>
        </p:txBody>
      </p:sp>
      <p:sp>
        <p:nvSpPr>
          <p:cNvPr id="8" name="Freeform 8"/>
          <p:cNvSpPr/>
          <p:nvPr/>
        </p:nvSpPr>
        <p:spPr>
          <a:xfrm>
            <a:off x="15819351" y="370004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8" y="0"/>
                </a:lnTo>
                <a:lnTo>
                  <a:pt x="2879898" y="2811499"/>
                </a:lnTo>
                <a:lnTo>
                  <a:pt x="0" y="2811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768111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Ont une copie locale complète du projet avec l’historique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N'ont pas de copies locales des fichiers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Travaillent uniquement en ligne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Doivent utiliser un serveur central tout le temps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Dans un système de gestion de versions distribuée, comme Git, les utilisateurs :</a:t>
            </a:r>
          </a:p>
        </p:txBody>
      </p:sp>
      <p:sp>
        <p:nvSpPr>
          <p:cNvPr id="20" name="Freeform 20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3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68828" y="7622418"/>
            <a:ext cx="7091988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Ont une copie locale complète du projet avec l’historique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733665"/>
            <a:ext cx="13806799" cy="113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Dans un système de gestion de versions distribuée, comme Git, les utilisateurs :</a:t>
            </a:r>
          </a:p>
        </p:txBody>
      </p:sp>
      <p:sp>
        <p:nvSpPr>
          <p:cNvPr id="8" name="Freeform 8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3</a:t>
            </a:r>
          </a:p>
        </p:txBody>
      </p:sp>
      <p:sp>
        <p:nvSpPr>
          <p:cNvPr id="10" name="Freeform 10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Zone temporaire où les modifications sont préparées avant le commit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Zone où les modifications sont sauvegardées définitivement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10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Serveur distant où les fichiers sont partagés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Une copie de secours du projet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55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76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Dans l’architecture de Git, quel est le rôle du "staging area" ?</a:t>
            </a:r>
          </a:p>
        </p:txBody>
      </p:sp>
      <p:sp>
        <p:nvSpPr>
          <p:cNvPr id="20" name="Freeform 20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4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1767</Words>
  <Application>Microsoft Office PowerPoint</Application>
  <PresentationFormat>Personnalisé</PresentationFormat>
  <Paragraphs>402</Paragraphs>
  <Slides>51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8" baseType="lpstr">
      <vt:lpstr>Chewy</vt:lpstr>
      <vt:lpstr>Now</vt:lpstr>
      <vt:lpstr>Calibri</vt:lpstr>
      <vt:lpstr>League Spartan</vt:lpstr>
      <vt:lpstr>Now Bold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Landform Quiz Presentation in Blue Orange Yellow Pastel Illustrative Style</dc:title>
  <cp:lastModifiedBy>Compte Microsoft</cp:lastModifiedBy>
  <cp:revision>8</cp:revision>
  <dcterms:created xsi:type="dcterms:W3CDTF">2006-08-16T00:00:00Z</dcterms:created>
  <dcterms:modified xsi:type="dcterms:W3CDTF">2024-11-22T10:49:30Z</dcterms:modified>
  <dc:identifier>DAGXIj9iMac</dc:identifier>
</cp:coreProperties>
</file>