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74" r:id="rId4"/>
    <p:sldId id="264" r:id="rId5"/>
    <p:sldId id="265" r:id="rId6"/>
    <p:sldId id="266" r:id="rId7"/>
    <p:sldId id="272" r:id="rId8"/>
    <p:sldId id="273" r:id="rId9"/>
    <p:sldId id="260" r:id="rId10"/>
    <p:sldId id="261" r:id="rId11"/>
    <p:sldId id="262" r:id="rId12"/>
    <p:sldId id="267" r:id="rId13"/>
    <p:sldId id="263" r:id="rId14"/>
    <p:sldId id="269" r:id="rId15"/>
    <p:sldId id="268" r:id="rId16"/>
    <p:sldId id="271" r:id="rId17"/>
    <p:sldId id="270"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B3023040-5D85-4D6E-9FB6-1ACECC581E6E}" type="datetimeFigureOut">
              <a:rPr lang="fr-FR" smtClean="0"/>
              <a:t>20/11/2024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A7EAB0B-E523-4415-9863-881D4B559EE3}" type="slidenum">
              <a:rPr lang="fr-FR" smtClean="0"/>
              <a:t>‹N°›</a:t>
            </a:fld>
            <a:endParaRPr lang="fr-FR"/>
          </a:p>
        </p:txBody>
      </p:sp>
    </p:spTree>
    <p:extLst>
      <p:ext uri="{BB962C8B-B14F-4D97-AF65-F5344CB8AC3E}">
        <p14:creationId xmlns:p14="http://schemas.microsoft.com/office/powerpoint/2010/main" val="2194852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3023040-5D85-4D6E-9FB6-1ACECC581E6E}" type="datetimeFigureOut">
              <a:rPr lang="fr-FR" smtClean="0"/>
              <a:t>20/11/2024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A7EAB0B-E523-4415-9863-881D4B559EE3}" type="slidenum">
              <a:rPr lang="fr-FR" smtClean="0"/>
              <a:t>‹N°›</a:t>
            </a:fld>
            <a:endParaRPr lang="fr-FR"/>
          </a:p>
        </p:txBody>
      </p:sp>
    </p:spTree>
    <p:extLst>
      <p:ext uri="{BB962C8B-B14F-4D97-AF65-F5344CB8AC3E}">
        <p14:creationId xmlns:p14="http://schemas.microsoft.com/office/powerpoint/2010/main" val="554976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3023040-5D85-4D6E-9FB6-1ACECC581E6E}" type="datetimeFigureOut">
              <a:rPr lang="fr-FR" smtClean="0"/>
              <a:t>20/11/2024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A7EAB0B-E523-4415-9863-881D4B559EE3}" type="slidenum">
              <a:rPr lang="fr-FR" smtClean="0"/>
              <a:t>‹N°›</a:t>
            </a:fld>
            <a:endParaRPr lang="fr-FR"/>
          </a:p>
        </p:txBody>
      </p:sp>
    </p:spTree>
    <p:extLst>
      <p:ext uri="{BB962C8B-B14F-4D97-AF65-F5344CB8AC3E}">
        <p14:creationId xmlns:p14="http://schemas.microsoft.com/office/powerpoint/2010/main" val="2046862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3023040-5D85-4D6E-9FB6-1ACECC581E6E}" type="datetimeFigureOut">
              <a:rPr lang="fr-FR" smtClean="0"/>
              <a:t>20/11/2024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A7EAB0B-E523-4415-9863-881D4B559EE3}" type="slidenum">
              <a:rPr lang="fr-FR" smtClean="0"/>
              <a:t>‹N°›</a:t>
            </a:fld>
            <a:endParaRPr lang="fr-FR"/>
          </a:p>
        </p:txBody>
      </p:sp>
    </p:spTree>
    <p:extLst>
      <p:ext uri="{BB962C8B-B14F-4D97-AF65-F5344CB8AC3E}">
        <p14:creationId xmlns:p14="http://schemas.microsoft.com/office/powerpoint/2010/main" val="2433475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3023040-5D85-4D6E-9FB6-1ACECC581E6E}" type="datetimeFigureOut">
              <a:rPr lang="fr-FR" smtClean="0"/>
              <a:t>20/11/2024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A7EAB0B-E523-4415-9863-881D4B559EE3}" type="slidenum">
              <a:rPr lang="fr-FR" smtClean="0"/>
              <a:t>‹N°›</a:t>
            </a:fld>
            <a:endParaRPr lang="fr-FR"/>
          </a:p>
        </p:txBody>
      </p:sp>
    </p:spTree>
    <p:extLst>
      <p:ext uri="{BB962C8B-B14F-4D97-AF65-F5344CB8AC3E}">
        <p14:creationId xmlns:p14="http://schemas.microsoft.com/office/powerpoint/2010/main" val="4283335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3023040-5D85-4D6E-9FB6-1ACECC581E6E}" type="datetimeFigureOut">
              <a:rPr lang="fr-FR" smtClean="0"/>
              <a:t>20/11/2024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A7EAB0B-E523-4415-9863-881D4B559EE3}" type="slidenum">
              <a:rPr lang="fr-FR" smtClean="0"/>
              <a:t>‹N°›</a:t>
            </a:fld>
            <a:endParaRPr lang="fr-FR"/>
          </a:p>
        </p:txBody>
      </p:sp>
    </p:spTree>
    <p:extLst>
      <p:ext uri="{BB962C8B-B14F-4D97-AF65-F5344CB8AC3E}">
        <p14:creationId xmlns:p14="http://schemas.microsoft.com/office/powerpoint/2010/main" val="1785739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3023040-5D85-4D6E-9FB6-1ACECC581E6E}" type="datetimeFigureOut">
              <a:rPr lang="fr-FR" smtClean="0"/>
              <a:t>20/11/2024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A7EAB0B-E523-4415-9863-881D4B559EE3}" type="slidenum">
              <a:rPr lang="fr-FR" smtClean="0"/>
              <a:t>‹N°›</a:t>
            </a:fld>
            <a:endParaRPr lang="fr-FR"/>
          </a:p>
        </p:txBody>
      </p:sp>
    </p:spTree>
    <p:extLst>
      <p:ext uri="{BB962C8B-B14F-4D97-AF65-F5344CB8AC3E}">
        <p14:creationId xmlns:p14="http://schemas.microsoft.com/office/powerpoint/2010/main" val="2807582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B3023040-5D85-4D6E-9FB6-1ACECC581E6E}" type="datetimeFigureOut">
              <a:rPr lang="fr-FR" smtClean="0"/>
              <a:t>20/11/2024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A7EAB0B-E523-4415-9863-881D4B559EE3}" type="slidenum">
              <a:rPr lang="fr-FR" smtClean="0"/>
              <a:t>‹N°›</a:t>
            </a:fld>
            <a:endParaRPr lang="fr-FR"/>
          </a:p>
        </p:txBody>
      </p:sp>
    </p:spTree>
    <p:extLst>
      <p:ext uri="{BB962C8B-B14F-4D97-AF65-F5344CB8AC3E}">
        <p14:creationId xmlns:p14="http://schemas.microsoft.com/office/powerpoint/2010/main" val="252358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3023040-5D85-4D6E-9FB6-1ACECC581E6E}" type="datetimeFigureOut">
              <a:rPr lang="fr-FR" smtClean="0"/>
              <a:t>20/11/2024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A7EAB0B-E523-4415-9863-881D4B559EE3}" type="slidenum">
              <a:rPr lang="fr-FR" smtClean="0"/>
              <a:t>‹N°›</a:t>
            </a:fld>
            <a:endParaRPr lang="fr-FR"/>
          </a:p>
        </p:txBody>
      </p:sp>
    </p:spTree>
    <p:extLst>
      <p:ext uri="{BB962C8B-B14F-4D97-AF65-F5344CB8AC3E}">
        <p14:creationId xmlns:p14="http://schemas.microsoft.com/office/powerpoint/2010/main" val="3888009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3023040-5D85-4D6E-9FB6-1ACECC581E6E}" type="datetimeFigureOut">
              <a:rPr lang="fr-FR" smtClean="0"/>
              <a:t>20/11/2024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A7EAB0B-E523-4415-9863-881D4B559EE3}" type="slidenum">
              <a:rPr lang="fr-FR" smtClean="0"/>
              <a:t>‹N°›</a:t>
            </a:fld>
            <a:endParaRPr lang="fr-FR"/>
          </a:p>
        </p:txBody>
      </p:sp>
    </p:spTree>
    <p:extLst>
      <p:ext uri="{BB962C8B-B14F-4D97-AF65-F5344CB8AC3E}">
        <p14:creationId xmlns:p14="http://schemas.microsoft.com/office/powerpoint/2010/main" val="478345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3023040-5D85-4D6E-9FB6-1ACECC581E6E}" type="datetimeFigureOut">
              <a:rPr lang="fr-FR" smtClean="0"/>
              <a:t>20/11/2024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A7EAB0B-E523-4415-9863-881D4B559EE3}" type="slidenum">
              <a:rPr lang="fr-FR" smtClean="0"/>
              <a:t>‹N°›</a:t>
            </a:fld>
            <a:endParaRPr lang="fr-FR"/>
          </a:p>
        </p:txBody>
      </p:sp>
    </p:spTree>
    <p:extLst>
      <p:ext uri="{BB962C8B-B14F-4D97-AF65-F5344CB8AC3E}">
        <p14:creationId xmlns:p14="http://schemas.microsoft.com/office/powerpoint/2010/main" val="711531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023040-5D85-4D6E-9FB6-1ACECC581E6E}" type="datetimeFigureOut">
              <a:rPr lang="fr-FR" smtClean="0"/>
              <a:t>20/11/2024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AB0B-E523-4415-9863-881D4B559EE3}" type="slidenum">
              <a:rPr lang="fr-FR" smtClean="0"/>
              <a:t>‹N°›</a:t>
            </a:fld>
            <a:endParaRPr lang="fr-FR"/>
          </a:p>
        </p:txBody>
      </p:sp>
    </p:spTree>
    <p:extLst>
      <p:ext uri="{BB962C8B-B14F-4D97-AF65-F5344CB8AC3E}">
        <p14:creationId xmlns:p14="http://schemas.microsoft.com/office/powerpoint/2010/main" val="1684825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2"/>
          <p:cNvSpPr txBox="1"/>
          <p:nvPr/>
        </p:nvSpPr>
        <p:spPr>
          <a:xfrm>
            <a:off x="863600" y="1193800"/>
            <a:ext cx="5534518" cy="2962349"/>
          </a:xfrm>
          <a:prstGeom prst="rect">
            <a:avLst/>
          </a:prstGeom>
        </p:spPr>
        <p:txBody>
          <a:bodyPr wrap="square" lIns="0" tIns="0" rIns="0" bIns="0" rtlCol="0" anchor="t">
            <a:spAutoFit/>
          </a:bodyPr>
          <a:lstStyle>
            <a:defPPr/>
          </a:lstStyle>
          <a:p>
            <a:pPr>
              <a:lnSpc>
                <a:spcPts val="7711"/>
              </a:lnSpc>
            </a:pPr>
            <a:r>
              <a:rPr lang="fr-FR" sz="7667" b="1" dirty="0">
                <a:solidFill>
                  <a:schemeClr val="accent3">
                    <a:lumMod val="20000"/>
                    <a:lumOff val="80000"/>
                  </a:schemeClr>
                </a:solidFill>
              </a:rPr>
              <a:t>Fonctions avancées de Git </a:t>
            </a:r>
            <a:endParaRPr lang="en-US" sz="6400" b="1" dirty="0">
              <a:solidFill>
                <a:schemeClr val="accent3">
                  <a:lumMod val="20000"/>
                  <a:lumOff val="80000"/>
                </a:schemeClr>
              </a:solidFill>
              <a:latin typeface="Cy Grotesk Wide Ultra-Bold"/>
              <a:ea typeface="Cy Grotesk Wide Ultra-Bold"/>
              <a:cs typeface="Cy Grotesk Wide Ultra-Bold"/>
              <a:sym typeface="Cy Grotesk Wide Ultra-Bold"/>
            </a:endParaRPr>
          </a:p>
        </p:txBody>
      </p:sp>
      <p:sp>
        <p:nvSpPr>
          <p:cNvPr id="3" name="AutoShape 3"/>
          <p:cNvSpPr/>
          <p:nvPr/>
        </p:nvSpPr>
        <p:spPr>
          <a:xfrm flipV="1">
            <a:off x="863600" y="4168973"/>
            <a:ext cx="630963" cy="0"/>
          </a:xfrm>
          <a:prstGeom prst="line">
            <a:avLst/>
          </a:prstGeom>
          <a:ln w="57150" cap="flat">
            <a:solidFill>
              <a:srgbClr val="EAAC80"/>
            </a:solidFill>
            <a:prstDash val="solid"/>
            <a:headEnd type="none" w="sm" len="sm"/>
            <a:tailEnd type="none" w="sm" len="sm"/>
          </a:ln>
        </p:spPr>
        <p:txBody>
          <a:bodyPr/>
          <a:lstStyle>
            <a:defPPr/>
          </a:lstStyle>
          <a:p>
            <a:endParaRPr sz="1200"/>
          </a:p>
        </p:txBody>
      </p:sp>
      <p:sp>
        <p:nvSpPr>
          <p:cNvPr id="4" name="AutoShape 4"/>
          <p:cNvSpPr/>
          <p:nvPr/>
        </p:nvSpPr>
        <p:spPr>
          <a:xfrm flipV="1">
            <a:off x="660400" y="736600"/>
            <a:ext cx="630963" cy="0"/>
          </a:xfrm>
          <a:prstGeom prst="line">
            <a:avLst/>
          </a:prstGeom>
          <a:ln w="57150" cap="flat">
            <a:solidFill>
              <a:srgbClr val="EAAC80"/>
            </a:solidFill>
            <a:prstDash val="solid"/>
            <a:headEnd type="none" w="sm" len="sm"/>
            <a:tailEnd type="none" w="sm" len="sm"/>
          </a:ln>
        </p:spPr>
        <p:txBody>
          <a:bodyPr/>
          <a:lstStyle>
            <a:defPPr/>
          </a:lstStyle>
          <a:p>
            <a:endParaRPr sz="1200"/>
          </a:p>
        </p:txBody>
      </p:sp>
      <p:grpSp>
        <p:nvGrpSpPr>
          <p:cNvPr id="5" name="Group 5"/>
          <p:cNvGrpSpPr/>
          <p:nvPr/>
        </p:nvGrpSpPr>
        <p:grpSpPr>
          <a:xfrm rot="5400000">
            <a:off x="11557523" y="356318"/>
            <a:ext cx="1141953" cy="429319"/>
            <a:chOff x="0" y="0"/>
            <a:chExt cx="487267" cy="183189"/>
          </a:xfrm>
        </p:grpSpPr>
        <p:sp>
          <p:nvSpPr>
            <p:cNvPr id="6" name="Freeform 6"/>
            <p:cNvSpPr/>
            <p:nvPr/>
          </p:nvSpPr>
          <p:spPr>
            <a:xfrm>
              <a:off x="0" y="0"/>
              <a:ext cx="487267" cy="183189"/>
            </a:xfrm>
            <a:custGeom>
              <a:avLst/>
              <a:gdLst/>
              <a:ahLst/>
              <a:cxnLst/>
              <a:rect l="l" t="t" r="r" b="b"/>
              <a:pathLst>
                <a:path w="487267" h="183189">
                  <a:moveTo>
                    <a:pt x="0" y="0"/>
                  </a:moveTo>
                  <a:lnTo>
                    <a:pt x="487267" y="0"/>
                  </a:lnTo>
                  <a:lnTo>
                    <a:pt x="487267" y="183189"/>
                  </a:lnTo>
                  <a:lnTo>
                    <a:pt x="0" y="183189"/>
                  </a:lnTo>
                  <a:close/>
                </a:path>
              </a:pathLst>
            </a:custGeom>
            <a:solidFill>
              <a:srgbClr val="DF5C3E"/>
            </a:solidFill>
          </p:spPr>
          <p:txBody>
            <a:bodyPr/>
            <a:lstStyle>
              <a:defPPr/>
            </a:lstStyle>
            <a:p>
              <a:endParaRPr sz="1200"/>
            </a:p>
          </p:txBody>
        </p:sp>
        <p:sp>
          <p:nvSpPr>
            <p:cNvPr id="7" name="TextBox 7"/>
            <p:cNvSpPr txBox="1"/>
            <p:nvPr/>
          </p:nvSpPr>
          <p:spPr>
            <a:xfrm>
              <a:off x="0" y="-38100"/>
              <a:ext cx="487267" cy="221289"/>
            </a:xfrm>
            <a:prstGeom prst="rect">
              <a:avLst/>
            </a:prstGeom>
          </p:spPr>
          <p:txBody>
            <a:bodyPr lIns="32809" tIns="32809" rIns="32809" bIns="32809" rtlCol="0" anchor="ctr"/>
            <a:lstStyle>
              <a:defPPr/>
            </a:lstStyle>
            <a:p>
              <a:pPr algn="ctr">
                <a:lnSpc>
                  <a:spcPts val="1660"/>
                </a:lnSpc>
              </a:pPr>
              <a:endParaRPr sz="1200"/>
            </a:p>
          </p:txBody>
        </p:sp>
      </p:grpSp>
      <p:grpSp>
        <p:nvGrpSpPr>
          <p:cNvPr id="8" name="Group 8"/>
          <p:cNvGrpSpPr/>
          <p:nvPr/>
        </p:nvGrpSpPr>
        <p:grpSpPr>
          <a:xfrm rot="5400000">
            <a:off x="11556530" y="1499265"/>
            <a:ext cx="1143941" cy="429319"/>
            <a:chOff x="0" y="0"/>
            <a:chExt cx="488116" cy="183189"/>
          </a:xfrm>
        </p:grpSpPr>
        <p:sp>
          <p:nvSpPr>
            <p:cNvPr id="9" name="Freeform 9"/>
            <p:cNvSpPr/>
            <p:nvPr/>
          </p:nvSpPr>
          <p:spPr>
            <a:xfrm>
              <a:off x="0" y="0"/>
              <a:ext cx="488116" cy="183189"/>
            </a:xfrm>
            <a:custGeom>
              <a:avLst/>
              <a:gdLst/>
              <a:ahLst/>
              <a:cxnLst/>
              <a:rect l="l" t="t" r="r" b="b"/>
              <a:pathLst>
                <a:path w="488116" h="183189">
                  <a:moveTo>
                    <a:pt x="0" y="0"/>
                  </a:moveTo>
                  <a:lnTo>
                    <a:pt x="488116" y="0"/>
                  </a:lnTo>
                  <a:lnTo>
                    <a:pt x="488116" y="183189"/>
                  </a:lnTo>
                  <a:lnTo>
                    <a:pt x="0" y="183189"/>
                  </a:lnTo>
                  <a:close/>
                </a:path>
              </a:pathLst>
            </a:custGeom>
            <a:solidFill>
              <a:srgbClr val="8EB5AE"/>
            </a:solidFill>
          </p:spPr>
          <p:txBody>
            <a:bodyPr/>
            <a:lstStyle>
              <a:defPPr/>
            </a:lstStyle>
            <a:p>
              <a:endParaRPr sz="1200"/>
            </a:p>
          </p:txBody>
        </p:sp>
        <p:sp>
          <p:nvSpPr>
            <p:cNvPr id="10" name="TextBox 10"/>
            <p:cNvSpPr txBox="1"/>
            <p:nvPr/>
          </p:nvSpPr>
          <p:spPr>
            <a:xfrm>
              <a:off x="0" y="-38100"/>
              <a:ext cx="488116" cy="221289"/>
            </a:xfrm>
            <a:prstGeom prst="rect">
              <a:avLst/>
            </a:prstGeom>
          </p:spPr>
          <p:txBody>
            <a:bodyPr lIns="32809" tIns="32809" rIns="32809" bIns="32809" rtlCol="0" anchor="ctr"/>
            <a:lstStyle>
              <a:defPPr/>
            </a:lstStyle>
            <a:p>
              <a:pPr algn="ctr">
                <a:lnSpc>
                  <a:spcPts val="1660"/>
                </a:lnSpc>
              </a:pPr>
              <a:endParaRPr sz="1200"/>
            </a:p>
          </p:txBody>
        </p:sp>
      </p:grpSp>
      <p:grpSp>
        <p:nvGrpSpPr>
          <p:cNvPr id="11" name="Group 11"/>
          <p:cNvGrpSpPr/>
          <p:nvPr/>
        </p:nvGrpSpPr>
        <p:grpSpPr>
          <a:xfrm rot="5400000">
            <a:off x="11556530" y="2643207"/>
            <a:ext cx="1143941" cy="429319"/>
            <a:chOff x="0" y="0"/>
            <a:chExt cx="488116" cy="183189"/>
          </a:xfrm>
        </p:grpSpPr>
        <p:sp>
          <p:nvSpPr>
            <p:cNvPr id="12" name="Freeform 12"/>
            <p:cNvSpPr/>
            <p:nvPr/>
          </p:nvSpPr>
          <p:spPr>
            <a:xfrm>
              <a:off x="0" y="0"/>
              <a:ext cx="488116" cy="183189"/>
            </a:xfrm>
            <a:custGeom>
              <a:avLst/>
              <a:gdLst/>
              <a:ahLst/>
              <a:cxnLst/>
              <a:rect l="l" t="t" r="r" b="b"/>
              <a:pathLst>
                <a:path w="488116" h="183189">
                  <a:moveTo>
                    <a:pt x="0" y="0"/>
                  </a:moveTo>
                  <a:lnTo>
                    <a:pt x="488116" y="0"/>
                  </a:lnTo>
                  <a:lnTo>
                    <a:pt x="488116" y="183189"/>
                  </a:lnTo>
                  <a:lnTo>
                    <a:pt x="0" y="183189"/>
                  </a:lnTo>
                  <a:close/>
                </a:path>
              </a:pathLst>
            </a:custGeom>
            <a:solidFill>
              <a:srgbClr val="EAAC80"/>
            </a:solidFill>
          </p:spPr>
          <p:txBody>
            <a:bodyPr/>
            <a:lstStyle>
              <a:defPPr/>
            </a:lstStyle>
            <a:p>
              <a:endParaRPr sz="1200"/>
            </a:p>
          </p:txBody>
        </p:sp>
        <p:sp>
          <p:nvSpPr>
            <p:cNvPr id="13" name="TextBox 13"/>
            <p:cNvSpPr txBox="1"/>
            <p:nvPr/>
          </p:nvSpPr>
          <p:spPr>
            <a:xfrm>
              <a:off x="0" y="-38100"/>
              <a:ext cx="488116" cy="221289"/>
            </a:xfrm>
            <a:prstGeom prst="rect">
              <a:avLst/>
            </a:prstGeom>
          </p:spPr>
          <p:txBody>
            <a:bodyPr lIns="32809" tIns="32809" rIns="32809" bIns="32809" rtlCol="0" anchor="ctr"/>
            <a:lstStyle>
              <a:defPPr/>
            </a:lstStyle>
            <a:p>
              <a:pPr algn="ctr">
                <a:lnSpc>
                  <a:spcPts val="1660"/>
                </a:lnSpc>
              </a:pPr>
              <a:endParaRPr sz="1200"/>
            </a:p>
          </p:txBody>
        </p:sp>
      </p:grpSp>
      <p:grpSp>
        <p:nvGrpSpPr>
          <p:cNvPr id="14" name="Group 14"/>
          <p:cNvGrpSpPr/>
          <p:nvPr/>
        </p:nvGrpSpPr>
        <p:grpSpPr>
          <a:xfrm rot="5400000">
            <a:off x="11556530" y="4927429"/>
            <a:ext cx="1143941" cy="429319"/>
            <a:chOff x="0" y="0"/>
            <a:chExt cx="488116" cy="183189"/>
          </a:xfrm>
        </p:grpSpPr>
        <p:sp>
          <p:nvSpPr>
            <p:cNvPr id="15" name="Freeform 15"/>
            <p:cNvSpPr/>
            <p:nvPr/>
          </p:nvSpPr>
          <p:spPr>
            <a:xfrm>
              <a:off x="0" y="0"/>
              <a:ext cx="488116" cy="183189"/>
            </a:xfrm>
            <a:custGeom>
              <a:avLst/>
              <a:gdLst/>
              <a:ahLst/>
              <a:cxnLst/>
              <a:rect l="l" t="t" r="r" b="b"/>
              <a:pathLst>
                <a:path w="488116" h="183189">
                  <a:moveTo>
                    <a:pt x="0" y="0"/>
                  </a:moveTo>
                  <a:lnTo>
                    <a:pt x="488116" y="0"/>
                  </a:lnTo>
                  <a:lnTo>
                    <a:pt x="488116" y="183189"/>
                  </a:lnTo>
                  <a:lnTo>
                    <a:pt x="0" y="183189"/>
                  </a:lnTo>
                  <a:close/>
                </a:path>
              </a:pathLst>
            </a:custGeom>
            <a:solidFill>
              <a:srgbClr val="D46946"/>
            </a:solidFill>
          </p:spPr>
          <p:txBody>
            <a:bodyPr/>
            <a:lstStyle>
              <a:defPPr/>
            </a:lstStyle>
            <a:p>
              <a:endParaRPr sz="1200"/>
            </a:p>
          </p:txBody>
        </p:sp>
        <p:sp>
          <p:nvSpPr>
            <p:cNvPr id="16" name="TextBox 16"/>
            <p:cNvSpPr txBox="1"/>
            <p:nvPr/>
          </p:nvSpPr>
          <p:spPr>
            <a:xfrm>
              <a:off x="0" y="-38100"/>
              <a:ext cx="488116" cy="221289"/>
            </a:xfrm>
            <a:prstGeom prst="rect">
              <a:avLst/>
            </a:prstGeom>
          </p:spPr>
          <p:txBody>
            <a:bodyPr lIns="32809" tIns="32809" rIns="32809" bIns="32809" rtlCol="0" anchor="ctr"/>
            <a:lstStyle>
              <a:defPPr/>
            </a:lstStyle>
            <a:p>
              <a:pPr algn="ctr">
                <a:lnSpc>
                  <a:spcPts val="1660"/>
                </a:lnSpc>
              </a:pPr>
              <a:endParaRPr sz="1200"/>
            </a:p>
          </p:txBody>
        </p:sp>
      </p:grpSp>
      <p:grpSp>
        <p:nvGrpSpPr>
          <p:cNvPr id="17" name="Group 17"/>
          <p:cNvGrpSpPr/>
          <p:nvPr/>
        </p:nvGrpSpPr>
        <p:grpSpPr>
          <a:xfrm rot="5400000">
            <a:off x="11556530" y="3787149"/>
            <a:ext cx="1143941" cy="429319"/>
            <a:chOff x="0" y="0"/>
            <a:chExt cx="488116" cy="183189"/>
          </a:xfrm>
        </p:grpSpPr>
        <p:sp>
          <p:nvSpPr>
            <p:cNvPr id="18" name="Freeform 18"/>
            <p:cNvSpPr/>
            <p:nvPr/>
          </p:nvSpPr>
          <p:spPr>
            <a:xfrm>
              <a:off x="0" y="0"/>
              <a:ext cx="488116" cy="183189"/>
            </a:xfrm>
            <a:custGeom>
              <a:avLst/>
              <a:gdLst/>
              <a:ahLst/>
              <a:cxnLst/>
              <a:rect l="l" t="t" r="r" b="b"/>
              <a:pathLst>
                <a:path w="488116" h="183189">
                  <a:moveTo>
                    <a:pt x="0" y="0"/>
                  </a:moveTo>
                  <a:lnTo>
                    <a:pt x="488116" y="0"/>
                  </a:lnTo>
                  <a:lnTo>
                    <a:pt x="488116" y="183189"/>
                  </a:lnTo>
                  <a:lnTo>
                    <a:pt x="0" y="183189"/>
                  </a:lnTo>
                  <a:close/>
                </a:path>
              </a:pathLst>
            </a:custGeom>
            <a:solidFill>
              <a:srgbClr val="F1EBE1"/>
            </a:solidFill>
          </p:spPr>
          <p:txBody>
            <a:bodyPr/>
            <a:lstStyle>
              <a:defPPr/>
            </a:lstStyle>
            <a:p>
              <a:endParaRPr sz="1200"/>
            </a:p>
          </p:txBody>
        </p:sp>
        <p:sp>
          <p:nvSpPr>
            <p:cNvPr id="19" name="TextBox 19"/>
            <p:cNvSpPr txBox="1"/>
            <p:nvPr/>
          </p:nvSpPr>
          <p:spPr>
            <a:xfrm>
              <a:off x="0" y="-38100"/>
              <a:ext cx="488116" cy="221289"/>
            </a:xfrm>
            <a:prstGeom prst="rect">
              <a:avLst/>
            </a:prstGeom>
          </p:spPr>
          <p:txBody>
            <a:bodyPr lIns="32809" tIns="32809" rIns="32809" bIns="32809" rtlCol="0" anchor="ctr"/>
            <a:lstStyle>
              <a:defPPr/>
            </a:lstStyle>
            <a:p>
              <a:pPr algn="ctr">
                <a:lnSpc>
                  <a:spcPts val="1660"/>
                </a:lnSpc>
              </a:pPr>
              <a:endParaRPr sz="1200"/>
            </a:p>
          </p:txBody>
        </p:sp>
      </p:grpSp>
      <p:grpSp>
        <p:nvGrpSpPr>
          <p:cNvPr id="20" name="Group 20"/>
          <p:cNvGrpSpPr/>
          <p:nvPr/>
        </p:nvGrpSpPr>
        <p:grpSpPr>
          <a:xfrm rot="5400000">
            <a:off x="11556530" y="6071370"/>
            <a:ext cx="1143941" cy="429319"/>
            <a:chOff x="0" y="0"/>
            <a:chExt cx="488116" cy="183189"/>
          </a:xfrm>
        </p:grpSpPr>
        <p:sp>
          <p:nvSpPr>
            <p:cNvPr id="21" name="Freeform 21"/>
            <p:cNvSpPr/>
            <p:nvPr/>
          </p:nvSpPr>
          <p:spPr>
            <a:xfrm>
              <a:off x="0" y="0"/>
              <a:ext cx="488116" cy="183189"/>
            </a:xfrm>
            <a:custGeom>
              <a:avLst/>
              <a:gdLst/>
              <a:ahLst/>
              <a:cxnLst/>
              <a:rect l="l" t="t" r="r" b="b"/>
              <a:pathLst>
                <a:path w="488116" h="183189">
                  <a:moveTo>
                    <a:pt x="0" y="0"/>
                  </a:moveTo>
                  <a:lnTo>
                    <a:pt x="488116" y="0"/>
                  </a:lnTo>
                  <a:lnTo>
                    <a:pt x="488116" y="183189"/>
                  </a:lnTo>
                  <a:lnTo>
                    <a:pt x="0" y="183189"/>
                  </a:lnTo>
                  <a:close/>
                </a:path>
              </a:pathLst>
            </a:custGeom>
            <a:solidFill>
              <a:srgbClr val="026C80"/>
            </a:solidFill>
          </p:spPr>
          <p:txBody>
            <a:bodyPr/>
            <a:lstStyle>
              <a:defPPr/>
            </a:lstStyle>
            <a:p>
              <a:endParaRPr sz="1200"/>
            </a:p>
          </p:txBody>
        </p:sp>
        <p:sp>
          <p:nvSpPr>
            <p:cNvPr id="22" name="TextBox 22"/>
            <p:cNvSpPr txBox="1"/>
            <p:nvPr/>
          </p:nvSpPr>
          <p:spPr>
            <a:xfrm>
              <a:off x="0" y="-38100"/>
              <a:ext cx="488116" cy="221289"/>
            </a:xfrm>
            <a:prstGeom prst="rect">
              <a:avLst/>
            </a:prstGeom>
          </p:spPr>
          <p:txBody>
            <a:bodyPr lIns="32809" tIns="32809" rIns="32809" bIns="32809" rtlCol="0" anchor="ctr"/>
            <a:lstStyle>
              <a:defPPr/>
            </a:lstStyle>
            <a:p>
              <a:pPr algn="ctr">
                <a:lnSpc>
                  <a:spcPts val="1660"/>
                </a:lnSpc>
              </a:pPr>
              <a:endParaRPr sz="1200"/>
            </a:p>
          </p:txBody>
        </p:sp>
      </p:grpSp>
      <p:pic>
        <p:nvPicPr>
          <p:cNvPr id="26" name="Imag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368" y="-54187"/>
            <a:ext cx="5080000" cy="6912187"/>
          </a:xfrm>
          <a:prstGeom prst="rect">
            <a:avLst/>
          </a:prstGeom>
        </p:spPr>
      </p:pic>
      <p:sp>
        <p:nvSpPr>
          <p:cNvPr id="24" name="ZoneTexte 23"/>
          <p:cNvSpPr txBox="1"/>
          <p:nvPr/>
        </p:nvSpPr>
        <p:spPr>
          <a:xfrm>
            <a:off x="660400" y="5142088"/>
            <a:ext cx="4932608" cy="646331"/>
          </a:xfrm>
          <a:prstGeom prst="rect">
            <a:avLst/>
          </a:prstGeom>
          <a:noFill/>
        </p:spPr>
        <p:txBody>
          <a:bodyPr wrap="square" rtlCol="0">
            <a:spAutoFit/>
          </a:bodyPr>
          <a:lstStyle/>
          <a:p>
            <a:r>
              <a:rPr lang="fr-FR" sz="3600" dirty="0" smtClean="0"/>
              <a:t>ILYAS MADANE</a:t>
            </a:r>
            <a:endParaRPr lang="fr-FR" sz="3600" dirty="0"/>
          </a:p>
        </p:txBody>
      </p:sp>
    </p:spTree>
    <p:extLst>
      <p:ext uri="{BB962C8B-B14F-4D97-AF65-F5344CB8AC3E}">
        <p14:creationId xmlns:p14="http://schemas.microsoft.com/office/powerpoint/2010/main" val="2884971148"/>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Rectangle à coins arrondis 2"/>
          <p:cNvSpPr/>
          <p:nvPr/>
        </p:nvSpPr>
        <p:spPr>
          <a:xfrm>
            <a:off x="0" y="1648496"/>
            <a:ext cx="11694017" cy="45591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2717444" y="101890"/>
            <a:ext cx="5396248" cy="646331"/>
          </a:xfrm>
          <a:prstGeom prst="rect">
            <a:avLst/>
          </a:prstGeom>
          <a:solidFill>
            <a:srgbClr val="00B050"/>
          </a:solidFill>
        </p:spPr>
        <p:txBody>
          <a:bodyPr wrap="square">
            <a:spAutoFit/>
          </a:bodyPr>
          <a:lstStyle/>
          <a:p>
            <a:r>
              <a:rPr lang="fr-FR" sz="3600" b="1" dirty="0" smtClean="0">
                <a:solidFill>
                  <a:schemeClr val="bg1">
                    <a:lumMod val="95000"/>
                  </a:schemeClr>
                </a:solidFill>
                <a:effectLst/>
                <a:latin typeface="Calibri" panose="020F0502020204030204" pitchFamily="34" charset="0"/>
                <a:ea typeface="Calibri" panose="020F0502020204030204" pitchFamily="34" charset="0"/>
                <a:cs typeface="Arial" panose="020B0604020202020204" pitchFamily="34" charset="0"/>
              </a:rPr>
              <a:t>Travailler avec les branches </a:t>
            </a:r>
            <a:endParaRPr lang="fr-FR" sz="3600" dirty="0">
              <a:solidFill>
                <a:schemeClr val="bg1">
                  <a:lumMod val="95000"/>
                </a:schemeClr>
              </a:solidFill>
            </a:endParaRPr>
          </a:p>
        </p:txBody>
      </p:sp>
      <p:sp>
        <p:nvSpPr>
          <p:cNvPr id="5" name="Flèche vers le bas 4"/>
          <p:cNvSpPr/>
          <p:nvPr/>
        </p:nvSpPr>
        <p:spPr>
          <a:xfrm>
            <a:off x="5116135" y="748222"/>
            <a:ext cx="598866" cy="9002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a:spLocks noChangeArrowheads="1"/>
          </p:cNvSpPr>
          <p:nvPr/>
        </p:nvSpPr>
        <p:spPr bwMode="auto">
          <a:xfrm>
            <a:off x="339889" y="1950596"/>
            <a:ext cx="1153553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indent="-457200" eaLnBrk="0" fontAlgn="base" hangingPunct="0">
              <a:spcBef>
                <a:spcPct val="0"/>
              </a:spcBef>
              <a:spcAft>
                <a:spcPct val="0"/>
              </a:spcAft>
              <a:buFont typeface="Wingdings" panose="05000000000000000000" pitchFamily="2" charset="2"/>
              <a:buChar char="q"/>
            </a:pPr>
            <a:r>
              <a:rPr lang="fr-FR" altLang="fr-FR" sz="2800" dirty="0">
                <a:latin typeface="Agency FB" panose="020B0503020202020204" pitchFamily="34" charset="0"/>
              </a:rPr>
              <a:t>La commande </a:t>
            </a:r>
            <a:r>
              <a:rPr lang="fr-FR" altLang="fr-FR" sz="2800" dirty="0">
                <a:solidFill>
                  <a:srgbClr val="FFC000"/>
                </a:solidFill>
                <a:latin typeface="Agency FB" panose="020B0503020202020204" pitchFamily="34" charset="0"/>
              </a:rPr>
              <a:t>git </a:t>
            </a:r>
            <a:r>
              <a:rPr lang="fr-FR" altLang="fr-FR" sz="2800" dirty="0" err="1">
                <a:solidFill>
                  <a:srgbClr val="FFC000"/>
                </a:solidFill>
                <a:latin typeface="Agency FB" panose="020B0503020202020204" pitchFamily="34" charset="0"/>
              </a:rPr>
              <a:t>checkout</a:t>
            </a:r>
            <a:r>
              <a:rPr lang="fr-FR" altLang="fr-FR" sz="2800" dirty="0">
                <a:solidFill>
                  <a:srgbClr val="FFC000"/>
                </a:solidFill>
                <a:latin typeface="Agency FB" panose="020B0503020202020204" pitchFamily="34" charset="0"/>
              </a:rPr>
              <a:t> </a:t>
            </a:r>
            <a:r>
              <a:rPr lang="fr-FR" altLang="fr-FR" sz="2800" dirty="0">
                <a:latin typeface="Agency FB" panose="020B0503020202020204" pitchFamily="34" charset="0"/>
              </a:rPr>
              <a:t>est utilisée pour basculer d'une branche à une autre au sein </a:t>
            </a:r>
          </a:p>
          <a:p>
            <a:pPr marL="0" indent="0" eaLnBrk="0" fontAlgn="base" hangingPunct="0">
              <a:spcBef>
                <a:spcPct val="0"/>
              </a:spcBef>
              <a:spcAft>
                <a:spcPct val="0"/>
              </a:spcAft>
              <a:buFontTx/>
              <a:buNone/>
            </a:pPr>
            <a:r>
              <a:rPr lang="fr-FR" altLang="fr-FR" sz="2800" dirty="0">
                <a:latin typeface="Agency FB" panose="020B0503020202020204" pitchFamily="34" charset="0"/>
              </a:rPr>
              <a:t>d’un projet Git. Cela permet aux développeurs de passer rapidement d'une fonctionnalité en cours</a:t>
            </a:r>
          </a:p>
          <a:p>
            <a:pPr marL="0" indent="0" eaLnBrk="0" fontAlgn="base" hangingPunct="0">
              <a:spcBef>
                <a:spcPct val="0"/>
              </a:spcBef>
              <a:spcAft>
                <a:spcPct val="0"/>
              </a:spcAft>
              <a:buFontTx/>
              <a:buNone/>
            </a:pPr>
            <a:r>
              <a:rPr lang="fr-FR" altLang="fr-FR" sz="2800" dirty="0">
                <a:latin typeface="Agency FB" panose="020B0503020202020204" pitchFamily="34" charset="0"/>
              </a:rPr>
              <a:t> de développement à une autre sans confusion.</a:t>
            </a:r>
          </a:p>
          <a:p>
            <a:pPr marL="0" indent="0" eaLnBrk="0" fontAlgn="base" hangingPunct="0">
              <a:spcBef>
                <a:spcPct val="0"/>
              </a:spcBef>
              <a:spcAft>
                <a:spcPct val="0"/>
              </a:spcAft>
              <a:buFontTx/>
              <a:buNone/>
            </a:pPr>
            <a:r>
              <a:rPr lang="fr-FR" altLang="fr-FR" sz="2800" dirty="0">
                <a:latin typeface="Agency FB" panose="020B0503020202020204" pitchFamily="34" charset="0"/>
              </a:rPr>
              <a:t> Par exemple, en utilisant </a:t>
            </a:r>
            <a:r>
              <a:rPr lang="fr-FR" altLang="fr-FR" sz="2800" dirty="0">
                <a:solidFill>
                  <a:srgbClr val="FFC000"/>
                </a:solidFill>
                <a:latin typeface="Agency FB" panose="020B0503020202020204" pitchFamily="34" charset="0"/>
              </a:rPr>
              <a:t>git </a:t>
            </a:r>
            <a:r>
              <a:rPr lang="fr-FR" altLang="fr-FR" sz="2800" dirty="0" err="1">
                <a:solidFill>
                  <a:srgbClr val="FFC000"/>
                </a:solidFill>
                <a:latin typeface="Agency FB" panose="020B0503020202020204" pitchFamily="34" charset="0"/>
              </a:rPr>
              <a:t>checkout</a:t>
            </a:r>
            <a:r>
              <a:rPr lang="fr-FR" altLang="fr-FR" sz="2800" dirty="0">
                <a:solidFill>
                  <a:srgbClr val="FFC000"/>
                </a:solidFill>
                <a:latin typeface="Agency FB" panose="020B0503020202020204" pitchFamily="34" charset="0"/>
              </a:rPr>
              <a:t> </a:t>
            </a:r>
            <a:r>
              <a:rPr lang="fr-FR" altLang="fr-FR" sz="2800" dirty="0" err="1">
                <a:solidFill>
                  <a:srgbClr val="FFC000"/>
                </a:solidFill>
                <a:latin typeface="Agency FB" panose="020B0503020202020204" pitchFamily="34" charset="0"/>
              </a:rPr>
              <a:t>feature</a:t>
            </a:r>
            <a:r>
              <a:rPr lang="fr-FR" altLang="fr-FR" sz="2800" dirty="0">
                <a:solidFill>
                  <a:srgbClr val="FFC000"/>
                </a:solidFill>
                <a:latin typeface="Agency FB" panose="020B0503020202020204" pitchFamily="34" charset="0"/>
              </a:rPr>
              <a:t>-login</a:t>
            </a:r>
            <a:r>
              <a:rPr lang="fr-FR" altLang="fr-FR" sz="2800" dirty="0">
                <a:latin typeface="Agency FB" panose="020B0503020202020204" pitchFamily="34" charset="0"/>
              </a:rPr>
              <a:t>, on se déplace vers la branche </a:t>
            </a:r>
            <a:r>
              <a:rPr lang="fr-FR" altLang="fr-FR" sz="2800" dirty="0" err="1">
                <a:latin typeface="Agency FB" panose="020B0503020202020204" pitchFamily="34" charset="0"/>
              </a:rPr>
              <a:t>feature</a:t>
            </a:r>
            <a:r>
              <a:rPr lang="fr-FR" altLang="fr-FR" sz="2800" dirty="0">
                <a:latin typeface="Agency FB" panose="020B0503020202020204" pitchFamily="34" charset="0"/>
              </a:rPr>
              <a:t>-login, </a:t>
            </a:r>
          </a:p>
          <a:p>
            <a:pPr marL="0" indent="0" eaLnBrk="0" fontAlgn="base" hangingPunct="0">
              <a:spcBef>
                <a:spcPct val="0"/>
              </a:spcBef>
              <a:spcAft>
                <a:spcPct val="0"/>
              </a:spcAft>
              <a:buFontTx/>
              <a:buNone/>
            </a:pPr>
            <a:r>
              <a:rPr lang="fr-FR" altLang="fr-FR" sz="2800" dirty="0">
                <a:latin typeface="Agency FB" panose="020B0503020202020204" pitchFamily="34" charset="0"/>
              </a:rPr>
              <a:t>accédant ainsi aux fichiers et aux modifications spécifiques de cette branche</a:t>
            </a:r>
          </a:p>
          <a:p>
            <a:pPr marL="457200" indent="-457200" eaLnBrk="0" fontAlgn="base" hangingPunct="0">
              <a:spcBef>
                <a:spcPct val="0"/>
              </a:spcBef>
              <a:spcAft>
                <a:spcPct val="0"/>
              </a:spcAft>
              <a:buFont typeface="Wingdings" panose="05000000000000000000" pitchFamily="2" charset="2"/>
              <a:buChar char="q"/>
            </a:pPr>
            <a:r>
              <a:rPr lang="fr-FR" altLang="fr-FR" sz="2800" dirty="0" smtClean="0">
                <a:latin typeface="Agency FB" panose="020B0503020202020204" pitchFamily="34" charset="0"/>
              </a:rPr>
              <a:t> </a:t>
            </a:r>
            <a:r>
              <a:rPr lang="fr-FR" altLang="fr-FR" sz="2800" dirty="0">
                <a:latin typeface="Agency FB" panose="020B0503020202020204" pitchFamily="34" charset="0"/>
              </a:rPr>
              <a:t>C'est particulièrement utile lorsque plusieurs branches sont en développement simultanément, </a:t>
            </a:r>
          </a:p>
          <a:p>
            <a:pPr marL="0" indent="0" eaLnBrk="0" fontAlgn="base" hangingPunct="0">
              <a:spcBef>
                <a:spcPct val="0"/>
              </a:spcBef>
              <a:spcAft>
                <a:spcPct val="0"/>
              </a:spcAft>
              <a:buFontTx/>
              <a:buNone/>
            </a:pPr>
            <a:r>
              <a:rPr lang="fr-FR" altLang="fr-FR" sz="2800" dirty="0">
                <a:latin typeface="Agency FB" panose="020B0503020202020204" pitchFamily="34" charset="0"/>
              </a:rPr>
              <a:t>offrant la possibilité de corriger un bug urgent dans une autre branche, </a:t>
            </a:r>
          </a:p>
          <a:p>
            <a:pPr marL="0" indent="0" eaLnBrk="0" fontAlgn="base" hangingPunct="0">
              <a:spcBef>
                <a:spcPct val="0"/>
              </a:spcBef>
              <a:spcAft>
                <a:spcPct val="0"/>
              </a:spcAft>
              <a:buFontTx/>
              <a:buNone/>
            </a:pPr>
            <a:r>
              <a:rPr lang="fr-FR" altLang="fr-FR" sz="2800" dirty="0">
                <a:latin typeface="Agency FB" panose="020B0503020202020204" pitchFamily="34" charset="0"/>
              </a:rPr>
              <a:t>puis de revenir au travail en cours sans perte de continuité. </a:t>
            </a:r>
          </a:p>
        </p:txBody>
      </p:sp>
    </p:spTree>
    <p:extLst>
      <p:ext uri="{BB962C8B-B14F-4D97-AF65-F5344CB8AC3E}">
        <p14:creationId xmlns:p14="http://schemas.microsoft.com/office/powerpoint/2010/main" val="1970987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Rectangle à coins arrondis 2"/>
          <p:cNvSpPr/>
          <p:nvPr/>
        </p:nvSpPr>
        <p:spPr>
          <a:xfrm>
            <a:off x="0" y="1648496"/>
            <a:ext cx="11694017" cy="5086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Rectangle 3"/>
          <p:cNvSpPr/>
          <p:nvPr/>
        </p:nvSpPr>
        <p:spPr>
          <a:xfrm>
            <a:off x="2717444" y="101890"/>
            <a:ext cx="5396248" cy="646331"/>
          </a:xfrm>
          <a:prstGeom prst="rect">
            <a:avLst/>
          </a:prstGeom>
          <a:solidFill>
            <a:srgbClr val="00B050"/>
          </a:solidFill>
        </p:spPr>
        <p:txBody>
          <a:bodyPr wrap="square">
            <a:spAutoFit/>
          </a:bodyPr>
          <a:lstStyle/>
          <a:p>
            <a:r>
              <a:rPr lang="fr-FR" sz="3600" b="1" dirty="0" smtClean="0">
                <a:solidFill>
                  <a:schemeClr val="bg1">
                    <a:lumMod val="95000"/>
                  </a:schemeClr>
                </a:solidFill>
                <a:effectLst/>
                <a:latin typeface="Calibri" panose="020F0502020204030204" pitchFamily="34" charset="0"/>
                <a:ea typeface="Calibri" panose="020F0502020204030204" pitchFamily="34" charset="0"/>
                <a:cs typeface="Arial" panose="020B0604020202020204" pitchFamily="34" charset="0"/>
              </a:rPr>
              <a:t>Travailler avec les branches </a:t>
            </a:r>
            <a:endParaRPr lang="fr-FR" sz="3600" dirty="0">
              <a:solidFill>
                <a:schemeClr val="bg1">
                  <a:lumMod val="95000"/>
                </a:schemeClr>
              </a:solidFill>
            </a:endParaRPr>
          </a:p>
        </p:txBody>
      </p:sp>
      <p:sp>
        <p:nvSpPr>
          <p:cNvPr id="5" name="Flèche vers le bas 4"/>
          <p:cNvSpPr/>
          <p:nvPr/>
        </p:nvSpPr>
        <p:spPr>
          <a:xfrm>
            <a:off x="5116135" y="748222"/>
            <a:ext cx="598866" cy="9002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a:spLocks noChangeArrowheads="1"/>
          </p:cNvSpPr>
          <p:nvPr/>
        </p:nvSpPr>
        <p:spPr bwMode="auto">
          <a:xfrm>
            <a:off x="656470" y="3803257"/>
            <a:ext cx="3145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fr-FR" altLang="fr-FR" sz="2800" dirty="0" smtClean="0">
                <a:latin typeface="Agency FB" panose="020B0503020202020204" pitchFamily="34" charset="0"/>
              </a:rPr>
              <a:t>. </a:t>
            </a:r>
            <a:endParaRPr lang="fr-FR" altLang="fr-FR" sz="2800" dirty="0">
              <a:latin typeface="Agency FB" panose="020B0503020202020204" pitchFamily="34" charset="0"/>
            </a:endParaRPr>
          </a:p>
        </p:txBody>
      </p:sp>
      <p:sp>
        <p:nvSpPr>
          <p:cNvPr id="2" name="Rectangle 1"/>
          <p:cNvSpPr>
            <a:spLocks noChangeArrowheads="1"/>
          </p:cNvSpPr>
          <p:nvPr/>
        </p:nvSpPr>
        <p:spPr bwMode="auto">
          <a:xfrm>
            <a:off x="466560" y="1775516"/>
            <a:ext cx="11227457"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eaLnBrk="0" fontAlgn="base" hangingPunct="0">
              <a:lnSpc>
                <a:spcPct val="100000"/>
              </a:lnSpc>
              <a:spcBef>
                <a:spcPct val="0"/>
              </a:spcBef>
              <a:spcAft>
                <a:spcPct val="0"/>
              </a:spcAft>
              <a:buClrTx/>
              <a:buSzTx/>
              <a:buFont typeface="Wingdings" panose="05000000000000000000" pitchFamily="2" charset="2"/>
              <a:buChar char="q"/>
              <a:tabLst/>
            </a:pPr>
            <a:r>
              <a:rPr lang="fr-FR" altLang="fr-FR" sz="2800" dirty="0">
                <a:latin typeface="Agency FB" panose="020B0503020202020204" pitchFamily="34" charset="0"/>
              </a:rPr>
              <a:t>L</a:t>
            </a:r>
            <a:r>
              <a:rPr lang="fr-FR" altLang="fr-FR" sz="2800" dirty="0" smtClean="0">
                <a:latin typeface="Agency FB" panose="020B0503020202020204" pitchFamily="34" charset="0"/>
              </a:rPr>
              <a:t>a </a:t>
            </a:r>
            <a:r>
              <a:rPr lang="fr-FR" altLang="fr-FR" sz="2800" dirty="0">
                <a:latin typeface="Agency FB" panose="020B0503020202020204" pitchFamily="34" charset="0"/>
              </a:rPr>
              <a:t>commande </a:t>
            </a:r>
            <a:r>
              <a:rPr lang="fr-FR" altLang="fr-FR" sz="2800" dirty="0">
                <a:solidFill>
                  <a:srgbClr val="FFC000"/>
                </a:solidFill>
                <a:latin typeface="Agency FB" panose="020B0503020202020204" pitchFamily="34" charset="0"/>
              </a:rPr>
              <a:t>git </a:t>
            </a:r>
            <a:r>
              <a:rPr lang="fr-FR" altLang="fr-FR" sz="2800" dirty="0" err="1">
                <a:solidFill>
                  <a:srgbClr val="FFC000"/>
                </a:solidFill>
                <a:latin typeface="Agency FB" panose="020B0503020202020204" pitchFamily="34" charset="0"/>
              </a:rPr>
              <a:t>merge</a:t>
            </a:r>
            <a:r>
              <a:rPr lang="fr-FR" altLang="fr-FR" sz="2800" dirty="0">
                <a:solidFill>
                  <a:srgbClr val="FFC000"/>
                </a:solidFill>
                <a:latin typeface="Agency FB" panose="020B0503020202020204" pitchFamily="34" charset="0"/>
              </a:rPr>
              <a:t> </a:t>
            </a:r>
            <a:r>
              <a:rPr lang="fr-FR" altLang="fr-FR" sz="2800" dirty="0">
                <a:latin typeface="Agency FB" panose="020B0503020202020204" pitchFamily="34" charset="0"/>
              </a:rPr>
              <a:t>permet de fusionner les modifications d'une branche dans une autre.</a:t>
            </a:r>
          </a:p>
          <a:p>
            <a:pPr marL="0" marR="0" lvl="0" indent="0" eaLnBrk="0" fontAlgn="base" hangingPunct="0">
              <a:lnSpc>
                <a:spcPct val="100000"/>
              </a:lnSpc>
              <a:spcBef>
                <a:spcPct val="0"/>
              </a:spcBef>
              <a:spcAft>
                <a:spcPct val="0"/>
              </a:spcAft>
              <a:buClrTx/>
              <a:buSzTx/>
              <a:buFontTx/>
              <a:buNone/>
              <a:tabLst/>
            </a:pPr>
            <a:r>
              <a:rPr lang="fr-FR" altLang="fr-FR" sz="2800" dirty="0">
                <a:latin typeface="Agency FB" panose="020B0503020202020204" pitchFamily="34" charset="0"/>
              </a:rPr>
              <a:t> Cette opération est cruciale pour intégrer les changements développés en parallèle dans plusieurs branches, </a:t>
            </a:r>
            <a:r>
              <a:rPr lang="fr-FR" altLang="fr-FR" sz="2800" dirty="0" smtClean="0">
                <a:latin typeface="Agency FB" panose="020B0503020202020204" pitchFamily="34" charset="0"/>
              </a:rPr>
              <a:t>consolidant </a:t>
            </a:r>
            <a:r>
              <a:rPr lang="fr-FR" altLang="fr-FR" sz="2800" dirty="0">
                <a:latin typeface="Agency FB" panose="020B0503020202020204" pitchFamily="34" charset="0"/>
              </a:rPr>
              <a:t>ainsi les améliorations dans la branche principale</a:t>
            </a:r>
            <a:r>
              <a:rPr lang="fr-FR" altLang="fr-FR" sz="2800" dirty="0" smtClean="0">
                <a:latin typeface="Agency FB" panose="020B0503020202020204" pitchFamily="34" charset="0"/>
              </a:rPr>
              <a:t>.</a:t>
            </a:r>
          </a:p>
          <a:p>
            <a:pPr marL="457200" marR="0" lvl="0" indent="-457200" eaLnBrk="0" fontAlgn="base" hangingPunct="0">
              <a:lnSpc>
                <a:spcPct val="100000"/>
              </a:lnSpc>
              <a:spcBef>
                <a:spcPct val="0"/>
              </a:spcBef>
              <a:spcAft>
                <a:spcPct val="0"/>
              </a:spcAft>
              <a:buClrTx/>
              <a:buSzTx/>
              <a:buFont typeface="Wingdings" panose="05000000000000000000" pitchFamily="2" charset="2"/>
              <a:buChar char="q"/>
              <a:tabLst/>
            </a:pPr>
            <a:r>
              <a:rPr lang="fr-FR" altLang="fr-FR" sz="2800" dirty="0" smtClean="0">
                <a:latin typeface="Agency FB" panose="020B0503020202020204" pitchFamily="34" charset="0"/>
              </a:rPr>
              <a:t> </a:t>
            </a:r>
            <a:r>
              <a:rPr lang="fr-FR" altLang="fr-FR" sz="2800" dirty="0">
                <a:latin typeface="Agency FB" panose="020B0503020202020204" pitchFamily="34" charset="0"/>
              </a:rPr>
              <a:t>Par exemple, </a:t>
            </a:r>
            <a:r>
              <a:rPr lang="fr-FR" altLang="fr-FR" sz="2800" dirty="0">
                <a:solidFill>
                  <a:srgbClr val="FFC000"/>
                </a:solidFill>
                <a:latin typeface="Agency FB" panose="020B0503020202020204" pitchFamily="34" charset="0"/>
              </a:rPr>
              <a:t>git </a:t>
            </a:r>
            <a:r>
              <a:rPr lang="fr-FR" altLang="fr-FR" sz="2800" dirty="0" err="1">
                <a:solidFill>
                  <a:srgbClr val="FFC000"/>
                </a:solidFill>
                <a:latin typeface="Agency FB" panose="020B0503020202020204" pitchFamily="34" charset="0"/>
              </a:rPr>
              <a:t>merge</a:t>
            </a:r>
            <a:r>
              <a:rPr lang="fr-FR" altLang="fr-FR" sz="2800" dirty="0">
                <a:solidFill>
                  <a:srgbClr val="FFC000"/>
                </a:solidFill>
                <a:latin typeface="Agency FB" panose="020B0503020202020204" pitchFamily="34" charset="0"/>
              </a:rPr>
              <a:t> </a:t>
            </a:r>
            <a:r>
              <a:rPr lang="fr-FR" altLang="fr-FR" sz="2800" dirty="0" err="1">
                <a:solidFill>
                  <a:srgbClr val="FFC000"/>
                </a:solidFill>
                <a:latin typeface="Agency FB" panose="020B0503020202020204" pitchFamily="34" charset="0"/>
              </a:rPr>
              <a:t>feature</a:t>
            </a:r>
            <a:r>
              <a:rPr lang="fr-FR" altLang="fr-FR" sz="2800" dirty="0">
                <a:solidFill>
                  <a:srgbClr val="FFC000"/>
                </a:solidFill>
                <a:latin typeface="Agency FB" panose="020B0503020202020204" pitchFamily="34" charset="0"/>
              </a:rPr>
              <a:t>-login </a:t>
            </a:r>
            <a:r>
              <a:rPr lang="fr-FR" altLang="fr-FR" sz="2800" dirty="0">
                <a:latin typeface="Agency FB" panose="020B0503020202020204" pitchFamily="34" charset="0"/>
              </a:rPr>
              <a:t>fusionne la branche </a:t>
            </a:r>
            <a:r>
              <a:rPr lang="fr-FR" altLang="fr-FR" sz="2800" dirty="0" err="1">
                <a:latin typeface="Agency FB" panose="020B0503020202020204" pitchFamily="34" charset="0"/>
              </a:rPr>
              <a:t>feature</a:t>
            </a:r>
            <a:r>
              <a:rPr lang="fr-FR" altLang="fr-FR" sz="2800" dirty="0">
                <a:latin typeface="Agency FB" panose="020B0503020202020204" pitchFamily="34" charset="0"/>
              </a:rPr>
              <a:t>-login avec la branche actuelle.</a:t>
            </a:r>
          </a:p>
          <a:p>
            <a:pPr marL="0" marR="0" lvl="0" indent="0" eaLnBrk="0" fontAlgn="base" hangingPunct="0">
              <a:lnSpc>
                <a:spcPct val="100000"/>
              </a:lnSpc>
              <a:spcBef>
                <a:spcPct val="0"/>
              </a:spcBef>
              <a:spcAft>
                <a:spcPct val="0"/>
              </a:spcAft>
              <a:buClrTx/>
              <a:buSzTx/>
              <a:buFontTx/>
              <a:buNone/>
              <a:tabLst/>
            </a:pPr>
            <a:r>
              <a:rPr lang="fr-FR" altLang="fr-FR" sz="2800" dirty="0">
                <a:latin typeface="Agency FB" panose="020B0503020202020204" pitchFamily="34" charset="0"/>
              </a:rPr>
              <a:t> Le processus de fusion peut parfois générer des conflits lorsque des modifications </a:t>
            </a:r>
            <a:r>
              <a:rPr lang="fr-FR" altLang="fr-FR" sz="2800" dirty="0" smtClean="0">
                <a:latin typeface="Agency FB" panose="020B0503020202020204" pitchFamily="34" charset="0"/>
              </a:rPr>
              <a:t>similaires</a:t>
            </a:r>
          </a:p>
          <a:p>
            <a:pPr marL="0" marR="0" lvl="0" indent="0" eaLnBrk="0" fontAlgn="base" hangingPunct="0">
              <a:lnSpc>
                <a:spcPct val="100000"/>
              </a:lnSpc>
              <a:spcBef>
                <a:spcPct val="0"/>
              </a:spcBef>
              <a:spcAft>
                <a:spcPct val="0"/>
              </a:spcAft>
              <a:buClrTx/>
              <a:buSzTx/>
              <a:buFontTx/>
              <a:buNone/>
              <a:tabLst/>
            </a:pPr>
            <a:r>
              <a:rPr lang="fr-FR" altLang="fr-FR" sz="2800" dirty="0" smtClean="0">
                <a:latin typeface="Agency FB" panose="020B0503020202020204" pitchFamily="34" charset="0"/>
              </a:rPr>
              <a:t> </a:t>
            </a:r>
            <a:r>
              <a:rPr lang="fr-FR" altLang="fr-FR" sz="2800" dirty="0">
                <a:latin typeface="Agency FB" panose="020B0503020202020204" pitchFamily="34" charset="0"/>
              </a:rPr>
              <a:t>ont été apportées dans les deux branches. </a:t>
            </a:r>
          </a:p>
          <a:p>
            <a:pPr marL="457200" marR="0" lvl="0" indent="-457200" eaLnBrk="0" fontAlgn="base" hangingPunct="0">
              <a:lnSpc>
                <a:spcPct val="100000"/>
              </a:lnSpc>
              <a:spcBef>
                <a:spcPct val="0"/>
              </a:spcBef>
              <a:spcAft>
                <a:spcPct val="0"/>
              </a:spcAft>
              <a:buClrTx/>
              <a:buSzTx/>
              <a:buFont typeface="Wingdings" panose="05000000000000000000" pitchFamily="2" charset="2"/>
              <a:buChar char="q"/>
              <a:tabLst/>
            </a:pPr>
            <a:r>
              <a:rPr lang="fr-FR" altLang="fr-FR" sz="2800" dirty="0">
                <a:latin typeface="Agency FB" panose="020B0503020202020204" pitchFamily="34" charset="0"/>
              </a:rPr>
              <a:t>Git propose alors des outils pour résoudre ces conflits et finaliser l'intégration. En favorisant </a:t>
            </a:r>
            <a:endParaRPr lang="fr-FR" altLang="fr-FR" sz="2800" dirty="0" smtClean="0">
              <a:latin typeface="Agency FB" panose="020B0503020202020204" pitchFamily="34" charset="0"/>
            </a:endParaRPr>
          </a:p>
          <a:p>
            <a:pPr marL="0" marR="0" lvl="0" indent="0" eaLnBrk="0" fontAlgn="base" hangingPunct="0">
              <a:lnSpc>
                <a:spcPct val="100000"/>
              </a:lnSpc>
              <a:spcBef>
                <a:spcPct val="0"/>
              </a:spcBef>
              <a:spcAft>
                <a:spcPct val="0"/>
              </a:spcAft>
              <a:buClrTx/>
              <a:buSzTx/>
              <a:buFontTx/>
              <a:buNone/>
              <a:tabLst/>
            </a:pPr>
            <a:r>
              <a:rPr lang="fr-FR" altLang="fr-FR" sz="2800" dirty="0" smtClean="0">
                <a:latin typeface="Agency FB" panose="020B0503020202020204" pitchFamily="34" charset="0"/>
              </a:rPr>
              <a:t>une </a:t>
            </a:r>
            <a:r>
              <a:rPr lang="fr-FR" altLang="fr-FR" sz="2800" dirty="0">
                <a:latin typeface="Agency FB" panose="020B0503020202020204" pitchFamily="34" charset="0"/>
              </a:rPr>
              <a:t>intégration fluide, </a:t>
            </a:r>
          </a:p>
          <a:p>
            <a:pPr marL="0" marR="0" lvl="0" indent="0" eaLnBrk="0" fontAlgn="base" hangingPunct="0">
              <a:lnSpc>
                <a:spcPct val="100000"/>
              </a:lnSpc>
              <a:spcBef>
                <a:spcPct val="0"/>
              </a:spcBef>
              <a:spcAft>
                <a:spcPct val="0"/>
              </a:spcAft>
              <a:buClrTx/>
              <a:buSzTx/>
              <a:buFontTx/>
              <a:buNone/>
              <a:tabLst/>
            </a:pPr>
            <a:r>
              <a:rPr lang="fr-FR" altLang="fr-FR" sz="2800" dirty="0">
                <a:solidFill>
                  <a:srgbClr val="FFC000"/>
                </a:solidFill>
                <a:latin typeface="Agency FB" panose="020B0503020202020204" pitchFamily="34" charset="0"/>
              </a:rPr>
              <a:t>git </a:t>
            </a:r>
            <a:r>
              <a:rPr lang="fr-FR" altLang="fr-FR" sz="2800" dirty="0" err="1">
                <a:solidFill>
                  <a:srgbClr val="FFC000"/>
                </a:solidFill>
                <a:latin typeface="Agency FB" panose="020B0503020202020204" pitchFamily="34" charset="0"/>
              </a:rPr>
              <a:t>merge</a:t>
            </a:r>
            <a:r>
              <a:rPr lang="fr-FR" altLang="fr-FR" sz="2800" dirty="0">
                <a:solidFill>
                  <a:srgbClr val="FFC000"/>
                </a:solidFill>
                <a:latin typeface="Agency FB" panose="020B0503020202020204" pitchFamily="34" charset="0"/>
              </a:rPr>
              <a:t> </a:t>
            </a:r>
            <a:r>
              <a:rPr lang="fr-FR" altLang="fr-FR" sz="2800" dirty="0">
                <a:latin typeface="Agency FB" panose="020B0503020202020204" pitchFamily="34" charset="0"/>
              </a:rPr>
              <a:t>permet de centraliser les développements sans perdre les progrès réalisés dans chaque branche</a:t>
            </a:r>
            <a:r>
              <a:rPr kumimoji="0" lang="fr-FR" altLang="fr-FR" sz="11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968296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2"/>
          <p:cNvSpPr txBox="1"/>
          <p:nvPr/>
        </p:nvSpPr>
        <p:spPr>
          <a:xfrm rot="10800000" flipV="1">
            <a:off x="-152400" y="988463"/>
            <a:ext cx="8432800" cy="654025"/>
          </a:xfrm>
          <a:prstGeom prst="rect">
            <a:avLst/>
          </a:prstGeom>
        </p:spPr>
        <p:txBody>
          <a:bodyPr wrap="square" lIns="0" tIns="0" rIns="0" bIns="0" rtlCol="0" anchor="t">
            <a:spAutoFit/>
          </a:bodyPr>
          <a:lstStyle>
            <a:defPPr/>
          </a:lstStyle>
          <a:p>
            <a:pPr>
              <a:lnSpc>
                <a:spcPts val="5073"/>
              </a:lnSpc>
            </a:pPr>
            <a:r>
              <a:rPr lang="fr-FR" sz="4000" b="1" dirty="0"/>
              <a:t>. </a:t>
            </a:r>
            <a:r>
              <a:rPr lang="fr-FR" sz="4800" b="1" u="sng" spc="400" dirty="0">
                <a:solidFill>
                  <a:schemeClr val="bg1"/>
                </a:solidFill>
              </a:rPr>
              <a:t>Rebasage et corrections :</a:t>
            </a:r>
            <a:endParaRPr lang="en-US" sz="3624" b="1" u="sng" spc="400" dirty="0">
              <a:solidFill>
                <a:schemeClr val="bg1"/>
              </a:solidFill>
              <a:latin typeface="Cy Grotesk Wide Bold"/>
              <a:ea typeface="Cy Grotesk Wide Bold"/>
              <a:cs typeface="Cy Grotesk Wide Bold"/>
              <a:sym typeface="Cy Grotesk Wide Bold"/>
            </a:endParaRPr>
          </a:p>
        </p:txBody>
      </p:sp>
      <p:sp>
        <p:nvSpPr>
          <p:cNvPr id="3" name="TextBox 3"/>
          <p:cNvSpPr txBox="1"/>
          <p:nvPr/>
        </p:nvSpPr>
        <p:spPr>
          <a:xfrm>
            <a:off x="762000" y="3497413"/>
            <a:ext cx="8483600" cy="205184"/>
          </a:xfrm>
          <a:prstGeom prst="rect">
            <a:avLst/>
          </a:prstGeom>
        </p:spPr>
        <p:txBody>
          <a:bodyPr wrap="square" lIns="0" tIns="0" rIns="0" bIns="0" rtlCol="0" anchor="t">
            <a:spAutoFit/>
          </a:bodyPr>
          <a:lstStyle>
            <a:defPPr/>
          </a:lstStyle>
          <a:p>
            <a:pPr>
              <a:lnSpc>
                <a:spcPts val="1555"/>
              </a:lnSpc>
            </a:pPr>
            <a:r>
              <a:rPr lang="fr-FR" sz="2133" dirty="0">
                <a:solidFill>
                  <a:srgbClr val="F1EBE1"/>
                </a:solidFill>
                <a:latin typeface="Bahnschrift SemiLight Condensed" pitchFamily="34" charset="0"/>
                <a:ea typeface="Cy Grotesk Wide"/>
                <a:cs typeface="Cy Grotesk Wide"/>
                <a:sym typeface="Cy Grotesk Wide"/>
              </a:rPr>
              <a:t> </a:t>
            </a:r>
            <a:endParaRPr lang="en-US" sz="2133" dirty="0">
              <a:solidFill>
                <a:srgbClr val="F1EBE1"/>
              </a:solidFill>
              <a:latin typeface="Bahnschrift SemiLight Condensed" pitchFamily="34" charset="0"/>
              <a:ea typeface="Cy Grotesk Wide"/>
              <a:cs typeface="Cy Grotesk Wide"/>
              <a:sym typeface="Cy Grotesk Wide"/>
            </a:endParaRPr>
          </a:p>
        </p:txBody>
      </p:sp>
      <p:sp>
        <p:nvSpPr>
          <p:cNvPr id="6" name="TextBox 4"/>
          <p:cNvSpPr txBox="1"/>
          <p:nvPr/>
        </p:nvSpPr>
        <p:spPr>
          <a:xfrm>
            <a:off x="5369972" y="2685114"/>
            <a:ext cx="5980320" cy="5001369"/>
          </a:xfrm>
          <a:prstGeom prst="rect">
            <a:avLst/>
          </a:prstGeom>
        </p:spPr>
        <p:txBody>
          <a:bodyPr lIns="0" tIns="0" rIns="0" bIns="0" rtlCol="0" anchor="t">
            <a:spAutoFit/>
          </a:bodyPr>
          <a:lstStyle>
            <a:defPPr>
              <a:defRPr lang="en-US"/>
            </a:defPPr>
          </a:lstStyle>
          <a:p>
            <a:pPr algn="r">
              <a:lnSpc>
                <a:spcPts val="39004"/>
              </a:lnSpc>
            </a:pPr>
            <a:r>
              <a:rPr lang="en-US" sz="27860" b="1" dirty="0">
                <a:solidFill>
                  <a:srgbClr val="FFFF00"/>
                </a:solidFill>
                <a:latin typeface="Cy Grotesk Wide Bold"/>
                <a:ea typeface="Cy Grotesk Wide Bold"/>
                <a:cs typeface="Cy Grotesk Wide Bold"/>
                <a:sym typeface="Cy Grotesk Wide Bold"/>
              </a:rPr>
              <a:t>01</a:t>
            </a:r>
          </a:p>
        </p:txBody>
      </p:sp>
      <p:sp>
        <p:nvSpPr>
          <p:cNvPr id="4" name="Rectangle 3"/>
          <p:cNvSpPr/>
          <p:nvPr/>
        </p:nvSpPr>
        <p:spPr>
          <a:xfrm>
            <a:off x="366956" y="2432628"/>
            <a:ext cx="5398061" cy="830997"/>
          </a:xfrm>
          <a:prstGeom prst="rect">
            <a:avLst/>
          </a:prstGeom>
        </p:spPr>
        <p:txBody>
          <a:bodyPr wrap="square">
            <a:spAutoFit/>
          </a:bodyPr>
          <a:lstStyle/>
          <a:p>
            <a:pPr marL="762038" indent="-762038">
              <a:buFont typeface="+mj-lt"/>
              <a:buAutoNum type="romanUcPeriod"/>
            </a:pPr>
            <a:r>
              <a:rPr lang="fr-FR" sz="4800" b="1" u="sng" spc="400" dirty="0">
                <a:solidFill>
                  <a:srgbClr val="FFFF00"/>
                </a:solidFill>
              </a:rPr>
              <a:t>git rebase:</a:t>
            </a: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986" y="3702597"/>
            <a:ext cx="3048000" cy="2520950"/>
          </a:xfrm>
          <a:prstGeom prst="rect">
            <a:avLst/>
          </a:prstGeom>
        </p:spPr>
      </p:pic>
    </p:spTree>
    <p:extLst>
      <p:ext uri="{BB962C8B-B14F-4D97-AF65-F5344CB8AC3E}">
        <p14:creationId xmlns:p14="http://schemas.microsoft.com/office/powerpoint/2010/main" val="7489183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Rectangle à coins arrondis 1"/>
          <p:cNvSpPr/>
          <p:nvPr/>
        </p:nvSpPr>
        <p:spPr>
          <a:xfrm>
            <a:off x="3497942" y="43543"/>
            <a:ext cx="4717143" cy="98697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spc="400" dirty="0" smtClean="0">
                <a:solidFill>
                  <a:schemeClr val="tx2"/>
                </a:solidFill>
              </a:rPr>
              <a:t>git rebase:</a:t>
            </a:r>
            <a:endParaRPr lang="fr-FR" sz="4800" b="1" spc="400" dirty="0">
              <a:solidFill>
                <a:schemeClr val="tx2"/>
              </a:solidFill>
            </a:endParaRPr>
          </a:p>
        </p:txBody>
      </p:sp>
      <p:sp>
        <p:nvSpPr>
          <p:cNvPr id="5" name="Flèche vers le bas 4"/>
          <p:cNvSpPr/>
          <p:nvPr/>
        </p:nvSpPr>
        <p:spPr>
          <a:xfrm>
            <a:off x="5558971" y="1030514"/>
            <a:ext cx="537029" cy="8853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2">
                  <a:lumMod val="25000"/>
                </a:schemeClr>
              </a:solidFill>
            </a:endParaRPr>
          </a:p>
        </p:txBody>
      </p:sp>
      <p:sp>
        <p:nvSpPr>
          <p:cNvPr id="6" name="Rectangle 5"/>
          <p:cNvSpPr/>
          <p:nvPr/>
        </p:nvSpPr>
        <p:spPr>
          <a:xfrm>
            <a:off x="0" y="1915885"/>
            <a:ext cx="12192000" cy="4942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9" name="ZoneTexte 8"/>
          <p:cNvSpPr txBox="1"/>
          <p:nvPr/>
        </p:nvSpPr>
        <p:spPr>
          <a:xfrm>
            <a:off x="4474002" y="4911920"/>
            <a:ext cx="7852229" cy="3672114"/>
          </a:xfrm>
          <a:prstGeom prst="rect">
            <a:avLst/>
          </a:prstGeom>
          <a:noFill/>
        </p:spPr>
        <p:txBody>
          <a:bodyPr wrap="square" rtlCol="0">
            <a:spAutoFit/>
          </a:bodyPr>
          <a:lstStyle/>
          <a:p>
            <a:endParaRPr lang="fr-FR" dirty="0"/>
          </a:p>
        </p:txBody>
      </p:sp>
      <p:sp>
        <p:nvSpPr>
          <p:cNvPr id="10" name="Rectangle 1"/>
          <p:cNvSpPr>
            <a:spLocks noChangeArrowheads="1"/>
          </p:cNvSpPr>
          <p:nvPr/>
        </p:nvSpPr>
        <p:spPr bwMode="auto">
          <a:xfrm>
            <a:off x="0" y="1915885"/>
            <a:ext cx="1246046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0" indent="-457200" eaLnBrk="0" fontAlgn="base" hangingPunct="0">
              <a:lnSpc>
                <a:spcPct val="100000"/>
              </a:lnSpc>
              <a:spcBef>
                <a:spcPct val="0"/>
              </a:spcBef>
              <a:spcAft>
                <a:spcPct val="0"/>
              </a:spcAft>
              <a:buClrTx/>
              <a:buSzTx/>
              <a:buFont typeface="Wingdings" panose="05000000000000000000" pitchFamily="2" charset="2"/>
              <a:buChar char="q"/>
              <a:tabLst/>
            </a:pPr>
            <a:r>
              <a:rPr lang="fr-FR" altLang="fr-FR" sz="2800" dirty="0">
                <a:latin typeface="Agency FB" panose="020B0503020202020204" pitchFamily="34" charset="0"/>
              </a:rPr>
              <a:t>La commande </a:t>
            </a:r>
            <a:r>
              <a:rPr lang="fr-FR" altLang="fr-FR" sz="2800" b="1" dirty="0">
                <a:solidFill>
                  <a:srgbClr val="92D050"/>
                </a:solidFill>
                <a:latin typeface="Agency FB" panose="020B0503020202020204" pitchFamily="34" charset="0"/>
              </a:rPr>
              <a:t>git rebase </a:t>
            </a:r>
            <a:r>
              <a:rPr lang="fr-FR" altLang="fr-FR" sz="2800" dirty="0">
                <a:latin typeface="Agency FB" panose="020B0503020202020204" pitchFamily="34" charset="0"/>
              </a:rPr>
              <a:t>est utilisée pour réécrire et </a:t>
            </a:r>
            <a:r>
              <a:rPr lang="fr-FR" altLang="fr-FR" sz="2800" dirty="0" smtClean="0">
                <a:latin typeface="Agency FB" panose="020B0503020202020204" pitchFamily="34" charset="0"/>
              </a:rPr>
              <a:t>réorganiser l’historique </a:t>
            </a:r>
            <a:r>
              <a:rPr lang="fr-FR" altLang="fr-FR" sz="2800" dirty="0">
                <a:latin typeface="Agency FB" panose="020B0503020202020204" pitchFamily="34" charset="0"/>
              </a:rPr>
              <a:t>des commits </a:t>
            </a:r>
            <a:r>
              <a:rPr lang="fr-FR" altLang="fr-FR" sz="2800" dirty="0" smtClean="0">
                <a:latin typeface="Agency FB" panose="020B0503020202020204" pitchFamily="34" charset="0"/>
              </a:rPr>
              <a:t>d’une</a:t>
            </a:r>
          </a:p>
          <a:p>
            <a:pPr marR="0" lvl="0" eaLnBrk="0" fontAlgn="base" hangingPunct="0">
              <a:lnSpc>
                <a:spcPct val="100000"/>
              </a:lnSpc>
              <a:spcBef>
                <a:spcPct val="0"/>
              </a:spcBef>
              <a:spcAft>
                <a:spcPct val="0"/>
              </a:spcAft>
              <a:buClrTx/>
              <a:buSzTx/>
              <a:tabLst/>
            </a:pPr>
            <a:r>
              <a:rPr lang="fr-FR" altLang="fr-FR" sz="2800" dirty="0" smtClean="0">
                <a:latin typeface="Agency FB" panose="020B0503020202020204" pitchFamily="34" charset="0"/>
              </a:rPr>
              <a:t> branche en repositionnant les </a:t>
            </a:r>
            <a:r>
              <a:rPr lang="fr-FR" altLang="fr-FR" sz="2800" dirty="0">
                <a:latin typeface="Agency FB" panose="020B0503020202020204" pitchFamily="34" charset="0"/>
              </a:rPr>
              <a:t>commits comme s’ils </a:t>
            </a:r>
            <a:r>
              <a:rPr lang="fr-FR" altLang="fr-FR" sz="2800" dirty="0" smtClean="0">
                <a:latin typeface="Agency FB" panose="020B0503020202020204" pitchFamily="34" charset="0"/>
              </a:rPr>
              <a:t>avaient été </a:t>
            </a:r>
            <a:r>
              <a:rPr lang="fr-FR" altLang="fr-FR" sz="2800" dirty="0">
                <a:latin typeface="Agency FB" panose="020B0503020202020204" pitchFamily="34" charset="0"/>
              </a:rPr>
              <a:t>faits directement sur la branche cible. </a:t>
            </a:r>
            <a:endParaRPr lang="fr-FR" altLang="fr-FR" sz="2800" dirty="0" smtClean="0">
              <a:latin typeface="Agency FB" panose="020B0503020202020204" pitchFamily="34" charset="0"/>
            </a:endParaRPr>
          </a:p>
          <a:p>
            <a:pPr marR="0" lvl="0" indent="0" eaLnBrk="0" fontAlgn="base" hangingPunct="0">
              <a:lnSpc>
                <a:spcPct val="100000"/>
              </a:lnSpc>
              <a:spcBef>
                <a:spcPct val="0"/>
              </a:spcBef>
              <a:spcAft>
                <a:spcPct val="0"/>
              </a:spcAft>
              <a:buClrTx/>
              <a:buSzTx/>
              <a:buFontTx/>
              <a:buNone/>
              <a:tabLst/>
            </a:pPr>
            <a:r>
              <a:rPr lang="fr-FR" altLang="fr-FR" sz="2800" dirty="0" smtClean="0">
                <a:latin typeface="Agency FB" panose="020B0503020202020204" pitchFamily="34" charset="0"/>
              </a:rPr>
              <a:t>Contrairement </a:t>
            </a:r>
            <a:r>
              <a:rPr lang="fr-FR" altLang="fr-FR" sz="2800" dirty="0">
                <a:latin typeface="Agency FB" panose="020B0503020202020204" pitchFamily="34" charset="0"/>
              </a:rPr>
              <a:t>à </a:t>
            </a:r>
            <a:r>
              <a:rPr lang="fr-FR" altLang="fr-FR" sz="2800" dirty="0">
                <a:solidFill>
                  <a:schemeClr val="bg1">
                    <a:lumMod val="95000"/>
                  </a:schemeClr>
                </a:solidFill>
                <a:latin typeface="Agency FB" panose="020B0503020202020204" pitchFamily="34" charset="0"/>
              </a:rPr>
              <a:t>git </a:t>
            </a:r>
            <a:r>
              <a:rPr lang="fr-FR" altLang="fr-FR" sz="2800" dirty="0" err="1">
                <a:solidFill>
                  <a:schemeClr val="bg1">
                    <a:lumMod val="95000"/>
                  </a:schemeClr>
                </a:solidFill>
                <a:latin typeface="Agency FB" panose="020B0503020202020204" pitchFamily="34" charset="0"/>
              </a:rPr>
              <a:t>merge</a:t>
            </a:r>
            <a:r>
              <a:rPr lang="fr-FR" altLang="fr-FR" sz="2800" dirty="0">
                <a:latin typeface="Agency FB" panose="020B0503020202020204" pitchFamily="34" charset="0"/>
              </a:rPr>
              <a:t>, </a:t>
            </a:r>
            <a:r>
              <a:rPr lang="fr-FR" altLang="fr-FR" sz="2800" dirty="0" smtClean="0">
                <a:latin typeface="Agency FB" panose="020B0503020202020204" pitchFamily="34" charset="0"/>
              </a:rPr>
              <a:t>qui </a:t>
            </a:r>
            <a:r>
              <a:rPr lang="fr-FR" altLang="fr-FR" sz="2800" dirty="0">
                <a:latin typeface="Agency FB" panose="020B0503020202020204" pitchFamily="34" charset="0"/>
              </a:rPr>
              <a:t>crée un </a:t>
            </a:r>
            <a:r>
              <a:rPr lang="fr-FR" altLang="fr-FR" sz="2800" dirty="0" smtClean="0">
                <a:latin typeface="Agency FB" panose="020B0503020202020204" pitchFamily="34" charset="0"/>
              </a:rPr>
              <a:t>commit de </a:t>
            </a:r>
            <a:r>
              <a:rPr lang="fr-FR" altLang="fr-FR" sz="2800" dirty="0">
                <a:latin typeface="Agency FB" panose="020B0503020202020204" pitchFamily="34" charset="0"/>
              </a:rPr>
              <a:t>fusion pour relier deux branches, git rebase applique </a:t>
            </a:r>
            <a:endParaRPr lang="fr-FR" altLang="fr-FR" sz="2800" dirty="0" smtClean="0">
              <a:latin typeface="Agency FB" panose="020B0503020202020204" pitchFamily="34" charset="0"/>
            </a:endParaRPr>
          </a:p>
          <a:p>
            <a:pPr marR="0" lvl="0" indent="0" eaLnBrk="0" fontAlgn="base" hangingPunct="0">
              <a:lnSpc>
                <a:spcPct val="100000"/>
              </a:lnSpc>
              <a:spcBef>
                <a:spcPct val="0"/>
              </a:spcBef>
              <a:spcAft>
                <a:spcPct val="0"/>
              </a:spcAft>
              <a:buClrTx/>
              <a:buSzTx/>
              <a:buFontTx/>
              <a:buNone/>
              <a:tabLst/>
            </a:pPr>
            <a:r>
              <a:rPr lang="fr-FR" altLang="fr-FR" sz="2800" dirty="0" smtClean="0">
                <a:latin typeface="Agency FB" panose="020B0503020202020204" pitchFamily="34" charset="0"/>
              </a:rPr>
              <a:t>chaque </a:t>
            </a:r>
            <a:r>
              <a:rPr lang="fr-FR" altLang="fr-FR" sz="2800" dirty="0">
                <a:latin typeface="Agency FB" panose="020B0503020202020204" pitchFamily="34" charset="0"/>
              </a:rPr>
              <a:t>commit de manière </a:t>
            </a:r>
            <a:r>
              <a:rPr lang="fr-FR" altLang="fr-FR" sz="2800" dirty="0" smtClean="0">
                <a:latin typeface="Agency FB" panose="020B0503020202020204" pitchFamily="34" charset="0"/>
              </a:rPr>
              <a:t>linéaire, ce </a:t>
            </a:r>
            <a:r>
              <a:rPr lang="fr-FR" altLang="fr-FR" sz="2800" dirty="0">
                <a:latin typeface="Agency FB" panose="020B0503020202020204" pitchFamily="34" charset="0"/>
              </a:rPr>
              <a:t>qui rend l’historique plus </a:t>
            </a:r>
            <a:r>
              <a:rPr lang="fr-FR" altLang="fr-FR" sz="2800" dirty="0" smtClean="0">
                <a:latin typeface="Agency FB" panose="020B0503020202020204" pitchFamily="34" charset="0"/>
              </a:rPr>
              <a:t>propre </a:t>
            </a:r>
            <a:r>
              <a:rPr lang="fr-FR" altLang="fr-FR" sz="2800" dirty="0">
                <a:latin typeface="Agency FB" panose="020B0503020202020204" pitchFamily="34" charset="0"/>
              </a:rPr>
              <a:t>et facile à lire</a:t>
            </a:r>
            <a:r>
              <a:rPr lang="fr-FR" altLang="fr-FR" sz="2800" dirty="0" smtClean="0">
                <a:latin typeface="Agency FB" panose="020B0503020202020204" pitchFamily="34" charset="0"/>
              </a:rPr>
              <a:t>.</a:t>
            </a:r>
          </a:p>
          <a:p>
            <a:pPr marL="457200" marR="0" lvl="0" indent="-457200" eaLnBrk="0" fontAlgn="base" hangingPunct="0">
              <a:lnSpc>
                <a:spcPct val="100000"/>
              </a:lnSpc>
              <a:spcBef>
                <a:spcPct val="0"/>
              </a:spcBef>
              <a:spcAft>
                <a:spcPct val="0"/>
              </a:spcAft>
              <a:buClrTx/>
              <a:buSzTx/>
              <a:buFont typeface="Wingdings" panose="05000000000000000000" pitchFamily="2" charset="2"/>
              <a:buChar char="q"/>
              <a:tabLst/>
            </a:pPr>
            <a:r>
              <a:rPr lang="fr-FR" altLang="fr-FR" sz="2800" dirty="0" smtClean="0">
                <a:latin typeface="Agency FB" panose="020B0503020202020204" pitchFamily="34" charset="0"/>
              </a:rPr>
              <a:t> </a:t>
            </a:r>
            <a:r>
              <a:rPr lang="fr-FR" altLang="fr-FR" sz="2800" dirty="0">
                <a:latin typeface="Agency FB" panose="020B0503020202020204" pitchFamily="34" charset="0"/>
              </a:rPr>
              <a:t>Par exemple, si une branche </a:t>
            </a:r>
            <a:r>
              <a:rPr lang="fr-FR" altLang="fr-FR" sz="2800" dirty="0" err="1">
                <a:latin typeface="Agency FB" panose="020B0503020202020204" pitchFamily="34" charset="0"/>
              </a:rPr>
              <a:t>feature</a:t>
            </a:r>
            <a:r>
              <a:rPr lang="fr-FR" altLang="fr-FR" sz="2800" dirty="0">
                <a:latin typeface="Agency FB" panose="020B0503020202020204" pitchFamily="34" charset="0"/>
              </a:rPr>
              <a:t> doit être mise à jour avec les </a:t>
            </a:r>
            <a:r>
              <a:rPr lang="fr-FR" altLang="fr-FR" sz="2800" dirty="0" smtClean="0">
                <a:latin typeface="Agency FB" panose="020B0503020202020204" pitchFamily="34" charset="0"/>
              </a:rPr>
              <a:t>derniers changements </a:t>
            </a:r>
            <a:r>
              <a:rPr lang="fr-FR" altLang="fr-FR" sz="2800" dirty="0">
                <a:latin typeface="Agency FB" panose="020B0503020202020204" pitchFamily="34" charset="0"/>
              </a:rPr>
              <a:t>de main, </a:t>
            </a:r>
            <a:r>
              <a:rPr lang="fr-FR" altLang="fr-FR" sz="2800" dirty="0" smtClean="0">
                <a:latin typeface="Agency FB" panose="020B0503020202020204" pitchFamily="34" charset="0"/>
              </a:rPr>
              <a:t>on</a:t>
            </a:r>
          </a:p>
          <a:p>
            <a:pPr marR="0" lvl="0" eaLnBrk="0" fontAlgn="base" hangingPunct="0">
              <a:lnSpc>
                <a:spcPct val="100000"/>
              </a:lnSpc>
              <a:spcBef>
                <a:spcPct val="0"/>
              </a:spcBef>
              <a:spcAft>
                <a:spcPct val="0"/>
              </a:spcAft>
              <a:buClrTx/>
              <a:buSzTx/>
              <a:tabLst/>
            </a:pPr>
            <a:r>
              <a:rPr lang="fr-FR" altLang="fr-FR" sz="2800" dirty="0" smtClean="0">
                <a:latin typeface="Agency FB" panose="020B0503020202020204" pitchFamily="34" charset="0"/>
              </a:rPr>
              <a:t>  utilise </a:t>
            </a:r>
            <a:r>
              <a:rPr lang="fr-FR" altLang="fr-FR" sz="2800" b="1" dirty="0">
                <a:solidFill>
                  <a:srgbClr val="92D050"/>
                </a:solidFill>
                <a:latin typeface="Agency FB" panose="020B0503020202020204" pitchFamily="34" charset="0"/>
              </a:rPr>
              <a:t>git </a:t>
            </a:r>
            <a:r>
              <a:rPr lang="fr-FR" altLang="fr-FR" sz="2800" b="1" dirty="0" smtClean="0">
                <a:solidFill>
                  <a:srgbClr val="92D050"/>
                </a:solidFill>
                <a:latin typeface="Agency FB" panose="020B0503020202020204" pitchFamily="34" charset="0"/>
              </a:rPr>
              <a:t>rebase main </a:t>
            </a:r>
            <a:r>
              <a:rPr lang="fr-FR" altLang="fr-FR" sz="2800" dirty="0" smtClean="0">
                <a:latin typeface="Agency FB" panose="020B0503020202020204" pitchFamily="34" charset="0"/>
              </a:rPr>
              <a:t>depuis </a:t>
            </a:r>
            <a:r>
              <a:rPr lang="fr-FR" altLang="fr-FR" sz="2800" dirty="0" err="1">
                <a:latin typeface="Agency FB" panose="020B0503020202020204" pitchFamily="34" charset="0"/>
              </a:rPr>
              <a:t>feature</a:t>
            </a:r>
            <a:r>
              <a:rPr lang="fr-FR" altLang="fr-FR" sz="2800" dirty="0">
                <a:latin typeface="Agency FB" panose="020B0503020202020204" pitchFamily="34" charset="0"/>
              </a:rPr>
              <a:t> pour </a:t>
            </a:r>
            <a:r>
              <a:rPr lang="fr-FR" altLang="fr-FR" sz="2800" dirty="0" smtClean="0">
                <a:latin typeface="Agency FB" panose="020B0503020202020204" pitchFamily="34" charset="0"/>
              </a:rPr>
              <a:t>repositionner les </a:t>
            </a:r>
            <a:r>
              <a:rPr lang="fr-FR" altLang="fr-FR" sz="2800" dirty="0">
                <a:latin typeface="Agency FB" panose="020B0503020202020204" pitchFamily="34" charset="0"/>
              </a:rPr>
              <a:t>commits de </a:t>
            </a:r>
            <a:r>
              <a:rPr lang="fr-FR" altLang="fr-FR" sz="2800" dirty="0" err="1">
                <a:latin typeface="Agency FB" panose="020B0503020202020204" pitchFamily="34" charset="0"/>
              </a:rPr>
              <a:t>feature</a:t>
            </a:r>
            <a:r>
              <a:rPr lang="fr-FR" altLang="fr-FR" sz="2800" dirty="0">
                <a:latin typeface="Agency FB" panose="020B0503020202020204" pitchFamily="34" charset="0"/>
              </a:rPr>
              <a:t> au sommet de main.</a:t>
            </a:r>
          </a:p>
          <a:p>
            <a:pPr marR="0" lvl="0" indent="0" eaLnBrk="0" fontAlgn="base" hangingPunct="0">
              <a:lnSpc>
                <a:spcPct val="100000"/>
              </a:lnSpc>
              <a:spcBef>
                <a:spcPct val="0"/>
              </a:spcBef>
              <a:spcAft>
                <a:spcPct val="0"/>
              </a:spcAft>
              <a:buClrTx/>
              <a:buSzTx/>
              <a:buFontTx/>
              <a:buNone/>
              <a:tabLst/>
            </a:pPr>
            <a:r>
              <a:rPr lang="fr-FR" altLang="fr-FR" sz="2800" dirty="0">
                <a:latin typeface="Agency FB" panose="020B0503020202020204" pitchFamily="34" charset="0"/>
              </a:rPr>
              <a:t> Cela aide à éviter des branches multiples et un historique complexe,  </a:t>
            </a:r>
            <a:r>
              <a:rPr lang="fr-FR" altLang="fr-FR" sz="2800" dirty="0" smtClean="0">
                <a:latin typeface="Agency FB" panose="020B0503020202020204" pitchFamily="34" charset="0"/>
              </a:rPr>
              <a:t>en </a:t>
            </a:r>
            <a:r>
              <a:rPr lang="fr-FR" altLang="fr-FR" sz="2800" dirty="0">
                <a:latin typeface="Agency FB" panose="020B0503020202020204" pitchFamily="34" charset="0"/>
              </a:rPr>
              <a:t>privilégiant un fil de </a:t>
            </a:r>
            <a:r>
              <a:rPr lang="fr-FR" altLang="fr-FR" sz="2800" dirty="0" smtClean="0">
                <a:latin typeface="Agency FB" panose="020B0503020202020204" pitchFamily="34" charset="0"/>
              </a:rPr>
              <a:t>développement</a:t>
            </a:r>
          </a:p>
          <a:p>
            <a:pPr marR="0" lvl="0" indent="0" eaLnBrk="0" fontAlgn="base" hangingPunct="0">
              <a:lnSpc>
                <a:spcPct val="100000"/>
              </a:lnSpc>
              <a:spcBef>
                <a:spcPct val="0"/>
              </a:spcBef>
              <a:spcAft>
                <a:spcPct val="0"/>
              </a:spcAft>
              <a:buClrTx/>
              <a:buSzTx/>
              <a:buFontTx/>
              <a:buNone/>
              <a:tabLst/>
            </a:pPr>
            <a:r>
              <a:rPr lang="fr-FR" altLang="fr-FR" sz="2800" dirty="0" smtClean="0">
                <a:latin typeface="Agency FB" panose="020B0503020202020204" pitchFamily="34" charset="0"/>
              </a:rPr>
              <a:t> </a:t>
            </a:r>
            <a:r>
              <a:rPr lang="fr-FR" altLang="fr-FR" sz="2800" dirty="0">
                <a:latin typeface="Agency FB" panose="020B0503020202020204" pitchFamily="34" charset="0"/>
              </a:rPr>
              <a:t>unique</a:t>
            </a:r>
            <a:r>
              <a:rPr lang="fr-FR" altLang="fr-FR" sz="2800" dirty="0" smtClean="0">
                <a:latin typeface="Agency FB" panose="020B0503020202020204" pitchFamily="34" charset="0"/>
              </a:rPr>
              <a:t>.</a:t>
            </a:r>
          </a:p>
          <a:p>
            <a:pPr marL="457200" marR="0" lvl="0" indent="-457200" eaLnBrk="0" fontAlgn="base" hangingPunct="0">
              <a:lnSpc>
                <a:spcPct val="100000"/>
              </a:lnSpc>
              <a:spcBef>
                <a:spcPct val="0"/>
              </a:spcBef>
              <a:spcAft>
                <a:spcPct val="0"/>
              </a:spcAft>
              <a:buClrTx/>
              <a:buSzTx/>
              <a:buFont typeface="Wingdings" panose="05000000000000000000" pitchFamily="2" charset="2"/>
              <a:buChar char="q"/>
              <a:tabLst/>
            </a:pPr>
            <a:r>
              <a:rPr lang="fr-FR" altLang="fr-FR" sz="2800" dirty="0" smtClean="0">
                <a:latin typeface="Agency FB" panose="020B0503020202020204" pitchFamily="34" charset="0"/>
              </a:rPr>
              <a:t> Cependant </a:t>
            </a:r>
            <a:r>
              <a:rPr lang="fr-FR" altLang="fr-FR" sz="2800" dirty="0">
                <a:latin typeface="Agency FB" panose="020B0503020202020204" pitchFamily="34" charset="0"/>
              </a:rPr>
              <a:t>il est préférable d’utiliser </a:t>
            </a:r>
            <a:r>
              <a:rPr lang="fr-FR" altLang="fr-FR" sz="2800" b="1" dirty="0">
                <a:solidFill>
                  <a:srgbClr val="92D050"/>
                </a:solidFill>
                <a:latin typeface="Agency FB" panose="020B0503020202020204" pitchFamily="34" charset="0"/>
              </a:rPr>
              <a:t>git rebase </a:t>
            </a:r>
            <a:r>
              <a:rPr lang="fr-FR" altLang="fr-FR" sz="2800" dirty="0">
                <a:latin typeface="Agency FB" panose="020B0503020202020204" pitchFamily="34" charset="0"/>
              </a:rPr>
              <a:t>uniquement sur des branches locales ou des branches </a:t>
            </a:r>
            <a:endParaRPr lang="fr-FR" altLang="fr-FR" sz="2800" dirty="0" smtClean="0">
              <a:latin typeface="Agency FB" panose="020B0503020202020204" pitchFamily="34" charset="0"/>
            </a:endParaRPr>
          </a:p>
          <a:p>
            <a:pPr marR="0" lvl="0" indent="0" eaLnBrk="0" fontAlgn="base" hangingPunct="0">
              <a:lnSpc>
                <a:spcPct val="100000"/>
              </a:lnSpc>
              <a:spcBef>
                <a:spcPct val="0"/>
              </a:spcBef>
              <a:spcAft>
                <a:spcPct val="0"/>
              </a:spcAft>
              <a:buClrTx/>
              <a:buSzTx/>
              <a:buFontTx/>
              <a:buNone/>
              <a:tabLst/>
            </a:pPr>
            <a:r>
              <a:rPr lang="fr-FR" altLang="fr-FR" sz="2800" dirty="0" smtClean="0">
                <a:latin typeface="Agency FB" panose="020B0503020202020204" pitchFamily="34" charset="0"/>
              </a:rPr>
              <a:t>de </a:t>
            </a:r>
            <a:r>
              <a:rPr lang="fr-FR" altLang="fr-FR" sz="2800" dirty="0">
                <a:latin typeface="Agency FB" panose="020B0503020202020204" pitchFamily="34" charset="0"/>
              </a:rPr>
              <a:t>développement </a:t>
            </a:r>
            <a:r>
              <a:rPr lang="fr-FR" altLang="fr-FR" sz="2800" dirty="0" err="1" smtClean="0">
                <a:latin typeface="Agency FB" panose="020B0503020202020204" pitchFamily="34" charset="0"/>
              </a:rPr>
              <a:t>personnel,car</a:t>
            </a:r>
            <a:r>
              <a:rPr lang="fr-FR" altLang="fr-FR" sz="2800" dirty="0" smtClean="0">
                <a:latin typeface="Agency FB" panose="020B0503020202020204" pitchFamily="34" charset="0"/>
              </a:rPr>
              <a:t> </a:t>
            </a:r>
            <a:r>
              <a:rPr lang="fr-FR" altLang="fr-FR" sz="2800" dirty="0">
                <a:latin typeface="Agency FB" panose="020B0503020202020204" pitchFamily="34" charset="0"/>
              </a:rPr>
              <a:t>réécrire l’historique d’une branche partagée peut créer des conflits </a:t>
            </a:r>
            <a:endParaRPr lang="fr-FR" altLang="fr-FR" sz="2800" dirty="0" smtClean="0">
              <a:latin typeface="Agency FB" panose="020B0503020202020204" pitchFamily="34" charset="0"/>
            </a:endParaRPr>
          </a:p>
          <a:p>
            <a:pPr marR="0" lvl="0" indent="0" eaLnBrk="0" fontAlgn="base" hangingPunct="0">
              <a:lnSpc>
                <a:spcPct val="100000"/>
              </a:lnSpc>
              <a:spcBef>
                <a:spcPct val="0"/>
              </a:spcBef>
              <a:spcAft>
                <a:spcPct val="0"/>
              </a:spcAft>
              <a:buClrTx/>
              <a:buSzTx/>
              <a:buFontTx/>
              <a:buNone/>
              <a:tabLst/>
            </a:pPr>
            <a:r>
              <a:rPr lang="fr-FR" altLang="fr-FR" sz="2800" dirty="0" smtClean="0">
                <a:latin typeface="Agency FB" panose="020B0503020202020204" pitchFamily="34" charset="0"/>
              </a:rPr>
              <a:t>avec </a:t>
            </a:r>
            <a:r>
              <a:rPr lang="fr-FR" altLang="fr-FR" sz="2800" dirty="0">
                <a:latin typeface="Agency FB" panose="020B0503020202020204" pitchFamily="34" charset="0"/>
              </a:rPr>
              <a:t>les autres développeurs. </a:t>
            </a:r>
          </a:p>
        </p:txBody>
      </p:sp>
    </p:spTree>
    <p:extLst>
      <p:ext uri="{BB962C8B-B14F-4D97-AF65-F5344CB8AC3E}">
        <p14:creationId xmlns:p14="http://schemas.microsoft.com/office/powerpoint/2010/main" val="35396732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2"/>
          <p:cNvSpPr txBox="1"/>
          <p:nvPr/>
        </p:nvSpPr>
        <p:spPr>
          <a:xfrm rot="10800000" flipV="1">
            <a:off x="-152400" y="988463"/>
            <a:ext cx="8432800" cy="654025"/>
          </a:xfrm>
          <a:prstGeom prst="rect">
            <a:avLst/>
          </a:prstGeom>
        </p:spPr>
        <p:txBody>
          <a:bodyPr wrap="square" lIns="0" tIns="0" rIns="0" bIns="0" rtlCol="0" anchor="t">
            <a:spAutoFit/>
          </a:bodyPr>
          <a:lstStyle>
            <a:defPPr/>
          </a:lstStyle>
          <a:p>
            <a:pPr>
              <a:lnSpc>
                <a:spcPts val="5073"/>
              </a:lnSpc>
            </a:pPr>
            <a:r>
              <a:rPr lang="fr-FR" sz="4000" b="1" dirty="0"/>
              <a:t>. </a:t>
            </a:r>
            <a:r>
              <a:rPr lang="fr-FR" sz="4800" b="1" u="sng" spc="400" dirty="0">
                <a:solidFill>
                  <a:schemeClr val="bg1"/>
                </a:solidFill>
              </a:rPr>
              <a:t>Rebasage et corrections :</a:t>
            </a:r>
            <a:endParaRPr lang="en-US" sz="3624" b="1" u="sng" spc="400" dirty="0">
              <a:solidFill>
                <a:schemeClr val="bg1"/>
              </a:solidFill>
              <a:latin typeface="Cy Grotesk Wide Bold"/>
              <a:ea typeface="Cy Grotesk Wide Bold"/>
              <a:cs typeface="Cy Grotesk Wide Bold"/>
              <a:sym typeface="Cy Grotesk Wide Bold"/>
            </a:endParaRPr>
          </a:p>
        </p:txBody>
      </p:sp>
      <p:sp>
        <p:nvSpPr>
          <p:cNvPr id="3" name="TextBox 3"/>
          <p:cNvSpPr txBox="1"/>
          <p:nvPr/>
        </p:nvSpPr>
        <p:spPr>
          <a:xfrm>
            <a:off x="762000" y="3497413"/>
            <a:ext cx="8483600" cy="205184"/>
          </a:xfrm>
          <a:prstGeom prst="rect">
            <a:avLst/>
          </a:prstGeom>
        </p:spPr>
        <p:txBody>
          <a:bodyPr wrap="square" lIns="0" tIns="0" rIns="0" bIns="0" rtlCol="0" anchor="t">
            <a:spAutoFit/>
          </a:bodyPr>
          <a:lstStyle>
            <a:defPPr/>
          </a:lstStyle>
          <a:p>
            <a:pPr>
              <a:lnSpc>
                <a:spcPts val="1555"/>
              </a:lnSpc>
            </a:pPr>
            <a:r>
              <a:rPr lang="fr-FR" sz="2133" dirty="0">
                <a:solidFill>
                  <a:srgbClr val="F1EBE1"/>
                </a:solidFill>
                <a:latin typeface="Bahnschrift SemiLight Condensed" pitchFamily="34" charset="0"/>
                <a:ea typeface="Cy Grotesk Wide"/>
                <a:cs typeface="Cy Grotesk Wide"/>
                <a:sym typeface="Cy Grotesk Wide"/>
              </a:rPr>
              <a:t> </a:t>
            </a:r>
            <a:endParaRPr lang="en-US" sz="2133" dirty="0">
              <a:solidFill>
                <a:srgbClr val="F1EBE1"/>
              </a:solidFill>
              <a:latin typeface="Bahnschrift SemiLight Condensed" pitchFamily="34" charset="0"/>
              <a:ea typeface="Cy Grotesk Wide"/>
              <a:cs typeface="Cy Grotesk Wide"/>
              <a:sym typeface="Cy Grotesk Wide"/>
            </a:endParaRPr>
          </a:p>
        </p:txBody>
      </p:sp>
      <p:sp>
        <p:nvSpPr>
          <p:cNvPr id="6" name="TextBox 4"/>
          <p:cNvSpPr txBox="1"/>
          <p:nvPr/>
        </p:nvSpPr>
        <p:spPr>
          <a:xfrm>
            <a:off x="5369972" y="2685114"/>
            <a:ext cx="5980320" cy="4564776"/>
          </a:xfrm>
          <a:prstGeom prst="rect">
            <a:avLst/>
          </a:prstGeom>
        </p:spPr>
        <p:txBody>
          <a:bodyPr lIns="0" tIns="0" rIns="0" bIns="0" rtlCol="0" anchor="t">
            <a:spAutoFit/>
          </a:bodyPr>
          <a:lstStyle>
            <a:defPPr>
              <a:defRPr lang="en-US"/>
            </a:defPPr>
          </a:lstStyle>
          <a:p>
            <a:pPr algn="r">
              <a:lnSpc>
                <a:spcPts val="39004"/>
              </a:lnSpc>
            </a:pPr>
            <a:r>
              <a:rPr lang="en-US" sz="27860" b="1" dirty="0" smtClean="0">
                <a:solidFill>
                  <a:srgbClr val="FFFF00"/>
                </a:solidFill>
                <a:latin typeface="Cy Grotesk Wide Bold"/>
                <a:ea typeface="Cy Grotesk Wide Bold"/>
                <a:cs typeface="Cy Grotesk Wide Bold"/>
                <a:sym typeface="Cy Grotesk Wide Bold"/>
              </a:rPr>
              <a:t>02</a:t>
            </a:r>
            <a:endParaRPr lang="en-US" sz="27860" b="1" dirty="0">
              <a:solidFill>
                <a:srgbClr val="FFFF00"/>
              </a:solidFill>
              <a:latin typeface="Cy Grotesk Wide Bold"/>
              <a:ea typeface="Cy Grotesk Wide Bold"/>
              <a:cs typeface="Cy Grotesk Wide Bold"/>
              <a:sym typeface="Cy Grotesk Wide Bold"/>
            </a:endParaRPr>
          </a:p>
        </p:txBody>
      </p:sp>
      <p:sp>
        <p:nvSpPr>
          <p:cNvPr id="4" name="Rectangle 3"/>
          <p:cNvSpPr/>
          <p:nvPr/>
        </p:nvSpPr>
        <p:spPr>
          <a:xfrm>
            <a:off x="366956" y="2432628"/>
            <a:ext cx="5398061" cy="830997"/>
          </a:xfrm>
          <a:prstGeom prst="rect">
            <a:avLst/>
          </a:prstGeom>
        </p:spPr>
        <p:txBody>
          <a:bodyPr wrap="square">
            <a:spAutoFit/>
          </a:bodyPr>
          <a:lstStyle/>
          <a:p>
            <a:pPr marL="1028700" indent="-1028700">
              <a:buFont typeface="+mj-lt"/>
              <a:buAutoNum type="romanUcPeriod" startAt="2"/>
            </a:pPr>
            <a:r>
              <a:rPr lang="fr-FR" sz="4800" b="1" u="sng" spc="400" dirty="0">
                <a:solidFill>
                  <a:srgbClr val="FFFF00"/>
                </a:solidFill>
              </a:rPr>
              <a:t>git </a:t>
            </a:r>
            <a:r>
              <a:rPr lang="fr-FR" sz="4800" b="1" u="sng" spc="400" dirty="0" smtClean="0">
                <a:solidFill>
                  <a:srgbClr val="FFFF00"/>
                </a:solidFill>
              </a:rPr>
              <a:t>reset:</a:t>
            </a:r>
            <a:endParaRPr lang="fr-FR" sz="4800" b="1" u="sng" spc="400" dirty="0">
              <a:solidFill>
                <a:srgbClr val="FFFF00"/>
              </a:solidFill>
            </a:endParaRP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986" y="3702597"/>
            <a:ext cx="3048000" cy="2520950"/>
          </a:xfrm>
          <a:prstGeom prst="rect">
            <a:avLst/>
          </a:prstGeom>
        </p:spPr>
      </p:pic>
    </p:spTree>
    <p:extLst>
      <p:ext uri="{BB962C8B-B14F-4D97-AF65-F5344CB8AC3E}">
        <p14:creationId xmlns:p14="http://schemas.microsoft.com/office/powerpoint/2010/main" val="20127312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Rectangle à coins arrondis 1"/>
          <p:cNvSpPr/>
          <p:nvPr/>
        </p:nvSpPr>
        <p:spPr>
          <a:xfrm>
            <a:off x="3468913" y="44191"/>
            <a:ext cx="4717143" cy="98697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spc="400" dirty="0">
                <a:solidFill>
                  <a:schemeClr val="tx2"/>
                </a:solidFill>
              </a:rPr>
              <a:t>git reset:</a:t>
            </a:r>
          </a:p>
        </p:txBody>
      </p:sp>
      <p:sp>
        <p:nvSpPr>
          <p:cNvPr id="5" name="Flèche vers le bas 4"/>
          <p:cNvSpPr/>
          <p:nvPr/>
        </p:nvSpPr>
        <p:spPr>
          <a:xfrm>
            <a:off x="5558971" y="1030514"/>
            <a:ext cx="537029" cy="8853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2">
                  <a:lumMod val="25000"/>
                </a:schemeClr>
              </a:solidFill>
            </a:endParaRPr>
          </a:p>
        </p:txBody>
      </p:sp>
      <p:sp>
        <p:nvSpPr>
          <p:cNvPr id="6" name="Rectangle 5"/>
          <p:cNvSpPr/>
          <p:nvPr/>
        </p:nvSpPr>
        <p:spPr>
          <a:xfrm>
            <a:off x="0" y="1915885"/>
            <a:ext cx="12192000" cy="4942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9" name="ZoneTexte 8"/>
          <p:cNvSpPr txBox="1"/>
          <p:nvPr/>
        </p:nvSpPr>
        <p:spPr>
          <a:xfrm>
            <a:off x="4474002" y="5021943"/>
            <a:ext cx="7852229" cy="3672114"/>
          </a:xfrm>
          <a:prstGeom prst="rect">
            <a:avLst/>
          </a:prstGeom>
          <a:noFill/>
        </p:spPr>
        <p:txBody>
          <a:bodyPr wrap="square" rtlCol="0">
            <a:spAutoFit/>
          </a:bodyPr>
          <a:lstStyle/>
          <a:p>
            <a:endParaRPr lang="fr-FR" dirty="0"/>
          </a:p>
        </p:txBody>
      </p:sp>
      <p:sp>
        <p:nvSpPr>
          <p:cNvPr id="4" name="Rectangle 2"/>
          <p:cNvSpPr>
            <a:spLocks noChangeArrowheads="1"/>
          </p:cNvSpPr>
          <p:nvPr/>
        </p:nvSpPr>
        <p:spPr bwMode="auto">
          <a:xfrm>
            <a:off x="438150" y="2244394"/>
            <a:ext cx="1160145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4800" dirty="0">
                <a:latin typeface="Agency FB" panose="020B0503020202020204" pitchFamily="34" charset="0"/>
              </a:rPr>
              <a:t>La commande git reset est un outil puissant pour annuler ou corriger des commits en déplaçant la tête </a:t>
            </a:r>
            <a:r>
              <a:rPr lang="fr-FR" altLang="fr-FR" sz="4800" dirty="0" smtClean="0">
                <a:latin typeface="Agency FB" panose="020B0503020202020204" pitchFamily="34" charset="0"/>
              </a:rPr>
              <a:t>de la </a:t>
            </a:r>
            <a:r>
              <a:rPr lang="fr-FR" altLang="fr-FR" sz="4800" dirty="0">
                <a:latin typeface="Agency FB" panose="020B0503020202020204" pitchFamily="34" charset="0"/>
              </a:rPr>
              <a:t>branche actuelle vers un état précédent dans l’historique. Elle est particulièrement utile pour corriger des erreurs de commits </a:t>
            </a:r>
            <a:r>
              <a:rPr lang="fr-FR" altLang="fr-FR" sz="4800" dirty="0" smtClean="0">
                <a:latin typeface="Agency FB" panose="020B0503020202020204" pitchFamily="34" charset="0"/>
              </a:rPr>
              <a:t> ou </a:t>
            </a:r>
            <a:r>
              <a:rPr lang="fr-FR" altLang="fr-FR" sz="4800" dirty="0">
                <a:latin typeface="Agency FB" panose="020B0503020202020204" pitchFamily="34" charset="0"/>
              </a:rPr>
              <a:t>nettoyer l’historique avant une intégration </a:t>
            </a:r>
          </a:p>
        </p:txBody>
      </p:sp>
    </p:spTree>
    <p:extLst>
      <p:ext uri="{BB962C8B-B14F-4D97-AF65-F5344CB8AC3E}">
        <p14:creationId xmlns:p14="http://schemas.microsoft.com/office/powerpoint/2010/main" val="20954730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2"/>
          <p:cNvSpPr txBox="1"/>
          <p:nvPr/>
        </p:nvSpPr>
        <p:spPr>
          <a:xfrm rot="10800000" flipV="1">
            <a:off x="-152400" y="988463"/>
            <a:ext cx="8432800" cy="654025"/>
          </a:xfrm>
          <a:prstGeom prst="rect">
            <a:avLst/>
          </a:prstGeom>
        </p:spPr>
        <p:txBody>
          <a:bodyPr wrap="square" lIns="0" tIns="0" rIns="0" bIns="0" rtlCol="0" anchor="t">
            <a:spAutoFit/>
          </a:bodyPr>
          <a:lstStyle>
            <a:defPPr/>
          </a:lstStyle>
          <a:p>
            <a:pPr>
              <a:lnSpc>
                <a:spcPts val="5073"/>
              </a:lnSpc>
            </a:pPr>
            <a:r>
              <a:rPr lang="fr-FR" sz="4000" b="1" dirty="0"/>
              <a:t>. </a:t>
            </a:r>
            <a:r>
              <a:rPr lang="fr-FR" sz="4800" b="1" u="sng" spc="400" dirty="0">
                <a:solidFill>
                  <a:schemeClr val="bg1"/>
                </a:solidFill>
              </a:rPr>
              <a:t>Rebasage et corrections :</a:t>
            </a:r>
            <a:endParaRPr lang="en-US" sz="3624" b="1" u="sng" spc="400" dirty="0">
              <a:solidFill>
                <a:schemeClr val="bg1"/>
              </a:solidFill>
              <a:latin typeface="Cy Grotesk Wide Bold"/>
              <a:ea typeface="Cy Grotesk Wide Bold"/>
              <a:cs typeface="Cy Grotesk Wide Bold"/>
              <a:sym typeface="Cy Grotesk Wide Bold"/>
            </a:endParaRPr>
          </a:p>
        </p:txBody>
      </p:sp>
      <p:sp>
        <p:nvSpPr>
          <p:cNvPr id="3" name="TextBox 3"/>
          <p:cNvSpPr txBox="1"/>
          <p:nvPr/>
        </p:nvSpPr>
        <p:spPr>
          <a:xfrm>
            <a:off x="579775" y="3501865"/>
            <a:ext cx="8483600" cy="205184"/>
          </a:xfrm>
          <a:prstGeom prst="rect">
            <a:avLst/>
          </a:prstGeom>
        </p:spPr>
        <p:txBody>
          <a:bodyPr wrap="square" lIns="0" tIns="0" rIns="0" bIns="0" rtlCol="0" anchor="t">
            <a:spAutoFit/>
          </a:bodyPr>
          <a:lstStyle>
            <a:defPPr/>
          </a:lstStyle>
          <a:p>
            <a:pPr>
              <a:lnSpc>
                <a:spcPts val="1555"/>
              </a:lnSpc>
            </a:pPr>
            <a:r>
              <a:rPr lang="fr-FR" sz="2133" dirty="0">
                <a:solidFill>
                  <a:srgbClr val="F1EBE1"/>
                </a:solidFill>
                <a:latin typeface="Bahnschrift SemiLight Condensed" pitchFamily="34" charset="0"/>
                <a:ea typeface="Cy Grotesk Wide"/>
                <a:cs typeface="Cy Grotesk Wide"/>
                <a:sym typeface="Cy Grotesk Wide"/>
              </a:rPr>
              <a:t> </a:t>
            </a:r>
            <a:endParaRPr lang="en-US" sz="2133" dirty="0">
              <a:solidFill>
                <a:srgbClr val="F1EBE1"/>
              </a:solidFill>
              <a:latin typeface="Bahnschrift SemiLight Condensed" pitchFamily="34" charset="0"/>
              <a:ea typeface="Cy Grotesk Wide"/>
              <a:cs typeface="Cy Grotesk Wide"/>
              <a:sym typeface="Cy Grotesk Wide"/>
            </a:endParaRPr>
          </a:p>
        </p:txBody>
      </p:sp>
      <p:sp>
        <p:nvSpPr>
          <p:cNvPr id="6" name="TextBox 4"/>
          <p:cNvSpPr txBox="1"/>
          <p:nvPr/>
        </p:nvSpPr>
        <p:spPr>
          <a:xfrm>
            <a:off x="5369972" y="2685114"/>
            <a:ext cx="5980320" cy="4564776"/>
          </a:xfrm>
          <a:prstGeom prst="rect">
            <a:avLst/>
          </a:prstGeom>
        </p:spPr>
        <p:txBody>
          <a:bodyPr lIns="0" tIns="0" rIns="0" bIns="0" rtlCol="0" anchor="t">
            <a:spAutoFit/>
          </a:bodyPr>
          <a:lstStyle>
            <a:defPPr>
              <a:defRPr lang="en-US"/>
            </a:defPPr>
          </a:lstStyle>
          <a:p>
            <a:pPr algn="r">
              <a:lnSpc>
                <a:spcPts val="39004"/>
              </a:lnSpc>
            </a:pPr>
            <a:r>
              <a:rPr lang="en-US" sz="27860" b="1" dirty="0" smtClean="0">
                <a:solidFill>
                  <a:srgbClr val="FFFF00"/>
                </a:solidFill>
                <a:latin typeface="Cy Grotesk Wide Bold"/>
                <a:ea typeface="Cy Grotesk Wide Bold"/>
                <a:cs typeface="Cy Grotesk Wide Bold"/>
                <a:sym typeface="Cy Grotesk Wide Bold"/>
              </a:rPr>
              <a:t>02</a:t>
            </a:r>
            <a:endParaRPr lang="en-US" sz="27860" b="1" dirty="0">
              <a:solidFill>
                <a:srgbClr val="FFFF00"/>
              </a:solidFill>
              <a:latin typeface="Cy Grotesk Wide Bold"/>
              <a:ea typeface="Cy Grotesk Wide Bold"/>
              <a:cs typeface="Cy Grotesk Wide Bold"/>
              <a:sym typeface="Cy Grotesk Wide Bold"/>
            </a:endParaRPr>
          </a:p>
        </p:txBody>
      </p:sp>
      <p:sp>
        <p:nvSpPr>
          <p:cNvPr id="4" name="Rectangle 3"/>
          <p:cNvSpPr/>
          <p:nvPr/>
        </p:nvSpPr>
        <p:spPr>
          <a:xfrm>
            <a:off x="395044" y="2652044"/>
            <a:ext cx="5583083" cy="830997"/>
          </a:xfrm>
          <a:prstGeom prst="rect">
            <a:avLst/>
          </a:prstGeom>
        </p:spPr>
        <p:txBody>
          <a:bodyPr wrap="square">
            <a:spAutoFit/>
          </a:bodyPr>
          <a:lstStyle/>
          <a:p>
            <a:pPr marL="1028700" indent="-1028700">
              <a:buFont typeface="+mj-lt"/>
              <a:buAutoNum type="romanUcPeriod" startAt="2"/>
            </a:pPr>
            <a:r>
              <a:rPr lang="fr-FR" sz="4800" b="1" u="sng" spc="400" dirty="0">
                <a:solidFill>
                  <a:srgbClr val="FFFF00"/>
                </a:solidFill>
              </a:rPr>
              <a:t>git </a:t>
            </a:r>
            <a:r>
              <a:rPr lang="fr-FR" sz="4800" b="1" u="sng" spc="400" dirty="0" smtClean="0">
                <a:solidFill>
                  <a:srgbClr val="FFFF00"/>
                </a:solidFill>
              </a:rPr>
              <a:t>reset:</a:t>
            </a:r>
            <a:endParaRPr lang="fr-FR" sz="4800" b="1" u="sng" spc="400" dirty="0">
              <a:solidFill>
                <a:srgbClr val="FFFF00"/>
              </a:solidFill>
            </a:endParaRP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9913" y="0"/>
            <a:ext cx="3048000" cy="2520950"/>
          </a:xfrm>
          <a:prstGeom prst="rect">
            <a:avLst/>
          </a:prstGeom>
        </p:spPr>
      </p:pic>
      <p:sp>
        <p:nvSpPr>
          <p:cNvPr id="7" name="Rectangle 6"/>
          <p:cNvSpPr/>
          <p:nvPr/>
        </p:nvSpPr>
        <p:spPr>
          <a:xfrm>
            <a:off x="977521" y="3998006"/>
            <a:ext cx="4943367" cy="1938992"/>
          </a:xfrm>
          <a:prstGeom prst="rect">
            <a:avLst/>
          </a:prstGeom>
        </p:spPr>
        <p:txBody>
          <a:bodyPr wrap="square">
            <a:spAutoFit/>
          </a:bodyPr>
          <a:lstStyle/>
          <a:p>
            <a:pPr lvl="0" eaLnBrk="0" fontAlgn="base" hangingPunct="0">
              <a:spcBef>
                <a:spcPct val="0"/>
              </a:spcBef>
              <a:spcAft>
                <a:spcPct val="0"/>
              </a:spcAft>
            </a:pPr>
            <a:r>
              <a:rPr lang="fr-FR" altLang="fr-FR" sz="4000" dirty="0">
                <a:solidFill>
                  <a:srgbClr val="92D050"/>
                </a:solidFill>
                <a:latin typeface="Bahnschrift Light" panose="020B0502040204020203" pitchFamily="34" charset="0"/>
              </a:rPr>
              <a:t>Git propose trois options principales pour reset </a:t>
            </a:r>
          </a:p>
        </p:txBody>
      </p:sp>
    </p:spTree>
    <p:extLst>
      <p:ext uri="{BB962C8B-B14F-4D97-AF65-F5344CB8AC3E}">
        <p14:creationId xmlns:p14="http://schemas.microsoft.com/office/powerpoint/2010/main" val="38594405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extBox 5"/>
          <p:cNvSpPr txBox="1"/>
          <p:nvPr/>
        </p:nvSpPr>
        <p:spPr>
          <a:xfrm>
            <a:off x="685800" y="1454979"/>
            <a:ext cx="3377457" cy="192360"/>
          </a:xfrm>
          <a:prstGeom prst="rect">
            <a:avLst/>
          </a:prstGeom>
        </p:spPr>
        <p:txBody>
          <a:bodyPr lIns="0" tIns="0" rIns="0" bIns="0" rtlCol="0" anchor="t">
            <a:spAutoFit/>
          </a:bodyPr>
          <a:lstStyle>
            <a:defPPr>
              <a:defRPr lang="en-US"/>
            </a:defPPr>
          </a:lstStyle>
          <a:p>
            <a:pPr>
              <a:lnSpc>
                <a:spcPts val="1493"/>
              </a:lnSpc>
            </a:pPr>
            <a:r>
              <a:rPr lang="en-US" sz="1066">
                <a:solidFill>
                  <a:srgbClr val="064259"/>
                </a:solidFill>
                <a:latin typeface="Cy Grotesk Wide"/>
                <a:ea typeface="Cy Grotesk Wide"/>
                <a:cs typeface="Cy Grotesk Wide"/>
                <a:sym typeface="Cy Grotesk Wide"/>
              </a:rPr>
              <a:t>.</a:t>
            </a:r>
          </a:p>
        </p:txBody>
      </p:sp>
      <p:sp>
        <p:nvSpPr>
          <p:cNvPr id="6" name="TextBox 6"/>
          <p:cNvSpPr txBox="1"/>
          <p:nvPr/>
        </p:nvSpPr>
        <p:spPr>
          <a:xfrm>
            <a:off x="685800" y="4030321"/>
            <a:ext cx="3377457" cy="192360"/>
          </a:xfrm>
          <a:prstGeom prst="rect">
            <a:avLst/>
          </a:prstGeom>
        </p:spPr>
        <p:txBody>
          <a:bodyPr lIns="0" tIns="0" rIns="0" bIns="0" rtlCol="0" anchor="t">
            <a:spAutoFit/>
          </a:bodyPr>
          <a:lstStyle>
            <a:defPPr>
              <a:defRPr lang="en-US"/>
            </a:defPPr>
          </a:lstStyle>
          <a:p>
            <a:pPr>
              <a:lnSpc>
                <a:spcPts val="1493"/>
              </a:lnSpc>
            </a:pPr>
            <a:r>
              <a:rPr lang="en-US" sz="1066">
                <a:solidFill>
                  <a:srgbClr val="064259"/>
                </a:solidFill>
                <a:latin typeface="Cy Grotesk Wide"/>
                <a:ea typeface="Cy Grotesk Wide"/>
                <a:cs typeface="Cy Grotesk Wide"/>
                <a:sym typeface="Cy Grotesk Wide"/>
              </a:rPr>
              <a:t>.</a:t>
            </a:r>
          </a:p>
        </p:txBody>
      </p:sp>
      <p:grpSp>
        <p:nvGrpSpPr>
          <p:cNvPr id="10" name="Group 10"/>
          <p:cNvGrpSpPr/>
          <p:nvPr/>
        </p:nvGrpSpPr>
        <p:grpSpPr>
          <a:xfrm rot="5400000">
            <a:off x="11557523" y="356318"/>
            <a:ext cx="1141953" cy="429319"/>
            <a:chOff x="0" y="0"/>
            <a:chExt cx="487267" cy="183189"/>
          </a:xfrm>
        </p:grpSpPr>
        <p:sp>
          <p:nvSpPr>
            <p:cNvPr id="11" name="Freeform 11"/>
            <p:cNvSpPr/>
            <p:nvPr/>
          </p:nvSpPr>
          <p:spPr>
            <a:xfrm>
              <a:off x="0" y="0"/>
              <a:ext cx="487267" cy="183189"/>
            </a:xfrm>
            <a:custGeom>
              <a:avLst/>
              <a:gdLst/>
              <a:ahLst/>
              <a:cxnLst/>
              <a:rect l="l" t="t" r="r" b="b"/>
              <a:pathLst>
                <a:path w="487267" h="183189">
                  <a:moveTo>
                    <a:pt x="0" y="0"/>
                  </a:moveTo>
                  <a:lnTo>
                    <a:pt x="487267" y="0"/>
                  </a:lnTo>
                  <a:lnTo>
                    <a:pt x="487267" y="183189"/>
                  </a:lnTo>
                  <a:lnTo>
                    <a:pt x="0" y="183189"/>
                  </a:lnTo>
                  <a:close/>
                </a:path>
              </a:pathLst>
            </a:custGeom>
            <a:solidFill>
              <a:srgbClr val="DF5C3E"/>
            </a:solidFill>
          </p:spPr>
          <p:txBody>
            <a:bodyPr/>
            <a:lstStyle>
              <a:defPPr>
                <a:defRPr lang="en-US"/>
              </a:defPPr>
            </a:lstStyle>
            <a:p>
              <a:endParaRPr sz="1200"/>
            </a:p>
          </p:txBody>
        </p:sp>
        <p:sp>
          <p:nvSpPr>
            <p:cNvPr id="12" name="TextBox 12"/>
            <p:cNvSpPr txBox="1"/>
            <p:nvPr/>
          </p:nvSpPr>
          <p:spPr>
            <a:xfrm>
              <a:off x="0" y="-38100"/>
              <a:ext cx="487267" cy="221289"/>
            </a:xfrm>
            <a:prstGeom prst="rect">
              <a:avLst/>
            </a:prstGeom>
          </p:spPr>
          <p:txBody>
            <a:bodyPr lIns="32809" tIns="32809" rIns="32809" bIns="32809" rtlCol="0" anchor="ctr"/>
            <a:lstStyle>
              <a:defPPr>
                <a:defRPr lang="en-US"/>
              </a:defPPr>
            </a:lstStyle>
            <a:p>
              <a:pPr algn="ctr">
                <a:lnSpc>
                  <a:spcPts val="1660"/>
                </a:lnSpc>
              </a:pPr>
              <a:endParaRPr sz="1200"/>
            </a:p>
          </p:txBody>
        </p:sp>
      </p:grpSp>
      <p:sp>
        <p:nvSpPr>
          <p:cNvPr id="2" name="Rectangle : coins arrondis 1">
            <a:extLst>
              <a:ext uri="{FF2B5EF4-FFF2-40B4-BE49-F238E27FC236}">
                <a16:creationId xmlns:a16="http://schemas.microsoft.com/office/drawing/2014/main" xmlns="" id="{068AC70A-DE60-B7AA-F3C1-16FA65E17227}"/>
              </a:ext>
            </a:extLst>
          </p:cNvPr>
          <p:cNvSpPr/>
          <p:nvPr/>
        </p:nvSpPr>
        <p:spPr>
          <a:xfrm>
            <a:off x="3060700" y="1256997"/>
            <a:ext cx="5334000" cy="616779"/>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9pPr>
          </a:lstStyle>
          <a:p>
            <a:pPr algn="ctr"/>
            <a:endParaRPr lang="fr-FR" sz="3600" dirty="0"/>
          </a:p>
        </p:txBody>
      </p:sp>
      <p:sp>
        <p:nvSpPr>
          <p:cNvPr id="9" name="Rectangle : coins arrondis 8">
            <a:extLst>
              <a:ext uri="{FF2B5EF4-FFF2-40B4-BE49-F238E27FC236}">
                <a16:creationId xmlns:a16="http://schemas.microsoft.com/office/drawing/2014/main" xmlns="" id="{081ED6EF-8FE9-84A7-B9BB-7DF25AADDD91}"/>
              </a:ext>
            </a:extLst>
          </p:cNvPr>
          <p:cNvSpPr/>
          <p:nvPr/>
        </p:nvSpPr>
        <p:spPr>
          <a:xfrm>
            <a:off x="4715030" y="2857436"/>
            <a:ext cx="2717800" cy="757566"/>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9pPr>
          </a:lstStyle>
          <a:p>
            <a:pPr algn="ctr"/>
            <a:r>
              <a:rPr lang="fr-FR" sz="2667" dirty="0"/>
              <a:t>git reset --mixed &lt;commit&gt;</a:t>
            </a:r>
            <a:endParaRPr lang="fr-FR" sz="2667" b="1" dirty="0">
              <a:solidFill>
                <a:srgbClr val="0F0F0F"/>
              </a:solidFill>
              <a:latin typeface="Roboto" panose="02000000000000000000" pitchFamily="2" charset="0"/>
            </a:endParaRPr>
          </a:p>
        </p:txBody>
      </p:sp>
      <p:sp>
        <p:nvSpPr>
          <p:cNvPr id="13" name="Rectangle : coins arrondis 12">
            <a:extLst>
              <a:ext uri="{FF2B5EF4-FFF2-40B4-BE49-F238E27FC236}">
                <a16:creationId xmlns:a16="http://schemas.microsoft.com/office/drawing/2014/main" xmlns="" id="{17C20DAE-1A3B-35B3-9A2A-FBD3C54F1979}"/>
              </a:ext>
            </a:extLst>
          </p:cNvPr>
          <p:cNvSpPr/>
          <p:nvPr/>
        </p:nvSpPr>
        <p:spPr>
          <a:xfrm>
            <a:off x="890691" y="2857436"/>
            <a:ext cx="2153076" cy="822889"/>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9pPr>
          </a:lstStyle>
          <a:p>
            <a:pPr algn="ctr"/>
            <a:r>
              <a:rPr lang="fr-FR" sz="2400" dirty="0"/>
              <a:t>git reset --soft &lt;commit&gt;</a:t>
            </a:r>
          </a:p>
        </p:txBody>
      </p:sp>
      <p:sp>
        <p:nvSpPr>
          <p:cNvPr id="23" name="Rectangle 3"/>
          <p:cNvSpPr>
            <a:spLocks noChangeArrowheads="1"/>
          </p:cNvSpPr>
          <p:nvPr/>
        </p:nvSpPr>
        <p:spPr bwMode="auto">
          <a:xfrm>
            <a:off x="4721804" y="1232423"/>
            <a:ext cx="3939597"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0960" tIns="30480" rIns="60960" bIns="30480" numCol="1" anchor="ctr" anchorCtr="0" compatLnSpc="1">
            <a:prstTxWarp prst="textNoShape">
              <a:avLst/>
            </a:prstTxWarp>
            <a:spAutoFit/>
          </a:bodyPr>
          <a:lstStyle/>
          <a:p>
            <a:pPr defTabSz="609630" eaLnBrk="0" fontAlgn="base" hangingPunct="0">
              <a:spcBef>
                <a:spcPct val="0"/>
              </a:spcBef>
              <a:spcAft>
                <a:spcPct val="0"/>
              </a:spcAft>
            </a:pPr>
            <a:r>
              <a:rPr lang="fr-FR" altLang="fr-FR" sz="3600" b="1" dirty="0">
                <a:latin typeface="Arial Rounded MT Bold" panose="020F0704030504030204" pitchFamily="34" charset="0"/>
              </a:rPr>
              <a:t>git reset</a:t>
            </a:r>
            <a:endParaRPr lang="fr-FR" altLang="fr-FR" sz="6400" b="1" dirty="0">
              <a:latin typeface="Arial Rounded MT Bold" panose="020F0704030504030204" pitchFamily="34" charset="0"/>
            </a:endParaRPr>
          </a:p>
          <a:p>
            <a:pPr defTabSz="609630" eaLnBrk="0" fontAlgn="base" hangingPunct="0">
              <a:spcBef>
                <a:spcPct val="0"/>
              </a:spcBef>
              <a:spcAft>
                <a:spcPct val="0"/>
              </a:spcAft>
            </a:pPr>
            <a:endParaRPr lang="fr-FR" altLang="fr-FR" sz="6400" b="1" dirty="0">
              <a:latin typeface="Arial Rounded MT Bold" panose="020F0704030504030204" pitchFamily="34" charset="0"/>
            </a:endParaRPr>
          </a:p>
        </p:txBody>
      </p:sp>
      <p:sp>
        <p:nvSpPr>
          <p:cNvPr id="31" name="Rectangle 30"/>
          <p:cNvSpPr/>
          <p:nvPr/>
        </p:nvSpPr>
        <p:spPr>
          <a:xfrm>
            <a:off x="12181" y="4198743"/>
            <a:ext cx="4356619" cy="2659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fr-FR" sz="1200"/>
          </a:p>
        </p:txBody>
      </p:sp>
      <p:sp>
        <p:nvSpPr>
          <p:cNvPr id="32" name="ZoneTexte 31"/>
          <p:cNvSpPr txBox="1"/>
          <p:nvPr/>
        </p:nvSpPr>
        <p:spPr>
          <a:xfrm>
            <a:off x="310666" y="4574264"/>
            <a:ext cx="3752591" cy="2308324"/>
          </a:xfrm>
          <a:prstGeom prst="rect">
            <a:avLst/>
          </a:prstGeom>
          <a:noFill/>
        </p:spPr>
        <p:txBody>
          <a:bodyPr wrap="square" rtlCol="0">
            <a:spAutoFit/>
          </a:bodyPr>
          <a:lstStyle/>
          <a:p>
            <a:r>
              <a:rPr lang="fr-FR" sz="2400" dirty="0">
                <a:latin typeface="Bahnschrift SemiLight Condensed" panose="020B0502040204020203" pitchFamily="34" charset="0"/>
              </a:rPr>
              <a:t>Cette option retire les commits tout en conservant les changements dans l’index (staging area), ce qui permet de les revalider ou de les ajuster sans les perdre.</a:t>
            </a:r>
          </a:p>
        </p:txBody>
      </p:sp>
      <p:sp>
        <p:nvSpPr>
          <p:cNvPr id="50" name="Rectangle 49"/>
          <p:cNvSpPr/>
          <p:nvPr/>
        </p:nvSpPr>
        <p:spPr>
          <a:xfrm>
            <a:off x="4457344" y="4184472"/>
            <a:ext cx="4042698" cy="2659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fr-FR" sz="1200"/>
          </a:p>
        </p:txBody>
      </p:sp>
      <p:sp>
        <p:nvSpPr>
          <p:cNvPr id="42" name="Rectangle 4"/>
          <p:cNvSpPr>
            <a:spLocks noChangeArrowheads="1"/>
          </p:cNvSpPr>
          <p:nvPr/>
        </p:nvSpPr>
        <p:spPr bwMode="auto">
          <a:xfrm>
            <a:off x="4577125" y="4546327"/>
            <a:ext cx="3943067"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0960" tIns="30480" rIns="60960" bIns="30480" numCol="1" anchor="ctr" anchorCtr="0" compatLnSpc="1">
            <a:prstTxWarp prst="textNoShape">
              <a:avLst/>
            </a:prstTxWarp>
            <a:spAutoFit/>
          </a:bodyPr>
          <a:lstStyle/>
          <a:p>
            <a:pPr fontAlgn="base">
              <a:spcBef>
                <a:spcPct val="0"/>
              </a:spcBef>
              <a:spcAft>
                <a:spcPct val="0"/>
              </a:spcAft>
            </a:pPr>
            <a:r>
              <a:rPr lang="fr-FR" altLang="fr-FR" sz="2400" dirty="0">
                <a:latin typeface="Bahnschrift SemiLight Condensed" panose="020B0502040204020203" pitchFamily="34" charset="0"/>
              </a:rPr>
              <a:t>En utilisant </a:t>
            </a:r>
            <a:r>
              <a:rPr lang="fr-FR" altLang="fr-FR" sz="2400" dirty="0">
                <a:solidFill>
                  <a:srgbClr val="92D050"/>
                </a:solidFill>
                <a:latin typeface="Bahnschrift SemiLight Condensed" panose="020B0502040204020203" pitchFamily="34" charset="0"/>
              </a:rPr>
              <a:t>--mixed</a:t>
            </a:r>
            <a:r>
              <a:rPr lang="fr-FR" altLang="fr-FR" sz="2400" dirty="0">
                <a:latin typeface="Bahnschrift SemiLight Condensed" panose="020B0502040204020203" pitchFamily="34" charset="0"/>
              </a:rPr>
              <a:t>, Git supprime les</a:t>
            </a:r>
          </a:p>
          <a:p>
            <a:pPr fontAlgn="base">
              <a:spcBef>
                <a:spcPct val="0"/>
              </a:spcBef>
              <a:spcAft>
                <a:spcPct val="0"/>
              </a:spcAft>
            </a:pPr>
            <a:r>
              <a:rPr lang="fr-FR" altLang="fr-FR" sz="2400" dirty="0">
                <a:latin typeface="Bahnschrift SemiLight Condensed" panose="020B0502040204020203" pitchFamily="34" charset="0"/>
              </a:rPr>
              <a:t> commits et laisse les  modifications</a:t>
            </a:r>
          </a:p>
          <a:p>
            <a:pPr fontAlgn="base">
              <a:spcBef>
                <a:spcPct val="0"/>
              </a:spcBef>
              <a:spcAft>
                <a:spcPct val="0"/>
              </a:spcAft>
            </a:pPr>
            <a:r>
              <a:rPr lang="fr-FR" altLang="fr-FR" sz="2400" dirty="0">
                <a:latin typeface="Bahnschrift SemiLight Condensed" panose="020B0502040204020203" pitchFamily="34" charset="0"/>
              </a:rPr>
              <a:t> comme non ajoutées (unstaged), </a:t>
            </a:r>
          </a:p>
          <a:p>
            <a:pPr fontAlgn="base">
              <a:spcBef>
                <a:spcPct val="0"/>
              </a:spcBef>
              <a:spcAft>
                <a:spcPct val="0"/>
              </a:spcAft>
            </a:pPr>
            <a:r>
              <a:rPr lang="fr-FR" altLang="fr-FR" sz="2400" dirty="0">
                <a:latin typeface="Bahnschrift SemiLight Condensed" panose="020B0502040204020203" pitchFamily="34" charset="0"/>
              </a:rPr>
              <a:t>prêtes pour d’autres ajustements ou </a:t>
            </a:r>
          </a:p>
          <a:p>
            <a:pPr fontAlgn="base">
              <a:spcBef>
                <a:spcPct val="0"/>
              </a:spcBef>
              <a:spcAft>
                <a:spcPct val="0"/>
              </a:spcAft>
            </a:pPr>
            <a:r>
              <a:rPr lang="fr-FR" altLang="fr-FR" sz="2400" dirty="0">
                <a:latin typeface="Bahnschrift SemiLight Condensed" panose="020B0502040204020203" pitchFamily="34" charset="0"/>
              </a:rPr>
              <a:t>un nouvel ajout à l’index. </a:t>
            </a:r>
          </a:p>
        </p:txBody>
      </p:sp>
      <p:sp>
        <p:nvSpPr>
          <p:cNvPr id="54" name="Rectangle : coins arrondis 8">
            <a:extLst>
              <a:ext uri="{FF2B5EF4-FFF2-40B4-BE49-F238E27FC236}">
                <a16:creationId xmlns:a16="http://schemas.microsoft.com/office/drawing/2014/main" xmlns="" id="{081ED6EF-8FE9-84A7-B9BB-7DF25AADDD91}"/>
              </a:ext>
            </a:extLst>
          </p:cNvPr>
          <p:cNvSpPr/>
          <p:nvPr/>
        </p:nvSpPr>
        <p:spPr>
          <a:xfrm>
            <a:off x="9031394" y="2857436"/>
            <a:ext cx="2717800" cy="757566"/>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a:cs typeface="Arial"/>
                <a:sym typeface="Wingdings"/>
              </a:defRPr>
            </a:lvl9pPr>
          </a:lstStyle>
          <a:p>
            <a:pPr algn="ctr"/>
            <a:r>
              <a:rPr lang="fr-FR" sz="2667" dirty="0"/>
              <a:t>git reset --hard &lt;commit&gt;</a:t>
            </a:r>
            <a:endParaRPr lang="fr-FR" sz="2667" b="1" dirty="0">
              <a:solidFill>
                <a:srgbClr val="0F0F0F"/>
              </a:solidFill>
              <a:latin typeface="Roboto" panose="02000000000000000000" pitchFamily="2" charset="0"/>
            </a:endParaRPr>
          </a:p>
        </p:txBody>
      </p:sp>
      <p:sp>
        <p:nvSpPr>
          <p:cNvPr id="55" name="Rectangle 54"/>
          <p:cNvSpPr/>
          <p:nvPr/>
        </p:nvSpPr>
        <p:spPr>
          <a:xfrm>
            <a:off x="8588588" y="4170806"/>
            <a:ext cx="3603413" cy="2659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fr-FR" sz="1200"/>
          </a:p>
        </p:txBody>
      </p:sp>
      <p:sp>
        <p:nvSpPr>
          <p:cNvPr id="53" name="Rectangle 5"/>
          <p:cNvSpPr>
            <a:spLocks noChangeArrowheads="1"/>
          </p:cNvSpPr>
          <p:nvPr/>
        </p:nvSpPr>
        <p:spPr bwMode="auto">
          <a:xfrm>
            <a:off x="8588588" y="4361661"/>
            <a:ext cx="3648115"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0960" tIns="30480" rIns="60960" bIns="30480" numCol="1" anchor="ctr" anchorCtr="0" compatLnSpc="1">
            <a:prstTxWarp prst="textNoShape">
              <a:avLst/>
            </a:prstTxWarp>
            <a:spAutoFit/>
          </a:bodyPr>
          <a:lstStyle/>
          <a:p>
            <a:pPr fontAlgn="base">
              <a:spcBef>
                <a:spcPct val="0"/>
              </a:spcBef>
              <a:spcAft>
                <a:spcPct val="0"/>
              </a:spcAft>
            </a:pPr>
            <a:r>
              <a:rPr lang="fr-FR" altLang="fr-FR" sz="2400" dirty="0">
                <a:latin typeface="Bahnschrift SemiLight Condensed" panose="020B0502040204020203" pitchFamily="34" charset="0"/>
              </a:rPr>
              <a:t>Avec l’option </a:t>
            </a:r>
            <a:r>
              <a:rPr lang="fr-FR" altLang="fr-FR" sz="2400" dirty="0">
                <a:solidFill>
                  <a:srgbClr val="92D050"/>
                </a:solidFill>
                <a:latin typeface="Bahnschrift SemiLight Condensed" panose="020B0502040204020203" pitchFamily="34" charset="0"/>
              </a:rPr>
              <a:t>--hard</a:t>
            </a:r>
            <a:r>
              <a:rPr lang="fr-FR" altLang="fr-FR" sz="2400" dirty="0">
                <a:latin typeface="Bahnschrift SemiLight Condensed" panose="020B0502040204020203" pitchFamily="34" charset="0"/>
              </a:rPr>
              <a:t>, Git supprime</a:t>
            </a:r>
          </a:p>
          <a:p>
            <a:pPr fontAlgn="base">
              <a:spcBef>
                <a:spcPct val="0"/>
              </a:spcBef>
              <a:spcAft>
                <a:spcPct val="0"/>
              </a:spcAft>
            </a:pPr>
            <a:r>
              <a:rPr lang="fr-FR" altLang="fr-FR" sz="2400" dirty="0">
                <a:latin typeface="Bahnschrift SemiLight Condensed" panose="020B0502040204020203" pitchFamily="34" charset="0"/>
              </a:rPr>
              <a:t> non seulement les commits, mais</a:t>
            </a:r>
          </a:p>
          <a:p>
            <a:pPr fontAlgn="base">
              <a:spcBef>
                <a:spcPct val="0"/>
              </a:spcBef>
              <a:spcAft>
                <a:spcPct val="0"/>
              </a:spcAft>
            </a:pPr>
            <a:r>
              <a:rPr lang="fr-FR" altLang="fr-FR" sz="2400" dirty="0">
                <a:latin typeface="Bahnschrift SemiLight Condensed" panose="020B0502040204020203" pitchFamily="34" charset="0"/>
              </a:rPr>
              <a:t> également toutes les modification</a:t>
            </a:r>
          </a:p>
          <a:p>
            <a:pPr fontAlgn="base">
              <a:spcBef>
                <a:spcPct val="0"/>
              </a:spcBef>
              <a:spcAft>
                <a:spcPct val="0"/>
              </a:spcAft>
            </a:pPr>
            <a:r>
              <a:rPr lang="fr-FR" altLang="fr-FR" sz="2400" dirty="0">
                <a:latin typeface="Bahnschrift SemiLight Condensed" panose="020B0502040204020203" pitchFamily="34" charset="0"/>
              </a:rPr>
              <a:t> associées, ce qui signifie que ces</a:t>
            </a:r>
          </a:p>
          <a:p>
            <a:pPr fontAlgn="base">
              <a:spcBef>
                <a:spcPct val="0"/>
              </a:spcBef>
              <a:spcAft>
                <a:spcPct val="0"/>
              </a:spcAft>
            </a:pPr>
            <a:r>
              <a:rPr lang="fr-FR" altLang="fr-FR" sz="2400" dirty="0">
                <a:latin typeface="Bahnschrift SemiLight Condensed" panose="020B0502040204020203" pitchFamily="34" charset="0"/>
              </a:rPr>
              <a:t> changements seront </a:t>
            </a:r>
          </a:p>
          <a:p>
            <a:pPr fontAlgn="base">
              <a:spcBef>
                <a:spcPct val="0"/>
              </a:spcBef>
              <a:spcAft>
                <a:spcPct val="0"/>
              </a:spcAft>
            </a:pPr>
            <a:r>
              <a:rPr lang="fr-FR" altLang="fr-FR" sz="2400" dirty="0">
                <a:latin typeface="Bahnschrift SemiLight Condensed" panose="020B0502040204020203" pitchFamily="34" charset="0"/>
              </a:rPr>
              <a:t>complètement perdus</a:t>
            </a:r>
            <a:r>
              <a:rPr lang="fr-FR" altLang="fr-FR" sz="1067" dirty="0"/>
              <a:t>. </a:t>
            </a:r>
            <a:endParaRPr lang="fr-FR" altLang="fr-FR" sz="1200" dirty="0">
              <a:latin typeface="Arial" panose="020B0604020202020204" pitchFamily="34" charset="0"/>
            </a:endParaRPr>
          </a:p>
        </p:txBody>
      </p:sp>
      <p:cxnSp>
        <p:nvCxnSpPr>
          <p:cNvPr id="59" name="Connecteur en angle 58"/>
          <p:cNvCxnSpPr>
            <a:stCxn id="2" idx="1"/>
          </p:cNvCxnSpPr>
          <p:nvPr/>
        </p:nvCxnSpPr>
        <p:spPr>
          <a:xfrm rot="10800000" flipV="1">
            <a:off x="1967230" y="1565386"/>
            <a:ext cx="1093471" cy="12674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eur en angle 62"/>
          <p:cNvCxnSpPr/>
          <p:nvPr/>
        </p:nvCxnSpPr>
        <p:spPr>
          <a:xfrm rot="16200000" flipH="1">
            <a:off x="5330708" y="2270768"/>
            <a:ext cx="959084" cy="1651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5" name="Connecteur en angle 1024"/>
          <p:cNvCxnSpPr>
            <a:stCxn id="2" idx="3"/>
            <a:endCxn id="54" idx="0"/>
          </p:cNvCxnSpPr>
          <p:nvPr/>
        </p:nvCxnSpPr>
        <p:spPr>
          <a:xfrm>
            <a:off x="8394700" y="1565387"/>
            <a:ext cx="1995594" cy="12920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8273421"/>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grpSp>
        <p:nvGrpSpPr>
          <p:cNvPr id="16" name="Groupe 15"/>
          <p:cNvGrpSpPr/>
          <p:nvPr/>
        </p:nvGrpSpPr>
        <p:grpSpPr>
          <a:xfrm>
            <a:off x="1076341" y="1235463"/>
            <a:ext cx="4100141" cy="816196"/>
            <a:chOff x="5422006" y="751000"/>
            <a:chExt cx="4100141" cy="816196"/>
          </a:xfrm>
        </p:grpSpPr>
        <p:sp>
          <p:nvSpPr>
            <p:cNvPr id="9" name="Rectangle 8"/>
            <p:cNvSpPr/>
            <p:nvPr/>
          </p:nvSpPr>
          <p:spPr>
            <a:xfrm>
              <a:off x="5422006" y="901519"/>
              <a:ext cx="3683357" cy="51515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à coins arrondis 9"/>
            <p:cNvSpPr/>
            <p:nvPr/>
          </p:nvSpPr>
          <p:spPr>
            <a:xfrm rot="19021251">
              <a:off x="8722797" y="751000"/>
              <a:ext cx="765133" cy="81619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11" name="ZoneTexte 10"/>
            <p:cNvSpPr txBox="1"/>
            <p:nvPr/>
          </p:nvSpPr>
          <p:spPr>
            <a:xfrm>
              <a:off x="5740805" y="989718"/>
              <a:ext cx="2959049" cy="369332"/>
            </a:xfrm>
            <a:prstGeom prst="rect">
              <a:avLst/>
            </a:prstGeom>
            <a:noFill/>
          </p:spPr>
          <p:txBody>
            <a:bodyPr wrap="square" rtlCol="0">
              <a:spAutoFit/>
            </a:bodyPr>
            <a:lstStyle/>
            <a:p>
              <a:r>
                <a:rPr lang="fr-FR" b="1" dirty="0">
                  <a:latin typeface="Arial Black" panose="020B0A04020102020204" pitchFamily="34" charset="0"/>
                </a:rPr>
                <a:t>INTRODUCTION</a:t>
              </a:r>
            </a:p>
          </p:txBody>
        </p:sp>
        <p:sp>
          <p:nvSpPr>
            <p:cNvPr id="12" name="ZoneTexte 11"/>
            <p:cNvSpPr txBox="1"/>
            <p:nvPr/>
          </p:nvSpPr>
          <p:spPr>
            <a:xfrm>
              <a:off x="8852446" y="893455"/>
              <a:ext cx="669701" cy="523220"/>
            </a:xfrm>
            <a:prstGeom prst="rect">
              <a:avLst/>
            </a:prstGeom>
            <a:noFill/>
          </p:spPr>
          <p:txBody>
            <a:bodyPr wrap="square" rtlCol="0">
              <a:spAutoFit/>
            </a:bodyPr>
            <a:lstStyle/>
            <a:p>
              <a:r>
                <a:rPr lang="fr-FR" sz="2800" b="1" dirty="0" smtClean="0"/>
                <a:t>01</a:t>
              </a:r>
              <a:endParaRPr lang="fr-FR" sz="2800" b="1" dirty="0"/>
            </a:p>
          </p:txBody>
        </p:sp>
      </p:grpSp>
      <p:grpSp>
        <p:nvGrpSpPr>
          <p:cNvPr id="22" name="Groupe 21"/>
          <p:cNvGrpSpPr/>
          <p:nvPr/>
        </p:nvGrpSpPr>
        <p:grpSpPr>
          <a:xfrm>
            <a:off x="1452982" y="2226477"/>
            <a:ext cx="4100141" cy="816196"/>
            <a:chOff x="5422006" y="751000"/>
            <a:chExt cx="4100141" cy="816196"/>
          </a:xfrm>
        </p:grpSpPr>
        <p:sp>
          <p:nvSpPr>
            <p:cNvPr id="23" name="Rectangle 22"/>
            <p:cNvSpPr/>
            <p:nvPr/>
          </p:nvSpPr>
          <p:spPr>
            <a:xfrm>
              <a:off x="5422006" y="901519"/>
              <a:ext cx="3683357" cy="57620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à coins arrondis 23"/>
            <p:cNvSpPr/>
            <p:nvPr/>
          </p:nvSpPr>
          <p:spPr>
            <a:xfrm rot="19021251">
              <a:off x="8722797" y="751000"/>
              <a:ext cx="765133" cy="81619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25" name="ZoneTexte 24"/>
            <p:cNvSpPr txBox="1"/>
            <p:nvPr/>
          </p:nvSpPr>
          <p:spPr>
            <a:xfrm>
              <a:off x="5510583" y="878346"/>
              <a:ext cx="3040983" cy="646331"/>
            </a:xfrm>
            <a:prstGeom prst="rect">
              <a:avLst/>
            </a:prstGeom>
            <a:noFill/>
          </p:spPr>
          <p:txBody>
            <a:bodyPr wrap="square" rtlCol="0">
              <a:spAutoFit/>
            </a:bodyPr>
            <a:lstStyle/>
            <a:p>
              <a:r>
                <a:rPr lang="fr-FR" b="1" dirty="0">
                  <a:latin typeface="Arial Black" panose="020B0A04020102020204" pitchFamily="34" charset="0"/>
                </a:rPr>
                <a:t>Travailler avec les branches </a:t>
              </a:r>
            </a:p>
          </p:txBody>
        </p:sp>
        <p:sp>
          <p:nvSpPr>
            <p:cNvPr id="26" name="ZoneTexte 25"/>
            <p:cNvSpPr txBox="1"/>
            <p:nvPr/>
          </p:nvSpPr>
          <p:spPr>
            <a:xfrm>
              <a:off x="8852446" y="893455"/>
              <a:ext cx="669701" cy="523220"/>
            </a:xfrm>
            <a:prstGeom prst="rect">
              <a:avLst/>
            </a:prstGeom>
            <a:noFill/>
          </p:spPr>
          <p:txBody>
            <a:bodyPr wrap="square" rtlCol="0">
              <a:spAutoFit/>
            </a:bodyPr>
            <a:lstStyle/>
            <a:p>
              <a:r>
                <a:rPr lang="fr-FR" sz="2800" b="1" dirty="0" smtClean="0"/>
                <a:t>02</a:t>
              </a:r>
              <a:endParaRPr lang="fr-FR" sz="2800" b="1" dirty="0"/>
            </a:p>
          </p:txBody>
        </p:sp>
      </p:grpSp>
      <p:grpSp>
        <p:nvGrpSpPr>
          <p:cNvPr id="27" name="Groupe 26"/>
          <p:cNvGrpSpPr/>
          <p:nvPr/>
        </p:nvGrpSpPr>
        <p:grpSpPr>
          <a:xfrm>
            <a:off x="1483695" y="3358456"/>
            <a:ext cx="4244780" cy="816196"/>
            <a:chOff x="5422006" y="751000"/>
            <a:chExt cx="4100141" cy="816196"/>
          </a:xfrm>
        </p:grpSpPr>
        <p:sp>
          <p:nvSpPr>
            <p:cNvPr id="28" name="Rectangle 27"/>
            <p:cNvSpPr/>
            <p:nvPr/>
          </p:nvSpPr>
          <p:spPr>
            <a:xfrm>
              <a:off x="5422006" y="901518"/>
              <a:ext cx="3683357" cy="58045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Rectangle à coins arrondis 28"/>
            <p:cNvSpPr/>
            <p:nvPr/>
          </p:nvSpPr>
          <p:spPr>
            <a:xfrm rot="19021251">
              <a:off x="8722797" y="751000"/>
              <a:ext cx="765133" cy="81619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30" name="ZoneTexte 29"/>
            <p:cNvSpPr txBox="1"/>
            <p:nvPr/>
          </p:nvSpPr>
          <p:spPr>
            <a:xfrm>
              <a:off x="5477898" y="1033815"/>
              <a:ext cx="3166757" cy="369332"/>
            </a:xfrm>
            <a:prstGeom prst="rect">
              <a:avLst/>
            </a:prstGeom>
            <a:noFill/>
          </p:spPr>
          <p:txBody>
            <a:bodyPr wrap="square" rtlCol="0">
              <a:spAutoFit/>
            </a:bodyPr>
            <a:lstStyle/>
            <a:p>
              <a:r>
                <a:rPr lang="fr-FR" b="1" dirty="0" err="1">
                  <a:latin typeface="Arial Black" panose="020B0A04020102020204" pitchFamily="34" charset="0"/>
                </a:rPr>
                <a:t>Rebasage</a:t>
              </a:r>
              <a:r>
                <a:rPr lang="fr-FR" b="1" dirty="0">
                  <a:latin typeface="Arial Black" panose="020B0A04020102020204" pitchFamily="34" charset="0"/>
                </a:rPr>
                <a:t> et corrections </a:t>
              </a:r>
            </a:p>
          </p:txBody>
        </p:sp>
        <p:sp>
          <p:nvSpPr>
            <p:cNvPr id="31" name="ZoneTexte 30"/>
            <p:cNvSpPr txBox="1"/>
            <p:nvPr/>
          </p:nvSpPr>
          <p:spPr>
            <a:xfrm>
              <a:off x="8852446" y="893455"/>
              <a:ext cx="669701" cy="523220"/>
            </a:xfrm>
            <a:prstGeom prst="rect">
              <a:avLst/>
            </a:prstGeom>
            <a:noFill/>
          </p:spPr>
          <p:txBody>
            <a:bodyPr wrap="square" rtlCol="0">
              <a:spAutoFit/>
            </a:bodyPr>
            <a:lstStyle/>
            <a:p>
              <a:r>
                <a:rPr lang="fr-FR" sz="2800" b="1" dirty="0" smtClean="0"/>
                <a:t>03</a:t>
              </a:r>
              <a:endParaRPr lang="fr-FR" sz="2800" b="1" dirty="0"/>
            </a:p>
          </p:txBody>
        </p:sp>
      </p:grpSp>
      <p:grpSp>
        <p:nvGrpSpPr>
          <p:cNvPr id="32" name="Groupe 31"/>
          <p:cNvGrpSpPr/>
          <p:nvPr/>
        </p:nvGrpSpPr>
        <p:grpSpPr>
          <a:xfrm>
            <a:off x="1534916" y="4400574"/>
            <a:ext cx="4100141" cy="816196"/>
            <a:chOff x="5422006" y="751000"/>
            <a:chExt cx="4100141" cy="816196"/>
          </a:xfrm>
        </p:grpSpPr>
        <p:sp>
          <p:nvSpPr>
            <p:cNvPr id="33" name="Rectangle 32"/>
            <p:cNvSpPr/>
            <p:nvPr/>
          </p:nvSpPr>
          <p:spPr>
            <a:xfrm>
              <a:off x="5422006" y="901518"/>
              <a:ext cx="3683357" cy="6004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Rectangle à coins arrondis 33"/>
            <p:cNvSpPr/>
            <p:nvPr/>
          </p:nvSpPr>
          <p:spPr>
            <a:xfrm rot="19021251">
              <a:off x="8722797" y="751000"/>
              <a:ext cx="765133" cy="81619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35" name="ZoneTexte 34"/>
            <p:cNvSpPr txBox="1"/>
            <p:nvPr/>
          </p:nvSpPr>
          <p:spPr>
            <a:xfrm>
              <a:off x="5503940" y="955010"/>
              <a:ext cx="2959049" cy="369332"/>
            </a:xfrm>
            <a:prstGeom prst="rect">
              <a:avLst/>
            </a:prstGeom>
            <a:noFill/>
          </p:spPr>
          <p:txBody>
            <a:bodyPr wrap="square" rtlCol="0">
              <a:spAutoFit/>
            </a:bodyPr>
            <a:lstStyle/>
            <a:p>
              <a:r>
                <a:rPr lang="fr-FR" b="1" dirty="0">
                  <a:latin typeface="Arial Black" panose="020B0A04020102020204" pitchFamily="34" charset="0"/>
                </a:rPr>
                <a:t>Exercices pratiques </a:t>
              </a:r>
            </a:p>
          </p:txBody>
        </p:sp>
        <p:sp>
          <p:nvSpPr>
            <p:cNvPr id="36" name="ZoneTexte 35"/>
            <p:cNvSpPr txBox="1"/>
            <p:nvPr/>
          </p:nvSpPr>
          <p:spPr>
            <a:xfrm>
              <a:off x="8852446" y="893455"/>
              <a:ext cx="669701" cy="523220"/>
            </a:xfrm>
            <a:prstGeom prst="rect">
              <a:avLst/>
            </a:prstGeom>
            <a:noFill/>
          </p:spPr>
          <p:txBody>
            <a:bodyPr wrap="square" rtlCol="0">
              <a:spAutoFit/>
            </a:bodyPr>
            <a:lstStyle/>
            <a:p>
              <a:r>
                <a:rPr lang="fr-FR" sz="2800" b="1" dirty="0" smtClean="0"/>
                <a:t>04</a:t>
              </a:r>
              <a:endParaRPr lang="fr-FR" sz="2800" b="1" dirty="0"/>
            </a:p>
          </p:txBody>
        </p:sp>
      </p:grpSp>
      <p:sp>
        <p:nvSpPr>
          <p:cNvPr id="4" name="Rectangle 3"/>
          <p:cNvSpPr/>
          <p:nvPr/>
        </p:nvSpPr>
        <p:spPr>
          <a:xfrm>
            <a:off x="0" y="1416676"/>
            <a:ext cx="3606085" cy="373487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5"/>
          <p:cNvSpPr/>
          <p:nvPr/>
        </p:nvSpPr>
        <p:spPr>
          <a:xfrm rot="19057350">
            <a:off x="1647122" y="1493659"/>
            <a:ext cx="3145194" cy="35809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7" name="Rectangle à coins arrondis 6"/>
          <p:cNvSpPr/>
          <p:nvPr/>
        </p:nvSpPr>
        <p:spPr>
          <a:xfrm rot="19057350">
            <a:off x="2111645" y="1861196"/>
            <a:ext cx="2422211" cy="28458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8" name="ZoneTexte 7"/>
          <p:cNvSpPr txBox="1"/>
          <p:nvPr/>
        </p:nvSpPr>
        <p:spPr>
          <a:xfrm>
            <a:off x="2228045" y="2868612"/>
            <a:ext cx="2550017" cy="830997"/>
          </a:xfrm>
          <a:prstGeom prst="rect">
            <a:avLst/>
          </a:prstGeom>
          <a:noFill/>
        </p:spPr>
        <p:txBody>
          <a:bodyPr wrap="square" rtlCol="0">
            <a:spAutoFit/>
          </a:bodyPr>
          <a:lstStyle/>
          <a:p>
            <a:r>
              <a:rPr lang="fr-FR" sz="4800" b="1" dirty="0" smtClean="0">
                <a:effectLst>
                  <a:outerShdw blurRad="38100" dist="38100" dir="2700000" algn="tl">
                    <a:srgbClr val="000000">
                      <a:alpha val="43137"/>
                    </a:srgbClr>
                  </a:outerShdw>
                </a:effectLst>
                <a:latin typeface="Arial Black" panose="020B0A04020102020204" pitchFamily="34" charset="0"/>
              </a:rPr>
              <a:t>PLAN</a:t>
            </a:r>
            <a:endParaRPr lang="fr-FR" sz="4800" b="1" dirty="0">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23505179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4500"/>
                                  </p:stCondLst>
                                  <p:childTnLst>
                                    <p:animMotion origin="layout" path="M 0.03932 0.00185 L 0.28932 0.00185 " pathEditMode="relative" rAng="0" ptsTypes="AA">
                                      <p:cBhvr>
                                        <p:cTn id="6" dur="2000" fill="hold"/>
                                        <p:tgtEl>
                                          <p:spTgt spid="32"/>
                                        </p:tgtEl>
                                        <p:attrNameLst>
                                          <p:attrName>ppt_x</p:attrName>
                                          <p:attrName>ppt_y</p:attrName>
                                        </p:attrNameLst>
                                      </p:cBhvr>
                                      <p:rCtr x="12500" y="0"/>
                                    </p:animMotion>
                                  </p:childTnLst>
                                </p:cTn>
                              </p:par>
                              <p:par>
                                <p:cTn id="7" presetID="63" presetClass="path" presetSubtype="0" accel="50000" decel="50000" fill="hold" nodeType="withEffect">
                                  <p:stCondLst>
                                    <p:cond delay="0"/>
                                  </p:stCondLst>
                                  <p:childTnLst>
                                    <p:animMotion origin="layout" path="M -0.03932 -0.02453 L 0.29818 -0.02546 " pathEditMode="relative" rAng="0" ptsTypes="AA">
                                      <p:cBhvr>
                                        <p:cTn id="8" dur="2000" fill="hold"/>
                                        <p:tgtEl>
                                          <p:spTgt spid="16"/>
                                        </p:tgtEl>
                                        <p:attrNameLst>
                                          <p:attrName>ppt_x</p:attrName>
                                          <p:attrName>ppt_y</p:attrName>
                                        </p:attrNameLst>
                                      </p:cBhvr>
                                      <p:rCtr x="16875" y="-46"/>
                                    </p:animMotion>
                                  </p:childTnLst>
                                </p:cTn>
                              </p:par>
                              <p:par>
                                <p:cTn id="9" presetID="63" presetClass="path" presetSubtype="0" accel="50000" decel="50000" fill="hold" nodeType="withEffect">
                                  <p:stCondLst>
                                    <p:cond delay="3250"/>
                                  </p:stCondLst>
                                  <p:childTnLst>
                                    <p:animMotion origin="layout" path="M -0.0181 -0.00209 L 0.3194 -0.00301 " pathEditMode="relative" rAng="0" ptsTypes="AA">
                                      <p:cBhvr>
                                        <p:cTn id="10" dur="2000" fill="hold"/>
                                        <p:tgtEl>
                                          <p:spTgt spid="27"/>
                                        </p:tgtEl>
                                        <p:attrNameLst>
                                          <p:attrName>ppt_x</p:attrName>
                                          <p:attrName>ppt_y</p:attrName>
                                        </p:attrNameLst>
                                      </p:cBhvr>
                                      <p:rCtr x="16875" y="-46"/>
                                    </p:animMotion>
                                  </p:childTnLst>
                                </p:cTn>
                              </p:par>
                              <p:par>
                                <p:cTn id="11" presetID="63" presetClass="path" presetSubtype="0" accel="50000" decel="50000" fill="hold" nodeType="withEffect">
                                  <p:stCondLst>
                                    <p:cond delay="1500"/>
                                  </p:stCondLst>
                                  <p:childTnLst>
                                    <p:animMotion origin="layout" path="M -0.03932 -0.02453 L 0.29818 -0.02546 " pathEditMode="relative" rAng="0" ptsTypes="AA">
                                      <p:cBhvr>
                                        <p:cTn id="12" dur="2000" fill="hold"/>
                                        <p:tgtEl>
                                          <p:spTgt spid="22"/>
                                        </p:tgtEl>
                                        <p:attrNameLst>
                                          <p:attrName>ppt_x</p:attrName>
                                          <p:attrName>ppt_y</p:attrName>
                                        </p:attrNameLst>
                                      </p:cBhvr>
                                      <p:rCtr x="16875"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Rectangle à coins arrondis 2"/>
          <p:cNvSpPr/>
          <p:nvPr/>
        </p:nvSpPr>
        <p:spPr>
          <a:xfrm>
            <a:off x="138448" y="2189408"/>
            <a:ext cx="11694017" cy="45591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a:spLocks noChangeArrowheads="1"/>
          </p:cNvSpPr>
          <p:nvPr/>
        </p:nvSpPr>
        <p:spPr bwMode="auto">
          <a:xfrm>
            <a:off x="653602" y="2920651"/>
            <a:ext cx="1066370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3600" dirty="0" smtClean="0">
                <a:latin typeface="Agency FB" panose="020B0503020202020204" pitchFamily="34" charset="0"/>
              </a:rPr>
              <a:t>Une </a:t>
            </a:r>
            <a:r>
              <a:rPr lang="fr-FR" sz="3600" b="1" dirty="0">
                <a:solidFill>
                  <a:schemeClr val="accent4"/>
                </a:solidFill>
                <a:latin typeface="Agency FB" panose="020B0503020202020204" pitchFamily="34" charset="0"/>
              </a:rPr>
              <a:t>branche</a:t>
            </a:r>
            <a:r>
              <a:rPr lang="fr-FR" sz="3600" dirty="0">
                <a:latin typeface="Agency FB" panose="020B0503020202020204" pitchFamily="34" charset="0"/>
              </a:rPr>
              <a:t> dans Git est une </a:t>
            </a:r>
            <a:r>
              <a:rPr lang="fr-FR" sz="3600" b="1" dirty="0">
                <a:solidFill>
                  <a:schemeClr val="accent4"/>
                </a:solidFill>
                <a:latin typeface="Agency FB" panose="020B0503020202020204" pitchFamily="34" charset="0"/>
              </a:rPr>
              <a:t>version parallèle </a:t>
            </a:r>
            <a:r>
              <a:rPr lang="fr-FR" sz="3600" dirty="0">
                <a:latin typeface="Agency FB" panose="020B0503020202020204" pitchFamily="34" charset="0"/>
              </a:rPr>
              <a:t>de votre projet. Lorsque vous créez une </a:t>
            </a:r>
            <a:r>
              <a:rPr lang="fr-FR" sz="3600" b="1" dirty="0">
                <a:solidFill>
                  <a:schemeClr val="accent4"/>
                </a:solidFill>
                <a:latin typeface="Agency FB" panose="020B0503020202020204" pitchFamily="34" charset="0"/>
              </a:rPr>
              <a:t>branche</a:t>
            </a:r>
            <a:r>
              <a:rPr lang="fr-FR" sz="3600" dirty="0">
                <a:latin typeface="Agency FB" panose="020B0503020202020204" pitchFamily="34" charset="0"/>
              </a:rPr>
              <a:t>, vous créez une copie de votre projet à un moment donné. Cela permet de travailler sur </a:t>
            </a:r>
            <a:r>
              <a:rPr lang="fr-FR" sz="3600" b="1" dirty="0">
                <a:solidFill>
                  <a:schemeClr val="accent4"/>
                </a:solidFill>
                <a:latin typeface="Agency FB" panose="020B0503020202020204" pitchFamily="34" charset="0"/>
              </a:rPr>
              <a:t>de nouvelles fonctionnalités</a:t>
            </a:r>
            <a:r>
              <a:rPr lang="fr-FR" sz="3600" b="1" dirty="0">
                <a:latin typeface="Agency FB" panose="020B0503020202020204" pitchFamily="34" charset="0"/>
              </a:rPr>
              <a:t> </a:t>
            </a:r>
            <a:r>
              <a:rPr lang="fr-FR" sz="3600" dirty="0">
                <a:latin typeface="Agency FB" panose="020B0503020202020204" pitchFamily="34" charset="0"/>
              </a:rPr>
              <a:t>ou </a:t>
            </a:r>
            <a:r>
              <a:rPr lang="fr-FR" sz="3600" b="1" dirty="0">
                <a:solidFill>
                  <a:schemeClr val="accent4"/>
                </a:solidFill>
                <a:latin typeface="Agency FB" panose="020B0503020202020204" pitchFamily="34" charset="0"/>
              </a:rPr>
              <a:t>des corrections de bugs </a:t>
            </a:r>
            <a:r>
              <a:rPr lang="fr-FR" sz="3600" dirty="0">
                <a:latin typeface="Agency FB" panose="020B0503020202020204" pitchFamily="34" charset="0"/>
              </a:rPr>
              <a:t>sans affecter le code principal du projet.</a:t>
            </a:r>
            <a:endParaRPr lang="fr-FR" altLang="fr-FR" sz="3600" dirty="0">
              <a:latin typeface="Agency FB" panose="020B0503020202020204" pitchFamily="34" charset="0"/>
            </a:endParaRPr>
          </a:p>
        </p:txBody>
      </p:sp>
      <p:sp>
        <p:nvSpPr>
          <p:cNvPr id="4" name="Rectangle 3"/>
          <p:cNvSpPr/>
          <p:nvPr/>
        </p:nvSpPr>
        <p:spPr>
          <a:xfrm>
            <a:off x="2717444" y="101890"/>
            <a:ext cx="5396248" cy="1200329"/>
          </a:xfrm>
          <a:prstGeom prst="rect">
            <a:avLst/>
          </a:prstGeom>
          <a:solidFill>
            <a:srgbClr val="00B050"/>
          </a:solidFill>
        </p:spPr>
        <p:txBody>
          <a:bodyPr wrap="square">
            <a:spAutoFit/>
          </a:bodyPr>
          <a:lstStyle/>
          <a:p>
            <a:r>
              <a:rPr lang="fr-FR" sz="3600" b="1" dirty="0">
                <a:solidFill>
                  <a:schemeClr val="bg1">
                    <a:lumMod val="95000"/>
                  </a:schemeClr>
                </a:solidFill>
                <a:latin typeface="Calibri" panose="020F0502020204030204" pitchFamily="34" charset="0"/>
                <a:ea typeface="Calibri" panose="020F0502020204030204" pitchFamily="34" charset="0"/>
                <a:cs typeface="Arial" panose="020B0604020202020204" pitchFamily="34" charset="0"/>
              </a:rPr>
              <a:t>Qu'est-ce qu'une Branche Git ? </a:t>
            </a:r>
          </a:p>
        </p:txBody>
      </p:sp>
      <p:sp>
        <p:nvSpPr>
          <p:cNvPr id="5" name="Flèche vers le bas 4"/>
          <p:cNvSpPr/>
          <p:nvPr/>
        </p:nvSpPr>
        <p:spPr>
          <a:xfrm>
            <a:off x="5116135" y="1302219"/>
            <a:ext cx="598866" cy="9002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914786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extBox 4"/>
          <p:cNvSpPr txBox="1"/>
          <p:nvPr/>
        </p:nvSpPr>
        <p:spPr>
          <a:xfrm>
            <a:off x="10792481" y="1920600"/>
            <a:ext cx="713719" cy="833562"/>
          </a:xfrm>
          <a:prstGeom prst="rect">
            <a:avLst/>
          </a:prstGeom>
        </p:spPr>
        <p:txBody>
          <a:bodyPr lIns="0" tIns="0" rIns="0" bIns="0" rtlCol="0" anchor="t">
            <a:spAutoFit/>
          </a:bodyPr>
          <a:lstStyle>
            <a:defPPr/>
          </a:lstStyle>
          <a:p>
            <a:pPr algn="r">
              <a:lnSpc>
                <a:spcPts val="6452"/>
              </a:lnSpc>
            </a:pPr>
            <a:endParaRPr lang="en-US" sz="4608">
              <a:solidFill>
                <a:srgbClr val="DF5C3E"/>
              </a:solidFill>
              <a:latin typeface="Cy Grotesk Wide Light"/>
              <a:ea typeface="Cy Grotesk Wide Light"/>
              <a:cs typeface="Cy Grotesk Wide Light"/>
              <a:sym typeface="Cy Grotesk Wide Light"/>
            </a:endParaRPr>
          </a:p>
        </p:txBody>
      </p:sp>
      <p:sp>
        <p:nvSpPr>
          <p:cNvPr id="5" name="TextBox 5"/>
          <p:cNvSpPr txBox="1"/>
          <p:nvPr/>
        </p:nvSpPr>
        <p:spPr>
          <a:xfrm>
            <a:off x="10792481" y="2605771"/>
            <a:ext cx="713719" cy="833562"/>
          </a:xfrm>
          <a:prstGeom prst="rect">
            <a:avLst/>
          </a:prstGeom>
        </p:spPr>
        <p:txBody>
          <a:bodyPr lIns="0" tIns="0" rIns="0" bIns="0" rtlCol="0" anchor="t">
            <a:spAutoFit/>
          </a:bodyPr>
          <a:lstStyle>
            <a:defPPr/>
          </a:lstStyle>
          <a:p>
            <a:pPr algn="r">
              <a:lnSpc>
                <a:spcPts val="6452"/>
              </a:lnSpc>
            </a:pPr>
            <a:endParaRPr lang="en-US" sz="4608">
              <a:solidFill>
                <a:srgbClr val="DF5C3E"/>
              </a:solidFill>
              <a:latin typeface="Cy Grotesk Wide Light"/>
              <a:ea typeface="Cy Grotesk Wide Light"/>
              <a:cs typeface="Cy Grotesk Wide Light"/>
              <a:sym typeface="Cy Grotesk Wide Light"/>
            </a:endParaRPr>
          </a:p>
        </p:txBody>
      </p:sp>
      <p:sp>
        <p:nvSpPr>
          <p:cNvPr id="6" name="TextBox 6"/>
          <p:cNvSpPr txBox="1"/>
          <p:nvPr/>
        </p:nvSpPr>
        <p:spPr>
          <a:xfrm>
            <a:off x="10792481" y="3296323"/>
            <a:ext cx="713719" cy="833562"/>
          </a:xfrm>
          <a:prstGeom prst="rect">
            <a:avLst/>
          </a:prstGeom>
        </p:spPr>
        <p:txBody>
          <a:bodyPr lIns="0" tIns="0" rIns="0" bIns="0" rtlCol="0" anchor="t">
            <a:spAutoFit/>
          </a:bodyPr>
          <a:lstStyle>
            <a:defPPr/>
          </a:lstStyle>
          <a:p>
            <a:pPr algn="r">
              <a:lnSpc>
                <a:spcPts val="6452"/>
              </a:lnSpc>
            </a:pPr>
            <a:endParaRPr lang="en-US" sz="4608">
              <a:solidFill>
                <a:srgbClr val="DF5C3E"/>
              </a:solidFill>
              <a:latin typeface="Cy Grotesk Wide Light"/>
              <a:ea typeface="Cy Grotesk Wide Light"/>
              <a:cs typeface="Cy Grotesk Wide Light"/>
              <a:sym typeface="Cy Grotesk Wide Light"/>
            </a:endParaRPr>
          </a:p>
        </p:txBody>
      </p:sp>
      <p:sp>
        <p:nvSpPr>
          <p:cNvPr id="7" name="TextBox 7"/>
          <p:cNvSpPr txBox="1"/>
          <p:nvPr/>
        </p:nvSpPr>
        <p:spPr>
          <a:xfrm>
            <a:off x="10792481" y="3981495"/>
            <a:ext cx="713719" cy="833562"/>
          </a:xfrm>
          <a:prstGeom prst="rect">
            <a:avLst/>
          </a:prstGeom>
        </p:spPr>
        <p:txBody>
          <a:bodyPr lIns="0" tIns="0" rIns="0" bIns="0" rtlCol="0" anchor="t">
            <a:spAutoFit/>
          </a:bodyPr>
          <a:lstStyle>
            <a:defPPr/>
          </a:lstStyle>
          <a:p>
            <a:pPr algn="r">
              <a:lnSpc>
                <a:spcPts val="6452"/>
              </a:lnSpc>
            </a:pPr>
            <a:endParaRPr lang="en-US" sz="4608">
              <a:solidFill>
                <a:srgbClr val="DF5C3E"/>
              </a:solidFill>
              <a:latin typeface="Cy Grotesk Wide Light"/>
              <a:ea typeface="Cy Grotesk Wide Light"/>
              <a:cs typeface="Cy Grotesk Wide Light"/>
              <a:sym typeface="Cy Grotesk Wide Light"/>
            </a:endParaRPr>
          </a:p>
        </p:txBody>
      </p:sp>
      <p:sp>
        <p:nvSpPr>
          <p:cNvPr id="8" name="TextBox 8"/>
          <p:cNvSpPr txBox="1"/>
          <p:nvPr/>
        </p:nvSpPr>
        <p:spPr>
          <a:xfrm>
            <a:off x="10792481" y="4675889"/>
            <a:ext cx="713719" cy="833562"/>
          </a:xfrm>
          <a:prstGeom prst="rect">
            <a:avLst/>
          </a:prstGeom>
        </p:spPr>
        <p:txBody>
          <a:bodyPr lIns="0" tIns="0" rIns="0" bIns="0" rtlCol="0" anchor="t">
            <a:spAutoFit/>
          </a:bodyPr>
          <a:lstStyle>
            <a:defPPr/>
          </a:lstStyle>
          <a:p>
            <a:pPr algn="r">
              <a:lnSpc>
                <a:spcPts val="6452"/>
              </a:lnSpc>
            </a:pPr>
            <a:endParaRPr lang="en-US" sz="4608">
              <a:solidFill>
                <a:srgbClr val="DF5C3E"/>
              </a:solidFill>
              <a:latin typeface="Cy Grotesk Wide Light"/>
              <a:ea typeface="Cy Grotesk Wide Light"/>
              <a:cs typeface="Cy Grotesk Wide Light"/>
              <a:sym typeface="Cy Grotesk Wide Light"/>
            </a:endParaRPr>
          </a:p>
        </p:txBody>
      </p:sp>
      <p:sp>
        <p:nvSpPr>
          <p:cNvPr id="10" name="TextBox 10"/>
          <p:cNvSpPr txBox="1"/>
          <p:nvPr/>
        </p:nvSpPr>
        <p:spPr>
          <a:xfrm>
            <a:off x="6334952" y="3022980"/>
            <a:ext cx="4516044" cy="346249"/>
          </a:xfrm>
          <a:prstGeom prst="rect">
            <a:avLst/>
          </a:prstGeom>
        </p:spPr>
        <p:txBody>
          <a:bodyPr lIns="0" tIns="0" rIns="0" bIns="0" rtlCol="0" anchor="t">
            <a:spAutoFit/>
          </a:bodyPr>
          <a:lstStyle>
            <a:defPPr/>
          </a:lstStyle>
          <a:p>
            <a:pPr algn="r">
              <a:lnSpc>
                <a:spcPts val="2744"/>
              </a:lnSpc>
            </a:pPr>
            <a:endParaRPr lang="en-US" sz="1960" b="1">
              <a:solidFill>
                <a:srgbClr val="064259"/>
              </a:solidFill>
              <a:latin typeface="Cy Grotesk Wide Semi-Bold"/>
              <a:ea typeface="Cy Grotesk Wide Semi-Bold"/>
              <a:cs typeface="Cy Grotesk Wide Semi-Bold"/>
              <a:sym typeface="Cy Grotesk Wide Semi-Bold"/>
            </a:endParaRPr>
          </a:p>
        </p:txBody>
      </p:sp>
      <p:sp>
        <p:nvSpPr>
          <p:cNvPr id="11" name="TextBox 11"/>
          <p:cNvSpPr txBox="1"/>
          <p:nvPr/>
        </p:nvSpPr>
        <p:spPr>
          <a:xfrm>
            <a:off x="7227559" y="3683359"/>
            <a:ext cx="3623437" cy="346249"/>
          </a:xfrm>
          <a:prstGeom prst="rect">
            <a:avLst/>
          </a:prstGeom>
        </p:spPr>
        <p:txBody>
          <a:bodyPr lIns="0" tIns="0" rIns="0" bIns="0" rtlCol="0" anchor="t">
            <a:spAutoFit/>
          </a:bodyPr>
          <a:lstStyle>
            <a:defPPr/>
          </a:lstStyle>
          <a:p>
            <a:pPr algn="r">
              <a:lnSpc>
                <a:spcPts val="2744"/>
              </a:lnSpc>
            </a:pPr>
            <a:endParaRPr lang="en-US" sz="1960" b="1">
              <a:solidFill>
                <a:srgbClr val="064259"/>
              </a:solidFill>
              <a:latin typeface="Cy Grotesk Wide Semi-Bold"/>
              <a:ea typeface="Cy Grotesk Wide Semi-Bold"/>
              <a:cs typeface="Cy Grotesk Wide Semi-Bold"/>
              <a:sym typeface="Cy Grotesk Wide Semi-Bold"/>
            </a:endParaRPr>
          </a:p>
        </p:txBody>
      </p:sp>
      <p:sp>
        <p:nvSpPr>
          <p:cNvPr id="12" name="TextBox 12"/>
          <p:cNvSpPr txBox="1"/>
          <p:nvPr/>
        </p:nvSpPr>
        <p:spPr>
          <a:xfrm>
            <a:off x="7606720" y="4343739"/>
            <a:ext cx="3244277" cy="346249"/>
          </a:xfrm>
          <a:prstGeom prst="rect">
            <a:avLst/>
          </a:prstGeom>
        </p:spPr>
        <p:txBody>
          <a:bodyPr lIns="0" tIns="0" rIns="0" bIns="0" rtlCol="0" anchor="t">
            <a:spAutoFit/>
          </a:bodyPr>
          <a:lstStyle>
            <a:defPPr/>
          </a:lstStyle>
          <a:p>
            <a:pPr algn="r">
              <a:lnSpc>
                <a:spcPts val="2744"/>
              </a:lnSpc>
            </a:pPr>
            <a:endParaRPr lang="en-US" sz="1960" b="1">
              <a:solidFill>
                <a:srgbClr val="064259"/>
              </a:solidFill>
              <a:latin typeface="Cy Grotesk Wide Semi-Bold"/>
              <a:ea typeface="Cy Grotesk Wide Semi-Bold"/>
              <a:cs typeface="Cy Grotesk Wide Semi-Bold"/>
              <a:sym typeface="Cy Grotesk Wide Semi-Bold"/>
            </a:endParaRPr>
          </a:p>
        </p:txBody>
      </p:sp>
      <p:pic>
        <p:nvPicPr>
          <p:cNvPr id="2050" name="Picture 2" descr="C:\Users\pc\Downloads\—Pngtree—3d small person holding a_5590347.png"/>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65757" y="2515322"/>
            <a:ext cx="4013202" cy="4216402"/>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470917" y="2136118"/>
            <a:ext cx="7239000" cy="452431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gradFill>
        </p:spPr>
        <p:txBody>
          <a:bodyPr wrap="square">
            <a:spAutoFit/>
          </a:bodyPr>
          <a:lstStyle>
            <a:defPPr/>
          </a:lstStyle>
          <a:p>
            <a:pPr eaLnBrk="0" fontAlgn="base" hangingPunct="0">
              <a:spcBef>
                <a:spcPct val="0"/>
              </a:spcBef>
              <a:spcAft>
                <a:spcPct val="0"/>
              </a:spcAft>
            </a:pPr>
            <a:r>
              <a:rPr lang="fr-FR" sz="3200" dirty="0">
                <a:latin typeface="Agency FB" panose="020B0503020202020204" pitchFamily="34" charset="0"/>
              </a:rPr>
              <a:t>Dans un environnement de développement collaboratif, les branches sont essentielles pour une organisation efficace du code et une bonne gestion des versions. Elles permettent à plusieurs développeurs de </a:t>
            </a:r>
            <a:r>
              <a:rPr lang="fr-FR" sz="3200" dirty="0" smtClean="0">
                <a:latin typeface="Agency FB" panose="020B0503020202020204" pitchFamily="34" charset="0"/>
              </a:rPr>
              <a:t>travailler simultanément </a:t>
            </a:r>
            <a:r>
              <a:rPr lang="fr-FR" sz="3200" dirty="0">
                <a:latin typeface="Agency FB" panose="020B0503020202020204" pitchFamily="34" charset="0"/>
              </a:rPr>
              <a:t>sur </a:t>
            </a:r>
            <a:r>
              <a:rPr lang="fr-FR" sz="3200" dirty="0" smtClean="0">
                <a:latin typeface="Agency FB" panose="020B0503020202020204" pitchFamily="34" charset="0"/>
              </a:rPr>
              <a:t>différentes</a:t>
            </a:r>
          </a:p>
          <a:p>
            <a:pPr eaLnBrk="0" fontAlgn="base" hangingPunct="0">
              <a:spcBef>
                <a:spcPct val="0"/>
              </a:spcBef>
              <a:spcAft>
                <a:spcPct val="0"/>
              </a:spcAft>
            </a:pPr>
            <a:r>
              <a:rPr lang="fr-FR" sz="3200" dirty="0" smtClean="0">
                <a:latin typeface="Agency FB" panose="020B0503020202020204" pitchFamily="34" charset="0"/>
              </a:rPr>
              <a:t>fonctionnalités </a:t>
            </a:r>
            <a:r>
              <a:rPr lang="fr-FR" sz="3200" dirty="0">
                <a:latin typeface="Agency FB" panose="020B0503020202020204" pitchFamily="34" charset="0"/>
              </a:rPr>
              <a:t>ou corrections sans interférer les uns avec les autres. Chaque développeur peut créer sa propre branche pour une fonctionnalité spécifique, l’isoler du code principal, et travailler en autonomie.</a:t>
            </a:r>
            <a:endParaRPr lang="en-US" sz="3200" dirty="0">
              <a:latin typeface="Agency FB" panose="020B0503020202020204" pitchFamily="34" charset="0"/>
              <a:sym typeface="Cy Grotesk Wide Semi-Bold"/>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7" y="0"/>
            <a:ext cx="3157397" cy="2888343"/>
          </a:xfrm>
          <a:prstGeom prst="rect">
            <a:avLst/>
          </a:prstGeom>
        </p:spPr>
      </p:pic>
      <p:sp>
        <p:nvSpPr>
          <p:cNvPr id="3" name="Rogner et arrondir un rectangle à un seul coin 2"/>
          <p:cNvSpPr/>
          <p:nvPr/>
        </p:nvSpPr>
        <p:spPr>
          <a:xfrm>
            <a:off x="5007429" y="304800"/>
            <a:ext cx="5326742" cy="1139371"/>
          </a:xfrm>
          <a:prstGeom prst="snip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5275943" y="454881"/>
            <a:ext cx="5007428" cy="707886"/>
          </a:xfrm>
          <a:prstGeom prst="rect">
            <a:avLst/>
          </a:prstGeom>
          <a:noFill/>
        </p:spPr>
        <p:txBody>
          <a:bodyPr wrap="square" rtlCol="0">
            <a:spAutoFit/>
          </a:bodyPr>
          <a:lstStyle/>
          <a:p>
            <a:r>
              <a:rPr lang="fr-FR" sz="4000" b="1" dirty="0" smtClean="0">
                <a:latin typeface="Bahnschrift SemiBold Condensed" panose="020B0502040204020203" pitchFamily="34" charset="0"/>
              </a:rPr>
              <a:t>Importance des Branches :</a:t>
            </a:r>
            <a:endParaRPr lang="fr-FR" sz="4000" b="1" dirty="0">
              <a:latin typeface="Bahnschrift SemiBold Condensed" panose="020B0502040204020203" pitchFamily="34" charset="0"/>
            </a:endParaRPr>
          </a:p>
        </p:txBody>
      </p:sp>
    </p:spTree>
    <p:extLst>
      <p:ext uri="{BB962C8B-B14F-4D97-AF65-F5344CB8AC3E}">
        <p14:creationId xmlns:p14="http://schemas.microsoft.com/office/powerpoint/2010/main" val="441176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extBox 4"/>
          <p:cNvSpPr txBox="1"/>
          <p:nvPr/>
        </p:nvSpPr>
        <p:spPr>
          <a:xfrm>
            <a:off x="10792481" y="1920600"/>
            <a:ext cx="713719" cy="833562"/>
          </a:xfrm>
          <a:prstGeom prst="rect">
            <a:avLst/>
          </a:prstGeom>
        </p:spPr>
        <p:txBody>
          <a:bodyPr lIns="0" tIns="0" rIns="0" bIns="0" rtlCol="0" anchor="t">
            <a:spAutoFit/>
          </a:bodyPr>
          <a:lstStyle>
            <a:defPPr/>
          </a:lstStyle>
          <a:p>
            <a:pPr algn="r">
              <a:lnSpc>
                <a:spcPts val="6452"/>
              </a:lnSpc>
            </a:pPr>
            <a:endParaRPr lang="en-US" sz="4608">
              <a:solidFill>
                <a:srgbClr val="DF5C3E"/>
              </a:solidFill>
              <a:latin typeface="Cy Grotesk Wide Light"/>
              <a:ea typeface="Cy Grotesk Wide Light"/>
              <a:cs typeface="Cy Grotesk Wide Light"/>
              <a:sym typeface="Cy Grotesk Wide Light"/>
            </a:endParaRPr>
          </a:p>
        </p:txBody>
      </p:sp>
      <p:sp>
        <p:nvSpPr>
          <p:cNvPr id="5" name="TextBox 5"/>
          <p:cNvSpPr txBox="1"/>
          <p:nvPr/>
        </p:nvSpPr>
        <p:spPr>
          <a:xfrm>
            <a:off x="10792481" y="2605771"/>
            <a:ext cx="713719" cy="833562"/>
          </a:xfrm>
          <a:prstGeom prst="rect">
            <a:avLst/>
          </a:prstGeom>
        </p:spPr>
        <p:txBody>
          <a:bodyPr lIns="0" tIns="0" rIns="0" bIns="0" rtlCol="0" anchor="t">
            <a:spAutoFit/>
          </a:bodyPr>
          <a:lstStyle>
            <a:defPPr/>
          </a:lstStyle>
          <a:p>
            <a:pPr algn="r">
              <a:lnSpc>
                <a:spcPts val="6452"/>
              </a:lnSpc>
            </a:pPr>
            <a:endParaRPr lang="en-US" sz="4608">
              <a:solidFill>
                <a:srgbClr val="DF5C3E"/>
              </a:solidFill>
              <a:latin typeface="Cy Grotesk Wide Light"/>
              <a:ea typeface="Cy Grotesk Wide Light"/>
              <a:cs typeface="Cy Grotesk Wide Light"/>
              <a:sym typeface="Cy Grotesk Wide Light"/>
            </a:endParaRPr>
          </a:p>
        </p:txBody>
      </p:sp>
      <p:sp>
        <p:nvSpPr>
          <p:cNvPr id="6" name="TextBox 6"/>
          <p:cNvSpPr txBox="1"/>
          <p:nvPr/>
        </p:nvSpPr>
        <p:spPr>
          <a:xfrm>
            <a:off x="10792481" y="3296323"/>
            <a:ext cx="713719" cy="833562"/>
          </a:xfrm>
          <a:prstGeom prst="rect">
            <a:avLst/>
          </a:prstGeom>
        </p:spPr>
        <p:txBody>
          <a:bodyPr lIns="0" tIns="0" rIns="0" bIns="0" rtlCol="0" anchor="t">
            <a:spAutoFit/>
          </a:bodyPr>
          <a:lstStyle>
            <a:defPPr/>
          </a:lstStyle>
          <a:p>
            <a:pPr algn="r">
              <a:lnSpc>
                <a:spcPts val="6452"/>
              </a:lnSpc>
            </a:pPr>
            <a:endParaRPr lang="en-US" sz="4608">
              <a:solidFill>
                <a:srgbClr val="DF5C3E"/>
              </a:solidFill>
              <a:latin typeface="Cy Grotesk Wide Light"/>
              <a:ea typeface="Cy Grotesk Wide Light"/>
              <a:cs typeface="Cy Grotesk Wide Light"/>
              <a:sym typeface="Cy Grotesk Wide Light"/>
            </a:endParaRPr>
          </a:p>
        </p:txBody>
      </p:sp>
      <p:sp>
        <p:nvSpPr>
          <p:cNvPr id="7" name="TextBox 7"/>
          <p:cNvSpPr txBox="1"/>
          <p:nvPr/>
        </p:nvSpPr>
        <p:spPr>
          <a:xfrm>
            <a:off x="10792481" y="3981495"/>
            <a:ext cx="713719" cy="833562"/>
          </a:xfrm>
          <a:prstGeom prst="rect">
            <a:avLst/>
          </a:prstGeom>
        </p:spPr>
        <p:txBody>
          <a:bodyPr lIns="0" tIns="0" rIns="0" bIns="0" rtlCol="0" anchor="t">
            <a:spAutoFit/>
          </a:bodyPr>
          <a:lstStyle>
            <a:defPPr/>
          </a:lstStyle>
          <a:p>
            <a:pPr algn="r">
              <a:lnSpc>
                <a:spcPts val="6452"/>
              </a:lnSpc>
            </a:pPr>
            <a:endParaRPr lang="en-US" sz="4608">
              <a:solidFill>
                <a:srgbClr val="DF5C3E"/>
              </a:solidFill>
              <a:latin typeface="Cy Grotesk Wide Light"/>
              <a:ea typeface="Cy Grotesk Wide Light"/>
              <a:cs typeface="Cy Grotesk Wide Light"/>
              <a:sym typeface="Cy Grotesk Wide Light"/>
            </a:endParaRPr>
          </a:p>
        </p:txBody>
      </p:sp>
      <p:sp>
        <p:nvSpPr>
          <p:cNvPr id="8" name="TextBox 8"/>
          <p:cNvSpPr txBox="1"/>
          <p:nvPr/>
        </p:nvSpPr>
        <p:spPr>
          <a:xfrm>
            <a:off x="10792481" y="4675889"/>
            <a:ext cx="713719" cy="833562"/>
          </a:xfrm>
          <a:prstGeom prst="rect">
            <a:avLst/>
          </a:prstGeom>
        </p:spPr>
        <p:txBody>
          <a:bodyPr lIns="0" tIns="0" rIns="0" bIns="0" rtlCol="0" anchor="t">
            <a:spAutoFit/>
          </a:bodyPr>
          <a:lstStyle>
            <a:defPPr/>
          </a:lstStyle>
          <a:p>
            <a:pPr algn="r">
              <a:lnSpc>
                <a:spcPts val="6452"/>
              </a:lnSpc>
            </a:pPr>
            <a:endParaRPr lang="en-US" sz="4608">
              <a:solidFill>
                <a:srgbClr val="DF5C3E"/>
              </a:solidFill>
              <a:latin typeface="Cy Grotesk Wide Light"/>
              <a:ea typeface="Cy Grotesk Wide Light"/>
              <a:cs typeface="Cy Grotesk Wide Light"/>
              <a:sym typeface="Cy Grotesk Wide Light"/>
            </a:endParaRPr>
          </a:p>
        </p:txBody>
      </p:sp>
      <p:sp>
        <p:nvSpPr>
          <p:cNvPr id="10" name="TextBox 10"/>
          <p:cNvSpPr txBox="1"/>
          <p:nvPr/>
        </p:nvSpPr>
        <p:spPr>
          <a:xfrm>
            <a:off x="6334952" y="3022980"/>
            <a:ext cx="4516044" cy="346249"/>
          </a:xfrm>
          <a:prstGeom prst="rect">
            <a:avLst/>
          </a:prstGeom>
        </p:spPr>
        <p:txBody>
          <a:bodyPr lIns="0" tIns="0" rIns="0" bIns="0" rtlCol="0" anchor="t">
            <a:spAutoFit/>
          </a:bodyPr>
          <a:lstStyle>
            <a:defPPr/>
          </a:lstStyle>
          <a:p>
            <a:pPr algn="r">
              <a:lnSpc>
                <a:spcPts val="2744"/>
              </a:lnSpc>
            </a:pPr>
            <a:endParaRPr lang="en-US" sz="1960" b="1">
              <a:solidFill>
                <a:srgbClr val="064259"/>
              </a:solidFill>
              <a:latin typeface="Cy Grotesk Wide Semi-Bold"/>
              <a:ea typeface="Cy Grotesk Wide Semi-Bold"/>
              <a:cs typeface="Cy Grotesk Wide Semi-Bold"/>
              <a:sym typeface="Cy Grotesk Wide Semi-Bold"/>
            </a:endParaRPr>
          </a:p>
        </p:txBody>
      </p:sp>
      <p:sp>
        <p:nvSpPr>
          <p:cNvPr id="11" name="TextBox 11"/>
          <p:cNvSpPr txBox="1"/>
          <p:nvPr/>
        </p:nvSpPr>
        <p:spPr>
          <a:xfrm>
            <a:off x="7227559" y="3683359"/>
            <a:ext cx="3623437" cy="346249"/>
          </a:xfrm>
          <a:prstGeom prst="rect">
            <a:avLst/>
          </a:prstGeom>
        </p:spPr>
        <p:txBody>
          <a:bodyPr lIns="0" tIns="0" rIns="0" bIns="0" rtlCol="0" anchor="t">
            <a:spAutoFit/>
          </a:bodyPr>
          <a:lstStyle>
            <a:defPPr/>
          </a:lstStyle>
          <a:p>
            <a:pPr algn="r">
              <a:lnSpc>
                <a:spcPts val="2744"/>
              </a:lnSpc>
            </a:pPr>
            <a:endParaRPr lang="en-US" sz="1960" b="1">
              <a:solidFill>
                <a:srgbClr val="064259"/>
              </a:solidFill>
              <a:latin typeface="Cy Grotesk Wide Semi-Bold"/>
              <a:ea typeface="Cy Grotesk Wide Semi-Bold"/>
              <a:cs typeface="Cy Grotesk Wide Semi-Bold"/>
              <a:sym typeface="Cy Grotesk Wide Semi-Bold"/>
            </a:endParaRPr>
          </a:p>
        </p:txBody>
      </p:sp>
      <p:sp>
        <p:nvSpPr>
          <p:cNvPr id="12" name="TextBox 12"/>
          <p:cNvSpPr txBox="1"/>
          <p:nvPr/>
        </p:nvSpPr>
        <p:spPr>
          <a:xfrm>
            <a:off x="7606720" y="4343739"/>
            <a:ext cx="3244277" cy="346249"/>
          </a:xfrm>
          <a:prstGeom prst="rect">
            <a:avLst/>
          </a:prstGeom>
        </p:spPr>
        <p:txBody>
          <a:bodyPr lIns="0" tIns="0" rIns="0" bIns="0" rtlCol="0" anchor="t">
            <a:spAutoFit/>
          </a:bodyPr>
          <a:lstStyle>
            <a:defPPr/>
          </a:lstStyle>
          <a:p>
            <a:pPr algn="r">
              <a:lnSpc>
                <a:spcPts val="2744"/>
              </a:lnSpc>
            </a:pPr>
            <a:endParaRPr lang="en-US" sz="1960" b="1">
              <a:solidFill>
                <a:srgbClr val="064259"/>
              </a:solidFill>
              <a:latin typeface="Cy Grotesk Wide Semi-Bold"/>
              <a:ea typeface="Cy Grotesk Wide Semi-Bold"/>
              <a:cs typeface="Cy Grotesk Wide Semi-Bold"/>
              <a:sym typeface="Cy Grotesk Wide Semi-Bold"/>
            </a:endParaRPr>
          </a:p>
        </p:txBody>
      </p:sp>
      <p:pic>
        <p:nvPicPr>
          <p:cNvPr id="2050" name="Picture 2" descr="C:\Users\pc\Downloads\—Pngtree—3d small person holding a_5590347.png"/>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65757" y="2515322"/>
            <a:ext cx="4013202" cy="4216402"/>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572517" y="2207409"/>
            <a:ext cx="7239000" cy="452431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gradFill>
        </p:spPr>
        <p:txBody>
          <a:bodyPr wrap="square">
            <a:spAutoFit/>
          </a:bodyPr>
          <a:lstStyle>
            <a:defPPr/>
          </a:lstStyle>
          <a:p>
            <a:pPr eaLnBrk="0" fontAlgn="base" hangingPunct="0">
              <a:spcBef>
                <a:spcPct val="0"/>
              </a:spcBef>
              <a:spcAft>
                <a:spcPct val="0"/>
              </a:spcAft>
            </a:pPr>
            <a:r>
              <a:rPr lang="fr-FR" sz="3600" dirty="0">
                <a:latin typeface="Agency FB" panose="020B0503020202020204" pitchFamily="34" charset="0"/>
              </a:rPr>
              <a:t>Par exemple, imaginons un projet où un développeur travaille sur une nouvelle interface utilisateur pendant qu’un autre corrige un bug critique. En utilisant des branches distinctes, chacun peut avancer sans risque de modification du code de l’autre. Cela réduit les conflits et les erreurs de fusion, et assure une meilleure productivité.</a:t>
            </a:r>
            <a:endParaRPr lang="en-US" sz="3600" dirty="0">
              <a:latin typeface="Agency FB" panose="020B0503020202020204" pitchFamily="34" charset="0"/>
              <a:sym typeface="Cy Grotesk Wide Semi-Bold"/>
            </a:endParaRPr>
          </a:p>
        </p:txBody>
      </p:sp>
      <p:sp>
        <p:nvSpPr>
          <p:cNvPr id="3" name="Rogner et arrondir un rectangle à un seul coin 2"/>
          <p:cNvSpPr/>
          <p:nvPr/>
        </p:nvSpPr>
        <p:spPr>
          <a:xfrm>
            <a:off x="5007429" y="304800"/>
            <a:ext cx="5326742" cy="1139371"/>
          </a:xfrm>
          <a:prstGeom prst="snip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5275943" y="454881"/>
            <a:ext cx="5007428" cy="707886"/>
          </a:xfrm>
          <a:prstGeom prst="rect">
            <a:avLst/>
          </a:prstGeom>
          <a:noFill/>
        </p:spPr>
        <p:txBody>
          <a:bodyPr wrap="square" rtlCol="0">
            <a:spAutoFit/>
          </a:bodyPr>
          <a:lstStyle/>
          <a:p>
            <a:r>
              <a:rPr lang="fr-FR" sz="4000" b="1" dirty="0" smtClean="0">
                <a:latin typeface="Bahnschrift SemiBold Condensed" panose="020B0502040204020203" pitchFamily="34" charset="0"/>
              </a:rPr>
              <a:t>Importance des Branches :</a:t>
            </a:r>
            <a:endParaRPr lang="fr-FR" sz="4000" b="1" dirty="0">
              <a:latin typeface="Bahnschrift SemiBold Condensed" panose="020B0502040204020203" pitchFamily="34" charset="0"/>
            </a:endParaRPr>
          </a:p>
        </p:txBody>
      </p:sp>
    </p:spTree>
    <p:extLst>
      <p:ext uri="{BB962C8B-B14F-4D97-AF65-F5344CB8AC3E}">
        <p14:creationId xmlns:p14="http://schemas.microsoft.com/office/powerpoint/2010/main" val="2024834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extBox 4"/>
          <p:cNvSpPr txBox="1"/>
          <p:nvPr/>
        </p:nvSpPr>
        <p:spPr>
          <a:xfrm>
            <a:off x="10792481" y="1920600"/>
            <a:ext cx="713719" cy="833562"/>
          </a:xfrm>
          <a:prstGeom prst="rect">
            <a:avLst/>
          </a:prstGeom>
        </p:spPr>
        <p:txBody>
          <a:bodyPr lIns="0" tIns="0" rIns="0" bIns="0" rtlCol="0" anchor="t">
            <a:spAutoFit/>
          </a:bodyPr>
          <a:lstStyle>
            <a:defPPr/>
          </a:lstStyle>
          <a:p>
            <a:pPr algn="r">
              <a:lnSpc>
                <a:spcPts val="6452"/>
              </a:lnSpc>
            </a:pPr>
            <a:endParaRPr lang="en-US" sz="4608">
              <a:solidFill>
                <a:srgbClr val="DF5C3E"/>
              </a:solidFill>
              <a:latin typeface="Cy Grotesk Wide Light"/>
              <a:ea typeface="Cy Grotesk Wide Light"/>
              <a:cs typeface="Cy Grotesk Wide Light"/>
              <a:sym typeface="Cy Grotesk Wide Light"/>
            </a:endParaRPr>
          </a:p>
        </p:txBody>
      </p:sp>
      <p:sp>
        <p:nvSpPr>
          <p:cNvPr id="5" name="TextBox 5"/>
          <p:cNvSpPr txBox="1"/>
          <p:nvPr/>
        </p:nvSpPr>
        <p:spPr>
          <a:xfrm>
            <a:off x="10792481" y="2605771"/>
            <a:ext cx="713719" cy="833562"/>
          </a:xfrm>
          <a:prstGeom prst="rect">
            <a:avLst/>
          </a:prstGeom>
        </p:spPr>
        <p:txBody>
          <a:bodyPr lIns="0" tIns="0" rIns="0" bIns="0" rtlCol="0" anchor="t">
            <a:spAutoFit/>
          </a:bodyPr>
          <a:lstStyle>
            <a:defPPr/>
          </a:lstStyle>
          <a:p>
            <a:pPr algn="r">
              <a:lnSpc>
                <a:spcPts val="6452"/>
              </a:lnSpc>
            </a:pPr>
            <a:endParaRPr lang="en-US" sz="4608">
              <a:solidFill>
                <a:srgbClr val="DF5C3E"/>
              </a:solidFill>
              <a:latin typeface="Cy Grotesk Wide Light"/>
              <a:ea typeface="Cy Grotesk Wide Light"/>
              <a:cs typeface="Cy Grotesk Wide Light"/>
              <a:sym typeface="Cy Grotesk Wide Light"/>
            </a:endParaRPr>
          </a:p>
        </p:txBody>
      </p:sp>
      <p:sp>
        <p:nvSpPr>
          <p:cNvPr id="6" name="TextBox 6"/>
          <p:cNvSpPr txBox="1"/>
          <p:nvPr/>
        </p:nvSpPr>
        <p:spPr>
          <a:xfrm>
            <a:off x="10792481" y="3296323"/>
            <a:ext cx="713719" cy="833562"/>
          </a:xfrm>
          <a:prstGeom prst="rect">
            <a:avLst/>
          </a:prstGeom>
        </p:spPr>
        <p:txBody>
          <a:bodyPr lIns="0" tIns="0" rIns="0" bIns="0" rtlCol="0" anchor="t">
            <a:spAutoFit/>
          </a:bodyPr>
          <a:lstStyle>
            <a:defPPr/>
          </a:lstStyle>
          <a:p>
            <a:pPr algn="r">
              <a:lnSpc>
                <a:spcPts val="6452"/>
              </a:lnSpc>
            </a:pPr>
            <a:endParaRPr lang="en-US" sz="4608">
              <a:solidFill>
                <a:srgbClr val="DF5C3E"/>
              </a:solidFill>
              <a:latin typeface="Cy Grotesk Wide Light"/>
              <a:ea typeface="Cy Grotesk Wide Light"/>
              <a:cs typeface="Cy Grotesk Wide Light"/>
              <a:sym typeface="Cy Grotesk Wide Light"/>
            </a:endParaRPr>
          </a:p>
        </p:txBody>
      </p:sp>
      <p:sp>
        <p:nvSpPr>
          <p:cNvPr id="7" name="TextBox 7"/>
          <p:cNvSpPr txBox="1"/>
          <p:nvPr/>
        </p:nvSpPr>
        <p:spPr>
          <a:xfrm>
            <a:off x="10792481" y="3981495"/>
            <a:ext cx="713719" cy="833562"/>
          </a:xfrm>
          <a:prstGeom prst="rect">
            <a:avLst/>
          </a:prstGeom>
        </p:spPr>
        <p:txBody>
          <a:bodyPr lIns="0" tIns="0" rIns="0" bIns="0" rtlCol="0" anchor="t">
            <a:spAutoFit/>
          </a:bodyPr>
          <a:lstStyle>
            <a:defPPr/>
          </a:lstStyle>
          <a:p>
            <a:pPr algn="r">
              <a:lnSpc>
                <a:spcPts val="6452"/>
              </a:lnSpc>
            </a:pPr>
            <a:endParaRPr lang="en-US" sz="4608">
              <a:solidFill>
                <a:srgbClr val="DF5C3E"/>
              </a:solidFill>
              <a:latin typeface="Cy Grotesk Wide Light"/>
              <a:ea typeface="Cy Grotesk Wide Light"/>
              <a:cs typeface="Cy Grotesk Wide Light"/>
              <a:sym typeface="Cy Grotesk Wide Light"/>
            </a:endParaRPr>
          </a:p>
        </p:txBody>
      </p:sp>
      <p:sp>
        <p:nvSpPr>
          <p:cNvPr id="8" name="TextBox 8"/>
          <p:cNvSpPr txBox="1"/>
          <p:nvPr/>
        </p:nvSpPr>
        <p:spPr>
          <a:xfrm>
            <a:off x="10792481" y="4675889"/>
            <a:ext cx="713719" cy="833562"/>
          </a:xfrm>
          <a:prstGeom prst="rect">
            <a:avLst/>
          </a:prstGeom>
        </p:spPr>
        <p:txBody>
          <a:bodyPr lIns="0" tIns="0" rIns="0" bIns="0" rtlCol="0" anchor="t">
            <a:spAutoFit/>
          </a:bodyPr>
          <a:lstStyle>
            <a:defPPr/>
          </a:lstStyle>
          <a:p>
            <a:pPr algn="r">
              <a:lnSpc>
                <a:spcPts val="6452"/>
              </a:lnSpc>
            </a:pPr>
            <a:endParaRPr lang="en-US" sz="4608">
              <a:solidFill>
                <a:srgbClr val="DF5C3E"/>
              </a:solidFill>
              <a:latin typeface="Cy Grotesk Wide Light"/>
              <a:ea typeface="Cy Grotesk Wide Light"/>
              <a:cs typeface="Cy Grotesk Wide Light"/>
              <a:sym typeface="Cy Grotesk Wide Light"/>
            </a:endParaRPr>
          </a:p>
        </p:txBody>
      </p:sp>
      <p:sp>
        <p:nvSpPr>
          <p:cNvPr id="10" name="TextBox 10"/>
          <p:cNvSpPr txBox="1"/>
          <p:nvPr/>
        </p:nvSpPr>
        <p:spPr>
          <a:xfrm>
            <a:off x="6334952" y="3022980"/>
            <a:ext cx="4516044" cy="346249"/>
          </a:xfrm>
          <a:prstGeom prst="rect">
            <a:avLst/>
          </a:prstGeom>
        </p:spPr>
        <p:txBody>
          <a:bodyPr lIns="0" tIns="0" rIns="0" bIns="0" rtlCol="0" anchor="t">
            <a:spAutoFit/>
          </a:bodyPr>
          <a:lstStyle>
            <a:defPPr/>
          </a:lstStyle>
          <a:p>
            <a:pPr algn="r">
              <a:lnSpc>
                <a:spcPts val="2744"/>
              </a:lnSpc>
            </a:pPr>
            <a:endParaRPr lang="en-US" sz="1960" b="1">
              <a:solidFill>
                <a:srgbClr val="064259"/>
              </a:solidFill>
              <a:latin typeface="Cy Grotesk Wide Semi-Bold"/>
              <a:ea typeface="Cy Grotesk Wide Semi-Bold"/>
              <a:cs typeface="Cy Grotesk Wide Semi-Bold"/>
              <a:sym typeface="Cy Grotesk Wide Semi-Bold"/>
            </a:endParaRPr>
          </a:p>
        </p:txBody>
      </p:sp>
      <p:sp>
        <p:nvSpPr>
          <p:cNvPr id="11" name="TextBox 11"/>
          <p:cNvSpPr txBox="1"/>
          <p:nvPr/>
        </p:nvSpPr>
        <p:spPr>
          <a:xfrm>
            <a:off x="7227559" y="3683359"/>
            <a:ext cx="3623437" cy="346249"/>
          </a:xfrm>
          <a:prstGeom prst="rect">
            <a:avLst/>
          </a:prstGeom>
        </p:spPr>
        <p:txBody>
          <a:bodyPr lIns="0" tIns="0" rIns="0" bIns="0" rtlCol="0" anchor="t">
            <a:spAutoFit/>
          </a:bodyPr>
          <a:lstStyle>
            <a:defPPr/>
          </a:lstStyle>
          <a:p>
            <a:pPr algn="r">
              <a:lnSpc>
                <a:spcPts val="2744"/>
              </a:lnSpc>
            </a:pPr>
            <a:endParaRPr lang="en-US" sz="1960" b="1">
              <a:solidFill>
                <a:srgbClr val="064259"/>
              </a:solidFill>
              <a:latin typeface="Cy Grotesk Wide Semi-Bold"/>
              <a:ea typeface="Cy Grotesk Wide Semi-Bold"/>
              <a:cs typeface="Cy Grotesk Wide Semi-Bold"/>
              <a:sym typeface="Cy Grotesk Wide Semi-Bold"/>
            </a:endParaRPr>
          </a:p>
        </p:txBody>
      </p:sp>
      <p:sp>
        <p:nvSpPr>
          <p:cNvPr id="12" name="TextBox 12"/>
          <p:cNvSpPr txBox="1"/>
          <p:nvPr/>
        </p:nvSpPr>
        <p:spPr>
          <a:xfrm>
            <a:off x="7606720" y="4343739"/>
            <a:ext cx="3244277" cy="346249"/>
          </a:xfrm>
          <a:prstGeom prst="rect">
            <a:avLst/>
          </a:prstGeom>
        </p:spPr>
        <p:txBody>
          <a:bodyPr lIns="0" tIns="0" rIns="0" bIns="0" rtlCol="0" anchor="t">
            <a:spAutoFit/>
          </a:bodyPr>
          <a:lstStyle>
            <a:defPPr/>
          </a:lstStyle>
          <a:p>
            <a:pPr algn="r">
              <a:lnSpc>
                <a:spcPts val="2744"/>
              </a:lnSpc>
            </a:pPr>
            <a:endParaRPr lang="en-US" sz="1960" b="1">
              <a:solidFill>
                <a:srgbClr val="064259"/>
              </a:solidFill>
              <a:latin typeface="Cy Grotesk Wide Semi-Bold"/>
              <a:ea typeface="Cy Grotesk Wide Semi-Bold"/>
              <a:cs typeface="Cy Grotesk Wide Semi-Bold"/>
              <a:sym typeface="Cy Grotesk Wide Semi-Bold"/>
            </a:endParaRPr>
          </a:p>
        </p:txBody>
      </p:sp>
      <p:sp>
        <p:nvSpPr>
          <p:cNvPr id="19" name="Rectangle 18"/>
          <p:cNvSpPr/>
          <p:nvPr/>
        </p:nvSpPr>
        <p:spPr>
          <a:xfrm>
            <a:off x="4830892" y="1313729"/>
            <a:ext cx="7239000" cy="563231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gradFill>
        </p:spPr>
        <p:txBody>
          <a:bodyPr wrap="square">
            <a:spAutoFit/>
          </a:bodyPr>
          <a:lstStyle>
            <a:defPPr/>
          </a:lstStyle>
          <a:p>
            <a:pPr eaLnBrk="0" fontAlgn="base" hangingPunct="0">
              <a:spcBef>
                <a:spcPct val="0"/>
              </a:spcBef>
              <a:spcAft>
                <a:spcPct val="0"/>
              </a:spcAft>
            </a:pPr>
            <a:r>
              <a:rPr lang="fr-FR" sz="3600" dirty="0">
                <a:latin typeface="Agency FB" panose="020B0503020202020204" pitchFamily="34" charset="0"/>
              </a:rPr>
              <a:t>Une fois qu’une fonctionnalité ou une correction est prête, elle est fusionnée dans la branche principale. Ce processus garde un historique organisé des contributions, facilite le suivi des évolutions, et assure la stabilité du code final. En structurant le travail avec des branches, chaque développeur peut travailler en parallèle et intégrer ses modifications de manière ordonnée, ce qui est essentiel pour une collaboration efficace et un projet de qualité.</a:t>
            </a:r>
            <a:endParaRPr lang="en-US" sz="3600" dirty="0">
              <a:latin typeface="Agency FB" panose="020B0503020202020204" pitchFamily="34" charset="0"/>
              <a:sym typeface="Cy Grotesk Wide Semi-Bold"/>
            </a:endParaRPr>
          </a:p>
        </p:txBody>
      </p:sp>
      <p:sp>
        <p:nvSpPr>
          <p:cNvPr id="3" name="Rogner et arrondir un rectangle à un seul coin 2"/>
          <p:cNvSpPr/>
          <p:nvPr/>
        </p:nvSpPr>
        <p:spPr>
          <a:xfrm>
            <a:off x="4830892" y="58134"/>
            <a:ext cx="5326742" cy="1139371"/>
          </a:xfrm>
          <a:prstGeom prst="snip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5150206" y="232321"/>
            <a:ext cx="5007428" cy="707886"/>
          </a:xfrm>
          <a:prstGeom prst="rect">
            <a:avLst/>
          </a:prstGeom>
          <a:noFill/>
        </p:spPr>
        <p:txBody>
          <a:bodyPr wrap="square" rtlCol="0">
            <a:spAutoFit/>
          </a:bodyPr>
          <a:lstStyle/>
          <a:p>
            <a:r>
              <a:rPr lang="fr-FR" sz="4000" b="1" dirty="0" smtClean="0">
                <a:latin typeface="Bahnschrift SemiBold Condensed" panose="020B0502040204020203" pitchFamily="34" charset="0"/>
              </a:rPr>
              <a:t>Importance des Branches :</a:t>
            </a:r>
            <a:endParaRPr lang="fr-FR" sz="4000" b="1" dirty="0">
              <a:latin typeface="Bahnschrift SemiBold Condensed" panose="020B0502040204020203" pitchFamily="34" charset="0"/>
            </a:endParaRPr>
          </a:p>
        </p:txBody>
      </p:sp>
      <p:pic>
        <p:nvPicPr>
          <p:cNvPr id="14" name="Imag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047" y="1160342"/>
            <a:ext cx="3917313" cy="5392281"/>
          </a:xfrm>
          <a:prstGeom prst="rect">
            <a:avLst/>
          </a:prstGeom>
        </p:spPr>
      </p:pic>
      <p:pic>
        <p:nvPicPr>
          <p:cNvPr id="17" name="Image 16"/>
          <p:cNvPicPr>
            <a:picLocks noChangeAspect="1"/>
          </p:cNvPicPr>
          <p:nvPr/>
        </p:nvPicPr>
        <p:blipFill rotWithShape="1">
          <a:blip r:embed="rId3">
            <a:extLst>
              <a:ext uri="{28A0092B-C50C-407E-A947-70E740481C1C}">
                <a14:useLocalDpi xmlns:a14="http://schemas.microsoft.com/office/drawing/2010/main" val="0"/>
              </a:ext>
            </a:extLst>
          </a:blip>
          <a:srcRect l="16676" r="13483"/>
          <a:stretch/>
        </p:blipFill>
        <p:spPr>
          <a:xfrm>
            <a:off x="715485" y="-240289"/>
            <a:ext cx="2394857" cy="352613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411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Rectangle à coins arrondis 2"/>
          <p:cNvSpPr/>
          <p:nvPr/>
        </p:nvSpPr>
        <p:spPr>
          <a:xfrm>
            <a:off x="0" y="1648496"/>
            <a:ext cx="11694017" cy="5086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Rectangle 3"/>
          <p:cNvSpPr/>
          <p:nvPr/>
        </p:nvSpPr>
        <p:spPr>
          <a:xfrm>
            <a:off x="2717444" y="101891"/>
            <a:ext cx="5396248" cy="646331"/>
          </a:xfrm>
          <a:prstGeom prst="rect">
            <a:avLst/>
          </a:prstGeom>
          <a:solidFill>
            <a:srgbClr val="00B050"/>
          </a:solidFill>
        </p:spPr>
        <p:txBody>
          <a:bodyPr wrap="square">
            <a:spAutoFit/>
          </a:bodyPr>
          <a:lstStyle/>
          <a:p>
            <a:pPr algn="ctr"/>
            <a:r>
              <a:rPr lang="fr-FR" sz="3600" b="1" dirty="0" smtClean="0">
                <a:solidFill>
                  <a:schemeClr val="bg1">
                    <a:lumMod val="95000"/>
                  </a:schemeClr>
                </a:solidFill>
                <a:latin typeface="Calibri" panose="020F0502020204030204" pitchFamily="34" charset="0"/>
                <a:ea typeface="Calibri" panose="020F0502020204030204" pitchFamily="34" charset="0"/>
                <a:cs typeface="Arial" panose="020B0604020202020204" pitchFamily="34" charset="0"/>
              </a:rPr>
              <a:t>Git Flow</a:t>
            </a:r>
            <a:r>
              <a:rPr lang="fr-FR" sz="3600" b="1" dirty="0" smtClean="0">
                <a:solidFill>
                  <a:schemeClr val="bg1">
                    <a:lumMod val="95000"/>
                  </a:schemeClr>
                </a:solidFill>
                <a:effectLst/>
                <a:latin typeface="Calibri" panose="020F0502020204030204" pitchFamily="34" charset="0"/>
                <a:ea typeface="Calibri" panose="020F0502020204030204" pitchFamily="34" charset="0"/>
                <a:cs typeface="Arial" panose="020B0604020202020204" pitchFamily="34" charset="0"/>
              </a:rPr>
              <a:t> </a:t>
            </a:r>
            <a:endParaRPr lang="fr-FR" sz="3600" dirty="0">
              <a:solidFill>
                <a:schemeClr val="bg1">
                  <a:lumMod val="95000"/>
                </a:schemeClr>
              </a:solidFill>
            </a:endParaRPr>
          </a:p>
        </p:txBody>
      </p:sp>
      <p:sp>
        <p:nvSpPr>
          <p:cNvPr id="5" name="Flèche vers le bas 4"/>
          <p:cNvSpPr/>
          <p:nvPr/>
        </p:nvSpPr>
        <p:spPr>
          <a:xfrm>
            <a:off x="5116135" y="748222"/>
            <a:ext cx="598866" cy="9002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a:spLocks noChangeArrowheads="1"/>
          </p:cNvSpPr>
          <p:nvPr/>
        </p:nvSpPr>
        <p:spPr bwMode="auto">
          <a:xfrm>
            <a:off x="656470" y="3803257"/>
            <a:ext cx="3145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fr-FR" altLang="fr-FR" sz="2800" dirty="0" smtClean="0">
                <a:latin typeface="Agency FB" panose="020B0503020202020204" pitchFamily="34" charset="0"/>
              </a:rPr>
              <a:t>. </a:t>
            </a:r>
            <a:endParaRPr lang="fr-FR" altLang="fr-FR" sz="2800" dirty="0">
              <a:latin typeface="Agency FB" panose="020B0503020202020204" pitchFamily="34" charset="0"/>
            </a:endParaRPr>
          </a:p>
        </p:txBody>
      </p:sp>
      <p:sp>
        <p:nvSpPr>
          <p:cNvPr id="2" name="Rectangle 1"/>
          <p:cNvSpPr>
            <a:spLocks noChangeArrowheads="1"/>
          </p:cNvSpPr>
          <p:nvPr/>
        </p:nvSpPr>
        <p:spPr bwMode="auto">
          <a:xfrm>
            <a:off x="466560" y="1768749"/>
            <a:ext cx="1122745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eaLnBrk="0" fontAlgn="base" hangingPunct="0">
              <a:lnSpc>
                <a:spcPct val="100000"/>
              </a:lnSpc>
              <a:spcBef>
                <a:spcPct val="0"/>
              </a:spcBef>
              <a:spcAft>
                <a:spcPct val="0"/>
              </a:spcAft>
              <a:buClrTx/>
              <a:buSzTx/>
              <a:tabLst/>
            </a:pPr>
            <a:r>
              <a:rPr lang="fr-FR" sz="2800" b="1" dirty="0">
                <a:solidFill>
                  <a:schemeClr val="accent4"/>
                </a:solidFill>
                <a:latin typeface="Agency FB" panose="020B0503020202020204" pitchFamily="34" charset="0"/>
              </a:rPr>
              <a:t>Git Flow </a:t>
            </a:r>
            <a:r>
              <a:rPr lang="fr-FR" sz="2800" dirty="0">
                <a:latin typeface="Agency FB" panose="020B0503020202020204" pitchFamily="34" charset="0"/>
              </a:rPr>
              <a:t>est un modèle de </a:t>
            </a:r>
            <a:r>
              <a:rPr lang="fr-FR" sz="2800" dirty="0" err="1">
                <a:latin typeface="Agency FB" panose="020B0503020202020204" pitchFamily="34" charset="0"/>
              </a:rPr>
              <a:t>branching</a:t>
            </a:r>
            <a:r>
              <a:rPr lang="fr-FR" sz="2800" dirty="0">
                <a:latin typeface="Agency FB" panose="020B0503020202020204" pitchFamily="34" charset="0"/>
              </a:rPr>
              <a:t> très structuré qui est utile pour les projets avec des cycles de développement bien définis. Il utilise les branches suivantes :</a:t>
            </a:r>
          </a:p>
          <a:p>
            <a:pPr marR="0" lvl="0" eaLnBrk="0" fontAlgn="base" hangingPunct="0">
              <a:lnSpc>
                <a:spcPct val="100000"/>
              </a:lnSpc>
              <a:spcBef>
                <a:spcPct val="0"/>
              </a:spcBef>
              <a:spcAft>
                <a:spcPct val="0"/>
              </a:spcAft>
              <a:buClrTx/>
              <a:buSzTx/>
              <a:tabLst/>
            </a:pPr>
            <a:r>
              <a:rPr lang="fr-FR" altLang="fr-FR" sz="2800" dirty="0" smtClean="0">
                <a:latin typeface="Agency FB" panose="020B0503020202020204" pitchFamily="34" charset="0"/>
              </a:rPr>
              <a:t> </a:t>
            </a:r>
            <a:r>
              <a:rPr lang="fr-FR" sz="2800" b="1" dirty="0">
                <a:solidFill>
                  <a:schemeClr val="accent4"/>
                </a:solidFill>
                <a:latin typeface="Agency FB" panose="020B0503020202020204" pitchFamily="34" charset="0"/>
              </a:rPr>
              <a:t>Main (ou Master) </a:t>
            </a:r>
            <a:r>
              <a:rPr lang="fr-FR" sz="2800" dirty="0">
                <a:latin typeface="Agency FB" panose="020B0503020202020204" pitchFamily="34" charset="0"/>
              </a:rPr>
              <a:t>: contient la version stable et publiée de l'application. Les mises en production sont basées sur cette </a:t>
            </a:r>
            <a:r>
              <a:rPr lang="fr-FR" sz="2800" dirty="0" smtClean="0">
                <a:latin typeface="Agency FB" panose="020B0503020202020204" pitchFamily="34" charset="0"/>
              </a:rPr>
              <a:t>branche.</a:t>
            </a:r>
            <a:endParaRPr lang="fr-FR" sz="2800" dirty="0">
              <a:latin typeface="Agency FB" panose="020B0503020202020204" pitchFamily="34" charset="0"/>
            </a:endParaRPr>
          </a:p>
          <a:p>
            <a:pPr marL="457200" marR="0" lvl="0" indent="-457200" eaLnBrk="0" fontAlgn="base" hangingPunct="0">
              <a:lnSpc>
                <a:spcPct val="100000"/>
              </a:lnSpc>
              <a:spcBef>
                <a:spcPct val="0"/>
              </a:spcBef>
              <a:spcAft>
                <a:spcPct val="0"/>
              </a:spcAft>
              <a:buClrTx/>
              <a:buSzTx/>
              <a:buFont typeface="Wingdings" panose="05000000000000000000" pitchFamily="2" charset="2"/>
              <a:buChar char="q"/>
              <a:tabLst/>
            </a:pPr>
            <a:endParaRPr lang="fr-FR" altLang="fr-FR" sz="2800" dirty="0">
              <a:latin typeface="Agency FB" panose="020B0503020202020204" pitchFamily="34" charset="0"/>
            </a:endParaRPr>
          </a:p>
        </p:txBody>
      </p:sp>
      <p:sp>
        <p:nvSpPr>
          <p:cNvPr id="17" name="Rectangle 10"/>
          <p:cNvSpPr>
            <a:spLocks noChangeArrowheads="1"/>
          </p:cNvSpPr>
          <p:nvPr/>
        </p:nvSpPr>
        <p:spPr bwMode="auto">
          <a:xfrm>
            <a:off x="466560" y="3545629"/>
            <a:ext cx="101441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800" b="1" dirty="0" err="1">
                <a:solidFill>
                  <a:schemeClr val="accent4"/>
                </a:solidFill>
                <a:latin typeface="Agency FB" panose="020B0503020202020204" pitchFamily="34" charset="0"/>
              </a:rPr>
              <a:t>Develop</a:t>
            </a:r>
            <a:r>
              <a:rPr kumimoji="0" lang="fr-FR" altLang="fr-FR" sz="1800" b="0" i="0" u="none" strike="noStrike" cap="none" normalizeH="0" baseline="0" dirty="0" smtClean="0">
                <a:ln>
                  <a:noFill/>
                </a:ln>
                <a:solidFill>
                  <a:schemeClr val="tx1"/>
                </a:solidFill>
                <a:effectLst/>
                <a:latin typeface="Arial" panose="020B0604020202020204" pitchFamily="34" charset="0"/>
              </a:rPr>
              <a:t> : </a:t>
            </a:r>
            <a:r>
              <a:rPr lang="fr-FR" altLang="fr-FR" sz="2800" dirty="0">
                <a:latin typeface="Agency FB" panose="020B0503020202020204" pitchFamily="34" charset="0"/>
              </a:rPr>
              <a:t>utilisée pour intégrer les nouvelles fonctionnalités avant leur validation finale</a:t>
            </a:r>
            <a:r>
              <a:rPr lang="fr-FR" altLang="fr-FR" sz="2800" dirty="0" smtClean="0">
                <a:latin typeface="Agency FB" panose="020B0503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800" dirty="0" smtClean="0">
                <a:latin typeface="Agency FB" panose="020B0503020202020204" pitchFamily="34" charset="0"/>
              </a:rPr>
              <a:t> </a:t>
            </a:r>
            <a:r>
              <a:rPr lang="fr-FR" altLang="fr-FR" sz="2800" dirty="0">
                <a:latin typeface="Agency FB" panose="020B0503020202020204" pitchFamily="34" charset="0"/>
              </a:rPr>
              <a:t>Les développeurs fusionnent leurs branches de fonctionnalités dans </a:t>
            </a:r>
            <a:r>
              <a:rPr lang="fr-FR" altLang="fr-FR" sz="2800" b="1" dirty="0" err="1">
                <a:solidFill>
                  <a:schemeClr val="accent4"/>
                </a:solidFill>
                <a:latin typeface="Agency FB" panose="020B0503020202020204" pitchFamily="34" charset="0"/>
              </a:rPr>
              <a:t>develop</a:t>
            </a:r>
            <a:r>
              <a:rPr lang="fr-FR" altLang="fr-FR" sz="2800" b="1" dirty="0" smtClean="0">
                <a:solidFill>
                  <a:schemeClr val="accent4"/>
                </a:solidFill>
                <a:latin typeface="Agency FB" panose="020B0503020202020204" pitchFamily="34" charset="0"/>
              </a:rPr>
              <a:t>. </a:t>
            </a:r>
            <a:endParaRPr lang="fr-FR" altLang="fr-FR" sz="2800" b="1" dirty="0">
              <a:solidFill>
                <a:schemeClr val="accent4"/>
              </a:solidFill>
              <a:latin typeface="Agency FB" panose="020B0503020202020204" pitchFamily="34" charset="0"/>
            </a:endParaRPr>
          </a:p>
        </p:txBody>
      </p:sp>
      <p:sp>
        <p:nvSpPr>
          <p:cNvPr id="22" name="Rectangle 12"/>
          <p:cNvSpPr>
            <a:spLocks noChangeArrowheads="1"/>
          </p:cNvSpPr>
          <p:nvPr/>
        </p:nvSpPr>
        <p:spPr bwMode="auto">
          <a:xfrm>
            <a:off x="466560" y="4445903"/>
            <a:ext cx="1029961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800" b="1" dirty="0" err="1">
                <a:solidFill>
                  <a:schemeClr val="accent4"/>
                </a:solidFill>
                <a:latin typeface="Agency FB" panose="020B0503020202020204" pitchFamily="34" charset="0"/>
              </a:rPr>
              <a:t>Feature</a:t>
            </a:r>
            <a:r>
              <a:rPr lang="fr-FR" altLang="fr-FR" sz="2800" b="1" dirty="0">
                <a:solidFill>
                  <a:schemeClr val="accent4"/>
                </a:solidFill>
                <a:latin typeface="Agency FB" panose="020B0503020202020204" pitchFamily="34" charset="0"/>
              </a:rPr>
              <a:t> Branches </a:t>
            </a:r>
            <a:r>
              <a:rPr kumimoji="0" lang="fr-FR" altLang="fr-FR" sz="1800" b="0" i="0" u="none" strike="noStrike" cap="none" normalizeH="0" baseline="0" dirty="0" smtClean="0">
                <a:ln>
                  <a:noFill/>
                </a:ln>
                <a:solidFill>
                  <a:schemeClr val="tx1"/>
                </a:solidFill>
                <a:effectLst/>
                <a:latin typeface="Arial" panose="020B0604020202020204" pitchFamily="34" charset="0"/>
              </a:rPr>
              <a:t>: </a:t>
            </a:r>
            <a:r>
              <a:rPr lang="fr-FR" altLang="fr-FR" sz="2800" dirty="0">
                <a:latin typeface="Agency FB" panose="020B0503020202020204" pitchFamily="34" charset="0"/>
              </a:rPr>
              <a:t>créées depuis </a:t>
            </a:r>
            <a:r>
              <a:rPr lang="fr-FR" altLang="fr-FR" sz="2800" b="1" dirty="0" err="1">
                <a:solidFill>
                  <a:schemeClr val="accent4"/>
                </a:solidFill>
                <a:latin typeface="Agency FB" panose="020B0503020202020204" pitchFamily="34" charset="0"/>
              </a:rPr>
              <a:t>develop</a:t>
            </a:r>
            <a:r>
              <a:rPr lang="fr-FR" altLang="fr-FR" sz="2800" dirty="0">
                <a:latin typeface="Agency FB" panose="020B0503020202020204" pitchFamily="34" charset="0"/>
              </a:rPr>
              <a:t> pour chaque nouvelle fonctionnalité. Une fois </a:t>
            </a:r>
            <a:endParaRPr lang="fr-FR" altLang="fr-FR" sz="2800" dirty="0" smtClean="0">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800" dirty="0" smtClean="0">
                <a:latin typeface="Agency FB" panose="020B0503020202020204" pitchFamily="34" charset="0"/>
              </a:rPr>
              <a:t>complétées</a:t>
            </a:r>
            <a:r>
              <a:rPr lang="fr-FR" altLang="fr-FR" sz="2800" dirty="0">
                <a:latin typeface="Agency FB" panose="020B0503020202020204" pitchFamily="34" charset="0"/>
              </a:rPr>
              <a:t>, elles sont fusionnées dans </a:t>
            </a:r>
            <a:r>
              <a:rPr lang="fr-FR" altLang="fr-FR" sz="2800" b="1" dirty="0" err="1" smtClean="0">
                <a:solidFill>
                  <a:schemeClr val="accent4"/>
                </a:solidFill>
                <a:latin typeface="Agency FB" panose="020B0503020202020204" pitchFamily="34" charset="0"/>
              </a:rPr>
              <a:t>develop</a:t>
            </a:r>
            <a:r>
              <a:rPr lang="fr-FR" altLang="fr-FR" sz="2800" b="1" dirty="0">
                <a:solidFill>
                  <a:schemeClr val="accent4"/>
                </a:solidFill>
                <a:latin typeface="Agency FB" panose="020B0503020202020204" pitchFamily="34" charset="0"/>
              </a:rPr>
              <a:t> </a:t>
            </a:r>
            <a:r>
              <a:rPr lang="fr-FR" altLang="fr-FR" sz="2800" b="1" dirty="0" smtClean="0">
                <a:solidFill>
                  <a:schemeClr val="accent4"/>
                </a:solidFill>
                <a:latin typeface="Agency FB" panose="020B0503020202020204" pitchFamily="34" charset="0"/>
              </a:rPr>
              <a:t>.</a:t>
            </a:r>
            <a:endParaRPr lang="fr-FR" altLang="fr-FR" sz="2800" dirty="0">
              <a:latin typeface="Agency FB" panose="020B0503020202020204" pitchFamily="34" charset="0"/>
            </a:endParaRPr>
          </a:p>
        </p:txBody>
      </p:sp>
      <p:sp>
        <p:nvSpPr>
          <p:cNvPr id="23" name="Rectangle 13"/>
          <p:cNvSpPr>
            <a:spLocks noChangeArrowheads="1"/>
          </p:cNvSpPr>
          <p:nvPr/>
        </p:nvSpPr>
        <p:spPr bwMode="auto">
          <a:xfrm>
            <a:off x="466560" y="5294954"/>
            <a:ext cx="1095684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800" b="1" dirty="0">
                <a:solidFill>
                  <a:schemeClr val="accent4"/>
                </a:solidFill>
                <a:latin typeface="Agency FB" panose="020B0503020202020204" pitchFamily="34" charset="0"/>
              </a:rPr>
              <a:t>Release Branches </a:t>
            </a:r>
            <a:r>
              <a:rPr kumimoji="0" lang="fr-FR" altLang="fr-FR" sz="1800" b="0" i="0" u="none" strike="noStrike" cap="none" normalizeH="0" baseline="0" dirty="0" smtClean="0">
                <a:ln>
                  <a:noFill/>
                </a:ln>
                <a:solidFill>
                  <a:schemeClr val="tx1"/>
                </a:solidFill>
                <a:effectLst/>
                <a:latin typeface="Arial" panose="020B0604020202020204" pitchFamily="34" charset="0"/>
              </a:rPr>
              <a:t>: </a:t>
            </a:r>
            <a:r>
              <a:rPr lang="fr-FR" altLang="fr-FR" sz="2800" dirty="0">
                <a:latin typeface="Agency FB" panose="020B0503020202020204" pitchFamily="34" charset="0"/>
              </a:rPr>
              <a:t>créées à partir de </a:t>
            </a:r>
            <a:r>
              <a:rPr lang="fr-FR" altLang="fr-FR" sz="2800" b="1" dirty="0" err="1">
                <a:solidFill>
                  <a:schemeClr val="accent4"/>
                </a:solidFill>
                <a:latin typeface="Agency FB" panose="020B0503020202020204" pitchFamily="34" charset="0"/>
              </a:rPr>
              <a:t>develop</a:t>
            </a:r>
            <a:r>
              <a:rPr lang="fr-FR" altLang="fr-FR" sz="2800" dirty="0">
                <a:latin typeface="Agency FB" panose="020B0503020202020204" pitchFamily="34" charset="0"/>
              </a:rPr>
              <a:t> quand une version est prête à être testée </a:t>
            </a:r>
            <a:r>
              <a:rPr lang="fr-FR" altLang="fr-FR" sz="2800" dirty="0" smtClean="0">
                <a:latin typeface="Agency FB" panose="020B0503020202020204" pitchFamily="34" charset="0"/>
              </a:rPr>
              <a:t>pour</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800" dirty="0" smtClean="0">
                <a:latin typeface="Agency FB" panose="020B0503020202020204" pitchFamily="34" charset="0"/>
              </a:rPr>
              <a:t> </a:t>
            </a:r>
            <a:r>
              <a:rPr lang="fr-FR" altLang="fr-FR" sz="2800" dirty="0">
                <a:latin typeface="Agency FB" panose="020B0503020202020204" pitchFamily="34" charset="0"/>
              </a:rPr>
              <a:t>une prochaine release. Elles permettent d'effectuer les derniers ajustements et tests avant </a:t>
            </a:r>
            <a:r>
              <a:rPr lang="fr-FR" altLang="fr-FR" sz="2800" dirty="0" smtClean="0">
                <a:latin typeface="Agency FB" panose="020B0503020202020204" pitchFamily="34" charset="0"/>
              </a:rPr>
              <a:t>la</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800" dirty="0" smtClean="0">
                <a:latin typeface="Agency FB" panose="020B0503020202020204" pitchFamily="34" charset="0"/>
              </a:rPr>
              <a:t> </a:t>
            </a:r>
            <a:r>
              <a:rPr lang="fr-FR" altLang="fr-FR" sz="2800" dirty="0">
                <a:latin typeface="Agency FB" panose="020B0503020202020204" pitchFamily="34" charset="0"/>
              </a:rPr>
              <a:t>mise en production. Une fois finalisées, elles sont fusionnées dans </a:t>
            </a:r>
            <a:r>
              <a:rPr lang="fr-FR" altLang="fr-FR" sz="2800" b="1" dirty="0">
                <a:solidFill>
                  <a:schemeClr val="accent4"/>
                </a:solidFill>
                <a:latin typeface="Agency FB" panose="020B0503020202020204" pitchFamily="34" charset="0"/>
              </a:rPr>
              <a:t>main</a:t>
            </a:r>
            <a:r>
              <a:rPr lang="fr-FR" altLang="fr-FR" sz="2800" dirty="0">
                <a:latin typeface="Agency FB" panose="020B0503020202020204" pitchFamily="34" charset="0"/>
              </a:rPr>
              <a:t> et </a:t>
            </a:r>
            <a:r>
              <a:rPr lang="fr-FR" altLang="fr-FR" sz="2800" b="1" dirty="0" err="1">
                <a:solidFill>
                  <a:schemeClr val="accent4"/>
                </a:solidFill>
                <a:latin typeface="Agency FB" panose="020B0503020202020204" pitchFamily="34" charset="0"/>
              </a:rPr>
              <a:t>develop</a:t>
            </a:r>
            <a:r>
              <a:rPr lang="fr-FR" altLang="fr-FR" sz="2800" dirty="0">
                <a:latin typeface="Agency FB" panose="020B0503020202020204" pitchFamily="34" charset="0"/>
              </a:rPr>
              <a:t>. </a:t>
            </a:r>
          </a:p>
        </p:txBody>
      </p:sp>
    </p:spTree>
    <p:extLst>
      <p:ext uri="{BB962C8B-B14F-4D97-AF65-F5344CB8AC3E}">
        <p14:creationId xmlns:p14="http://schemas.microsoft.com/office/powerpoint/2010/main" val="18440735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Rectangle à coins arrondis 2"/>
          <p:cNvSpPr/>
          <p:nvPr/>
        </p:nvSpPr>
        <p:spPr>
          <a:xfrm>
            <a:off x="225287" y="1648496"/>
            <a:ext cx="11694017" cy="23669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Rectangle 3"/>
          <p:cNvSpPr/>
          <p:nvPr/>
        </p:nvSpPr>
        <p:spPr>
          <a:xfrm>
            <a:off x="2717444" y="101891"/>
            <a:ext cx="5396248" cy="646331"/>
          </a:xfrm>
          <a:prstGeom prst="rect">
            <a:avLst/>
          </a:prstGeom>
          <a:solidFill>
            <a:srgbClr val="00B050"/>
          </a:solidFill>
        </p:spPr>
        <p:txBody>
          <a:bodyPr wrap="square">
            <a:spAutoFit/>
          </a:bodyPr>
          <a:lstStyle/>
          <a:p>
            <a:pPr algn="ctr"/>
            <a:r>
              <a:rPr lang="fr-FR" sz="3600" b="1" dirty="0" smtClean="0">
                <a:solidFill>
                  <a:schemeClr val="bg1">
                    <a:lumMod val="95000"/>
                  </a:schemeClr>
                </a:solidFill>
                <a:latin typeface="Calibri" panose="020F0502020204030204" pitchFamily="34" charset="0"/>
                <a:ea typeface="Calibri" panose="020F0502020204030204" pitchFamily="34" charset="0"/>
                <a:cs typeface="Arial" panose="020B0604020202020204" pitchFamily="34" charset="0"/>
              </a:rPr>
              <a:t>Git Flow</a:t>
            </a:r>
            <a:r>
              <a:rPr lang="fr-FR" sz="3600" b="1" dirty="0" smtClean="0">
                <a:solidFill>
                  <a:schemeClr val="bg1">
                    <a:lumMod val="95000"/>
                  </a:schemeClr>
                </a:solidFill>
                <a:effectLst/>
                <a:latin typeface="Calibri" panose="020F0502020204030204" pitchFamily="34" charset="0"/>
                <a:ea typeface="Calibri" panose="020F0502020204030204" pitchFamily="34" charset="0"/>
                <a:cs typeface="Arial" panose="020B0604020202020204" pitchFamily="34" charset="0"/>
              </a:rPr>
              <a:t> </a:t>
            </a:r>
            <a:endParaRPr lang="fr-FR" sz="3600" dirty="0">
              <a:solidFill>
                <a:schemeClr val="bg1">
                  <a:lumMod val="95000"/>
                </a:schemeClr>
              </a:solidFill>
            </a:endParaRPr>
          </a:p>
        </p:txBody>
      </p:sp>
      <p:sp>
        <p:nvSpPr>
          <p:cNvPr id="5" name="Flèche vers le bas 4"/>
          <p:cNvSpPr/>
          <p:nvPr/>
        </p:nvSpPr>
        <p:spPr>
          <a:xfrm>
            <a:off x="5116135" y="748222"/>
            <a:ext cx="598866" cy="9002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2"/>
          <p:cNvSpPr>
            <a:spLocks noChangeArrowheads="1"/>
          </p:cNvSpPr>
          <p:nvPr/>
        </p:nvSpPr>
        <p:spPr bwMode="auto">
          <a:xfrm>
            <a:off x="656470" y="3803257"/>
            <a:ext cx="3145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fr-FR" altLang="fr-FR" sz="2800" dirty="0" smtClean="0">
                <a:latin typeface="Agency FB" panose="020B0503020202020204" pitchFamily="34" charset="0"/>
              </a:rPr>
              <a:t>. </a:t>
            </a:r>
            <a:endParaRPr lang="fr-FR" altLang="fr-FR" sz="2800" dirty="0">
              <a:latin typeface="Agency FB" panose="020B0503020202020204" pitchFamily="34" charset="0"/>
            </a:endParaRPr>
          </a:p>
        </p:txBody>
      </p:sp>
      <p:sp>
        <p:nvSpPr>
          <p:cNvPr id="22" name="Rectangle 12"/>
          <p:cNvSpPr>
            <a:spLocks noChangeArrowheads="1"/>
          </p:cNvSpPr>
          <p:nvPr/>
        </p:nvSpPr>
        <p:spPr bwMode="auto">
          <a:xfrm>
            <a:off x="466560" y="4661346"/>
            <a:ext cx="25039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800" b="1" dirty="0" smtClean="0">
                <a:solidFill>
                  <a:schemeClr val="accent4"/>
                </a:solidFill>
                <a:latin typeface="Agency FB" panose="020B0503020202020204" pitchFamily="34" charset="0"/>
              </a:rPr>
              <a:t>.</a:t>
            </a:r>
            <a:endParaRPr lang="fr-FR" altLang="fr-FR" sz="2800" dirty="0">
              <a:latin typeface="Agency FB" panose="020B0503020202020204" pitchFamily="34" charset="0"/>
            </a:endParaRPr>
          </a:p>
        </p:txBody>
      </p:sp>
      <p:sp>
        <p:nvSpPr>
          <p:cNvPr id="6" name="Rectangle 1"/>
          <p:cNvSpPr>
            <a:spLocks noChangeArrowheads="1"/>
          </p:cNvSpPr>
          <p:nvPr/>
        </p:nvSpPr>
        <p:spPr bwMode="auto">
          <a:xfrm>
            <a:off x="716950" y="2203213"/>
            <a:ext cx="1018740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800" b="1" dirty="0" err="1">
                <a:solidFill>
                  <a:schemeClr val="accent4"/>
                </a:solidFill>
                <a:latin typeface="Agency FB" panose="020B0503020202020204" pitchFamily="34" charset="0"/>
              </a:rPr>
              <a:t>Hotfix</a:t>
            </a:r>
            <a:r>
              <a:rPr lang="fr-FR" altLang="fr-FR" sz="2800" b="1" dirty="0">
                <a:solidFill>
                  <a:schemeClr val="accent4"/>
                </a:solidFill>
                <a:latin typeface="Agency FB" panose="020B0503020202020204" pitchFamily="34" charset="0"/>
              </a:rPr>
              <a:t> Branches </a:t>
            </a:r>
            <a:r>
              <a:rPr kumimoji="0" lang="fr-FR" altLang="fr-FR" sz="1800" b="0" i="0" u="none" strike="noStrike" cap="none" normalizeH="0" baseline="0" dirty="0" smtClean="0">
                <a:ln>
                  <a:noFill/>
                </a:ln>
                <a:solidFill>
                  <a:schemeClr val="tx1"/>
                </a:solidFill>
                <a:effectLst/>
                <a:latin typeface="Arial" panose="020B0604020202020204" pitchFamily="34" charset="0"/>
              </a:rPr>
              <a:t>: </a:t>
            </a:r>
            <a:r>
              <a:rPr lang="fr-FR" altLang="fr-FR" sz="2800" dirty="0">
                <a:latin typeface="Agency FB" panose="020B0503020202020204" pitchFamily="34" charset="0"/>
              </a:rPr>
              <a:t>créées à partir de </a:t>
            </a:r>
            <a:r>
              <a:rPr lang="fr-FR" altLang="fr-FR" sz="2800" b="1" dirty="0">
                <a:solidFill>
                  <a:schemeClr val="accent4"/>
                </a:solidFill>
                <a:latin typeface="Agency FB" panose="020B0503020202020204" pitchFamily="34" charset="0"/>
              </a:rPr>
              <a:t>main</a:t>
            </a:r>
            <a:r>
              <a:rPr lang="fr-FR" altLang="fr-FR" sz="2800" dirty="0">
                <a:latin typeface="Agency FB" panose="020B0503020202020204" pitchFamily="34" charset="0"/>
              </a:rPr>
              <a:t> pour corriger rapidement un bug critique en </a:t>
            </a:r>
            <a:endParaRPr lang="fr-FR" altLang="fr-FR" sz="2800" dirty="0" smtClean="0">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800" dirty="0" smtClean="0">
                <a:latin typeface="Agency FB" panose="020B0503020202020204" pitchFamily="34" charset="0"/>
              </a:rPr>
              <a:t>production</a:t>
            </a:r>
            <a:r>
              <a:rPr lang="fr-FR" altLang="fr-FR" sz="2800" dirty="0">
                <a:latin typeface="Agency FB" panose="020B0503020202020204" pitchFamily="34" charset="0"/>
              </a:rPr>
              <a:t>. </a:t>
            </a:r>
            <a:r>
              <a:rPr lang="fr-FR" altLang="fr-FR" sz="2800" dirty="0" smtClean="0">
                <a:latin typeface="Agency FB" panose="020B0503020202020204" pitchFamily="34" charset="0"/>
              </a:rPr>
              <a:t>Une </a:t>
            </a:r>
            <a:r>
              <a:rPr lang="fr-FR" altLang="fr-FR" sz="2800" dirty="0">
                <a:latin typeface="Agency FB" panose="020B0503020202020204" pitchFamily="34" charset="0"/>
              </a:rPr>
              <a:t>fois corrigé, le </a:t>
            </a:r>
            <a:r>
              <a:rPr lang="fr-FR" altLang="fr-FR" sz="2800" dirty="0" err="1">
                <a:latin typeface="Agency FB" panose="020B0503020202020204" pitchFamily="34" charset="0"/>
              </a:rPr>
              <a:t>hotfix</a:t>
            </a:r>
            <a:r>
              <a:rPr lang="fr-FR" altLang="fr-FR" sz="2800" dirty="0">
                <a:latin typeface="Agency FB" panose="020B0503020202020204" pitchFamily="34" charset="0"/>
              </a:rPr>
              <a:t> est fusionné dans </a:t>
            </a:r>
            <a:r>
              <a:rPr lang="fr-FR" altLang="fr-FR" sz="2800" b="1" dirty="0">
                <a:solidFill>
                  <a:schemeClr val="accent4"/>
                </a:solidFill>
                <a:latin typeface="Agency FB" panose="020B0503020202020204" pitchFamily="34" charset="0"/>
              </a:rPr>
              <a:t>main</a:t>
            </a:r>
            <a:r>
              <a:rPr lang="fr-FR" altLang="fr-FR" sz="2800" dirty="0">
                <a:latin typeface="Agency FB" panose="020B0503020202020204" pitchFamily="34" charset="0"/>
              </a:rPr>
              <a:t> et </a:t>
            </a:r>
            <a:r>
              <a:rPr lang="fr-FR" altLang="fr-FR" sz="2800" b="1" dirty="0" err="1">
                <a:solidFill>
                  <a:schemeClr val="accent4"/>
                </a:solidFill>
                <a:latin typeface="Agency FB" panose="020B0503020202020204" pitchFamily="34" charset="0"/>
              </a:rPr>
              <a:t>develop</a:t>
            </a:r>
            <a:r>
              <a:rPr lang="fr-FR" altLang="fr-FR" sz="2800" dirty="0">
                <a:latin typeface="Agency FB" panose="020B0503020202020204" pitchFamily="34" charset="0"/>
              </a:rPr>
              <a:t>. </a:t>
            </a:r>
          </a:p>
        </p:txBody>
      </p:sp>
    </p:spTree>
    <p:extLst>
      <p:ext uri="{BB962C8B-B14F-4D97-AF65-F5344CB8AC3E}">
        <p14:creationId xmlns:p14="http://schemas.microsoft.com/office/powerpoint/2010/main" val="128559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Rectangle à coins arrondis 2"/>
          <p:cNvSpPr/>
          <p:nvPr/>
        </p:nvSpPr>
        <p:spPr>
          <a:xfrm>
            <a:off x="0" y="1648495"/>
            <a:ext cx="11694017" cy="45591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a:spLocks noChangeArrowheads="1"/>
          </p:cNvSpPr>
          <p:nvPr/>
        </p:nvSpPr>
        <p:spPr bwMode="auto">
          <a:xfrm>
            <a:off x="515154" y="1831348"/>
            <a:ext cx="10663707"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fr-FR" altLang="fr-FR" sz="2800" b="0" i="0" u="none" strike="noStrike" cap="none" normalizeH="0" baseline="0" dirty="0" smtClean="0">
                <a:ln>
                  <a:noFill/>
                </a:ln>
                <a:solidFill>
                  <a:schemeClr val="tx1"/>
                </a:solidFill>
                <a:effectLst/>
                <a:latin typeface="Agency FB" panose="020B0503020202020204" pitchFamily="34" charset="0"/>
              </a:rPr>
              <a:t>La commande </a:t>
            </a:r>
            <a:r>
              <a:rPr kumimoji="0" lang="fr-FR" altLang="fr-FR" b="1" i="0" u="none" strike="noStrike" cap="none" normalizeH="0" baseline="0" dirty="0" smtClean="0">
                <a:ln>
                  <a:noFill/>
                </a:ln>
                <a:solidFill>
                  <a:srgbClr val="FFC000"/>
                </a:solidFill>
                <a:effectLst/>
                <a:latin typeface="Agency FB" panose="020B0503020202020204" pitchFamily="34" charset="0"/>
              </a:rPr>
              <a:t>git </a:t>
            </a:r>
            <a:r>
              <a:rPr kumimoji="0" lang="fr-FR" altLang="fr-FR" b="1" i="0" u="none" strike="noStrike" cap="none" normalizeH="0" baseline="0" dirty="0" err="1" smtClean="0">
                <a:ln>
                  <a:noFill/>
                </a:ln>
                <a:solidFill>
                  <a:srgbClr val="FFC000"/>
                </a:solidFill>
                <a:effectLst/>
                <a:latin typeface="Agency FB" panose="020B0503020202020204" pitchFamily="34" charset="0"/>
              </a:rPr>
              <a:t>branch</a:t>
            </a:r>
            <a:r>
              <a:rPr kumimoji="0" lang="fr-FR" altLang="fr-FR" sz="2400" b="0" i="0" u="none" strike="noStrike" cap="none" normalizeH="0" baseline="0" dirty="0" smtClean="0">
                <a:ln>
                  <a:noFill/>
                </a:ln>
                <a:solidFill>
                  <a:srgbClr val="FFC000"/>
                </a:solidFill>
                <a:effectLst/>
                <a:latin typeface="Agency FB" panose="020B0503020202020204" pitchFamily="34" charset="0"/>
              </a:rPr>
              <a:t> </a:t>
            </a:r>
            <a:r>
              <a:rPr kumimoji="0" lang="fr-FR" altLang="fr-FR" sz="2400" b="0" i="0" u="none" strike="noStrike" cap="none" normalizeH="0" baseline="0" dirty="0" smtClean="0">
                <a:ln>
                  <a:noFill/>
                </a:ln>
                <a:solidFill>
                  <a:schemeClr val="tx1"/>
                </a:solidFill>
                <a:effectLst/>
                <a:latin typeface="Agency FB" panose="020B0503020202020204" pitchFamily="34" charset="0"/>
              </a:rPr>
              <a:t>est essentielle pour créer et gérer des branches dans un projet Git. Les branches permettent de travailler sur différentes fonctionnalités ou corrections de bugs sans modifier directement le code de la branche principale (souvent appelée </a:t>
            </a:r>
            <a:r>
              <a:rPr kumimoji="0" lang="fr-FR" altLang="fr-FR" b="0" i="0" u="none" strike="noStrike" cap="none" normalizeH="0" baseline="0" dirty="0" smtClean="0">
                <a:ln>
                  <a:noFill/>
                </a:ln>
                <a:solidFill>
                  <a:schemeClr val="tx1"/>
                </a:solidFill>
                <a:effectLst/>
                <a:latin typeface="Agency FB" panose="020B0503020202020204" pitchFamily="34" charset="0"/>
              </a:rPr>
              <a:t>main</a:t>
            </a:r>
            <a:r>
              <a:rPr kumimoji="0" lang="fr-FR" altLang="fr-FR" sz="2400" b="0" i="0" u="none" strike="noStrike" cap="none" normalizeH="0" baseline="0" dirty="0" smtClean="0">
                <a:ln>
                  <a:noFill/>
                </a:ln>
                <a:solidFill>
                  <a:schemeClr val="tx1"/>
                </a:solidFill>
                <a:effectLst/>
                <a:latin typeface="Agency FB" panose="020B0503020202020204" pitchFamily="34" charset="0"/>
              </a:rPr>
              <a:t> ou </a:t>
            </a:r>
            <a:r>
              <a:rPr kumimoji="0" lang="fr-FR" altLang="fr-FR" b="0" i="0" u="none" strike="noStrike" cap="none" normalizeH="0" baseline="0" dirty="0" smtClean="0">
                <a:ln>
                  <a:noFill/>
                </a:ln>
                <a:solidFill>
                  <a:schemeClr val="tx1"/>
                </a:solidFill>
                <a:effectLst/>
                <a:latin typeface="Agency FB" panose="020B0503020202020204" pitchFamily="34" charset="0"/>
              </a:rPr>
              <a:t>master</a:t>
            </a:r>
            <a:r>
              <a:rPr kumimoji="0" lang="fr-FR" altLang="fr-FR" sz="2400" b="0" i="0" u="none" strike="noStrike" cap="none" normalizeH="0" baseline="0" dirty="0" smtClean="0">
                <a:ln>
                  <a:noFill/>
                </a:ln>
                <a:solidFill>
                  <a:schemeClr val="tx1"/>
                </a:solidFill>
                <a:effectLst/>
                <a:latin typeface="Agency FB" panose="020B050302020202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fr-FR" altLang="fr-FR" sz="2400" b="0" i="0" u="none" strike="noStrike" cap="none" normalizeH="0" baseline="0" dirty="0" smtClean="0">
                <a:ln>
                  <a:noFill/>
                </a:ln>
                <a:solidFill>
                  <a:schemeClr val="tx1"/>
                </a:solidFill>
                <a:effectLst/>
                <a:latin typeface="Agency FB" panose="020B0503020202020204" pitchFamily="34" charset="0"/>
              </a:rPr>
              <a:t> En créant une nouvelle branche avec </a:t>
            </a:r>
            <a:r>
              <a:rPr kumimoji="0" lang="fr-FR" altLang="fr-FR" b="1" i="0" u="none" strike="noStrike" cap="none" normalizeH="0" baseline="0" dirty="0" smtClean="0">
                <a:ln>
                  <a:noFill/>
                </a:ln>
                <a:solidFill>
                  <a:srgbClr val="FFC000"/>
                </a:solidFill>
                <a:effectLst/>
                <a:latin typeface="Agency FB" panose="020B0503020202020204" pitchFamily="34" charset="0"/>
              </a:rPr>
              <a:t>git </a:t>
            </a:r>
            <a:r>
              <a:rPr kumimoji="0" lang="fr-FR" altLang="fr-FR" b="1" i="0" u="none" strike="noStrike" cap="none" normalizeH="0" baseline="0" dirty="0" err="1" smtClean="0">
                <a:ln>
                  <a:noFill/>
                </a:ln>
                <a:solidFill>
                  <a:srgbClr val="FFC000"/>
                </a:solidFill>
                <a:effectLst/>
                <a:latin typeface="Agency FB" panose="020B0503020202020204" pitchFamily="34" charset="0"/>
              </a:rPr>
              <a:t>branch</a:t>
            </a:r>
            <a:r>
              <a:rPr kumimoji="0" lang="fr-FR" altLang="fr-FR" b="1" i="0" u="none" strike="noStrike" cap="none" normalizeH="0" baseline="0" dirty="0" smtClean="0">
                <a:ln>
                  <a:noFill/>
                </a:ln>
                <a:solidFill>
                  <a:srgbClr val="FFC000"/>
                </a:solidFill>
                <a:effectLst/>
                <a:latin typeface="Agency FB" panose="020B0503020202020204" pitchFamily="34" charset="0"/>
              </a:rPr>
              <a:t> &lt;</a:t>
            </a:r>
            <a:r>
              <a:rPr kumimoji="0" lang="fr-FR" altLang="fr-FR" b="1" i="0" u="none" strike="noStrike" cap="none" normalizeH="0" baseline="0" dirty="0" err="1" smtClean="0">
                <a:ln>
                  <a:noFill/>
                </a:ln>
                <a:solidFill>
                  <a:srgbClr val="FFC000"/>
                </a:solidFill>
                <a:effectLst/>
                <a:latin typeface="Agency FB" panose="020B0503020202020204" pitchFamily="34" charset="0"/>
              </a:rPr>
              <a:t>nom_de_la_branche</a:t>
            </a:r>
            <a:r>
              <a:rPr kumimoji="0" lang="fr-FR" altLang="fr-FR" b="1" i="0" u="none" strike="noStrike" cap="none" normalizeH="0" baseline="0" dirty="0" smtClean="0">
                <a:ln>
                  <a:noFill/>
                </a:ln>
                <a:solidFill>
                  <a:srgbClr val="FFC000"/>
                </a:solidFill>
                <a:effectLst/>
                <a:latin typeface="Agency FB" panose="020B0503020202020204" pitchFamily="34" charset="0"/>
              </a:rPr>
              <a:t>&gt;</a:t>
            </a:r>
            <a:r>
              <a:rPr kumimoji="0" lang="fr-FR" altLang="fr-FR" sz="2400" b="1" i="0" u="none" strike="noStrike" cap="none" normalizeH="0" baseline="0" dirty="0" smtClean="0">
                <a:ln>
                  <a:noFill/>
                </a:ln>
                <a:solidFill>
                  <a:srgbClr val="00B050"/>
                </a:solidFill>
                <a:effectLst/>
                <a:latin typeface="Agency FB" panose="020B0503020202020204" pitchFamily="34" charset="0"/>
              </a:rPr>
              <a:t>, </a:t>
            </a:r>
            <a:r>
              <a:rPr kumimoji="0" lang="fr-FR" altLang="fr-FR" sz="2400" b="0" i="0" u="none" strike="noStrike" cap="none" normalizeH="0" baseline="0" dirty="0" smtClean="0">
                <a:ln>
                  <a:noFill/>
                </a:ln>
                <a:solidFill>
                  <a:schemeClr val="tx1"/>
                </a:solidFill>
                <a:effectLst/>
                <a:latin typeface="Agency FB" panose="020B0503020202020204" pitchFamily="34" charset="0"/>
              </a:rPr>
              <a:t>on peut isoler les modifications et expérimenter librement.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smtClean="0">
                <a:ln>
                  <a:noFill/>
                </a:ln>
                <a:solidFill>
                  <a:schemeClr val="tx1"/>
                </a:solidFill>
                <a:effectLst/>
                <a:latin typeface="Agency FB" panose="020B0503020202020204" pitchFamily="34" charset="0"/>
              </a:rPr>
              <a:t>      Par exemple, </a:t>
            </a:r>
            <a:r>
              <a:rPr kumimoji="0" lang="fr-FR" altLang="fr-FR" b="1" i="0" u="none" strike="noStrike" cap="none" normalizeH="0" baseline="0" dirty="0" smtClean="0">
                <a:ln>
                  <a:noFill/>
                </a:ln>
                <a:solidFill>
                  <a:srgbClr val="FFC000"/>
                </a:solidFill>
                <a:effectLst/>
                <a:latin typeface="Agency FB" panose="020B0503020202020204" pitchFamily="34" charset="0"/>
              </a:rPr>
              <a:t>git </a:t>
            </a:r>
            <a:r>
              <a:rPr kumimoji="0" lang="fr-FR" altLang="fr-FR" b="1" i="0" u="none" strike="noStrike" cap="none" normalizeH="0" baseline="0" dirty="0" err="1" smtClean="0">
                <a:ln>
                  <a:noFill/>
                </a:ln>
                <a:solidFill>
                  <a:srgbClr val="FFC000"/>
                </a:solidFill>
                <a:effectLst/>
                <a:latin typeface="Agency FB" panose="020B0503020202020204" pitchFamily="34" charset="0"/>
              </a:rPr>
              <a:t>branch</a:t>
            </a:r>
            <a:r>
              <a:rPr kumimoji="0" lang="fr-FR" altLang="fr-FR" b="1" i="0" u="none" strike="noStrike" cap="none" normalizeH="0" baseline="0" dirty="0" smtClean="0">
                <a:ln>
                  <a:noFill/>
                </a:ln>
                <a:solidFill>
                  <a:srgbClr val="FFC000"/>
                </a:solidFill>
                <a:effectLst/>
                <a:latin typeface="Agency FB" panose="020B0503020202020204" pitchFamily="34" charset="0"/>
              </a:rPr>
              <a:t> </a:t>
            </a:r>
            <a:r>
              <a:rPr kumimoji="0" lang="fr-FR" altLang="fr-FR" b="1" i="0" u="none" strike="noStrike" cap="none" normalizeH="0" baseline="0" dirty="0" err="1" smtClean="0">
                <a:ln>
                  <a:noFill/>
                </a:ln>
                <a:solidFill>
                  <a:srgbClr val="FFC000"/>
                </a:solidFill>
                <a:effectLst/>
                <a:latin typeface="Agency FB" panose="020B0503020202020204" pitchFamily="34" charset="0"/>
              </a:rPr>
              <a:t>feature</a:t>
            </a:r>
            <a:r>
              <a:rPr kumimoji="0" lang="fr-FR" altLang="fr-FR" b="1" i="0" u="none" strike="noStrike" cap="none" normalizeH="0" baseline="0" dirty="0" smtClean="0">
                <a:ln>
                  <a:noFill/>
                </a:ln>
                <a:solidFill>
                  <a:srgbClr val="FFC000"/>
                </a:solidFill>
                <a:effectLst/>
                <a:latin typeface="Agency FB" panose="020B0503020202020204" pitchFamily="34" charset="0"/>
              </a:rPr>
              <a:t>-login</a:t>
            </a:r>
            <a:r>
              <a:rPr kumimoji="0" lang="fr-FR" altLang="fr-FR" sz="2400" b="1" i="0" u="none" strike="noStrike" cap="none" normalizeH="0" baseline="0" dirty="0" smtClean="0">
                <a:ln>
                  <a:noFill/>
                </a:ln>
                <a:solidFill>
                  <a:srgbClr val="FFC000"/>
                </a:solidFill>
                <a:effectLst/>
                <a:latin typeface="Agency FB" panose="020B0503020202020204" pitchFamily="34" charset="0"/>
              </a:rPr>
              <a:t> </a:t>
            </a:r>
            <a:r>
              <a:rPr kumimoji="0" lang="fr-FR" altLang="fr-FR" sz="2400" b="0" i="0" u="none" strike="noStrike" cap="none" normalizeH="0" baseline="0" dirty="0" smtClean="0">
                <a:ln>
                  <a:noFill/>
                </a:ln>
                <a:solidFill>
                  <a:schemeClr val="tx1"/>
                </a:solidFill>
                <a:effectLst/>
                <a:latin typeface="Agency FB" panose="020B0503020202020204" pitchFamily="34" charset="0"/>
              </a:rPr>
              <a:t>crée une branche nommée</a:t>
            </a:r>
            <a:r>
              <a:rPr kumimoji="0" lang="fr-FR" altLang="fr-FR" sz="2400" b="0" i="0" u="none" strike="noStrike" cap="none" normalizeH="0" baseline="0" dirty="0" smtClean="0">
                <a:ln>
                  <a:noFill/>
                </a:ln>
                <a:solidFill>
                  <a:srgbClr val="00B050"/>
                </a:solidFill>
                <a:effectLst/>
                <a:latin typeface="Agency FB" panose="020B0503020202020204" pitchFamily="34" charset="0"/>
              </a:rPr>
              <a:t> </a:t>
            </a:r>
            <a:r>
              <a:rPr kumimoji="0" lang="fr-FR" altLang="fr-FR" b="1" i="0" u="none" strike="noStrike" cap="none" normalizeH="0" baseline="0" dirty="0" err="1" smtClean="0">
                <a:ln>
                  <a:noFill/>
                </a:ln>
                <a:solidFill>
                  <a:srgbClr val="FFC000"/>
                </a:solidFill>
                <a:effectLst/>
                <a:latin typeface="Agency FB" panose="020B0503020202020204" pitchFamily="34" charset="0"/>
              </a:rPr>
              <a:t>feature</a:t>
            </a:r>
            <a:r>
              <a:rPr kumimoji="0" lang="fr-FR" altLang="fr-FR" b="1" i="0" u="none" strike="noStrike" cap="none" normalizeH="0" baseline="0" dirty="0" smtClean="0">
                <a:ln>
                  <a:noFill/>
                </a:ln>
                <a:solidFill>
                  <a:srgbClr val="FFC000"/>
                </a:solidFill>
                <a:effectLst/>
                <a:latin typeface="Agency FB" panose="020B0503020202020204" pitchFamily="34" charset="0"/>
              </a:rPr>
              <a:t>-login</a:t>
            </a:r>
            <a:r>
              <a:rPr kumimoji="0" lang="fr-FR" altLang="fr-FR" sz="2400" b="0" i="0" u="none" strike="noStrike" cap="none" normalizeH="0" baseline="0" dirty="0" smtClean="0">
                <a:ln>
                  <a:noFill/>
                </a:ln>
                <a:solidFill>
                  <a:schemeClr val="tx1"/>
                </a:solidFill>
                <a:effectLst/>
                <a:latin typeface="Agency FB" panose="020B0503020202020204" pitchFamily="34" charset="0"/>
              </a:rPr>
              <a:t>, dédiée au développement d'une           fonctionnalité de connexion.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fr-FR" altLang="fr-FR" sz="2400" b="0" i="0" u="none" strike="noStrike" cap="none" normalizeH="0" baseline="0" dirty="0" smtClean="0">
                <a:ln>
                  <a:noFill/>
                </a:ln>
                <a:solidFill>
                  <a:schemeClr val="tx1"/>
                </a:solidFill>
                <a:effectLst/>
                <a:latin typeface="Agency FB" panose="020B0503020202020204" pitchFamily="34" charset="0"/>
              </a:rPr>
              <a:t> Travailler avec des branches améliore le contrôle et la flexibilité, permettant d’effectuer des tests ou des révisions avant l’intégration finale dans le projet principal</a:t>
            </a:r>
            <a:r>
              <a:rPr kumimoji="0" lang="fr-FR" altLang="fr-FR" sz="3200" b="0" i="0" u="none" strike="noStrike" cap="none" normalizeH="0" baseline="0" dirty="0" smtClean="0">
                <a:ln>
                  <a:noFill/>
                </a:ln>
                <a:solidFill>
                  <a:schemeClr val="tx1"/>
                </a:solidFill>
                <a:effectLst/>
                <a:latin typeface="Agency FB" panose="020B0503020202020204" pitchFamily="34" charset="0"/>
              </a:rPr>
              <a:t>. </a:t>
            </a:r>
            <a:endParaRPr kumimoji="0" lang="fr-FR" altLang="fr-FR" sz="4800" b="0" i="0" u="none" strike="noStrike" cap="none" normalizeH="0" baseline="0" dirty="0" smtClean="0">
              <a:ln>
                <a:noFill/>
              </a:ln>
              <a:solidFill>
                <a:schemeClr val="tx1"/>
              </a:solidFill>
              <a:effectLst/>
              <a:latin typeface="Agency FB" panose="020B0503020202020204" pitchFamily="34" charset="0"/>
            </a:endParaRPr>
          </a:p>
        </p:txBody>
      </p:sp>
      <p:sp>
        <p:nvSpPr>
          <p:cNvPr id="4" name="Rectangle 3"/>
          <p:cNvSpPr/>
          <p:nvPr/>
        </p:nvSpPr>
        <p:spPr>
          <a:xfrm>
            <a:off x="2717444" y="101890"/>
            <a:ext cx="5396248" cy="646331"/>
          </a:xfrm>
          <a:prstGeom prst="rect">
            <a:avLst/>
          </a:prstGeom>
          <a:solidFill>
            <a:srgbClr val="00B050"/>
          </a:solidFill>
        </p:spPr>
        <p:txBody>
          <a:bodyPr wrap="square">
            <a:spAutoFit/>
          </a:bodyPr>
          <a:lstStyle/>
          <a:p>
            <a:r>
              <a:rPr lang="fr-FR" sz="3600" b="1" dirty="0" smtClean="0">
                <a:solidFill>
                  <a:schemeClr val="bg1">
                    <a:lumMod val="95000"/>
                  </a:schemeClr>
                </a:solidFill>
                <a:effectLst/>
                <a:latin typeface="Calibri" panose="020F0502020204030204" pitchFamily="34" charset="0"/>
                <a:ea typeface="Calibri" panose="020F0502020204030204" pitchFamily="34" charset="0"/>
                <a:cs typeface="Arial" panose="020B0604020202020204" pitchFamily="34" charset="0"/>
              </a:rPr>
              <a:t>Travailler avec les branches </a:t>
            </a:r>
            <a:endParaRPr lang="fr-FR" sz="3600" dirty="0">
              <a:solidFill>
                <a:schemeClr val="bg1">
                  <a:lumMod val="95000"/>
                </a:schemeClr>
              </a:solidFill>
            </a:endParaRPr>
          </a:p>
        </p:txBody>
      </p:sp>
      <p:sp>
        <p:nvSpPr>
          <p:cNvPr id="5" name="Flèche vers le bas 4"/>
          <p:cNvSpPr/>
          <p:nvPr/>
        </p:nvSpPr>
        <p:spPr>
          <a:xfrm>
            <a:off x="5116135" y="748222"/>
            <a:ext cx="598866" cy="9002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536530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2152</TotalTime>
  <Words>1191</Words>
  <Application>Microsoft Office PowerPoint</Application>
  <PresentationFormat>Grand écran</PresentationFormat>
  <Paragraphs>105</Paragraphs>
  <Slides>17</Slides>
  <Notes>0</Notes>
  <HiddenSlides>0</HiddenSlides>
  <MMClips>0</MMClips>
  <ScaleCrop>false</ScaleCrop>
  <HeadingPairs>
    <vt:vector size="6" baseType="variant">
      <vt:variant>
        <vt:lpstr>Polices utilisées</vt:lpstr>
      </vt:variant>
      <vt:variant>
        <vt:i4>16</vt:i4>
      </vt:variant>
      <vt:variant>
        <vt:lpstr>Thème</vt:lpstr>
      </vt:variant>
      <vt:variant>
        <vt:i4>1</vt:i4>
      </vt:variant>
      <vt:variant>
        <vt:lpstr>Titres des diapositives</vt:lpstr>
      </vt:variant>
      <vt:variant>
        <vt:i4>17</vt:i4>
      </vt:variant>
    </vt:vector>
  </HeadingPairs>
  <TitlesOfParts>
    <vt:vector size="34" baseType="lpstr">
      <vt:lpstr>Agency FB</vt:lpstr>
      <vt:lpstr>Arial</vt:lpstr>
      <vt:lpstr>Arial Black</vt:lpstr>
      <vt:lpstr>Arial Rounded MT Bold</vt:lpstr>
      <vt:lpstr>Bahnschrift Light</vt:lpstr>
      <vt:lpstr>Bahnschrift SemiBold Condensed</vt:lpstr>
      <vt:lpstr>Bahnschrift SemiLight Condensed</vt:lpstr>
      <vt:lpstr>Calibri</vt:lpstr>
      <vt:lpstr>Calibri Light</vt:lpstr>
      <vt:lpstr>Cy Grotesk Wide</vt:lpstr>
      <vt:lpstr>Cy Grotesk Wide Bold</vt:lpstr>
      <vt:lpstr>Cy Grotesk Wide Light</vt:lpstr>
      <vt:lpstr>Cy Grotesk Wide Semi-Bold</vt:lpstr>
      <vt:lpstr>Cy Grotesk Wide Ultra-Bold</vt:lpstr>
      <vt:lpstr>Roboto</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Compte Microsoft</dc:creator>
  <cp:lastModifiedBy>Compte Microsoft</cp:lastModifiedBy>
  <cp:revision>28</cp:revision>
  <dcterms:created xsi:type="dcterms:W3CDTF">2024-11-05T15:36:42Z</dcterms:created>
  <dcterms:modified xsi:type="dcterms:W3CDTF">2024-11-21T19:44:29Z</dcterms:modified>
</cp:coreProperties>
</file>