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5" r:id="rId5"/>
    <p:sldId id="264" r:id="rId6"/>
    <p:sldId id="273" r:id="rId7"/>
    <p:sldId id="266" r:id="rId8"/>
    <p:sldId id="274" r:id="rId9"/>
    <p:sldId id="268" r:id="rId10"/>
    <p:sldId id="275" r:id="rId11"/>
    <p:sldId id="269" r:id="rId12"/>
    <p:sldId id="276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60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263E7-C655-4282-BC8C-50B68A11246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C1BD-FC69-4571-804C-E4ED498DA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0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Bem-vindos ao projeto aplicado da Turma 03A da Universidade Presbiteriana Mackenzie. Hoje, apresentaremos nosso estudo detalhado sobre a infraestrutura de carregamento para veículos elétricos no Estado de Washington, EUA."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4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 análise exploratória revelou várias correlações e tendências importantes. Por exemplo, identificamos áreas com alta demanda de carregamento, mas baixa disponibilidade de estações."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52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75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Esperamos que nossa análise ajude a otimizar a expansão da infraestrutura de carregamento, contribuindo para uma adoção mais ampla de veículos elétricos.“</a:t>
            </a:r>
          </a:p>
          <a:p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Recomendamos investimentos estratégicos em áreas identificadas e continuaremos monitorando o mercado para oferecer soluções inovadoras e sustentáveis."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02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75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31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Agradecemos ao professor Felipe pelo apoio e direcionamento e a todos por assistir à nossa apresentação. Juntos, podemos promover um futuro mais verde e sustentável.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1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time, Eduardo David, Felipe José da Cunha, Natália </a:t>
            </a:r>
            <a:r>
              <a:rPr lang="pt-B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Françozo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Ana Vitória Silva. Todos nós nos dedicamos a obter informações em tecnologias sustentáveis e inovação no setor automotivo, trabalhando dados e aplicando técnicas aprendidas durante o curso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experiências diversas em ciência de dados e uma paixão por sustentabilidade, nossa equipe se uniu para explorar e analisar um tema crucial para o futuro: a infraestrutura de carregamento para veículos elétricos."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66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99796" y="4400550"/>
            <a:ext cx="5486400" cy="360045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projeto é intitulado 'Green Energy', refletindo nosso foco em desenvolver soluções sustentáveis para o carregamento de veículos elétricos."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Escolhemos este nome para enfatizar o impacto positivo que esperamos alcançar, tanto em termos de redução de emissões quanto em promover a adoção de veículos elétricos."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78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Importância do Tema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veículos elétricos são essenciais para combater as mudanças climáticas e reduzir a poluição nas cidades. Eles representam um passo importante na transição para uma economia mais sustentável."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mercado de veículos elétricos crescendo rapidamente, é vital desenvolver uma infraestrutura de carregamento robusta para apoiar essa transição e garantir conveniência para os consumidores."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67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Apesar dos avanços, o setor enfrenta desafios significativos, como a necessidade de expandir a rede de carregamento e superar barreiras tecnológicas e econômicas."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Investir em infraestrutura de carregamento não só beneficia o meio ambiente, mas também pode gerar empregos e impulsionar a economia local.</a:t>
            </a:r>
          </a:p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 nossa colega Ana Vitória pode nos revelar os principais pontos.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5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71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 análise foi baseada em uma metodologia rigorosa, utilizando dados de alta qualidade do portal Data.gov. Exploramos padrões e tendências para identificar gaps e oportunidades no setor.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Analisamos dados sobre a população de veículos elétricos e pontos de carregamento, focando na distribuição geográfica e nas necessidades futuras."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26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670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Utilizamos dois conjuntos de dados principais: 'Electric Vehicle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Data' e '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Pontos_carregamento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'. Ambos forneceram insights valiosos sobre a localização e características dos veículos elétricos e pontos de carregamento."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Embora os dados sejam de alta qualidade, enfrentamos algumas limitações, como a ausência de informações completas em todos os registros.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78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F2430-6EE7-F0F0-DFEF-4EE283E9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FAA764-F72F-719E-01CC-1692B543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8E919-6C77-43FB-A1FB-72F4C295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89F72-5723-5BAE-48B6-2E1C48A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2892A-A667-3145-3EB0-2A9DBDB6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77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D66E0-57E0-C229-7947-CFF79B3D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330976-B4D3-DB1D-1E99-0809DAD99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76862-861F-2A2D-FE9A-7E91B28A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BDB594-3A31-E870-BD78-9C5C9C2B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52FC4-F277-0F7E-77E6-315F0981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4D440-64CD-D26E-CCCB-B873F8C1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AE0AE4-017F-502C-6F60-8BF571B40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86FA1-AEDF-65C2-BB45-2272A823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D1A1E-284C-48B7-0677-1E54F2B1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87340-4913-A144-8F54-7CECD908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8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9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D2695-7B93-5723-91E5-0BFF81F8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29C60-93DF-4DC7-8BF4-321CD6D5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EB458-08C9-1416-72F7-BB8D2E1F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0CA9-2608-1B89-E189-34B07823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3B316-7B5B-D278-7B7E-4C46F32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4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EFC8A-4232-5F09-2A57-9DAFABA1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2BAD00-9EBB-0B97-E345-05569A57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0CB3C-29E1-CA03-3DBC-C98A7163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1E3C-833E-2F06-7694-D37C198E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BE947-DC92-F3B6-59B5-32E47BD2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5786-14EA-57A3-0A58-A5F4EFBA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086B1-DAC1-22C8-3273-2D8B65547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89A621-538E-3D70-F178-128B5F54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87273E-9F92-F17D-DF4F-DD636A58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42B4B2-F6BB-8DE4-F0DE-C9876161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A72AC0-2B80-8890-E48C-3DE421A6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9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AA2D5-D0A9-9059-76A9-706325EA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D8F085-F87E-9CF3-E5C0-2E9DEB63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3C62C-0645-FF75-8B84-799C649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E11623-C52A-4AD8-117A-D5F44C0E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9A7419-B68E-1EBE-328F-AABAC738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E02D46-19F5-3259-E25A-1DC6ABEB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EB9256-51E7-AF8D-0782-1CDB3090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82E869-8545-EA80-3866-9F9408E8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D95CE-3D58-F988-00A8-B836CE74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CD3964-D049-330B-A662-0D7A3FE4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08E2AC-5727-40CD-D109-AF9E2750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23C51-643F-CBB6-A6E0-89FC5BF3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ACC045-C721-3E7C-D7D9-90365F4E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E3C8EB-4729-7609-1FC4-DB37290D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6715F8-BE24-563E-9042-73559405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8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210D9-1A0E-489B-62C1-1682B162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FF597-CB96-0C1D-94E3-C6F2832F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15B4D-DABA-6C07-07EB-8CD8052A7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C713BA-E179-CA4F-7F23-AFB31290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A4A108-676E-2299-3955-EDB9FB21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2026A-209A-3A7D-7DB3-FA5C01C7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85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847A-5B08-B528-F562-0CBDE937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EBFA63-BC48-A013-84E3-AE49E2B81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F2CD8D-A4DD-508A-B666-3DBDA38E0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584043-D530-CEF3-6604-0F6BE72C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3A369-488D-8700-8762-97BD669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C360CA-0773-DB64-1FF7-4FB98E40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3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E22D66-CDEC-A80F-12B5-329D8A59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5942E5-4B99-C085-24AA-CA368ABE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ADE5F-D733-B600-9AE3-F4A18DAE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C63B2-8CD4-1C6B-AD7B-A537633E3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EF10A-9912-337F-6B68-217AD6F9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10415270@MACKENZISTA.COM.B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mailto:10415636@MACKENZISTA.COM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80" y="-18098"/>
            <a:ext cx="4297680" cy="68941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5C2FDE9-2D29-79F9-D8C0-31287E20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0"/>
            <a:ext cx="7904480" cy="121996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E5C841B-B37A-C9EB-4985-85E5C74D47B4}"/>
              </a:ext>
            </a:extLst>
          </p:cNvPr>
          <p:cNvSpPr txBox="1"/>
          <p:nvPr/>
        </p:nvSpPr>
        <p:spPr>
          <a:xfrm>
            <a:off x="1062736" y="2437930"/>
            <a:ext cx="577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Arial Rounded MT Bold" panose="020F0704030504030204" pitchFamily="34" charset="0"/>
              </a:rPr>
              <a:t>Projeto Aplicado II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A742B9-962D-62B6-7C33-B856D13358FE}"/>
              </a:ext>
            </a:extLst>
          </p:cNvPr>
          <p:cNvSpPr txBox="1"/>
          <p:nvPr/>
        </p:nvSpPr>
        <p:spPr>
          <a:xfrm>
            <a:off x="3166491" y="4117560"/>
            <a:ext cx="585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263238"/>
                </a:solidFill>
                <a:latin typeface="Open Sans" panose="020B0606030504020204" pitchFamily="34" charset="0"/>
              </a:rPr>
              <a:t>FELIPE ALBINO DOS SANTOS</a:t>
            </a:r>
            <a:endParaRPr lang="pt-BR" b="1" i="0" dirty="0">
              <a:solidFill>
                <a:srgbClr val="263238"/>
              </a:solidFill>
              <a:effectLst/>
              <a:latin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68734-ED5F-7A67-7E1F-4987D7C6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07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1869058" y="2108929"/>
            <a:ext cx="87886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Análise Exploratória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Primeiras Impressões e Descobertas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Visualizações e Gráficos Relevantes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Correlações e Tendências Identificadas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7BA2CA-FD9E-80E3-E238-F0E23C0F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0536" y="321689"/>
            <a:ext cx="8040418" cy="1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1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80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844CC1-497F-B7C2-5517-B5159252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48443" y="0"/>
            <a:ext cx="7943557" cy="1219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4490745" y="1863343"/>
            <a:ext cx="770125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Resultados Pretendidos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Impacto Esperado da Análise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Contribuições para a empresa, organização e sociedade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Passos Futuros e Recomendações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778A05-D451-3FAE-BA96-BFED86B9F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48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6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3A38C4-40BF-6377-7B44-9C5BEBCD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99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E8734D7-1F50-F8F7-60EE-7879833F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47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3910584" y="727624"/>
            <a:ext cx="81503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200" dirty="0">
              <a:latin typeface="Arial Rounded MT Bold" panose="020F0704030504030204" pitchFamily="34" charset="0"/>
            </a:endParaRPr>
          </a:p>
          <a:p>
            <a:endParaRPr lang="pt-BR" sz="3200" dirty="0">
              <a:latin typeface="Arial Rounded MT Bold" panose="020F0704030504030204" pitchFamily="34" charset="0"/>
            </a:endParaRPr>
          </a:p>
          <a:p>
            <a:r>
              <a:rPr lang="pt-BR" sz="3200" dirty="0">
                <a:latin typeface="Arial Rounded MT Bold" panose="020F0704030504030204" pitchFamily="34" charset="0"/>
              </a:rPr>
              <a:t>Universidade Presbiteriana Mackenzie</a:t>
            </a:r>
          </a:p>
          <a:p>
            <a:r>
              <a:rPr lang="pt-BR" sz="3200" dirty="0">
                <a:latin typeface="Arial Rounded MT Bold" panose="020F0704030504030204" pitchFamily="34" charset="0"/>
              </a:rPr>
              <a:t>Curso: Tecnologia em Ciência de Dados</a:t>
            </a:r>
          </a:p>
          <a:p>
            <a:r>
              <a:rPr lang="pt-BR" sz="3200" dirty="0">
                <a:latin typeface="Arial Rounded MT Bold" panose="020F0704030504030204" pitchFamily="34" charset="0"/>
              </a:rPr>
              <a:t>Ano: 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8D4740-E3A6-80A8-DFF7-80DE072EEAC9}"/>
              </a:ext>
            </a:extLst>
          </p:cNvPr>
          <p:cNvSpPr txBox="1"/>
          <p:nvPr/>
        </p:nvSpPr>
        <p:spPr>
          <a:xfrm>
            <a:off x="3910584" y="3858655"/>
            <a:ext cx="87503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200" dirty="0">
              <a:latin typeface="Arial Rounded MT Bold" panose="020F0704030504030204" pitchFamily="34" charset="0"/>
            </a:endParaRPr>
          </a:p>
          <a:p>
            <a:endParaRPr lang="pt-BR" sz="3200" dirty="0">
              <a:latin typeface="Arial Rounded MT Bold" panose="020F0704030504030204" pitchFamily="34" charset="0"/>
            </a:endParaRPr>
          </a:p>
          <a:p>
            <a:r>
              <a:rPr lang="pt-BR" sz="3200" dirty="0">
                <a:latin typeface="Arial Rounded MT Bold" panose="020F0704030504030204" pitchFamily="34" charset="0"/>
              </a:rPr>
              <a:t>Alunos:</a:t>
            </a:r>
          </a:p>
          <a:p>
            <a:pPr marL="29845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 10415058 – EDUARDO DAVID 		- </a:t>
            </a:r>
            <a:r>
              <a:rPr lang="pt-BR" sz="1600" dirty="0">
                <a:solidFill>
                  <a:srgbClr val="0000FF"/>
                </a:solidFill>
                <a:latin typeface="Arial" panose="020B0604020202020204" pitchFamily="34" charset="0"/>
              </a:rPr>
              <a:t>10415058@MACKENZISTA.COM.BR</a:t>
            </a:r>
          </a:p>
          <a:p>
            <a:pPr marL="29845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 10415270 – FELIPE JOSÉ DA CUNHA	- </a:t>
            </a:r>
            <a:r>
              <a:rPr lang="pt-BR" sz="1600" dirty="0">
                <a:solidFill>
                  <a:srgbClr val="0000FF"/>
                </a:solidFill>
                <a:latin typeface="Arial" panose="020B0604020202020204" pitchFamily="34" charset="0"/>
                <a:hlinkClick r:id="rId3"/>
              </a:rPr>
              <a:t>10415270@MACKENZISTA.COM.BR</a:t>
            </a:r>
            <a:endParaRPr lang="pt-BR" sz="16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29845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 10415636 – NATÁLIA FRANÇOZO 		- </a:t>
            </a:r>
            <a:r>
              <a:rPr lang="pt-BR" sz="1600" dirty="0">
                <a:solidFill>
                  <a:srgbClr val="0000FF"/>
                </a:solidFill>
                <a:latin typeface="Arial" panose="020B0604020202020204" pitchFamily="34" charset="0"/>
                <a:hlinkClick r:id="rId4"/>
              </a:rPr>
              <a:t>10415636@MACKENZISTA.COM.BR</a:t>
            </a:r>
            <a:endParaRPr lang="pt-BR" sz="16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29845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 10415977 – ANA VITÓRIA SILVA		- </a:t>
            </a:r>
            <a:r>
              <a:rPr lang="pt-BR" sz="1600" dirty="0">
                <a:solidFill>
                  <a:srgbClr val="0000FF"/>
                </a:solidFill>
                <a:latin typeface="Arial" panose="020B0604020202020204" pitchFamily="34" charset="0"/>
              </a:rPr>
              <a:t>10415977@MACKENZISTA.COM.BR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65C0A2-C3E4-159E-408C-D427D250D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70536" y="321689"/>
            <a:ext cx="8040418" cy="1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80" y="2028742"/>
            <a:ext cx="4930226" cy="3861021"/>
          </a:xfrm>
          <a:prstGeom prst="rect">
            <a:avLst/>
          </a:prstGeom>
        </p:spPr>
      </p:pic>
      <p:pic>
        <p:nvPicPr>
          <p:cNvPr id="3" name="shape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190" y="2028743"/>
            <a:ext cx="4930228" cy="3861021"/>
          </a:xfrm>
          <a:prstGeom prst="rect">
            <a:avLst/>
          </a:prstGeom>
        </p:spPr>
      </p:pic>
      <p:pic>
        <p:nvPicPr>
          <p:cNvPr id="4" name="tra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964"/>
            <a:ext cx="12191992" cy="748611"/>
          </a:xfrm>
          <a:prstGeom prst="rect">
            <a:avLst/>
          </a:prstGeom>
        </p:spPr>
      </p:pic>
      <p:sp>
        <p:nvSpPr>
          <p:cNvPr id="13" name="body1"/>
          <p:cNvSpPr>
            <a:spLocks noGrp="1"/>
          </p:cNvSpPr>
          <p:nvPr>
            <p:ph sz="quarter" idx="10"/>
          </p:nvPr>
        </p:nvSpPr>
        <p:spPr>
          <a:xfrm>
            <a:off x="903514" y="2022938"/>
            <a:ext cx="4911291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lang="en-US" sz="1800" b="1" kern="1200" dirty="0">
                <a:solidFill>
                  <a:schemeClr val="bg1"/>
                </a:solidFill>
                <a:effectLst/>
                <a:latin typeface="Poppins Regular" panose="02000000000000000000" charset="0"/>
                <a:ea typeface="+mn-ea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2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marL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Font typeface="Arial" panose="020B0604020202090204" pitchFamily="34" charset="0"/>
              <a:buNone/>
            </a:pPr>
            <a:r>
              <a:rPr lang="en-US" dirty="0"/>
              <a:t>Breve </a:t>
            </a:r>
            <a:r>
              <a:rPr lang="en-US" dirty="0" err="1"/>
              <a:t>Histórico</a:t>
            </a:r>
            <a:r>
              <a:rPr lang="en-US" dirty="0"/>
              <a:t> </a:t>
            </a:r>
          </a:p>
          <a:p>
            <a:pPr lvl="4" algn="just"/>
            <a:r>
              <a:rPr lang="en-US" dirty="0"/>
              <a:t>O grupo MacGyver é composto por estudantes do curso de Tecnologia em Ciência de Dados, trazendo uma variedade de experiências e habilidades para este projeto.</a:t>
            </a:r>
          </a:p>
        </p:txBody>
      </p:sp>
      <p:sp>
        <p:nvSpPr>
          <p:cNvPr id="7" name="number1"/>
          <p:cNvSpPr>
            <a:spLocks noGrp="1"/>
          </p:cNvSpPr>
          <p:nvPr>
            <p:ph sz="quarter" idx="14"/>
          </p:nvPr>
        </p:nvSpPr>
        <p:spPr>
          <a:xfrm>
            <a:off x="1064254" y="2609957"/>
            <a:ext cx="4570790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400" b="1" kern="1200" dirty="0">
                <a:solidFill>
                  <a:srgbClr val="93ABDF"/>
                </a:solidFill>
                <a:latin typeface="Poppins Light" panose="02000000000000000000" charset="0"/>
                <a:ea typeface="+mn-ea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01</a:t>
            </a:r>
          </a:p>
        </p:txBody>
      </p:sp>
      <p:sp>
        <p:nvSpPr>
          <p:cNvPr id="12" name="body2"/>
          <p:cNvSpPr>
            <a:spLocks noGrp="1"/>
          </p:cNvSpPr>
          <p:nvPr>
            <p:ph sz="quarter" idx="19"/>
          </p:nvPr>
        </p:nvSpPr>
        <p:spPr>
          <a:xfrm>
            <a:off x="6396126" y="2022938"/>
            <a:ext cx="4911291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800" b="1">
                <a:solidFill>
                  <a:schemeClr val="bg1"/>
                </a:solidFill>
                <a:effectLst/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2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Motivação para o Tema</a:t>
            </a:r>
          </a:p>
          <a:p>
            <a:pPr lvl="4" algn="just"/>
            <a:r>
              <a:rPr lang="en-US" dirty="0"/>
              <a:t>Explorar a distribuição e necessidades da infraestrutura de carregamento de veículos elétricos em WA, visando o crescimento sustentável do mercado.</a:t>
            </a:r>
          </a:p>
        </p:txBody>
      </p:sp>
      <p:sp>
        <p:nvSpPr>
          <p:cNvPr id="14" name="number2"/>
          <p:cNvSpPr>
            <a:spLocks noGrp="1"/>
          </p:cNvSpPr>
          <p:nvPr>
            <p:ph sz="quarter" idx="20"/>
          </p:nvPr>
        </p:nvSpPr>
        <p:spPr>
          <a:xfrm>
            <a:off x="6566315" y="2621882"/>
            <a:ext cx="4570791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400" b="1" kern="1200" dirty="0">
                <a:solidFill>
                  <a:srgbClr val="93ABDF"/>
                </a:solidFill>
                <a:latin typeface="Poppins Light" panose="02000000000000000000" charset="0"/>
                <a:ea typeface="+mn-ea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02</a:t>
            </a:r>
          </a:p>
        </p:txBody>
      </p:sp>
      <p:sp>
        <p:nvSpPr>
          <p:cNvPr id="8" name="header"/>
          <p:cNvSpPr>
            <a:spLocks noGrp="1"/>
          </p:cNvSpPr>
          <p:nvPr>
            <p:ph type="title"/>
          </p:nvPr>
        </p:nvSpPr>
        <p:spPr>
          <a:xfrm>
            <a:off x="695996" y="1304417"/>
            <a:ext cx="10800000" cy="615600"/>
          </a:xfrm>
          <a:prstGeom prst="rect">
            <a:avLst/>
          </a:prstGeom>
        </p:spPr>
        <p:txBody>
          <a:bodyPr anchor="ctr" anchorCtr="0"/>
          <a:lstStyle>
            <a:lvl1pPr algn="l">
              <a:defRPr sz="3400" b="1">
                <a:solidFill>
                  <a:schemeClr val="tx1"/>
                </a:solidFill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l"/>
            <a:r>
              <a:rPr lang="en-US" noProof="1"/>
              <a:t>Apresentação</a:t>
            </a:r>
            <a:r>
              <a:rPr lang="en-US" dirty="0"/>
              <a:t> do Grupo MacGyver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83C60B-FDB9-BB66-211F-124DC49AB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0" y="0"/>
            <a:ext cx="7904480" cy="1219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166867" y="2263350"/>
            <a:ext cx="77376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Nome do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Justificativa para o Nome Escolhido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Significado e Impacto</a:t>
            </a:r>
          </a:p>
          <a:p>
            <a:endParaRPr lang="pt-BR" sz="3200" dirty="0">
              <a:latin typeface="Arial Rounded MT Bold" panose="020F07040305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8CE382-E0A4-1860-F8EE-16EF4004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7904480" cy="1194211"/>
          </a:xfrm>
          <a:prstGeom prst="rect">
            <a:avLst/>
          </a:prstGeom>
        </p:spPr>
      </p:pic>
      <p:pic>
        <p:nvPicPr>
          <p:cNvPr id="7" name="tray">
            <a:extLst>
              <a:ext uri="{FF2B5EF4-FFF2-40B4-BE49-F238E27FC236}">
                <a16:creationId xmlns:a16="http://schemas.microsoft.com/office/drawing/2014/main" id="{CFF09915-458A-3BA0-3591-1574D6BF0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480" y="-18098"/>
            <a:ext cx="4297680" cy="68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7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1869058" y="2121309"/>
            <a:ext cx="111238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Importância do 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Veículos Elétricos Cenário Atual/Futuro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Importância e Contribuições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D24433-6837-A77A-E14E-E501DC21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0536" y="321689"/>
            <a:ext cx="8040418" cy="1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4285698" y="2038591"/>
            <a:ext cx="79063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Desafios do Setor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Principais Desafios das Empresas do Setor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Impacto Socioeconômico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320737-DC8A-CC0C-2CA7-3EFAAD77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5698" y="-10049"/>
            <a:ext cx="7906302" cy="1219965"/>
          </a:xfrm>
          <a:prstGeom prst="rect">
            <a:avLst/>
          </a:prstGeom>
        </p:spPr>
      </p:pic>
      <p:pic>
        <p:nvPicPr>
          <p:cNvPr id="8" name="tray">
            <a:extLst>
              <a:ext uri="{FF2B5EF4-FFF2-40B4-BE49-F238E27FC236}">
                <a16:creationId xmlns:a16="http://schemas.microsoft.com/office/drawing/2014/main" id="{7F0C004A-BDAC-12D3-07D0-581281DC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48" y="-10049"/>
            <a:ext cx="4295746" cy="68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47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1869058" y="2108929"/>
            <a:ext cx="89152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Abordagem Analítica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Metodologia Utilizada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Fontes e Qualidade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Gaps e Oportunidade Identificadas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C6D9E6-291E-9C60-6F1D-51EB6E7D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0536" y="321689"/>
            <a:ext cx="8040418" cy="1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9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778080-DB20-911E-1FFE-383C9436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71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4626326" y="2052658"/>
            <a:ext cx="91684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 Rounded MT Bold" panose="020F0704030504030204" pitchFamily="34" charset="0"/>
              </a:rPr>
              <a:t>Dados Disponíveis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 Rounded MT Bold" panose="020F0704030504030204" pitchFamily="34" charset="0"/>
              </a:rPr>
              <a:t>Fonte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 Rounded MT Bold" panose="020F0704030504030204" pitchFamily="34" charset="0"/>
              </a:rPr>
              <a:t>Qualidade e Confiabilidade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 Rounded MT Bold" panose="020F0704030504030204" pitchFamily="34" charset="0"/>
              </a:rPr>
              <a:t>Limitações e Desafios na Coleta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8394A5-9A8F-5D5A-FDC2-10E06698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5698" y="0"/>
            <a:ext cx="7906302" cy="1219965"/>
          </a:xfrm>
          <a:prstGeom prst="rect">
            <a:avLst/>
          </a:prstGeom>
        </p:spPr>
      </p:pic>
      <p:pic>
        <p:nvPicPr>
          <p:cNvPr id="8" name="tray">
            <a:extLst>
              <a:ext uri="{FF2B5EF4-FFF2-40B4-BE49-F238E27FC236}">
                <a16:creationId xmlns:a16="http://schemas.microsoft.com/office/drawing/2014/main" id="{0F7D2543-471F-A414-2E39-08B65688F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48" y="-10049"/>
            <a:ext cx="4295746" cy="68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44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749</Words>
  <Application>Microsoft Office PowerPoint</Application>
  <PresentationFormat>Widescreen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Open Sans</vt:lpstr>
      <vt:lpstr>Tema do Office</vt:lpstr>
      <vt:lpstr>Apresentação do PowerPoint</vt:lpstr>
      <vt:lpstr>Apresentação do Grupo MacGyver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David</dc:creator>
  <cp:lastModifiedBy>Eduardo David</cp:lastModifiedBy>
  <cp:revision>7</cp:revision>
  <dcterms:created xsi:type="dcterms:W3CDTF">2023-11-21T00:53:55Z</dcterms:created>
  <dcterms:modified xsi:type="dcterms:W3CDTF">2024-05-18T18:56:51Z</dcterms:modified>
</cp:coreProperties>
</file>