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7E0307-B85C-446A-8EF0-0407D435D787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6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16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7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7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7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0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5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6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8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1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9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81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Y68icQPDyo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ackenzie.br/mercado-carreira/qualificacao-profissional/deep-learning-o-que-e-inteligencia-artificial-profunda/" TargetMode="External"/><Relationship Id="rId2" Type="http://schemas.openxmlformats.org/officeDocument/2006/relationships/hyperlink" Target="https://blog.mackenzie.br/mercado-carreira/mercado-de-trabalho/6-opcoes-de-carreiras-para-quem-gosta-de-numeros-e-dado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ckenzie.br/mercado-carreira/mercado-de-trabalho/quais-sao-os-impactos-da-transformacao-digital-na-comunicacao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ckenzie.br/mercado-carreira/mercado-de-trabalho/quais-sao-os-impactos-da-transformacao-digital-na-comunicacao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C72E6-28C4-C3F1-E4EB-80B447052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Aspectos éticos e Legais da comunicação em sites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538A26-61EE-71AF-1928-B855DA070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Desenvolvimento front </a:t>
            </a:r>
            <a:r>
              <a:rPr lang="pt-BR" b="1" dirty="0" err="1"/>
              <a:t>end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5BAE61-1BB7-06C8-D645-247334E1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738" y="295276"/>
            <a:ext cx="5108866" cy="147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1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3C660A1-B7E0-1CA5-708B-BFFCA46ECB29}"/>
              </a:ext>
            </a:extLst>
          </p:cNvPr>
          <p:cNvSpPr txBox="1"/>
          <p:nvPr/>
        </p:nvSpPr>
        <p:spPr>
          <a:xfrm>
            <a:off x="1081548" y="223706"/>
            <a:ext cx="10343536" cy="662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A ética no ambiente digital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 (por mais que tenhamos regulamentações)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não é exigida por lei;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 ou seja, depende de como cada empresa ou indivíduo atua nesse meio.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No momento, é preciso que cada pessoa tenha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consciência de seus atos 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e do relacionamento que está criando com as empresas com as quais interage.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Conhecer mais sobre como essas organizações percebem e agem em relação à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moral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 atentar-se para o que compartilha on-line,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estudar sobre o que é ética digital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 e principalmente trazer novas discussões sobre esse assunto são atitudes de extrema importância.</a:t>
            </a:r>
          </a:p>
          <a:p>
            <a:pPr algn="l">
              <a:lnSpc>
                <a:spcPct val="150000"/>
              </a:lnSpc>
            </a:pPr>
            <a:endParaRPr lang="pt-BR" sz="2600" b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7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ídia Online 1" title="Sistemas de Informação - Aula 4 - Questões éticas, sociais e políticas em sistemas de info">
            <a:hlinkClick r:id="" action="ppaction://media"/>
            <a:extLst>
              <a:ext uri="{FF2B5EF4-FFF2-40B4-BE49-F238E27FC236}">
                <a16:creationId xmlns:a16="http://schemas.microsoft.com/office/drawing/2014/main" id="{026B2BB2-84C4-9430-22FC-C1E7280D99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8090" y="399385"/>
            <a:ext cx="10795819" cy="6099637"/>
          </a:xfrm>
          <a:prstGeom prst="roundRect">
            <a:avLst>
              <a:gd name="adj" fmla="val 5299"/>
            </a:avLst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9F5D2D8-71F0-F7A2-3599-87953073D499}"/>
              </a:ext>
            </a:extLst>
          </p:cNvPr>
          <p:cNvSpPr txBox="1"/>
          <p:nvPr/>
        </p:nvSpPr>
        <p:spPr>
          <a:xfrm>
            <a:off x="1809135" y="0"/>
            <a:ext cx="9301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effectLst/>
                <a:latin typeface="YouTube Sans"/>
              </a:rPr>
              <a:t>Sistemas de Informação - Aula 4 - Questões éticas, sociais e políticas em sistemas de informação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101E20-5210-6E06-FCBA-494363446D34}"/>
              </a:ext>
            </a:extLst>
          </p:cNvPr>
          <p:cNvSpPr txBox="1"/>
          <p:nvPr/>
        </p:nvSpPr>
        <p:spPr>
          <a:xfrm>
            <a:off x="4102511" y="646900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https://www.youtube.com/watch?v=mY68icQPDyo</a:t>
            </a:r>
          </a:p>
        </p:txBody>
      </p:sp>
    </p:spTree>
    <p:extLst>
      <p:ext uri="{BB962C8B-B14F-4D97-AF65-F5344CB8AC3E}">
        <p14:creationId xmlns:p14="http://schemas.microsoft.com/office/powerpoint/2010/main" val="8093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3C660A1-B7E0-1CA5-708B-BFFCA46ECB29}"/>
              </a:ext>
            </a:extLst>
          </p:cNvPr>
          <p:cNvSpPr txBox="1"/>
          <p:nvPr/>
        </p:nvSpPr>
        <p:spPr>
          <a:xfrm>
            <a:off x="1081548" y="223706"/>
            <a:ext cx="10343536" cy="662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Espero que tenham entendido que o princípio de ética pode ser aplicado a todos os aspectos de nossas vidas, e quando isso se torna prática comum, agir norteado por tais princípios se torna algo trivial, assim como andar, respirar, etc...</a:t>
            </a:r>
          </a:p>
          <a:p>
            <a:pPr algn="l">
              <a:lnSpc>
                <a:spcPct val="150000"/>
              </a:lnSpc>
            </a:pPr>
            <a:endParaRPr lang="pt-BR" sz="2600" b="1" dirty="0"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Que possamos desempenhar um papel significativo em nossa sociedade não somente como profissionais, mas também como cidadãos éticos e responsáveis!</a:t>
            </a:r>
          </a:p>
          <a:p>
            <a:pPr algn="l">
              <a:lnSpc>
                <a:spcPct val="150000"/>
              </a:lnSpc>
            </a:pP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Desejo o melhor a cada um de vocês e que o sucesso profissional seja construído com bases fortes pautadas pela ética.</a:t>
            </a:r>
            <a:endParaRPr lang="pt-BR" sz="2600" b="0" u="none" strike="noStrike" dirty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pt-BR" sz="2600" b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2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B1A4F-041E-1989-A861-88F8FE29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B79C7-80E7-3563-6E10-5F355EB7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0" i="0" dirty="0">
                <a:solidFill>
                  <a:srgbClr val="222222"/>
                </a:solidFill>
                <a:effectLst/>
                <a:latin typeface="Helvetica Neue"/>
              </a:rPr>
              <a:t>MACKENZIE (Brasil). </a:t>
            </a:r>
            <a:r>
              <a:rPr lang="pt-BR" sz="1800" b="1" i="0" dirty="0">
                <a:solidFill>
                  <a:srgbClr val="222222"/>
                </a:solidFill>
                <a:effectLst/>
                <a:latin typeface="Helvetica Neue"/>
              </a:rPr>
              <a:t>O que é Ética no Mundo Digital e por que é importante?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Helvetica Neue"/>
              </a:rPr>
              <a:t> Disponível em: https://blog.mackenzie.br/mercado-carreira/mercado-de-trabalho/nocoes-de-etica-no-mundo-digital-2/. Acesso em: 15 nov. 2022.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15326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D13E82-7526-77CD-4FD0-11D2CBC23BDA}"/>
              </a:ext>
            </a:extLst>
          </p:cNvPr>
          <p:cNvSpPr txBox="1"/>
          <p:nvPr/>
        </p:nvSpPr>
        <p:spPr>
          <a:xfrm>
            <a:off x="1337189" y="462116"/>
            <a:ext cx="9672024" cy="5013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400" b="0" u="none" strike="noStrike" dirty="0">
                <a:effectLst/>
                <a:latin typeface="Raleway ExtraBold" pitchFamily="2" charset="0"/>
              </a:rPr>
              <a:t>O </a:t>
            </a:r>
            <a:r>
              <a:rPr lang="pt-BR" sz="2400" b="1" u="none" strike="noStrike" dirty="0">
                <a:effectLst/>
                <a:latin typeface="Raleway ExtraBold" pitchFamily="2" charset="0"/>
              </a:rPr>
              <a:t>mundo digital </a:t>
            </a:r>
            <a:r>
              <a:rPr lang="pt-BR" sz="2400" b="0" u="none" strike="noStrike" dirty="0">
                <a:effectLst/>
                <a:latin typeface="Raleway ExtraBold" pitchFamily="2" charset="0"/>
              </a:rPr>
              <a:t>está causando uma série de transformações não apenas na forma de realizar as tarefas do dia a dia, mas também nos pensamentos e nas percepções.</a:t>
            </a:r>
          </a:p>
          <a:p>
            <a:pPr algn="l">
              <a:lnSpc>
                <a:spcPct val="150000"/>
              </a:lnSpc>
            </a:pPr>
            <a:r>
              <a:rPr lang="pt-BR" sz="2400" b="0" u="none" strike="noStrike" dirty="0">
                <a:effectLst/>
                <a:latin typeface="Raleway ExtraBold" pitchFamily="2" charset="0"/>
              </a:rPr>
              <a:t>Conforme novas tecnologias vão sendo desenvolvidas, </a:t>
            </a:r>
            <a:r>
              <a:rPr lang="pt-BR" sz="2400" b="1" u="none" strike="noStrike" dirty="0">
                <a:effectLst/>
                <a:latin typeface="Raleway ExtraBold" pitchFamily="2" charset="0"/>
              </a:rPr>
              <a:t>novas discussões vão surgindo</a:t>
            </a:r>
            <a:r>
              <a:rPr lang="pt-BR" sz="2400" b="0" u="none" strike="noStrike" dirty="0">
                <a:effectLst/>
                <a:latin typeface="Raleway ExtraBold" pitchFamily="2" charset="0"/>
              </a:rPr>
              <a:t>, principalmente </a:t>
            </a:r>
            <a:r>
              <a:rPr lang="pt-BR" sz="2400" b="1" u="none" strike="noStrike" dirty="0">
                <a:effectLst/>
                <a:latin typeface="Raleway ExtraBold" pitchFamily="2" charset="0"/>
              </a:rPr>
              <a:t>com relação aos aspectos éticos e morais</a:t>
            </a:r>
            <a:r>
              <a:rPr lang="pt-BR" sz="2400" b="0" u="none" strike="noStrike" dirty="0">
                <a:effectLst/>
                <a:latin typeface="Raleway ExtraBold" pitchFamily="2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2400" dirty="0">
                <a:latin typeface="Raleway ExtraBold" pitchFamily="2" charset="0"/>
              </a:rPr>
              <a:t>Essas discussões se referem, principalmente, às noções de ética digital, mais precisamente sobre o que é esse termo e qual deve ser a sua atuação na sociedade e no espaço virtual.</a:t>
            </a:r>
          </a:p>
        </p:txBody>
      </p:sp>
    </p:spTree>
    <p:extLst>
      <p:ext uri="{BB962C8B-B14F-4D97-AF65-F5344CB8AC3E}">
        <p14:creationId xmlns:p14="http://schemas.microsoft.com/office/powerpoint/2010/main" val="149977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D13E82-7526-77CD-4FD0-11D2CBC23BDA}"/>
              </a:ext>
            </a:extLst>
          </p:cNvPr>
          <p:cNvSpPr txBox="1"/>
          <p:nvPr/>
        </p:nvSpPr>
        <p:spPr>
          <a:xfrm>
            <a:off x="1337189" y="462116"/>
            <a:ext cx="967202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200" b="1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O que é ética digital?</a:t>
            </a:r>
          </a:p>
          <a:p>
            <a:pPr algn="l">
              <a:lnSpc>
                <a:spcPct val="150000"/>
              </a:lnSpc>
            </a:pPr>
            <a:r>
              <a:rPr lang="pt-BR" sz="2400" b="1" u="none" strike="noStrike" dirty="0">
                <a:effectLst/>
                <a:latin typeface="Roboto" panose="02000000000000000000" pitchFamily="2" charset="0"/>
              </a:rPr>
              <a:t>Ética é um conjunto de princípios morais que guiam os indivíduos ou um grupo da sociedade</a:t>
            </a:r>
            <a:r>
              <a:rPr lang="pt-BR" sz="2400" b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2400" b="0" u="none" strike="noStrike" dirty="0">
                <a:effectLst/>
                <a:latin typeface="Roboto" panose="02000000000000000000" pitchFamily="2" charset="0"/>
              </a:rPr>
              <a:t>Em se tratando da internet, </a:t>
            </a:r>
            <a:r>
              <a:rPr lang="pt-BR" sz="2400" b="1" u="none" strike="noStrike" dirty="0">
                <a:effectLst/>
                <a:latin typeface="Roboto" panose="02000000000000000000" pitchFamily="2" charset="0"/>
              </a:rPr>
              <a:t>ética no mundo digital é o que atua para manter dignidade, segurança, privacidade e outros valores no ambiente virtual,</a:t>
            </a:r>
            <a:r>
              <a:rPr lang="pt-BR" sz="2400" b="0" u="none" strike="noStrike" dirty="0">
                <a:effectLst/>
                <a:latin typeface="Roboto" panose="02000000000000000000" pitchFamily="2" charset="0"/>
              </a:rPr>
              <a:t> seguindo tanto os valores morais quanto as legislações a respeito do assunto.</a:t>
            </a:r>
          </a:p>
          <a:p>
            <a:pPr algn="l">
              <a:lnSpc>
                <a:spcPct val="150000"/>
              </a:lnSpc>
            </a:pPr>
            <a:r>
              <a:rPr lang="pt-BR" sz="2400" b="0" u="none" strike="noStrike" dirty="0">
                <a:effectLst/>
                <a:latin typeface="Roboto" panose="02000000000000000000" pitchFamily="2" charset="0"/>
              </a:rPr>
              <a:t>Ou seja, a ética digital está presente na atuação das Tecnologias de Informação e Comunicação (TIC) na sociedade atual.</a:t>
            </a:r>
          </a:p>
        </p:txBody>
      </p:sp>
    </p:spTree>
    <p:extLst>
      <p:ext uri="{BB962C8B-B14F-4D97-AF65-F5344CB8AC3E}">
        <p14:creationId xmlns:p14="http://schemas.microsoft.com/office/powerpoint/2010/main" val="22923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D13E82-7526-77CD-4FD0-11D2CBC23BDA}"/>
              </a:ext>
            </a:extLst>
          </p:cNvPr>
          <p:cNvSpPr txBox="1"/>
          <p:nvPr/>
        </p:nvSpPr>
        <p:spPr>
          <a:xfrm>
            <a:off x="1337189" y="216309"/>
            <a:ext cx="9672024" cy="625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600" b="1" i="0" u="none" strike="noStrike" dirty="0">
                <a:solidFill>
                  <a:srgbClr val="00B0F0"/>
                </a:solidFill>
                <a:effectLst/>
                <a:latin typeface="-apple-system"/>
              </a:rPr>
              <a:t>A ética digital no Código brasileiro</a:t>
            </a:r>
            <a:endParaRPr lang="pt-BR" sz="3600" b="0" i="0" u="none" strike="noStrike" dirty="0">
              <a:solidFill>
                <a:srgbClr val="00B0F0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No Brasil, existem normas e regulamentações pensadas para manter alguns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princípios de ética digital. 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São inúmeras as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leis que visam proteger a dignidade humana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 inclusive virtualmente, e um belo exemplo é o Marco Civil da Internet (Lei n. 12.965/2014), que garante o sigilo de dados pessoais, a privacidade de mensagens, as responsabilidades sobre o conteúdo e a neutralidade da rede.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E é importante ressaltar que todas essas regras têm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origem em fundamentos éticos.</a:t>
            </a:r>
            <a:endParaRPr lang="pt-BR" sz="2600" b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3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D13E82-7526-77CD-4FD0-11D2CBC23BDA}"/>
              </a:ext>
            </a:extLst>
          </p:cNvPr>
          <p:cNvSpPr txBox="1"/>
          <p:nvPr/>
        </p:nvSpPr>
        <p:spPr>
          <a:xfrm>
            <a:off x="1337189" y="216309"/>
            <a:ext cx="9672024" cy="593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Por que é importante ter regras para o uso da internet?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Segundo o sociólogo Zygmunt </a:t>
            </a:r>
            <a:r>
              <a:rPr lang="pt-BR" sz="2600" b="0" u="none" strike="noStrike" dirty="0" err="1">
                <a:effectLst/>
                <a:latin typeface="Roboto" panose="02000000000000000000" pitchFamily="2" charset="0"/>
              </a:rPr>
              <a:t>Bauman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 a tecnologia fez com que as pessoas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deixassem de ter consciência dos efeitos de suas ações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 que agora podem tomar um rumo globalizado. Isso trouxe uma série de novos desafios e questões ético-sociais.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Podemos citar como exemplo a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privacidade.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 Sem leis, as empresas poderiam acessar, compartilhar e vender todos os tipos de dados, desde preferências de compra até informações e arquivos pessoais.</a:t>
            </a:r>
          </a:p>
        </p:txBody>
      </p:sp>
    </p:spTree>
    <p:extLst>
      <p:ext uri="{BB962C8B-B14F-4D97-AF65-F5344CB8AC3E}">
        <p14:creationId xmlns:p14="http://schemas.microsoft.com/office/powerpoint/2010/main" val="301841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D13E82-7526-77CD-4FD0-11D2CBC23BDA}"/>
              </a:ext>
            </a:extLst>
          </p:cNvPr>
          <p:cNvSpPr txBox="1"/>
          <p:nvPr/>
        </p:nvSpPr>
        <p:spPr>
          <a:xfrm>
            <a:off x="983226" y="216309"/>
            <a:ext cx="10441857" cy="662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Outros perigos são os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crimes digitais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b="1" i="0" u="none" strike="noStrike" dirty="0">
                <a:effectLst/>
                <a:latin typeface="Roboto" panose="02000000000000000000" pitchFamily="2" charset="0"/>
              </a:rPr>
              <a:t>ofensas, bullying e ameaças em geral</a:t>
            </a:r>
            <a:r>
              <a:rPr lang="pt-BR" sz="2600" b="0" i="0" u="none" strike="noStrike" dirty="0">
                <a:effectLst/>
                <a:latin typeface="Roboto" panose="02000000000000000000" pitchFamily="2" charset="0"/>
              </a:rPr>
              <a:t>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b="0" i="0" u="none" strike="noStrike" dirty="0">
                <a:effectLst/>
                <a:latin typeface="Roboto" panose="02000000000000000000" pitchFamily="2" charset="0"/>
              </a:rPr>
              <a:t>crime de falsa identidade;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b="0" i="0" u="none" strike="noStrike" dirty="0">
                <a:effectLst/>
                <a:latin typeface="Roboto" panose="02000000000000000000" pitchFamily="2" charset="0"/>
              </a:rPr>
              <a:t>estelionato,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b="1" i="0" u="none" strike="noStrike" dirty="0">
                <a:effectLst/>
                <a:latin typeface="Roboto" panose="02000000000000000000" pitchFamily="2" charset="0"/>
              </a:rPr>
              <a:t>violação de sistemas de segurança</a:t>
            </a:r>
            <a:r>
              <a:rPr lang="pt-BR" sz="2600" b="0" i="0" u="none" strike="noStrike" dirty="0">
                <a:effectLst/>
                <a:latin typeface="Roboto" panose="02000000000000000000" pitchFamily="2" charset="0"/>
              </a:rPr>
              <a:t>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b="1" i="0" u="none" strike="noStrike" dirty="0">
                <a:effectLst/>
                <a:latin typeface="Roboto" panose="02000000000000000000" pitchFamily="2" charset="0"/>
              </a:rPr>
              <a:t>divulgação de fotos e dados</a:t>
            </a:r>
            <a:r>
              <a:rPr lang="pt-BR" sz="2600" b="0" i="0" u="none" strike="noStrike" dirty="0">
                <a:effectLst/>
                <a:latin typeface="Roboto" panose="02000000000000000000" pitchFamily="2" charset="0"/>
              </a:rPr>
              <a:t>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b="0" i="0" u="none" strike="noStrike" dirty="0">
                <a:effectLst/>
                <a:latin typeface="Roboto" panose="02000000000000000000" pitchFamily="2" charset="0"/>
              </a:rPr>
              <a:t>violação de propriedade intelectual, entre outros.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Esse assunto vai além. Tecnologias como </a:t>
            </a:r>
            <a:r>
              <a:rPr lang="pt-BR" sz="2600" b="0" u="sng" strike="noStrike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 </a:t>
            </a:r>
            <a:r>
              <a:rPr lang="pt-BR" sz="2600" b="0" u="sng" strike="noStrike" dirty="0" err="1">
                <a:solidFill>
                  <a:srgbClr val="22FFFF"/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</a:t>
            </a:r>
            <a:r>
              <a:rPr lang="pt-BR" sz="2600" b="0" u="sng" strike="noStrike" dirty="0">
                <a:solidFill>
                  <a:srgbClr val="22FFFF"/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600" b="0" u="sng" strike="noStrike" dirty="0" err="1"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 e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inteligência artificial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 trazem uma discussão ainda mais calorosa sobre os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limites que essa ética digital deve impor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 sem impedir o avanço tecnológico.</a:t>
            </a:r>
          </a:p>
        </p:txBody>
      </p:sp>
    </p:spTree>
    <p:extLst>
      <p:ext uri="{BB962C8B-B14F-4D97-AF65-F5344CB8AC3E}">
        <p14:creationId xmlns:p14="http://schemas.microsoft.com/office/powerpoint/2010/main" val="30183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3C660A1-B7E0-1CA5-708B-BFFCA46ECB29}"/>
              </a:ext>
            </a:extLst>
          </p:cNvPr>
          <p:cNvSpPr txBox="1"/>
          <p:nvPr/>
        </p:nvSpPr>
        <p:spPr>
          <a:xfrm>
            <a:off x="1081548" y="223706"/>
            <a:ext cx="10343536" cy="6027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600" b="1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A ética no mundo digital na prática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Incluir a ética no mundo digital, como podemos perceber, é uma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prática muito importante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 para que seja possível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utilizar a internet com segurança e responsabilidade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 porém a prática não é tão simples quanto parece.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Os novos softwares inteligentes, algoritmos e outras tecnologias estão revolucionando o mercado e tornando cada vez mais difícil desenhar as “linhas” que separam o mundo digital do físico.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Por esse motivo, é muito importante a discussão sobre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até onde a tecnologia pode ir.</a:t>
            </a:r>
            <a:endParaRPr lang="pt-BR" sz="2600" b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7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3C660A1-B7E0-1CA5-708B-BFFCA46ECB29}"/>
              </a:ext>
            </a:extLst>
          </p:cNvPr>
          <p:cNvSpPr txBox="1"/>
          <p:nvPr/>
        </p:nvSpPr>
        <p:spPr>
          <a:xfrm>
            <a:off x="1081548" y="223706"/>
            <a:ext cx="10343536" cy="4226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600" b="1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A ética no mundo digital na prática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Os benefícios trazidos com a </a:t>
            </a:r>
            <a:r>
              <a:rPr lang="pt-BR" sz="2600" b="0" u="sng" strike="noStrike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eficiência da comunicação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 a redução de custos para funções e transações do dia a dia, o envio de informações personalizadas e a acessibilidade são diversos e devem continuar crescendo.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Mas, para que isso aconteça, também existem alguns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efeitos negativos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 como:</a:t>
            </a:r>
          </a:p>
        </p:txBody>
      </p:sp>
    </p:spTree>
    <p:extLst>
      <p:ext uri="{BB962C8B-B14F-4D97-AF65-F5344CB8AC3E}">
        <p14:creationId xmlns:p14="http://schemas.microsoft.com/office/powerpoint/2010/main" val="228759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3C660A1-B7E0-1CA5-708B-BFFCA46ECB29}"/>
              </a:ext>
            </a:extLst>
          </p:cNvPr>
          <p:cNvSpPr txBox="1"/>
          <p:nvPr/>
        </p:nvSpPr>
        <p:spPr>
          <a:xfrm>
            <a:off x="1081548" y="223706"/>
            <a:ext cx="10343536" cy="655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600" b="1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A ética no mundo digital na prática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Os benefícios trazidos com a </a:t>
            </a:r>
            <a:r>
              <a:rPr lang="pt-BR" sz="2600" b="0" u="sng" strike="noStrike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eficiência da comunicação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 a redução de custos para funções e transações do dia a dia, o envio de informações personalizadas e a acessibilidade são diversos e devem continuar crescendo.</a:t>
            </a:r>
          </a:p>
          <a:p>
            <a:pPr algn="l">
              <a:lnSpc>
                <a:spcPct val="150000"/>
              </a:lnSpc>
            </a:pP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Mas, para que isso aconteça, também existem alguns </a:t>
            </a:r>
            <a:r>
              <a:rPr lang="pt-BR" sz="2600" b="1" u="none" strike="noStrike" dirty="0">
                <a:effectLst/>
                <a:latin typeface="Roboto" panose="02000000000000000000" pitchFamily="2" charset="0"/>
              </a:rPr>
              <a:t>efeitos negativos</a:t>
            </a:r>
            <a:r>
              <a:rPr lang="pt-BR" sz="2600" b="0" u="none" strike="noStrike" dirty="0">
                <a:effectLst/>
                <a:latin typeface="Roboto" panose="02000000000000000000" pitchFamily="2" charset="0"/>
              </a:rPr>
              <a:t>, como: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effectLst/>
                <a:latin typeface="Roboto" panose="02000000000000000000" pitchFamily="2" charset="0"/>
              </a:rPr>
              <a:t>manipulação de mercados</a:t>
            </a:r>
            <a:r>
              <a:rPr lang="pt-BR" sz="2800" b="0" i="0" u="none" strike="noStrike" dirty="0">
                <a:effectLst/>
                <a:latin typeface="Roboto" panose="02000000000000000000" pitchFamily="2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effectLst/>
                <a:latin typeface="Roboto" panose="02000000000000000000" pitchFamily="2" charset="0"/>
              </a:rPr>
              <a:t>volatilidade;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u="none" strike="noStrike" dirty="0">
                <a:effectLst/>
                <a:latin typeface="Roboto" panose="02000000000000000000" pitchFamily="2" charset="0"/>
              </a:rPr>
              <a:t>seleção de informações</a:t>
            </a:r>
            <a:r>
              <a:rPr lang="pt-BR" sz="2800" b="1" i="0" u="none" strike="noStrike" dirty="0">
                <a:effectLst/>
                <a:latin typeface="Roboto" panose="02000000000000000000" pitchFamily="2" charset="0"/>
              </a:rPr>
              <a:t>;</a:t>
            </a:r>
            <a:endParaRPr lang="pt-BR" sz="2800" b="0" i="0" u="none" strike="noStrike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effectLst/>
                <a:latin typeface="Roboto" panose="02000000000000000000" pitchFamily="2" charset="0"/>
              </a:rPr>
              <a:t>desfavorecimento de pequenas empresas</a:t>
            </a:r>
            <a:r>
              <a:rPr lang="pt-BR" sz="2800" b="0" i="0" u="none" strike="noStrike" dirty="0">
                <a:effectLst/>
                <a:latin typeface="Roboto" panose="02000000000000000000" pitchFamily="2" charset="0"/>
              </a:rPr>
              <a:t>, entre outros.</a:t>
            </a:r>
          </a:p>
          <a:p>
            <a:pPr algn="l">
              <a:lnSpc>
                <a:spcPct val="150000"/>
              </a:lnSpc>
            </a:pPr>
            <a:endParaRPr lang="pt-BR" sz="2600" b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50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48</TotalTime>
  <Words>934</Words>
  <Application>Microsoft Office PowerPoint</Application>
  <PresentationFormat>Widescreen</PresentationFormat>
  <Paragraphs>48</Paragraphs>
  <Slides>13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Helvetica Neue</vt:lpstr>
      <vt:lpstr>Raleway ExtraBold</vt:lpstr>
      <vt:lpstr>Roboto</vt:lpstr>
      <vt:lpstr>Tw Cen MT</vt:lpstr>
      <vt:lpstr>YouTube Sans</vt:lpstr>
      <vt:lpstr>Circuito</vt:lpstr>
      <vt:lpstr>Aspectos éticos e Legais da comunicação em sites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éticos e Legais da comunicação em sites</dc:title>
  <dc:creator>Força Máxima</dc:creator>
  <cp:lastModifiedBy>Força Máxima</cp:lastModifiedBy>
  <cp:revision>8</cp:revision>
  <dcterms:created xsi:type="dcterms:W3CDTF">2023-05-18T15:42:44Z</dcterms:created>
  <dcterms:modified xsi:type="dcterms:W3CDTF">2023-05-18T16:31:36Z</dcterms:modified>
</cp:coreProperties>
</file>