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9"/>
  </p:notesMasterIdLst>
  <p:handoutMasterIdLst>
    <p:handoutMasterId r:id="rId30"/>
  </p:handoutMasterIdLst>
  <p:sldIdLst>
    <p:sldId id="257" r:id="rId2"/>
    <p:sldId id="261" r:id="rId3"/>
    <p:sldId id="262" r:id="rId4"/>
    <p:sldId id="264" r:id="rId5"/>
    <p:sldId id="263" r:id="rId6"/>
    <p:sldId id="265" r:id="rId7"/>
    <p:sldId id="286"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06" y="62"/>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rtlCol="0"/>
        <a:lstStyle/>
        <a:p>
          <a:pPr rtl="0"/>
          <a:endParaRPr lang="en-US"/>
        </a:p>
      </dgm:t>
    </dgm:pt>
    <dgm:pt modelId="{1C383F32-22E8-4F62-A3E0-BDC3D5F48992}">
      <dgm:prSet/>
      <dgm:spPr/>
      <dgm:t>
        <a:bodyPr rtlCol="0"/>
        <a:lstStyle/>
        <a:p>
          <a:pPr rtl="0">
            <a:lnSpc>
              <a:spcPct val="100000"/>
            </a:lnSpc>
            <a:defRPr cap="all"/>
          </a:pPr>
          <a:endParaRPr lang="pt-br" dirty="0"/>
        </a:p>
      </dgm:t>
    </dgm:pt>
    <dgm:pt modelId="{A7920A2F-3244-4159-AF04-6A1D38B7B317}" type="parTrans" cxnId="{C4CCE57E-E871-46D6-BAD5-880252C95D22}">
      <dgm:prSet/>
      <dgm:spPr/>
      <dgm:t>
        <a:bodyPr rtlCol="0"/>
        <a:lstStyle/>
        <a:p>
          <a:pPr rtl="0"/>
          <a:endParaRPr lang="en-US"/>
        </a:p>
      </dgm:t>
    </dgm:pt>
    <dgm:pt modelId="{8500F72A-2C6D-4FDF-9C1D-CA691380EB0B}" type="sibTrans" cxnId="{C4CCE57E-E871-46D6-BAD5-880252C95D22}">
      <dgm:prSet/>
      <dgm:spPr/>
      <dgm:t>
        <a:bodyPr rtlCol="0"/>
        <a:lstStyle/>
        <a:p>
          <a:pPr rtl="0"/>
          <a:endParaRPr lang="en-US"/>
        </a:p>
      </dgm:t>
    </dgm:pt>
    <dgm:pt modelId="{49225C73-1633-42F1-AB3B-7CB183E5F8B8}">
      <dgm:prSet/>
      <dgm:spPr/>
      <dgm:t>
        <a:bodyPr rtlCol="0"/>
        <a:lstStyle/>
        <a:p>
          <a:pPr rtl="0">
            <a:lnSpc>
              <a:spcPct val="100000"/>
            </a:lnSpc>
            <a:defRPr cap="all"/>
          </a:pPr>
          <a:endParaRPr lang="pt-br" dirty="0"/>
        </a:p>
      </dgm:t>
    </dgm:pt>
    <dgm:pt modelId="{9646853A-8964-4519-A5B1-0B7D18B2983D}" type="sibTrans" cxnId="{A9154303-8225-4248-91DC-1B0156A35F07}">
      <dgm:prSet/>
      <dgm:spPr/>
      <dgm:t>
        <a:bodyPr rtlCol="0"/>
        <a:lstStyle/>
        <a:p>
          <a:pPr rtl="0"/>
          <a:endParaRPr lang="en-US"/>
        </a:p>
      </dgm:t>
    </dgm:pt>
    <dgm:pt modelId="{1A0E2090-1D4F-438A-8766-B6030CE01ADD}" type="parTrans" cxnId="{A9154303-8225-4248-91DC-1B0156A35F07}">
      <dgm:prSet/>
      <dgm:spPr/>
      <dgm:t>
        <a:bodyPr rtlCol="0"/>
        <a:lstStyle/>
        <a:p>
          <a:pPr rtl="0"/>
          <a:endParaRPr lang="en-US"/>
        </a:p>
      </dgm:t>
    </dgm:pt>
    <dgm:pt modelId="{40FC4FFE-8987-4A26-B7F4-8A516F18ADAE}">
      <dgm:prSet/>
      <dgm:spPr/>
      <dgm:t>
        <a:bodyPr rtlCol="0"/>
        <a:lstStyle/>
        <a:p>
          <a:pPr rtl="0">
            <a:lnSpc>
              <a:spcPct val="100000"/>
            </a:lnSpc>
            <a:defRPr cap="all"/>
          </a:pPr>
          <a:endParaRPr lang="pt-br" dirty="0"/>
        </a:p>
      </dgm:t>
    </dgm:pt>
    <dgm:pt modelId="{5B62599A-5C9B-48E7-896E-EA782AC60C8B}" type="sibTrans" cxnId="{C7AD8469-3C68-4AF9-AB82-79B0043AA120}">
      <dgm:prSet/>
      <dgm:spPr/>
      <dgm:t>
        <a:bodyPr rtlCol="0"/>
        <a:lstStyle/>
        <a:p>
          <a:pPr rtl="0"/>
          <a:endParaRPr lang="en-US"/>
        </a:p>
      </dgm:t>
    </dgm:pt>
    <dgm:pt modelId="{CAD7EF86-FB23-41F6-BF42-040B36DEFDB1}" type="parTrans" cxnId="{C7AD8469-3C68-4AF9-AB82-79B0043AA120}">
      <dgm:prSet/>
      <dgm:spPr/>
      <dgm:t>
        <a:bodyPr rtlCol="0"/>
        <a:lstStyle/>
        <a:p>
          <a:pPr rtl="0"/>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1615949" y="20837"/>
          <a:ext cx="1406812" cy="1406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915762" y="320649"/>
          <a:ext cx="807187" cy="807187"/>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1166231" y="1865837"/>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778000" rtl="0">
            <a:lnSpc>
              <a:spcPct val="100000"/>
            </a:lnSpc>
            <a:spcBef>
              <a:spcPct val="0"/>
            </a:spcBef>
            <a:spcAft>
              <a:spcPct val="35000"/>
            </a:spcAft>
            <a:buNone/>
            <a:defRPr cap="all"/>
          </a:pPr>
          <a:endParaRPr lang="pt-br" sz="4000" kern="1200" dirty="0"/>
        </a:p>
      </dsp:txBody>
      <dsp:txXfrm>
        <a:off x="1166231" y="1865837"/>
        <a:ext cx="2306250" cy="720000"/>
      </dsp:txXfrm>
    </dsp:sp>
    <dsp:sp modelId="{BCD8CDD9-0C56-4401-ADB1-8B48DAB2C96F}">
      <dsp:nvSpPr>
        <dsp:cNvPr id="0" name=""/>
        <dsp:cNvSpPr/>
      </dsp:nvSpPr>
      <dsp:spPr>
        <a:xfrm>
          <a:off x="4325793" y="20837"/>
          <a:ext cx="1406812" cy="1406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625606" y="320649"/>
          <a:ext cx="807187" cy="807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876074" y="1865837"/>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778000" rtl="0">
            <a:lnSpc>
              <a:spcPct val="100000"/>
            </a:lnSpc>
            <a:spcBef>
              <a:spcPct val="0"/>
            </a:spcBef>
            <a:spcAft>
              <a:spcPct val="35000"/>
            </a:spcAft>
            <a:buNone/>
            <a:defRPr cap="all"/>
          </a:pPr>
          <a:endParaRPr lang="pt-br" sz="4000" kern="1200" dirty="0"/>
        </a:p>
      </dsp:txBody>
      <dsp:txXfrm>
        <a:off x="3876074" y="1865837"/>
        <a:ext cx="2306250" cy="720000"/>
      </dsp:txXfrm>
    </dsp:sp>
    <dsp:sp modelId="{FF93E135-77D6-48A0-8871-9BC93D705D06}">
      <dsp:nvSpPr>
        <dsp:cNvPr id="0" name=""/>
        <dsp:cNvSpPr/>
      </dsp:nvSpPr>
      <dsp:spPr>
        <a:xfrm>
          <a:off x="7035637" y="20837"/>
          <a:ext cx="1406812" cy="1406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7335450" y="320649"/>
          <a:ext cx="807187" cy="807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6585918" y="1865837"/>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778000" rtl="0">
            <a:lnSpc>
              <a:spcPct val="100000"/>
            </a:lnSpc>
            <a:spcBef>
              <a:spcPct val="0"/>
            </a:spcBef>
            <a:spcAft>
              <a:spcPct val="35000"/>
            </a:spcAft>
            <a:buNone/>
            <a:defRPr cap="all"/>
          </a:pPr>
          <a:endParaRPr lang="pt-br" sz="4000" kern="1200" dirty="0"/>
        </a:p>
      </dsp:txBody>
      <dsp:txXfrm>
        <a:off x="6585918" y="1865837"/>
        <a:ext cx="2306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A170B22-A4BB-4708-B0CE-A73E8306129B}" type="datetime1">
              <a:rPr lang="pt-BR" smtClean="0"/>
              <a:t>18/05/2023</a:t>
            </a:fld>
            <a:endParaRPr lang="en-US"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ço Reservado para o Número do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‹nº›</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E6245E56-2EE9-450B-A671-BE5C90BAC91C}" type="datetime1">
              <a:rPr lang="pt-BR" smtClean="0"/>
              <a:t>18/05/2023</a:t>
            </a:fld>
            <a:endParaRPr lang="en-US"/>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a:t>Clique para editar o texto Mestre</a:t>
            </a:r>
            <a:endParaRPr lang="en-US"/>
          </a:p>
          <a:p>
            <a:pPr lvl="1" rtl="0"/>
            <a:r>
              <a:rPr lang="pt-br"/>
              <a:t>Segundo nível</a:t>
            </a:r>
          </a:p>
          <a:p>
            <a:pPr lvl="2" rtl="0"/>
            <a:r>
              <a:rPr lang="pt-br"/>
              <a:t>Terceiro nível</a:t>
            </a:r>
          </a:p>
          <a:p>
            <a:pPr lvl="3" rtl="0"/>
            <a:r>
              <a:rPr lang="pt-br"/>
              <a:t>Quarto nível</a:t>
            </a:r>
          </a:p>
          <a:p>
            <a:pPr lvl="4" rtl="0"/>
            <a:r>
              <a:rPr lang="pt-br"/>
              <a:t>Quinto nível</a:t>
            </a:r>
            <a:endParaRPr lang="en-US"/>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‹nº›</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tângulo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tângulo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tângulo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upo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Conector Reto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ector reto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ector reto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ítulo 1"/>
          <p:cNvSpPr>
            <a:spLocks noGrp="1"/>
          </p:cNvSpPr>
          <p:nvPr>
            <p:ph type="ctrTitle"/>
          </p:nvPr>
        </p:nvSpPr>
        <p:spPr>
          <a:xfrm>
            <a:off x="1629103" y="2244830"/>
            <a:ext cx="8933796" cy="2437232"/>
          </a:xfrm>
        </p:spPr>
        <p:txBody>
          <a:bodyPr tIns="45720" bIns="45720" rtlCol="0" anchor="ctr">
            <a:noAutofit/>
          </a:bodyPr>
          <a:lstStyle>
            <a:lvl1pPr algn="ctr">
              <a:lnSpc>
                <a:spcPct val="83000"/>
              </a:lnSpc>
              <a:defRPr lang="en-US" sz="6400" b="0" kern="1200" cap="all" spc="-100" baseline="0" dirty="0">
                <a:solidFill>
                  <a:schemeClr val="tx1">
                    <a:lumMod val="85000"/>
                    <a:lumOff val="15000"/>
                  </a:schemeClr>
                </a:solidFill>
                <a:effectLst/>
                <a:latin typeface="+mj-lt"/>
                <a:ea typeface="+mn-ea"/>
                <a:cs typeface="+mn-cs"/>
              </a:defRPr>
            </a:lvl1pPr>
          </a:lstStyle>
          <a:p>
            <a:pPr rtl="0"/>
            <a:r>
              <a:rPr lang="pt-BR"/>
              <a:t>Clique para editar o título Mestre</a:t>
            </a:r>
            <a:endParaRPr lang="en-US" dirty="0"/>
          </a:p>
        </p:txBody>
      </p:sp>
      <p:sp>
        <p:nvSpPr>
          <p:cNvPr id="3" name="Subtítulo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a:t>Clique para editar o estilo do subtítulo Mestre</a:t>
            </a:r>
            <a:endParaRPr lang="en-US" dirty="0"/>
          </a:p>
        </p:txBody>
      </p:sp>
      <p:sp>
        <p:nvSpPr>
          <p:cNvPr id="20" name="Espaço Reservado para Data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2F3AF6F7-5911-45C3-BE0F-7F38FEFE43FA}" type="datetime1">
              <a:rPr lang="pt-BR" smtClean="0"/>
              <a:t>18/05/2023</a:t>
            </a:fld>
            <a:endParaRPr lang="en-US" dirty="0"/>
          </a:p>
        </p:txBody>
      </p:sp>
      <p:sp>
        <p:nvSpPr>
          <p:cNvPr id="21" name="Espaço Reservado para Rodapé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Espaço reservado para o número do slide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‹nº›</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lvl1pPr>
              <a:defRPr sz="3800"/>
            </a:lvl1pPr>
          </a:lstStyle>
          <a:p>
            <a:pPr rtl="0"/>
            <a:r>
              <a:rPr lang="pt-BR"/>
              <a:t>Clique para editar o título Mestre</a:t>
            </a:r>
            <a:endParaRPr lang="en-US" dirty="0"/>
          </a:p>
        </p:txBody>
      </p:sp>
      <p:sp>
        <p:nvSpPr>
          <p:cNvPr id="3" name="Espaço reservado para texto vertical 2"/>
          <p:cNvSpPr>
            <a:spLocks noGrp="1"/>
          </p:cNvSpPr>
          <p:nvPr>
            <p:ph type="body" orient="vert" idx="1"/>
          </p:nvPr>
        </p:nvSpPr>
        <p:spPr/>
        <p:txBody>
          <a:bodyPr vert="eaVert"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10"/>
          </p:nvPr>
        </p:nvSpPr>
        <p:spPr/>
        <p:txBody>
          <a:bodyPr rtlCol="0"/>
          <a:lstStyle/>
          <a:p>
            <a:pPr rtl="0"/>
            <a:fld id="{870C3F0E-1EAD-419A-B8F3-CB7CDE6B1E86}" type="datetime1">
              <a:rPr lang="pt-BR" smtClean="0"/>
              <a:t>18/05/2023</a:t>
            </a:fld>
            <a:endParaRPr lang="en-US"/>
          </a:p>
        </p:txBody>
      </p:sp>
      <p:sp>
        <p:nvSpPr>
          <p:cNvPr id="5" name="Espaço Reservado para Rodapé 4"/>
          <p:cNvSpPr>
            <a:spLocks noGrp="1"/>
          </p:cNvSpPr>
          <p:nvPr>
            <p:ph type="ftr" sz="quarter" idx="11"/>
          </p:nvPr>
        </p:nvSpPr>
        <p:spPr/>
        <p:txBody>
          <a:bodyPr rtlCol="0"/>
          <a:lstStyle/>
          <a:p>
            <a:pPr rtl="0"/>
            <a:endParaRPr lang="en-US"/>
          </a:p>
        </p:txBody>
      </p:sp>
      <p:sp>
        <p:nvSpPr>
          <p:cNvPr id="6" name="Espaço Reservado para o Número do Slide 5"/>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hasCustomPrompt="1"/>
          </p:nvPr>
        </p:nvSpPr>
        <p:spPr>
          <a:xfrm>
            <a:off x="8991600" y="762000"/>
            <a:ext cx="2362200" cy="5257800"/>
          </a:xfrm>
        </p:spPr>
        <p:txBody>
          <a:bodyPr vert="eaVert" rtlCol="0"/>
          <a:lstStyle>
            <a:lvl1pPr>
              <a:defRPr/>
            </a:lvl1pPr>
          </a:lstStyle>
          <a:p>
            <a:pPr rtl="0"/>
            <a:r>
              <a:rPr lang="pt-br" dirty="0"/>
              <a:t>Clique para editar o estilo de título Mestre</a:t>
            </a:r>
            <a:endParaRPr lang="en-US" dirty="0"/>
          </a:p>
        </p:txBody>
      </p:sp>
      <p:sp>
        <p:nvSpPr>
          <p:cNvPr id="3" name="Espaço reservado para texto vertical 2"/>
          <p:cNvSpPr>
            <a:spLocks noGrp="1"/>
          </p:cNvSpPr>
          <p:nvPr>
            <p:ph type="body" orient="vert" idx="1"/>
          </p:nvPr>
        </p:nvSpPr>
        <p:spPr>
          <a:xfrm>
            <a:off x="838200" y="762000"/>
            <a:ext cx="8077200" cy="5257800"/>
          </a:xfrm>
        </p:spPr>
        <p:txBody>
          <a:bodyPr vert="eaVert"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10"/>
          </p:nvPr>
        </p:nvSpPr>
        <p:spPr/>
        <p:txBody>
          <a:bodyPr rtlCol="0"/>
          <a:lstStyle/>
          <a:p>
            <a:pPr rtl="0"/>
            <a:fld id="{5274CCBA-3812-426F-BA8C-8BC3E97D7FB5}" type="datetime1">
              <a:rPr lang="pt-BR" smtClean="0"/>
              <a:t>18/05/2023</a:t>
            </a:fld>
            <a:endParaRPr lang="en-US"/>
          </a:p>
        </p:txBody>
      </p:sp>
      <p:sp>
        <p:nvSpPr>
          <p:cNvPr id="5" name="Espaço Reservado para Rodapé 4"/>
          <p:cNvSpPr>
            <a:spLocks noGrp="1"/>
          </p:cNvSpPr>
          <p:nvPr>
            <p:ph type="ftr" sz="quarter" idx="11"/>
          </p:nvPr>
        </p:nvSpPr>
        <p:spPr/>
        <p:txBody>
          <a:bodyPr rtlCol="0"/>
          <a:lstStyle/>
          <a:p>
            <a:pPr rtl="0"/>
            <a:endParaRPr lang="en-US"/>
          </a:p>
        </p:txBody>
      </p:sp>
      <p:sp>
        <p:nvSpPr>
          <p:cNvPr id="6" name="Espaço Reservado para o Número do Slide 5"/>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lvl1pPr>
              <a:defRPr sz="3800"/>
            </a:lvl1pPr>
          </a:lstStyle>
          <a:p>
            <a:pPr rtl="0"/>
            <a:r>
              <a:rPr lang="pt-BR"/>
              <a:t>Clique para editar o título Mestre</a:t>
            </a:r>
            <a:endParaRPr lang="en-US" dirty="0"/>
          </a:p>
        </p:txBody>
      </p:sp>
      <p:sp>
        <p:nvSpPr>
          <p:cNvPr id="3" name="Espaço reservado para conteúdo 2"/>
          <p:cNvSpPr>
            <a:spLocks noGrp="1"/>
          </p:cNvSpPr>
          <p:nvPr>
            <p:ph idx="1"/>
          </p:nvPr>
        </p:nvSpPr>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10"/>
          </p:nvPr>
        </p:nvSpPr>
        <p:spPr/>
        <p:txBody>
          <a:bodyPr rtlCol="0"/>
          <a:lstStyle/>
          <a:p>
            <a:pPr rtl="0"/>
            <a:fld id="{D48C737E-092E-4203-A347-8410086932C6}" type="datetime1">
              <a:rPr lang="pt-BR" smtClean="0"/>
              <a:t>18/05/2023</a:t>
            </a:fld>
            <a:endParaRPr lang="en-US"/>
          </a:p>
        </p:txBody>
      </p:sp>
      <p:sp>
        <p:nvSpPr>
          <p:cNvPr id="5" name="Espaço Reservado para Rodapé 4"/>
          <p:cNvSpPr>
            <a:spLocks noGrp="1"/>
          </p:cNvSpPr>
          <p:nvPr>
            <p:ph type="ftr" sz="quarter" idx="11"/>
          </p:nvPr>
        </p:nvSpPr>
        <p:spPr/>
        <p:txBody>
          <a:bodyPr rtlCol="0"/>
          <a:lstStyle/>
          <a:p>
            <a:pPr rtl="0"/>
            <a:endParaRPr lang="en-US"/>
          </a:p>
        </p:txBody>
      </p:sp>
      <p:sp>
        <p:nvSpPr>
          <p:cNvPr id="6" name="Espaço Reservado para o Número do Slide 5"/>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15" name="Retângulo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tângulo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tângulo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tângulo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629156" y="2275165"/>
            <a:ext cx="8933688" cy="2406895"/>
          </a:xfrm>
        </p:spPr>
        <p:txBody>
          <a:bodyPr rtlCol="0" anchor="ctr">
            <a:noAutofit/>
          </a:bodyPr>
          <a:lstStyle>
            <a:lvl1pPr algn="ctr">
              <a:lnSpc>
                <a:spcPct val="83000"/>
              </a:lnSpc>
              <a:defRPr lang="en-US" sz="6400" kern="1200" cap="all" spc="-100" baseline="0" dirty="0">
                <a:solidFill>
                  <a:schemeClr val="tx1">
                    <a:lumMod val="85000"/>
                    <a:lumOff val="15000"/>
                  </a:schemeClr>
                </a:solidFill>
                <a:effectLst/>
                <a:latin typeface="+mj-lt"/>
                <a:ea typeface="+mn-ea"/>
                <a:cs typeface="+mn-cs"/>
              </a:defRPr>
            </a:lvl1pPr>
          </a:lstStyle>
          <a:p>
            <a:pPr rtl="0"/>
            <a:r>
              <a:rPr lang="pt-BR"/>
              <a:t>Clique para editar o título Mestre</a:t>
            </a:r>
            <a:endParaRPr lang="en-US" dirty="0"/>
          </a:p>
        </p:txBody>
      </p:sp>
      <p:grpSp>
        <p:nvGrpSpPr>
          <p:cNvPr id="16" name="Grupo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Conector Reto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ector reto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ector Reto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Espaço reservado para texto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a:t>Clique para editar os estilos de texto Mestres</a:t>
            </a:r>
          </a:p>
        </p:txBody>
      </p:sp>
      <p:sp>
        <p:nvSpPr>
          <p:cNvPr id="4" name="Espaço Reservado para Data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494319B4-ED34-4D08-91C0-F7E8BD9417E6}" type="datetime1">
              <a:rPr lang="pt-BR" smtClean="0"/>
              <a:t>18/05/2023</a:t>
            </a:fld>
            <a:endParaRPr lang="en-US" dirty="0"/>
          </a:p>
        </p:txBody>
      </p:sp>
      <p:sp>
        <p:nvSpPr>
          <p:cNvPr id="5" name="Espaço Reservado para Rodapé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Espaço Reservado para o Número do Slide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‹nº›</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8" name="Título 7"/>
          <p:cNvSpPr>
            <a:spLocks noGrp="1"/>
          </p:cNvSpPr>
          <p:nvPr>
            <p:ph type="title"/>
          </p:nvPr>
        </p:nvSpPr>
        <p:spPr/>
        <p:txBody>
          <a:bodyPr rtlCol="0"/>
          <a:lstStyle/>
          <a:p>
            <a:pPr rtl="0"/>
            <a:r>
              <a:rPr lang="pt-BR"/>
              <a:t>Clique para editar o título Mestre</a:t>
            </a:r>
            <a:endParaRPr lang="en-US" dirty="0"/>
          </a:p>
        </p:txBody>
      </p:sp>
      <p:sp>
        <p:nvSpPr>
          <p:cNvPr id="3" name="Espaço reservado para conteúdo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conteúdo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5" name="Espaço Reservado para Data 4"/>
          <p:cNvSpPr>
            <a:spLocks noGrp="1"/>
          </p:cNvSpPr>
          <p:nvPr>
            <p:ph type="dt" sz="half" idx="10"/>
          </p:nvPr>
        </p:nvSpPr>
        <p:spPr/>
        <p:txBody>
          <a:bodyPr rtlCol="0"/>
          <a:lstStyle/>
          <a:p>
            <a:pPr rtl="0"/>
            <a:fld id="{EDD1C28D-3F4C-4305-9CD5-9949626E9ED5}" type="datetime1">
              <a:rPr lang="pt-BR" smtClean="0"/>
              <a:t>18/05/2023</a:t>
            </a:fld>
            <a:endParaRPr lang="en-US"/>
          </a:p>
        </p:txBody>
      </p:sp>
      <p:sp>
        <p:nvSpPr>
          <p:cNvPr id="6" name="Espaço Reservado para Rodapé 5"/>
          <p:cNvSpPr>
            <a:spLocks noGrp="1"/>
          </p:cNvSpPr>
          <p:nvPr>
            <p:ph type="ftr" sz="quarter" idx="11"/>
          </p:nvPr>
        </p:nvSpPr>
        <p:spPr/>
        <p:txBody>
          <a:bodyPr rtlCol="0"/>
          <a:lstStyle/>
          <a:p>
            <a:pPr rtl="0"/>
            <a:endParaRPr lang="en-US"/>
          </a:p>
        </p:txBody>
      </p:sp>
      <p:sp>
        <p:nvSpPr>
          <p:cNvPr id="7" name="Espaço Reservado para o Número do Slide 6"/>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lvl1pPr>
              <a:defRPr sz="3800"/>
            </a:lvl1pPr>
          </a:lstStyle>
          <a:p>
            <a:pPr rtl="0"/>
            <a:r>
              <a:rPr lang="pt-BR"/>
              <a:t>Clique para editar o título Mestre</a:t>
            </a:r>
            <a:endParaRPr lang="en-US" dirty="0"/>
          </a:p>
        </p:txBody>
      </p:sp>
      <p:sp>
        <p:nvSpPr>
          <p:cNvPr id="3" name="Espaço reservado para texto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Clique para editar os estilos de texto Mestres</a:t>
            </a:r>
          </a:p>
        </p:txBody>
      </p:sp>
      <p:sp>
        <p:nvSpPr>
          <p:cNvPr id="4" name="Espaço reservado para conteúdo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a:p>
        </p:txBody>
      </p:sp>
      <p:sp>
        <p:nvSpPr>
          <p:cNvPr id="5" name="Espaço reservado para texto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Clique para editar os estilos de texto Mestres</a:t>
            </a:r>
          </a:p>
        </p:txBody>
      </p:sp>
      <p:sp>
        <p:nvSpPr>
          <p:cNvPr id="6" name="Espaço reservado para conteúdo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a:p>
        </p:txBody>
      </p:sp>
      <p:sp>
        <p:nvSpPr>
          <p:cNvPr id="7" name="Espaço Reservado para Data 6"/>
          <p:cNvSpPr>
            <a:spLocks noGrp="1"/>
          </p:cNvSpPr>
          <p:nvPr>
            <p:ph type="dt" sz="half" idx="10"/>
          </p:nvPr>
        </p:nvSpPr>
        <p:spPr/>
        <p:txBody>
          <a:bodyPr rtlCol="0"/>
          <a:lstStyle/>
          <a:p>
            <a:pPr rtl="0"/>
            <a:fld id="{D05F8630-DFFC-437C-A718-61BE3F548C4E}" type="datetime1">
              <a:rPr lang="pt-BR" smtClean="0"/>
              <a:t>18/05/2023</a:t>
            </a:fld>
            <a:endParaRPr lang="en-US"/>
          </a:p>
        </p:txBody>
      </p:sp>
      <p:sp>
        <p:nvSpPr>
          <p:cNvPr id="8" name="Espaço Reservado para Rodapé 7"/>
          <p:cNvSpPr>
            <a:spLocks noGrp="1"/>
          </p:cNvSpPr>
          <p:nvPr>
            <p:ph type="ftr" sz="quarter" idx="11"/>
          </p:nvPr>
        </p:nvSpPr>
        <p:spPr/>
        <p:txBody>
          <a:bodyPr rtlCol="0"/>
          <a:lstStyle/>
          <a:p>
            <a:pPr rtl="0"/>
            <a:endParaRPr lang="en-US"/>
          </a:p>
        </p:txBody>
      </p:sp>
      <p:sp>
        <p:nvSpPr>
          <p:cNvPr id="9" name="Espaço Reservado para o Número do Slide 8"/>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lvl1pPr>
              <a:defRPr sz="3800"/>
            </a:lvl1pPr>
          </a:lstStyle>
          <a:p>
            <a:pPr rtl="0"/>
            <a:r>
              <a:rPr lang="pt-BR"/>
              <a:t>Clique para editar o título Mestre</a:t>
            </a:r>
            <a:endParaRPr lang="en-US" dirty="0"/>
          </a:p>
        </p:txBody>
      </p:sp>
      <p:sp>
        <p:nvSpPr>
          <p:cNvPr id="3" name="Espaço Reservado para Data 2"/>
          <p:cNvSpPr>
            <a:spLocks noGrp="1"/>
          </p:cNvSpPr>
          <p:nvPr>
            <p:ph type="dt" sz="half" idx="10"/>
          </p:nvPr>
        </p:nvSpPr>
        <p:spPr/>
        <p:txBody>
          <a:bodyPr rtlCol="0"/>
          <a:lstStyle/>
          <a:p>
            <a:pPr rtl="0"/>
            <a:fld id="{3812AD8E-909B-47FE-B3D6-961E1D2E7A49}" type="datetime1">
              <a:rPr lang="pt-BR" smtClean="0"/>
              <a:t>18/05/2023</a:t>
            </a:fld>
            <a:endParaRPr lang="en-US"/>
          </a:p>
        </p:txBody>
      </p:sp>
      <p:sp>
        <p:nvSpPr>
          <p:cNvPr id="4" name="Espaço Reservado para Rodapé 3"/>
          <p:cNvSpPr>
            <a:spLocks noGrp="1"/>
          </p:cNvSpPr>
          <p:nvPr>
            <p:ph type="ftr" sz="quarter" idx="11"/>
          </p:nvPr>
        </p:nvSpPr>
        <p:spPr/>
        <p:txBody>
          <a:bodyPr rtlCol="0"/>
          <a:lstStyle/>
          <a:p>
            <a:pPr rtl="0"/>
            <a:endParaRPr lang="en-US"/>
          </a:p>
        </p:txBody>
      </p:sp>
      <p:sp>
        <p:nvSpPr>
          <p:cNvPr id="5" name="Espaço Reservado para o Número do Slide 4"/>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rtlCol="0"/>
          <a:lstStyle/>
          <a:p>
            <a:pPr rtl="0"/>
            <a:fld id="{5D0BF672-AFC3-4C39-AA84-C1113D4307F1}" type="datetime1">
              <a:rPr lang="pt-BR" smtClean="0"/>
              <a:t>18/05/2023</a:t>
            </a:fld>
            <a:endParaRPr lang="en-US"/>
          </a:p>
        </p:txBody>
      </p:sp>
      <p:sp>
        <p:nvSpPr>
          <p:cNvPr id="3" name="Espaço Reservado para Rodapé 2"/>
          <p:cNvSpPr>
            <a:spLocks noGrp="1"/>
          </p:cNvSpPr>
          <p:nvPr>
            <p:ph type="ftr" sz="quarter" idx="11"/>
          </p:nvPr>
        </p:nvSpPr>
        <p:spPr/>
        <p:txBody>
          <a:bodyPr rtlCol="0"/>
          <a:lstStyle/>
          <a:p>
            <a:pPr rtl="0"/>
            <a:endParaRPr lang="en-US"/>
          </a:p>
        </p:txBody>
      </p:sp>
      <p:sp>
        <p:nvSpPr>
          <p:cNvPr id="4" name="Espaço reservado para o número do slide 3"/>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tângulo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hasCustomPrompt="1"/>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2800" b="0" kern="1200" cap="none" spc="0" baseline="0" dirty="0">
                <a:solidFill>
                  <a:schemeClr val="tx1"/>
                </a:solidFill>
                <a:effectLst/>
                <a:latin typeface="+mj-lt"/>
                <a:ea typeface="+mn-ea"/>
                <a:cs typeface="+mn-cs"/>
              </a:defRPr>
            </a:lvl1pPr>
          </a:lstStyle>
          <a:p>
            <a:pPr rtl="0"/>
            <a:r>
              <a:rPr lang="pt-br" dirty="0"/>
              <a:t>Clique para editar o estilo de título Mestre</a:t>
            </a:r>
            <a:endParaRPr lang="en-US" dirty="0"/>
          </a:p>
        </p:txBody>
      </p:sp>
      <p:sp>
        <p:nvSpPr>
          <p:cNvPr id="3" name="Espaço reservado para conteúdo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texto 3"/>
          <p:cNvSpPr>
            <a:spLocks noGrp="1"/>
          </p:cNvSpPr>
          <p:nvPr>
            <p:ph type="body" sz="half" idx="2" hasCustomPrompt="1"/>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dirty="0"/>
              <a:t>Clique para editar o texto Mestre</a:t>
            </a:r>
          </a:p>
        </p:txBody>
      </p:sp>
      <p:sp>
        <p:nvSpPr>
          <p:cNvPr id="8" name="Espaço Reservado para Data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B01F5550-97CC-4F3B-A34B-FE39BFD06EF0}" type="datetime1">
              <a:rPr lang="pt-BR" smtClean="0"/>
              <a:t>18/05/2023</a:t>
            </a:fld>
            <a:endParaRPr lang="en-US"/>
          </a:p>
        </p:txBody>
      </p:sp>
      <p:sp>
        <p:nvSpPr>
          <p:cNvPr id="9" name="Espaço Reservado para Rodapé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Espaço Reservado para o Número do Slide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ço reservado para imagem 2"/>
          <p:cNvSpPr>
            <a:spLocks noGrp="1" noChangeAspect="1"/>
          </p:cNvSpPr>
          <p:nvPr>
            <p:ph type="pic" idx="1" hasCustomPrompt="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br" dirty="0"/>
              <a:t>Clique no ícone para adicionar uma imagem</a:t>
            </a:r>
            <a:endParaRPr lang="en-US" dirty="0"/>
          </a:p>
        </p:txBody>
      </p:sp>
      <p:sp>
        <p:nvSpPr>
          <p:cNvPr id="5" name="Espaço Reservado para Data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7975B8C2-382E-4F5E-B0CE-7E0EEF75E017}" type="datetime1">
              <a:rPr lang="pt-BR" smtClean="0"/>
              <a:t>18/05/2023</a:t>
            </a:fld>
            <a:endParaRPr lang="en-US" dirty="0"/>
          </a:p>
        </p:txBody>
      </p:sp>
      <p:sp>
        <p:nvSpPr>
          <p:cNvPr id="6" name="Espaço Reservado para Rodapé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Espaço Reservado para o Número do Slide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‹nº›</a:t>
            </a:fld>
            <a:endParaRPr lang="en-US"/>
          </a:p>
        </p:txBody>
      </p:sp>
      <p:sp>
        <p:nvSpPr>
          <p:cNvPr id="12" name="Retângulo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hasCustomPrompt="1"/>
          </p:nvPr>
        </p:nvSpPr>
        <p:spPr>
          <a:xfrm>
            <a:off x="8477250" y="603504"/>
            <a:ext cx="3144774" cy="1645920"/>
          </a:xfrm>
        </p:spPr>
        <p:txBody>
          <a:bodyPr rtlCol="0" anchor="b">
            <a:noAutofit/>
          </a:bodyPr>
          <a:lstStyle>
            <a:lvl1pPr algn="l">
              <a:lnSpc>
                <a:spcPct val="100000"/>
              </a:lnSpc>
              <a:defRPr sz="2800" b="0">
                <a:solidFill>
                  <a:schemeClr val="tx1"/>
                </a:solidFill>
                <a:latin typeface="+mj-lt"/>
              </a:defRPr>
            </a:lvl1pPr>
          </a:lstStyle>
          <a:p>
            <a:pPr rtl="0"/>
            <a:r>
              <a:rPr lang="pt-br" dirty="0"/>
              <a:t>Clique para editar o estilo de título Mestre</a:t>
            </a:r>
            <a:endParaRPr lang="en-US" dirty="0"/>
          </a:p>
        </p:txBody>
      </p:sp>
      <p:sp>
        <p:nvSpPr>
          <p:cNvPr id="4" name="Espaço reservado para texto 3"/>
          <p:cNvSpPr>
            <a:spLocks noGrp="1"/>
          </p:cNvSpPr>
          <p:nvPr>
            <p:ph type="body" sz="half" idx="2" hasCustomPrompt="1"/>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dirty="0"/>
              <a:t>Clique para editar o texto Mestre</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tângulo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tângulo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tângulo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Espaço reservado para título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pt-br"/>
              <a:t>Clique para editar o estilo de título Mestre</a:t>
            </a:r>
            <a:endParaRPr lang="en-US" dirty="0"/>
          </a:p>
        </p:txBody>
      </p:sp>
      <p:sp>
        <p:nvSpPr>
          <p:cNvPr id="3" name="Espaço reservado para texto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91DF2A3A-30FD-464E-8202-27A276433376}" type="datetime1">
              <a:rPr lang="pt-BR" smtClean="0"/>
              <a:t>18/05/2023</a:t>
            </a:fld>
            <a:endParaRPr lang="en-US" dirty="0"/>
          </a:p>
        </p:txBody>
      </p:sp>
      <p:sp>
        <p:nvSpPr>
          <p:cNvPr id="5" name="Espaço Reservado para Rodapé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Espaço Reservado para o Número do Slide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m 5" descr="Imagem ampliada de um logotipo&#10;&#10;Descrição gerada automaticament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tângulo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tângulo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ítulo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fontScale="90000"/>
          </a:bodyPr>
          <a:lstStyle/>
          <a:p>
            <a:pPr rtl="0"/>
            <a:r>
              <a:rPr lang="pt-BR" sz="4400" dirty="0">
                <a:latin typeface="Arial Black" panose="020B0A04020102020204" pitchFamily="34" charset="0"/>
              </a:rPr>
              <a:t>Introdução à </a:t>
            </a:r>
            <a:br>
              <a:rPr lang="pt-BR" sz="4400" dirty="0">
                <a:latin typeface="Arial Black" panose="020B0A04020102020204" pitchFamily="34" charset="0"/>
              </a:rPr>
            </a:br>
            <a:r>
              <a:rPr lang="pt-BR" sz="5300" dirty="0">
                <a:latin typeface="Arial Black" panose="020B0A04020102020204" pitchFamily="34" charset="0"/>
              </a:rPr>
              <a:t>Gestão de </a:t>
            </a:r>
            <a:r>
              <a:rPr lang="pt-BR" sz="6700" dirty="0">
                <a:latin typeface="Arial Black" panose="020B0A04020102020204" pitchFamily="34" charset="0"/>
              </a:rPr>
              <a:t>Projetos</a:t>
            </a:r>
            <a:r>
              <a:rPr lang="pt-BR" sz="5300" dirty="0">
                <a:latin typeface="Arial Black" panose="020B0A04020102020204" pitchFamily="34" charset="0"/>
              </a:rPr>
              <a:t> </a:t>
            </a:r>
            <a:endParaRPr lang="pt-br" sz="16600"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Data 3">
            <a:extLst>
              <a:ext uri="{FF2B5EF4-FFF2-40B4-BE49-F238E27FC236}">
                <a16:creationId xmlns:a16="http://schemas.microsoft.com/office/drawing/2014/main" id="{A5518A18-4609-B8D8-5B84-3147F50F585B}"/>
              </a:ext>
            </a:extLst>
          </p:cNvPr>
          <p:cNvSpPr>
            <a:spLocks noGrp="1"/>
          </p:cNvSpPr>
          <p:nvPr>
            <p:ph type="dt" sz="half" idx="10"/>
          </p:nvPr>
        </p:nvSpPr>
        <p:spPr/>
        <p:txBody>
          <a:bodyPr/>
          <a:lstStyle/>
          <a:p>
            <a:pPr rtl="0"/>
            <a:fld id="{D48C737E-092E-4203-A347-8410086932C6}" type="datetime1">
              <a:rPr lang="pt-BR" smtClean="0"/>
              <a:t>18/05/2023</a:t>
            </a:fld>
            <a:endParaRPr lang="en-US"/>
          </a:p>
        </p:txBody>
      </p:sp>
      <p:pic>
        <p:nvPicPr>
          <p:cNvPr id="6" name="Imagem 5">
            <a:extLst>
              <a:ext uri="{FF2B5EF4-FFF2-40B4-BE49-F238E27FC236}">
                <a16:creationId xmlns:a16="http://schemas.microsoft.com/office/drawing/2014/main" id="{8D7FA963-2A46-C2D2-E388-0B6B23442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901" y="5413058"/>
            <a:ext cx="2797187" cy="804862"/>
          </a:xfrm>
          <a:prstGeom prst="rect">
            <a:avLst/>
          </a:prstGeom>
        </p:spPr>
      </p:pic>
      <p:sp>
        <p:nvSpPr>
          <p:cNvPr id="9" name="CaixaDeTexto 8">
            <a:extLst>
              <a:ext uri="{FF2B5EF4-FFF2-40B4-BE49-F238E27FC236}">
                <a16:creationId xmlns:a16="http://schemas.microsoft.com/office/drawing/2014/main" id="{5F4223C0-B0E1-EE4A-CD8F-A20B86827898}"/>
              </a:ext>
            </a:extLst>
          </p:cNvPr>
          <p:cNvSpPr txBox="1"/>
          <p:nvPr/>
        </p:nvSpPr>
        <p:spPr>
          <a:xfrm>
            <a:off x="1042218" y="678532"/>
            <a:ext cx="10412362" cy="3912866"/>
          </a:xfrm>
          <a:prstGeom prst="rect">
            <a:avLst/>
          </a:prstGeom>
          <a:noFill/>
        </p:spPr>
        <p:txBody>
          <a:bodyPr wrap="square">
            <a:spAutoFit/>
          </a:bodyPr>
          <a:lstStyle>
            <a:defPPr rtl="0">
              <a:defRPr lang="pt-br"/>
            </a:defPPr>
            <a:lvl1pPr>
              <a:lnSpc>
                <a:spcPct val="150000"/>
              </a:lnSpc>
              <a:defRPr sz="2200">
                <a:latin typeface="Arial Black" panose="020B0A04020102020204" pitchFamily="34" charset="0"/>
              </a:defRPr>
            </a:lvl1pPr>
          </a:lstStyle>
          <a:p>
            <a:r>
              <a:rPr lang="pt-BR" sz="2400" dirty="0"/>
              <a:t>Como visto acima, ocorre com o termo Projeto o mesmo problema de outros termos que são amplamente usados, os significados podem variar bastante e essas diferenças podem, eventualmente, prejudicar a compreensão e a comunicação. No entanto, existem algumas parti comuns aos projetos, que nos permitem listar as seguintes características gerais.</a:t>
            </a:r>
            <a:endParaRPr lang="pt-BR" sz="2800" dirty="0"/>
          </a:p>
        </p:txBody>
      </p:sp>
    </p:spTree>
    <p:extLst>
      <p:ext uri="{BB962C8B-B14F-4D97-AF65-F5344CB8AC3E}">
        <p14:creationId xmlns:p14="http://schemas.microsoft.com/office/powerpoint/2010/main" val="3606237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Data 3">
            <a:extLst>
              <a:ext uri="{FF2B5EF4-FFF2-40B4-BE49-F238E27FC236}">
                <a16:creationId xmlns:a16="http://schemas.microsoft.com/office/drawing/2014/main" id="{A5518A18-4609-B8D8-5B84-3147F50F585B}"/>
              </a:ext>
            </a:extLst>
          </p:cNvPr>
          <p:cNvSpPr>
            <a:spLocks noGrp="1"/>
          </p:cNvSpPr>
          <p:nvPr>
            <p:ph type="dt" sz="half" idx="10"/>
          </p:nvPr>
        </p:nvSpPr>
        <p:spPr/>
        <p:txBody>
          <a:bodyPr/>
          <a:lstStyle/>
          <a:p>
            <a:pPr rtl="0"/>
            <a:fld id="{D48C737E-092E-4203-A347-8410086932C6}" type="datetime1">
              <a:rPr lang="pt-BR" smtClean="0"/>
              <a:t>18/05/2023</a:t>
            </a:fld>
            <a:endParaRPr lang="en-US"/>
          </a:p>
        </p:txBody>
      </p:sp>
      <p:pic>
        <p:nvPicPr>
          <p:cNvPr id="6" name="Imagem 5">
            <a:extLst>
              <a:ext uri="{FF2B5EF4-FFF2-40B4-BE49-F238E27FC236}">
                <a16:creationId xmlns:a16="http://schemas.microsoft.com/office/drawing/2014/main" id="{8D7FA963-2A46-C2D2-E388-0B6B23442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901" y="5413058"/>
            <a:ext cx="2797187" cy="804862"/>
          </a:xfrm>
          <a:prstGeom prst="rect">
            <a:avLst/>
          </a:prstGeom>
        </p:spPr>
      </p:pic>
      <p:pic>
        <p:nvPicPr>
          <p:cNvPr id="3" name="Imagem 2">
            <a:extLst>
              <a:ext uri="{FF2B5EF4-FFF2-40B4-BE49-F238E27FC236}">
                <a16:creationId xmlns:a16="http://schemas.microsoft.com/office/drawing/2014/main" id="{BC23EC5C-A5C1-57CF-C4B3-5B01ECBDD8F1}"/>
              </a:ext>
            </a:extLst>
          </p:cNvPr>
          <p:cNvPicPr>
            <a:picLocks noChangeAspect="1"/>
          </p:cNvPicPr>
          <p:nvPr/>
        </p:nvPicPr>
        <p:blipFill rotWithShape="1">
          <a:blip r:embed="rId3"/>
          <a:srcRect l="67177" t="22875" r="4535" b="45775"/>
          <a:stretch/>
        </p:blipFill>
        <p:spPr>
          <a:xfrm>
            <a:off x="865239" y="914399"/>
            <a:ext cx="10508118" cy="3834581"/>
          </a:xfrm>
          <a:prstGeom prst="rect">
            <a:avLst/>
          </a:prstGeom>
        </p:spPr>
      </p:pic>
    </p:spTree>
    <p:extLst>
      <p:ext uri="{BB962C8B-B14F-4D97-AF65-F5344CB8AC3E}">
        <p14:creationId xmlns:p14="http://schemas.microsoft.com/office/powerpoint/2010/main" val="154260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Data 3">
            <a:extLst>
              <a:ext uri="{FF2B5EF4-FFF2-40B4-BE49-F238E27FC236}">
                <a16:creationId xmlns:a16="http://schemas.microsoft.com/office/drawing/2014/main" id="{A5518A18-4609-B8D8-5B84-3147F50F585B}"/>
              </a:ext>
            </a:extLst>
          </p:cNvPr>
          <p:cNvSpPr>
            <a:spLocks noGrp="1"/>
          </p:cNvSpPr>
          <p:nvPr>
            <p:ph type="dt" sz="half" idx="10"/>
          </p:nvPr>
        </p:nvSpPr>
        <p:spPr/>
        <p:txBody>
          <a:bodyPr/>
          <a:lstStyle/>
          <a:p>
            <a:pPr rtl="0"/>
            <a:fld id="{D48C737E-092E-4203-A347-8410086932C6}" type="datetime1">
              <a:rPr lang="pt-BR" smtClean="0"/>
              <a:t>18/05/2023</a:t>
            </a:fld>
            <a:endParaRPr lang="en-US"/>
          </a:p>
        </p:txBody>
      </p:sp>
      <p:pic>
        <p:nvPicPr>
          <p:cNvPr id="6" name="Imagem 5">
            <a:extLst>
              <a:ext uri="{FF2B5EF4-FFF2-40B4-BE49-F238E27FC236}">
                <a16:creationId xmlns:a16="http://schemas.microsoft.com/office/drawing/2014/main" id="{8D7FA963-2A46-C2D2-E388-0B6B23442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901" y="5413058"/>
            <a:ext cx="2797187" cy="804862"/>
          </a:xfrm>
          <a:prstGeom prst="rect">
            <a:avLst/>
          </a:prstGeom>
        </p:spPr>
      </p:pic>
      <p:sp>
        <p:nvSpPr>
          <p:cNvPr id="9" name="CaixaDeTexto 8">
            <a:extLst>
              <a:ext uri="{FF2B5EF4-FFF2-40B4-BE49-F238E27FC236}">
                <a16:creationId xmlns:a16="http://schemas.microsoft.com/office/drawing/2014/main" id="{5F4223C0-B0E1-EE4A-CD8F-A20B86827898}"/>
              </a:ext>
            </a:extLst>
          </p:cNvPr>
          <p:cNvSpPr txBox="1"/>
          <p:nvPr/>
        </p:nvSpPr>
        <p:spPr>
          <a:xfrm>
            <a:off x="1042218" y="678532"/>
            <a:ext cx="10412362" cy="3912866"/>
          </a:xfrm>
          <a:prstGeom prst="rect">
            <a:avLst/>
          </a:prstGeom>
          <a:noFill/>
        </p:spPr>
        <p:txBody>
          <a:bodyPr wrap="square">
            <a:spAutoFit/>
          </a:bodyPr>
          <a:lstStyle>
            <a:defPPr rtl="0">
              <a:defRPr lang="pt-br"/>
            </a:defPPr>
            <a:lvl1pPr>
              <a:lnSpc>
                <a:spcPct val="150000"/>
              </a:lnSpc>
              <a:defRPr sz="2200">
                <a:latin typeface="Arial Black" panose="020B0A04020102020204" pitchFamily="34" charset="0"/>
              </a:defRPr>
            </a:lvl1pPr>
          </a:lstStyle>
          <a:p>
            <a:r>
              <a:rPr lang="pt-BR" sz="2400" dirty="0"/>
              <a:t>Os projetos são empreendidos em todos os níveis organizacionais, podendo envolver uma ou múltiplas unidades internas ou externas. Como exemplos de projetos na Administração Pública, podem ser citadas:</a:t>
            </a:r>
          </a:p>
          <a:p>
            <a:r>
              <a:rPr lang="pt-BR" sz="2400" dirty="0"/>
              <a:t> • Implantação do Serviço de Informação ao Cidadão em um determinado órgão. </a:t>
            </a:r>
          </a:p>
          <a:p>
            <a:r>
              <a:rPr lang="pt-BR" sz="2400" dirty="0"/>
              <a:t>• Reforma de uma agência da previdência social</a:t>
            </a:r>
            <a:endParaRPr lang="pt-BR" sz="3200" dirty="0"/>
          </a:p>
        </p:txBody>
      </p:sp>
    </p:spTree>
    <p:extLst>
      <p:ext uri="{BB962C8B-B14F-4D97-AF65-F5344CB8AC3E}">
        <p14:creationId xmlns:p14="http://schemas.microsoft.com/office/powerpoint/2010/main" val="4086734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Data 3">
            <a:extLst>
              <a:ext uri="{FF2B5EF4-FFF2-40B4-BE49-F238E27FC236}">
                <a16:creationId xmlns:a16="http://schemas.microsoft.com/office/drawing/2014/main" id="{A5518A18-4609-B8D8-5B84-3147F50F585B}"/>
              </a:ext>
            </a:extLst>
          </p:cNvPr>
          <p:cNvSpPr>
            <a:spLocks noGrp="1"/>
          </p:cNvSpPr>
          <p:nvPr>
            <p:ph type="dt" sz="half" idx="10"/>
          </p:nvPr>
        </p:nvSpPr>
        <p:spPr/>
        <p:txBody>
          <a:bodyPr/>
          <a:lstStyle/>
          <a:p>
            <a:pPr rtl="0"/>
            <a:fld id="{D48C737E-092E-4203-A347-8410086932C6}" type="datetime1">
              <a:rPr lang="pt-BR" smtClean="0"/>
              <a:t>18/05/2023</a:t>
            </a:fld>
            <a:endParaRPr lang="en-US"/>
          </a:p>
        </p:txBody>
      </p:sp>
      <p:pic>
        <p:nvPicPr>
          <p:cNvPr id="6" name="Imagem 5">
            <a:extLst>
              <a:ext uri="{FF2B5EF4-FFF2-40B4-BE49-F238E27FC236}">
                <a16:creationId xmlns:a16="http://schemas.microsoft.com/office/drawing/2014/main" id="{8D7FA963-2A46-C2D2-E388-0B6B23442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901" y="5413058"/>
            <a:ext cx="2797187" cy="804862"/>
          </a:xfrm>
          <a:prstGeom prst="rect">
            <a:avLst/>
          </a:prstGeom>
        </p:spPr>
      </p:pic>
      <p:sp>
        <p:nvSpPr>
          <p:cNvPr id="9" name="CaixaDeTexto 8">
            <a:extLst>
              <a:ext uri="{FF2B5EF4-FFF2-40B4-BE49-F238E27FC236}">
                <a16:creationId xmlns:a16="http://schemas.microsoft.com/office/drawing/2014/main" id="{5F4223C0-B0E1-EE4A-CD8F-A20B86827898}"/>
              </a:ext>
            </a:extLst>
          </p:cNvPr>
          <p:cNvSpPr txBox="1"/>
          <p:nvPr/>
        </p:nvSpPr>
        <p:spPr>
          <a:xfrm>
            <a:off x="1042218" y="531050"/>
            <a:ext cx="10412362" cy="5574859"/>
          </a:xfrm>
          <a:prstGeom prst="rect">
            <a:avLst/>
          </a:prstGeom>
          <a:noFill/>
        </p:spPr>
        <p:txBody>
          <a:bodyPr wrap="square">
            <a:spAutoFit/>
          </a:bodyPr>
          <a:lstStyle>
            <a:defPPr rtl="0">
              <a:defRPr lang="pt-br"/>
            </a:defPPr>
            <a:lvl1pPr>
              <a:lnSpc>
                <a:spcPct val="150000"/>
              </a:lnSpc>
              <a:defRPr sz="2200">
                <a:latin typeface="Arial Black" panose="020B0A04020102020204" pitchFamily="34" charset="0"/>
              </a:defRPr>
            </a:lvl1pPr>
          </a:lstStyle>
          <a:p>
            <a:r>
              <a:rPr lang="pt-BR" sz="2800" dirty="0">
                <a:solidFill>
                  <a:srgbClr val="002060"/>
                </a:solidFill>
              </a:rPr>
              <a:t>O que é operação? </a:t>
            </a:r>
          </a:p>
          <a:p>
            <a:endParaRPr lang="pt-BR" sz="2000" dirty="0"/>
          </a:p>
          <a:p>
            <a:r>
              <a:rPr lang="pt-BR" sz="2400" dirty="0"/>
              <a:t>As operações, também chamadas de rotinas, são funções organizacionais que realizam a execução contínua de atividades que produzem o mesmo produto ou fornecem um serviço repetitivo. As operações são esforços permanentes que geram saídas repetitivas, com recursos designados a realizar basicamente o mesmo conjunto de atividades, de acordo com os padrões institucionalizados no ciclo de vida de um produto ou serviço.</a:t>
            </a:r>
            <a:endParaRPr lang="pt-BR" sz="3600" dirty="0"/>
          </a:p>
        </p:txBody>
      </p:sp>
    </p:spTree>
    <p:extLst>
      <p:ext uri="{BB962C8B-B14F-4D97-AF65-F5344CB8AC3E}">
        <p14:creationId xmlns:p14="http://schemas.microsoft.com/office/powerpoint/2010/main" val="421661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Data 3">
            <a:extLst>
              <a:ext uri="{FF2B5EF4-FFF2-40B4-BE49-F238E27FC236}">
                <a16:creationId xmlns:a16="http://schemas.microsoft.com/office/drawing/2014/main" id="{A5518A18-4609-B8D8-5B84-3147F50F585B}"/>
              </a:ext>
            </a:extLst>
          </p:cNvPr>
          <p:cNvSpPr>
            <a:spLocks noGrp="1"/>
          </p:cNvSpPr>
          <p:nvPr>
            <p:ph type="dt" sz="half" idx="10"/>
          </p:nvPr>
        </p:nvSpPr>
        <p:spPr/>
        <p:txBody>
          <a:bodyPr/>
          <a:lstStyle/>
          <a:p>
            <a:pPr rtl="0"/>
            <a:fld id="{D48C737E-092E-4203-A347-8410086932C6}" type="datetime1">
              <a:rPr lang="pt-BR" smtClean="0"/>
              <a:t>18/05/2023</a:t>
            </a:fld>
            <a:endParaRPr lang="en-US"/>
          </a:p>
        </p:txBody>
      </p:sp>
      <p:pic>
        <p:nvPicPr>
          <p:cNvPr id="6" name="Imagem 5">
            <a:extLst>
              <a:ext uri="{FF2B5EF4-FFF2-40B4-BE49-F238E27FC236}">
                <a16:creationId xmlns:a16="http://schemas.microsoft.com/office/drawing/2014/main" id="{8D7FA963-2A46-C2D2-E388-0B6B23442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901" y="5413058"/>
            <a:ext cx="2797187" cy="804862"/>
          </a:xfrm>
          <a:prstGeom prst="rect">
            <a:avLst/>
          </a:prstGeom>
        </p:spPr>
      </p:pic>
      <p:sp>
        <p:nvSpPr>
          <p:cNvPr id="9" name="CaixaDeTexto 8">
            <a:extLst>
              <a:ext uri="{FF2B5EF4-FFF2-40B4-BE49-F238E27FC236}">
                <a16:creationId xmlns:a16="http://schemas.microsoft.com/office/drawing/2014/main" id="{5F4223C0-B0E1-EE4A-CD8F-A20B86827898}"/>
              </a:ext>
            </a:extLst>
          </p:cNvPr>
          <p:cNvSpPr txBox="1"/>
          <p:nvPr/>
        </p:nvSpPr>
        <p:spPr>
          <a:xfrm>
            <a:off x="1042218" y="531050"/>
            <a:ext cx="10412362" cy="5020862"/>
          </a:xfrm>
          <a:prstGeom prst="rect">
            <a:avLst/>
          </a:prstGeom>
          <a:noFill/>
        </p:spPr>
        <p:txBody>
          <a:bodyPr wrap="square">
            <a:spAutoFit/>
          </a:bodyPr>
          <a:lstStyle>
            <a:defPPr rtl="0">
              <a:defRPr lang="pt-br"/>
            </a:defPPr>
            <a:lvl1pPr>
              <a:lnSpc>
                <a:spcPct val="150000"/>
              </a:lnSpc>
              <a:defRPr sz="2200">
                <a:latin typeface="Arial Black" panose="020B0A04020102020204" pitchFamily="34" charset="0"/>
              </a:defRPr>
            </a:lvl1pPr>
          </a:lstStyle>
          <a:p>
            <a:r>
              <a:rPr lang="pt-BR" sz="2400" dirty="0"/>
              <a:t>As operações ou atividades operacionais fazem parte da rotina da organização; são processos de trabalho que se repetem continuamente. A tendência é que elas se realizem do mesmo modo, com pequenas variações ao longo do tempo. Exemplos de operações no serviço público: • Elaboração da folha de pagamento no SIAPE. </a:t>
            </a:r>
          </a:p>
          <a:p>
            <a:r>
              <a:rPr lang="pt-BR" sz="2400" dirty="0"/>
              <a:t>• Atendimento aos cidadãos nos órgãos públicos. </a:t>
            </a:r>
          </a:p>
          <a:p>
            <a:r>
              <a:rPr lang="pt-BR" sz="2400" dirty="0"/>
              <a:t>• Administração do almoxarifado e patrimônio. </a:t>
            </a:r>
          </a:p>
          <a:p>
            <a:r>
              <a:rPr lang="pt-BR" sz="2400" dirty="0"/>
              <a:t>• Levantamento de necessidades de treinamento</a:t>
            </a:r>
            <a:endParaRPr lang="pt-BR" sz="4000" dirty="0"/>
          </a:p>
        </p:txBody>
      </p:sp>
    </p:spTree>
    <p:extLst>
      <p:ext uri="{BB962C8B-B14F-4D97-AF65-F5344CB8AC3E}">
        <p14:creationId xmlns:p14="http://schemas.microsoft.com/office/powerpoint/2010/main" val="561916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Data 3">
            <a:extLst>
              <a:ext uri="{FF2B5EF4-FFF2-40B4-BE49-F238E27FC236}">
                <a16:creationId xmlns:a16="http://schemas.microsoft.com/office/drawing/2014/main" id="{A5518A18-4609-B8D8-5B84-3147F50F585B}"/>
              </a:ext>
            </a:extLst>
          </p:cNvPr>
          <p:cNvSpPr>
            <a:spLocks noGrp="1"/>
          </p:cNvSpPr>
          <p:nvPr>
            <p:ph type="dt" sz="half" idx="10"/>
          </p:nvPr>
        </p:nvSpPr>
        <p:spPr/>
        <p:txBody>
          <a:bodyPr/>
          <a:lstStyle/>
          <a:p>
            <a:pPr rtl="0"/>
            <a:fld id="{D48C737E-092E-4203-A347-8410086932C6}" type="datetime1">
              <a:rPr lang="pt-BR" smtClean="0"/>
              <a:t>18/05/2023</a:t>
            </a:fld>
            <a:endParaRPr lang="en-US"/>
          </a:p>
        </p:txBody>
      </p:sp>
      <p:pic>
        <p:nvPicPr>
          <p:cNvPr id="6" name="Imagem 5">
            <a:extLst>
              <a:ext uri="{FF2B5EF4-FFF2-40B4-BE49-F238E27FC236}">
                <a16:creationId xmlns:a16="http://schemas.microsoft.com/office/drawing/2014/main" id="{8D7FA963-2A46-C2D2-E388-0B6B23442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901" y="5413058"/>
            <a:ext cx="2797187" cy="804862"/>
          </a:xfrm>
          <a:prstGeom prst="rect">
            <a:avLst/>
          </a:prstGeom>
        </p:spPr>
      </p:pic>
      <p:sp>
        <p:nvSpPr>
          <p:cNvPr id="9" name="CaixaDeTexto 8">
            <a:extLst>
              <a:ext uri="{FF2B5EF4-FFF2-40B4-BE49-F238E27FC236}">
                <a16:creationId xmlns:a16="http://schemas.microsoft.com/office/drawing/2014/main" id="{5F4223C0-B0E1-EE4A-CD8F-A20B86827898}"/>
              </a:ext>
            </a:extLst>
          </p:cNvPr>
          <p:cNvSpPr txBox="1"/>
          <p:nvPr/>
        </p:nvSpPr>
        <p:spPr>
          <a:xfrm>
            <a:off x="1042218" y="531050"/>
            <a:ext cx="10412362" cy="5113195"/>
          </a:xfrm>
          <a:prstGeom prst="rect">
            <a:avLst/>
          </a:prstGeom>
          <a:noFill/>
        </p:spPr>
        <p:txBody>
          <a:bodyPr wrap="square">
            <a:spAutoFit/>
          </a:bodyPr>
          <a:lstStyle>
            <a:defPPr rtl="0">
              <a:defRPr lang="pt-br"/>
            </a:defPPr>
            <a:lvl1pPr>
              <a:lnSpc>
                <a:spcPct val="150000"/>
              </a:lnSpc>
              <a:defRPr sz="2200">
                <a:latin typeface="Arial Black" panose="020B0A04020102020204" pitchFamily="34" charset="0"/>
              </a:defRPr>
            </a:lvl1pPr>
          </a:lstStyle>
          <a:p>
            <a:r>
              <a:rPr lang="pt-BR" sz="2800" dirty="0">
                <a:solidFill>
                  <a:srgbClr val="002060"/>
                </a:solidFill>
              </a:rPr>
              <a:t>Diferenças entre projetos e operações</a:t>
            </a:r>
          </a:p>
          <a:p>
            <a:r>
              <a:rPr lang="pt-BR" sz="2400" dirty="0"/>
              <a:t>As organizações realizam diversos trabalhos para atingir seus objetivos, onde eles podem ser categorizados como projeto ou operações. Os projetos exigem um gerenciamento de projetos, enquanto que as operações exigem gerenciamento de processos de negócios. </a:t>
            </a:r>
            <a:r>
              <a:rPr lang="pt-BR" sz="2400" dirty="0">
                <a:solidFill>
                  <a:srgbClr val="FF0000"/>
                </a:solidFill>
              </a:rPr>
              <a:t>Projeto</a:t>
            </a:r>
            <a:r>
              <a:rPr lang="pt-BR" sz="2400" dirty="0"/>
              <a:t> e operação diferem-se principalmente pelo fato de que o </a:t>
            </a:r>
            <a:r>
              <a:rPr lang="pt-BR" sz="2400" dirty="0">
                <a:solidFill>
                  <a:srgbClr val="FF0000"/>
                </a:solidFill>
              </a:rPr>
              <a:t>primeiro é temporário, </a:t>
            </a:r>
            <a:r>
              <a:rPr lang="pt-BR" sz="2400" dirty="0"/>
              <a:t>enquanto a </a:t>
            </a:r>
            <a:r>
              <a:rPr lang="pt-BR" sz="2400" dirty="0">
                <a:solidFill>
                  <a:schemeClr val="accent6">
                    <a:lumMod val="50000"/>
                  </a:schemeClr>
                </a:solidFill>
              </a:rPr>
              <a:t>operação é contínua</a:t>
            </a:r>
            <a:r>
              <a:rPr lang="pt-BR" sz="2400" dirty="0"/>
              <a:t> e produz produtos, serviços ou resultados repetitivos.</a:t>
            </a:r>
            <a:endParaRPr lang="pt-BR" sz="4000" dirty="0"/>
          </a:p>
        </p:txBody>
      </p:sp>
    </p:spTree>
    <p:extLst>
      <p:ext uri="{BB962C8B-B14F-4D97-AF65-F5344CB8AC3E}">
        <p14:creationId xmlns:p14="http://schemas.microsoft.com/office/powerpoint/2010/main" val="3935513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8E757CB2-FAE1-E7AA-B1C8-EB4ADE41EF45}"/>
              </a:ext>
            </a:extLst>
          </p:cNvPr>
          <p:cNvSpPr>
            <a:spLocks noGrp="1"/>
          </p:cNvSpPr>
          <p:nvPr>
            <p:ph type="dt" sz="half" idx="10"/>
          </p:nvPr>
        </p:nvSpPr>
        <p:spPr/>
        <p:txBody>
          <a:bodyPr/>
          <a:lstStyle/>
          <a:p>
            <a:pPr rtl="0"/>
            <a:fld id="{5D0BF672-AFC3-4C39-AA84-C1113D4307F1}" type="datetime1">
              <a:rPr lang="pt-BR" smtClean="0"/>
              <a:t>18/05/2023</a:t>
            </a:fld>
            <a:endParaRPr lang="en-US"/>
          </a:p>
        </p:txBody>
      </p:sp>
      <p:pic>
        <p:nvPicPr>
          <p:cNvPr id="4" name="Imagem 3">
            <a:extLst>
              <a:ext uri="{FF2B5EF4-FFF2-40B4-BE49-F238E27FC236}">
                <a16:creationId xmlns:a16="http://schemas.microsoft.com/office/drawing/2014/main" id="{CA26B359-9D10-B2B2-6992-58CA4978A872}"/>
              </a:ext>
            </a:extLst>
          </p:cNvPr>
          <p:cNvPicPr>
            <a:picLocks noChangeAspect="1"/>
          </p:cNvPicPr>
          <p:nvPr/>
        </p:nvPicPr>
        <p:blipFill rotWithShape="1">
          <a:blip r:embed="rId2"/>
          <a:srcRect l="68468" t="14548" r="7803" b="33773"/>
          <a:stretch/>
        </p:blipFill>
        <p:spPr>
          <a:xfrm>
            <a:off x="2133599" y="508819"/>
            <a:ext cx="8144403" cy="5840361"/>
          </a:xfrm>
          <a:prstGeom prst="rect">
            <a:avLst/>
          </a:prstGeom>
        </p:spPr>
      </p:pic>
    </p:spTree>
    <p:extLst>
      <p:ext uri="{BB962C8B-B14F-4D97-AF65-F5344CB8AC3E}">
        <p14:creationId xmlns:p14="http://schemas.microsoft.com/office/powerpoint/2010/main" val="3485345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Data 3">
            <a:extLst>
              <a:ext uri="{FF2B5EF4-FFF2-40B4-BE49-F238E27FC236}">
                <a16:creationId xmlns:a16="http://schemas.microsoft.com/office/drawing/2014/main" id="{A5518A18-4609-B8D8-5B84-3147F50F585B}"/>
              </a:ext>
            </a:extLst>
          </p:cNvPr>
          <p:cNvSpPr>
            <a:spLocks noGrp="1"/>
          </p:cNvSpPr>
          <p:nvPr>
            <p:ph type="dt" sz="half" idx="10"/>
          </p:nvPr>
        </p:nvSpPr>
        <p:spPr/>
        <p:txBody>
          <a:bodyPr/>
          <a:lstStyle/>
          <a:p>
            <a:pPr rtl="0"/>
            <a:fld id="{D48C737E-092E-4203-A347-8410086932C6}" type="datetime1">
              <a:rPr lang="pt-BR" smtClean="0"/>
              <a:t>18/05/2023</a:t>
            </a:fld>
            <a:endParaRPr lang="en-US"/>
          </a:p>
        </p:txBody>
      </p:sp>
      <p:pic>
        <p:nvPicPr>
          <p:cNvPr id="6" name="Imagem 5">
            <a:extLst>
              <a:ext uri="{FF2B5EF4-FFF2-40B4-BE49-F238E27FC236}">
                <a16:creationId xmlns:a16="http://schemas.microsoft.com/office/drawing/2014/main" id="{8D7FA963-2A46-C2D2-E388-0B6B23442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901" y="5413058"/>
            <a:ext cx="2797187" cy="804862"/>
          </a:xfrm>
          <a:prstGeom prst="rect">
            <a:avLst/>
          </a:prstGeom>
        </p:spPr>
      </p:pic>
      <p:sp>
        <p:nvSpPr>
          <p:cNvPr id="9" name="CaixaDeTexto 8">
            <a:extLst>
              <a:ext uri="{FF2B5EF4-FFF2-40B4-BE49-F238E27FC236}">
                <a16:creationId xmlns:a16="http://schemas.microsoft.com/office/drawing/2014/main" id="{5F4223C0-B0E1-EE4A-CD8F-A20B86827898}"/>
              </a:ext>
            </a:extLst>
          </p:cNvPr>
          <p:cNvSpPr txBox="1"/>
          <p:nvPr/>
        </p:nvSpPr>
        <p:spPr>
          <a:xfrm>
            <a:off x="1042218" y="531050"/>
            <a:ext cx="10412362" cy="4938147"/>
          </a:xfrm>
          <a:prstGeom prst="rect">
            <a:avLst/>
          </a:prstGeom>
          <a:noFill/>
        </p:spPr>
        <p:txBody>
          <a:bodyPr wrap="square">
            <a:spAutoFit/>
          </a:bodyPr>
          <a:lstStyle>
            <a:defPPr rtl="0">
              <a:defRPr lang="pt-br"/>
            </a:defPPr>
            <a:lvl1pPr>
              <a:lnSpc>
                <a:spcPct val="150000"/>
              </a:lnSpc>
              <a:defRPr sz="2200">
                <a:latin typeface="Arial Black" panose="020B0A04020102020204" pitchFamily="34" charset="0"/>
              </a:defRPr>
            </a:lvl1pPr>
          </a:lstStyle>
          <a:p>
            <a:r>
              <a:rPr lang="pt-BR" sz="3200" dirty="0">
                <a:solidFill>
                  <a:srgbClr val="002060"/>
                </a:solidFill>
              </a:rPr>
              <a:t>Gerenciamento de projetos</a:t>
            </a:r>
          </a:p>
          <a:p>
            <a:r>
              <a:rPr lang="pt-BR" sz="2000" dirty="0"/>
              <a:t>O gerenciamento de projetos é a aplicação de conhecimentos, habilidades, ferramentas e técnicas às atividades do projeto com o propósito de atender aos seus requisitos. O gerenciamento de projetos envolve a implementação de ações que visam planejar, executar e controlar diversas atividades para alcançar os objetivos especificados. Cultura, estilo, ambiente e estrutura organizacional influenciam a maneira como os projetos são executados. Os projetos também podem ser influenciados pelo grau de maturidade da organização em relação ao gerenciamento de projetos. A figura abaixo resume o conceito</a:t>
            </a:r>
            <a:endParaRPr lang="pt-BR" sz="4000" dirty="0"/>
          </a:p>
        </p:txBody>
      </p:sp>
    </p:spTree>
    <p:extLst>
      <p:ext uri="{BB962C8B-B14F-4D97-AF65-F5344CB8AC3E}">
        <p14:creationId xmlns:p14="http://schemas.microsoft.com/office/powerpoint/2010/main" val="3129938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8E757CB2-FAE1-E7AA-B1C8-EB4ADE41EF45}"/>
              </a:ext>
            </a:extLst>
          </p:cNvPr>
          <p:cNvSpPr>
            <a:spLocks noGrp="1"/>
          </p:cNvSpPr>
          <p:nvPr>
            <p:ph type="dt" sz="half" idx="10"/>
          </p:nvPr>
        </p:nvSpPr>
        <p:spPr/>
        <p:txBody>
          <a:bodyPr/>
          <a:lstStyle/>
          <a:p>
            <a:pPr rtl="0"/>
            <a:fld id="{5D0BF672-AFC3-4C39-AA84-C1113D4307F1}" type="datetime1">
              <a:rPr lang="pt-BR" smtClean="0"/>
              <a:t>18/05/2023</a:t>
            </a:fld>
            <a:endParaRPr lang="en-US"/>
          </a:p>
        </p:txBody>
      </p:sp>
      <p:pic>
        <p:nvPicPr>
          <p:cNvPr id="5" name="Imagem 4">
            <a:extLst>
              <a:ext uri="{FF2B5EF4-FFF2-40B4-BE49-F238E27FC236}">
                <a16:creationId xmlns:a16="http://schemas.microsoft.com/office/drawing/2014/main" id="{27E8C176-A212-A6F5-9F96-659A40B38FD9}"/>
              </a:ext>
            </a:extLst>
          </p:cNvPr>
          <p:cNvPicPr>
            <a:picLocks noChangeAspect="1"/>
          </p:cNvPicPr>
          <p:nvPr/>
        </p:nvPicPr>
        <p:blipFill rotWithShape="1">
          <a:blip r:embed="rId2"/>
          <a:srcRect l="69113" t="17241" r="16750" b="53613"/>
          <a:stretch/>
        </p:blipFill>
        <p:spPr>
          <a:xfrm>
            <a:off x="1821550" y="602225"/>
            <a:ext cx="8328289" cy="5653550"/>
          </a:xfrm>
          <a:prstGeom prst="rect">
            <a:avLst/>
          </a:prstGeom>
        </p:spPr>
      </p:pic>
    </p:spTree>
    <p:extLst>
      <p:ext uri="{BB962C8B-B14F-4D97-AF65-F5344CB8AC3E}">
        <p14:creationId xmlns:p14="http://schemas.microsoft.com/office/powerpoint/2010/main" val="3850859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Data 3">
            <a:extLst>
              <a:ext uri="{FF2B5EF4-FFF2-40B4-BE49-F238E27FC236}">
                <a16:creationId xmlns:a16="http://schemas.microsoft.com/office/drawing/2014/main" id="{A5518A18-4609-B8D8-5B84-3147F50F585B}"/>
              </a:ext>
            </a:extLst>
          </p:cNvPr>
          <p:cNvSpPr>
            <a:spLocks noGrp="1"/>
          </p:cNvSpPr>
          <p:nvPr>
            <p:ph type="dt" sz="half" idx="10"/>
          </p:nvPr>
        </p:nvSpPr>
        <p:spPr/>
        <p:txBody>
          <a:bodyPr/>
          <a:lstStyle/>
          <a:p>
            <a:pPr rtl="0"/>
            <a:fld id="{D48C737E-092E-4203-A347-8410086932C6}" type="datetime1">
              <a:rPr lang="pt-BR" smtClean="0"/>
              <a:t>18/05/2023</a:t>
            </a:fld>
            <a:endParaRPr lang="en-US"/>
          </a:p>
        </p:txBody>
      </p:sp>
      <p:pic>
        <p:nvPicPr>
          <p:cNvPr id="6" name="Imagem 5">
            <a:extLst>
              <a:ext uri="{FF2B5EF4-FFF2-40B4-BE49-F238E27FC236}">
                <a16:creationId xmlns:a16="http://schemas.microsoft.com/office/drawing/2014/main" id="{8D7FA963-2A46-C2D2-E388-0B6B23442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901" y="5413058"/>
            <a:ext cx="2797187" cy="804862"/>
          </a:xfrm>
          <a:prstGeom prst="rect">
            <a:avLst/>
          </a:prstGeom>
        </p:spPr>
      </p:pic>
      <p:sp>
        <p:nvSpPr>
          <p:cNvPr id="9" name="CaixaDeTexto 8">
            <a:extLst>
              <a:ext uri="{FF2B5EF4-FFF2-40B4-BE49-F238E27FC236}">
                <a16:creationId xmlns:a16="http://schemas.microsoft.com/office/drawing/2014/main" id="{5F4223C0-B0E1-EE4A-CD8F-A20B86827898}"/>
              </a:ext>
            </a:extLst>
          </p:cNvPr>
          <p:cNvSpPr txBox="1"/>
          <p:nvPr/>
        </p:nvSpPr>
        <p:spPr>
          <a:xfrm>
            <a:off x="1042218" y="531050"/>
            <a:ext cx="10412362" cy="5667192"/>
          </a:xfrm>
          <a:prstGeom prst="rect">
            <a:avLst/>
          </a:prstGeom>
          <a:noFill/>
        </p:spPr>
        <p:txBody>
          <a:bodyPr wrap="square">
            <a:spAutoFit/>
          </a:bodyPr>
          <a:lstStyle>
            <a:defPPr rtl="0">
              <a:defRPr lang="pt-br"/>
            </a:defPPr>
            <a:lvl1pPr>
              <a:lnSpc>
                <a:spcPct val="150000"/>
              </a:lnSpc>
              <a:defRPr sz="2200">
                <a:latin typeface="Arial Black" panose="020B0A04020102020204" pitchFamily="34" charset="0"/>
              </a:defRPr>
            </a:lvl1pPr>
          </a:lstStyle>
          <a:p>
            <a:r>
              <a:rPr lang="pt-BR" sz="2800" dirty="0">
                <a:solidFill>
                  <a:srgbClr val="002060"/>
                </a:solidFill>
              </a:rPr>
              <a:t>Quais os benefícios do gerenciamento de projeto? </a:t>
            </a:r>
          </a:p>
          <a:p>
            <a:r>
              <a:rPr lang="pt-BR" sz="2400" dirty="0"/>
              <a:t>Segundo o estudo de benchmark realizado com diversos órgãos públicos da administração direta e indireta, os principais benefícios alcançados com a utilização do gerenciamento de projetos foram: </a:t>
            </a:r>
          </a:p>
          <a:p>
            <a:r>
              <a:rPr lang="pt-BR" sz="2400" dirty="0"/>
              <a:t>• Aumento do comprometimento com objetivos e resultados. • Aumento da integração entre as áreas envolvidas. </a:t>
            </a:r>
          </a:p>
          <a:p>
            <a:r>
              <a:rPr lang="pt-BR" sz="2400" dirty="0"/>
              <a:t>• Disponibilidade de informação para tomada de decisão. </a:t>
            </a:r>
          </a:p>
          <a:p>
            <a:r>
              <a:rPr lang="pt-BR" sz="2400" dirty="0"/>
              <a:t>• Melhoria da qualidade nos resultados dos projetos.</a:t>
            </a:r>
          </a:p>
          <a:p>
            <a:endParaRPr lang="pt-BR" sz="2400" dirty="0"/>
          </a:p>
        </p:txBody>
      </p:sp>
    </p:spTree>
    <p:extLst>
      <p:ext uri="{BB962C8B-B14F-4D97-AF65-F5344CB8AC3E}">
        <p14:creationId xmlns:p14="http://schemas.microsoft.com/office/powerpoint/2010/main" val="1173150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4919D0-F177-4BBA-9A0B-DBA69E2ED764}"/>
              </a:ext>
            </a:extLst>
          </p:cNvPr>
          <p:cNvSpPr>
            <a:spLocks noGrp="1"/>
          </p:cNvSpPr>
          <p:nvPr>
            <p:ph type="title"/>
          </p:nvPr>
        </p:nvSpPr>
        <p:spPr>
          <a:xfrm>
            <a:off x="1066800" y="1291524"/>
            <a:ext cx="10058400" cy="1371600"/>
          </a:xfrm>
        </p:spPr>
        <p:txBody>
          <a:bodyPr rtlCol="0">
            <a:normAutofit fontScale="90000"/>
          </a:bodyPr>
          <a:lstStyle/>
          <a:p>
            <a:pPr algn="ctr" rtl="0"/>
            <a:r>
              <a:rPr lang="pt-BR" dirty="0"/>
              <a:t>Objetivos específicos Identificar os conceitos relativos a projetos, operações, programas, portfólios e gerenciamento de projetos</a:t>
            </a:r>
            <a:endParaRPr lang="pt-br" dirty="0"/>
          </a:p>
        </p:txBody>
      </p:sp>
      <p:graphicFrame>
        <p:nvGraphicFramePr>
          <p:cNvPr id="5" name="Espaço Reservado para Conteúdo 2">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468891730"/>
              </p:ext>
            </p:extLst>
          </p:nvPr>
        </p:nvGraphicFramePr>
        <p:xfrm>
          <a:off x="1066800" y="3428999"/>
          <a:ext cx="10058400" cy="2606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Data 3">
            <a:extLst>
              <a:ext uri="{FF2B5EF4-FFF2-40B4-BE49-F238E27FC236}">
                <a16:creationId xmlns:a16="http://schemas.microsoft.com/office/drawing/2014/main" id="{A5518A18-4609-B8D8-5B84-3147F50F585B}"/>
              </a:ext>
            </a:extLst>
          </p:cNvPr>
          <p:cNvSpPr>
            <a:spLocks noGrp="1"/>
          </p:cNvSpPr>
          <p:nvPr>
            <p:ph type="dt" sz="half" idx="10"/>
          </p:nvPr>
        </p:nvSpPr>
        <p:spPr/>
        <p:txBody>
          <a:bodyPr/>
          <a:lstStyle/>
          <a:p>
            <a:pPr rtl="0"/>
            <a:fld id="{D48C737E-092E-4203-A347-8410086932C6}" type="datetime1">
              <a:rPr lang="pt-BR" smtClean="0"/>
              <a:t>18/05/2023</a:t>
            </a:fld>
            <a:endParaRPr lang="en-US"/>
          </a:p>
        </p:txBody>
      </p:sp>
      <p:pic>
        <p:nvPicPr>
          <p:cNvPr id="6" name="Imagem 5">
            <a:extLst>
              <a:ext uri="{FF2B5EF4-FFF2-40B4-BE49-F238E27FC236}">
                <a16:creationId xmlns:a16="http://schemas.microsoft.com/office/drawing/2014/main" id="{8D7FA963-2A46-C2D2-E388-0B6B23442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901" y="5413058"/>
            <a:ext cx="2797187" cy="804862"/>
          </a:xfrm>
          <a:prstGeom prst="rect">
            <a:avLst/>
          </a:prstGeom>
        </p:spPr>
      </p:pic>
      <p:sp>
        <p:nvSpPr>
          <p:cNvPr id="9" name="CaixaDeTexto 8">
            <a:extLst>
              <a:ext uri="{FF2B5EF4-FFF2-40B4-BE49-F238E27FC236}">
                <a16:creationId xmlns:a16="http://schemas.microsoft.com/office/drawing/2014/main" id="{5F4223C0-B0E1-EE4A-CD8F-A20B86827898}"/>
              </a:ext>
            </a:extLst>
          </p:cNvPr>
          <p:cNvSpPr txBox="1"/>
          <p:nvPr/>
        </p:nvSpPr>
        <p:spPr>
          <a:xfrm>
            <a:off x="1042218" y="531050"/>
            <a:ext cx="10412362" cy="2722155"/>
          </a:xfrm>
          <a:prstGeom prst="rect">
            <a:avLst/>
          </a:prstGeom>
          <a:noFill/>
        </p:spPr>
        <p:txBody>
          <a:bodyPr wrap="square">
            <a:spAutoFit/>
          </a:bodyPr>
          <a:lstStyle>
            <a:defPPr rtl="0">
              <a:defRPr lang="pt-br"/>
            </a:defPPr>
            <a:lvl1pPr>
              <a:lnSpc>
                <a:spcPct val="150000"/>
              </a:lnSpc>
              <a:defRPr sz="2200">
                <a:latin typeface="Arial Black" panose="020B0A04020102020204" pitchFamily="34" charset="0"/>
              </a:defRPr>
            </a:lvl1pPr>
          </a:lstStyle>
          <a:p>
            <a:r>
              <a:rPr lang="pt-BR" sz="2400" dirty="0"/>
              <a:t> • Aumento da satisfação do cliente com os resultados. </a:t>
            </a:r>
          </a:p>
          <a:p>
            <a:r>
              <a:rPr lang="pt-BR" sz="2400" dirty="0"/>
              <a:t>• Minimização dos riscos e problemas em projetos. </a:t>
            </a:r>
          </a:p>
          <a:p>
            <a:r>
              <a:rPr lang="pt-BR" sz="2400" dirty="0"/>
              <a:t>• Otimização de recursos humanos e materiais. </a:t>
            </a:r>
          </a:p>
          <a:p>
            <a:r>
              <a:rPr lang="pt-BR" sz="2400" dirty="0"/>
              <a:t>• Aumento de produtividade da equipe do projeto.</a:t>
            </a:r>
            <a:endParaRPr lang="pt-BR" sz="4000" dirty="0"/>
          </a:p>
          <a:p>
            <a:endParaRPr lang="pt-BR" sz="2000" dirty="0"/>
          </a:p>
        </p:txBody>
      </p:sp>
    </p:spTree>
    <p:extLst>
      <p:ext uri="{BB962C8B-B14F-4D97-AF65-F5344CB8AC3E}">
        <p14:creationId xmlns:p14="http://schemas.microsoft.com/office/powerpoint/2010/main" val="1210335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Data 3">
            <a:extLst>
              <a:ext uri="{FF2B5EF4-FFF2-40B4-BE49-F238E27FC236}">
                <a16:creationId xmlns:a16="http://schemas.microsoft.com/office/drawing/2014/main" id="{A5518A18-4609-B8D8-5B84-3147F50F585B}"/>
              </a:ext>
            </a:extLst>
          </p:cNvPr>
          <p:cNvSpPr>
            <a:spLocks noGrp="1"/>
          </p:cNvSpPr>
          <p:nvPr>
            <p:ph type="dt" sz="half" idx="10"/>
          </p:nvPr>
        </p:nvSpPr>
        <p:spPr/>
        <p:txBody>
          <a:bodyPr/>
          <a:lstStyle/>
          <a:p>
            <a:pPr rtl="0"/>
            <a:fld id="{D48C737E-092E-4203-A347-8410086932C6}" type="datetime1">
              <a:rPr lang="pt-BR" smtClean="0"/>
              <a:t>18/05/2023</a:t>
            </a:fld>
            <a:endParaRPr lang="en-US"/>
          </a:p>
        </p:txBody>
      </p:sp>
      <p:pic>
        <p:nvPicPr>
          <p:cNvPr id="6" name="Imagem 5">
            <a:extLst>
              <a:ext uri="{FF2B5EF4-FFF2-40B4-BE49-F238E27FC236}">
                <a16:creationId xmlns:a16="http://schemas.microsoft.com/office/drawing/2014/main" id="{8D7FA963-2A46-C2D2-E388-0B6B23442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901" y="5413058"/>
            <a:ext cx="2797187" cy="804862"/>
          </a:xfrm>
          <a:prstGeom prst="rect">
            <a:avLst/>
          </a:prstGeom>
        </p:spPr>
      </p:pic>
      <p:sp>
        <p:nvSpPr>
          <p:cNvPr id="9" name="CaixaDeTexto 8">
            <a:extLst>
              <a:ext uri="{FF2B5EF4-FFF2-40B4-BE49-F238E27FC236}">
                <a16:creationId xmlns:a16="http://schemas.microsoft.com/office/drawing/2014/main" id="{5F4223C0-B0E1-EE4A-CD8F-A20B86827898}"/>
              </a:ext>
            </a:extLst>
          </p:cNvPr>
          <p:cNvSpPr txBox="1"/>
          <p:nvPr/>
        </p:nvSpPr>
        <p:spPr>
          <a:xfrm>
            <a:off x="1042218" y="403232"/>
            <a:ext cx="10412362" cy="5667192"/>
          </a:xfrm>
          <a:prstGeom prst="rect">
            <a:avLst/>
          </a:prstGeom>
          <a:noFill/>
        </p:spPr>
        <p:txBody>
          <a:bodyPr wrap="square">
            <a:spAutoFit/>
          </a:bodyPr>
          <a:lstStyle>
            <a:defPPr rtl="0">
              <a:defRPr lang="pt-br"/>
            </a:defPPr>
            <a:lvl1pPr>
              <a:lnSpc>
                <a:spcPct val="150000"/>
              </a:lnSpc>
              <a:defRPr sz="2200">
                <a:latin typeface="Arial Black" panose="020B0A04020102020204" pitchFamily="34" charset="0"/>
              </a:defRPr>
            </a:lvl1pPr>
          </a:lstStyle>
          <a:p>
            <a:r>
              <a:rPr lang="pt-BR" sz="2800" dirty="0">
                <a:solidFill>
                  <a:srgbClr val="002060"/>
                </a:solidFill>
              </a:rPr>
              <a:t>O que é um programa? </a:t>
            </a:r>
          </a:p>
          <a:p>
            <a:r>
              <a:rPr lang="pt-BR" sz="2400" dirty="0"/>
              <a:t>Um programa é um conjunto de projetos relacionados, gerenciados de modo coordenado, a fim de obter benefícios disponíveis, se gerenciados individualmente. Um aspecto importante do programa é que ele é orientado a benefícios. Enquanto o foco do projeto é a entrega do bem, produto ou serviço a que ele se propôs, o do programa é a realização dos benefícios por 13 ele perseguidos. Benefícios não são produtos, mas sim impactos e resultados percebidos pela sociedade, organização, serviços, etc.</a:t>
            </a:r>
          </a:p>
        </p:txBody>
      </p:sp>
    </p:spTree>
    <p:extLst>
      <p:ext uri="{BB962C8B-B14F-4D97-AF65-F5344CB8AC3E}">
        <p14:creationId xmlns:p14="http://schemas.microsoft.com/office/powerpoint/2010/main" val="44500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Data 3">
            <a:extLst>
              <a:ext uri="{FF2B5EF4-FFF2-40B4-BE49-F238E27FC236}">
                <a16:creationId xmlns:a16="http://schemas.microsoft.com/office/drawing/2014/main" id="{A5518A18-4609-B8D8-5B84-3147F50F585B}"/>
              </a:ext>
            </a:extLst>
          </p:cNvPr>
          <p:cNvSpPr>
            <a:spLocks noGrp="1"/>
          </p:cNvSpPr>
          <p:nvPr>
            <p:ph type="dt" sz="half" idx="10"/>
          </p:nvPr>
        </p:nvSpPr>
        <p:spPr/>
        <p:txBody>
          <a:bodyPr/>
          <a:lstStyle/>
          <a:p>
            <a:pPr rtl="0"/>
            <a:fld id="{D48C737E-092E-4203-A347-8410086932C6}" type="datetime1">
              <a:rPr lang="pt-BR" smtClean="0"/>
              <a:t>18/05/2023</a:t>
            </a:fld>
            <a:endParaRPr lang="en-US"/>
          </a:p>
        </p:txBody>
      </p:sp>
      <p:pic>
        <p:nvPicPr>
          <p:cNvPr id="6" name="Imagem 5">
            <a:extLst>
              <a:ext uri="{FF2B5EF4-FFF2-40B4-BE49-F238E27FC236}">
                <a16:creationId xmlns:a16="http://schemas.microsoft.com/office/drawing/2014/main" id="{8D7FA963-2A46-C2D2-E388-0B6B23442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901" y="5413058"/>
            <a:ext cx="2797187" cy="804862"/>
          </a:xfrm>
          <a:prstGeom prst="rect">
            <a:avLst/>
          </a:prstGeom>
        </p:spPr>
      </p:pic>
      <p:sp>
        <p:nvSpPr>
          <p:cNvPr id="9" name="CaixaDeTexto 8">
            <a:extLst>
              <a:ext uri="{FF2B5EF4-FFF2-40B4-BE49-F238E27FC236}">
                <a16:creationId xmlns:a16="http://schemas.microsoft.com/office/drawing/2014/main" id="{5F4223C0-B0E1-EE4A-CD8F-A20B86827898}"/>
              </a:ext>
            </a:extLst>
          </p:cNvPr>
          <p:cNvSpPr txBox="1"/>
          <p:nvPr/>
        </p:nvSpPr>
        <p:spPr>
          <a:xfrm>
            <a:off x="1042218" y="403232"/>
            <a:ext cx="10412362" cy="5535874"/>
          </a:xfrm>
          <a:prstGeom prst="rect">
            <a:avLst/>
          </a:prstGeom>
          <a:noFill/>
        </p:spPr>
        <p:txBody>
          <a:bodyPr wrap="square">
            <a:spAutoFit/>
          </a:bodyPr>
          <a:lstStyle>
            <a:defPPr rtl="0">
              <a:defRPr lang="pt-br"/>
            </a:defPPr>
            <a:lvl1pPr>
              <a:lnSpc>
                <a:spcPct val="150000"/>
              </a:lnSpc>
              <a:defRPr sz="2200">
                <a:latin typeface="Arial Black" panose="020B0A04020102020204" pitchFamily="34" charset="0"/>
              </a:defRPr>
            </a:lvl1pPr>
          </a:lstStyle>
          <a:p>
            <a:r>
              <a:rPr lang="pt-BR" sz="2800" dirty="0">
                <a:solidFill>
                  <a:srgbClr val="002060"/>
                </a:solidFill>
              </a:rPr>
              <a:t>O que é um portfólio? </a:t>
            </a:r>
          </a:p>
          <a:p>
            <a:r>
              <a:rPr lang="pt-BR" sz="2100" dirty="0"/>
              <a:t>Um portfólio é uma coleção de projetos, programas e outros trabalhos, que estão agrupados com o propósito de facilitar o gerenciamento efetivo do trabalho para atender objetivos estratégicos organizacionais. Portfólio consiste nos trabalhos que estão em andamento ou planejados, estando eles relacionados de alguma forma entre si, ou não. Enquanto os projetos e programas são temporários, os portfólios são contínuos. Uma organização pode possuir mais de um portfólio, cada um tratando de áreas ou objetivos específicos. Em última instância, deve haver um portfólio abrangente para a organização como um todo.</a:t>
            </a:r>
          </a:p>
        </p:txBody>
      </p:sp>
    </p:spTree>
    <p:extLst>
      <p:ext uri="{BB962C8B-B14F-4D97-AF65-F5344CB8AC3E}">
        <p14:creationId xmlns:p14="http://schemas.microsoft.com/office/powerpoint/2010/main" val="840322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Data 3">
            <a:extLst>
              <a:ext uri="{FF2B5EF4-FFF2-40B4-BE49-F238E27FC236}">
                <a16:creationId xmlns:a16="http://schemas.microsoft.com/office/drawing/2014/main" id="{A5518A18-4609-B8D8-5B84-3147F50F585B}"/>
              </a:ext>
            </a:extLst>
          </p:cNvPr>
          <p:cNvSpPr>
            <a:spLocks noGrp="1"/>
          </p:cNvSpPr>
          <p:nvPr>
            <p:ph type="dt" sz="half" idx="10"/>
          </p:nvPr>
        </p:nvSpPr>
        <p:spPr/>
        <p:txBody>
          <a:bodyPr/>
          <a:lstStyle/>
          <a:p>
            <a:pPr rtl="0"/>
            <a:fld id="{D48C737E-092E-4203-A347-8410086932C6}" type="datetime1">
              <a:rPr lang="pt-BR" smtClean="0"/>
              <a:t>19/05/2023</a:t>
            </a:fld>
            <a:endParaRPr lang="en-US"/>
          </a:p>
        </p:txBody>
      </p:sp>
      <p:pic>
        <p:nvPicPr>
          <p:cNvPr id="6" name="Imagem 5">
            <a:extLst>
              <a:ext uri="{FF2B5EF4-FFF2-40B4-BE49-F238E27FC236}">
                <a16:creationId xmlns:a16="http://schemas.microsoft.com/office/drawing/2014/main" id="{8D7FA963-2A46-C2D2-E388-0B6B23442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901" y="5413058"/>
            <a:ext cx="2797187" cy="804862"/>
          </a:xfrm>
          <a:prstGeom prst="rect">
            <a:avLst/>
          </a:prstGeom>
        </p:spPr>
      </p:pic>
      <p:sp>
        <p:nvSpPr>
          <p:cNvPr id="9" name="CaixaDeTexto 8">
            <a:extLst>
              <a:ext uri="{FF2B5EF4-FFF2-40B4-BE49-F238E27FC236}">
                <a16:creationId xmlns:a16="http://schemas.microsoft.com/office/drawing/2014/main" id="{5F4223C0-B0E1-EE4A-CD8F-A20B86827898}"/>
              </a:ext>
            </a:extLst>
          </p:cNvPr>
          <p:cNvSpPr txBox="1"/>
          <p:nvPr/>
        </p:nvSpPr>
        <p:spPr>
          <a:xfrm>
            <a:off x="1042218" y="403232"/>
            <a:ext cx="10412362" cy="2537490"/>
          </a:xfrm>
          <a:prstGeom prst="rect">
            <a:avLst/>
          </a:prstGeom>
          <a:noFill/>
        </p:spPr>
        <p:txBody>
          <a:bodyPr wrap="square">
            <a:spAutoFit/>
          </a:bodyPr>
          <a:lstStyle>
            <a:defPPr rtl="0">
              <a:defRPr lang="pt-br"/>
            </a:defPPr>
            <a:lvl1pPr>
              <a:lnSpc>
                <a:spcPct val="150000"/>
              </a:lnSpc>
              <a:defRPr sz="2200">
                <a:latin typeface="Arial Black" panose="020B0A04020102020204" pitchFamily="34" charset="0"/>
              </a:defRPr>
            </a:lvl1pPr>
          </a:lstStyle>
          <a:p>
            <a:r>
              <a:rPr lang="pt-BR" sz="2800" dirty="0">
                <a:solidFill>
                  <a:srgbClr val="002060"/>
                </a:solidFill>
              </a:rPr>
              <a:t>Relacionamento entre projeto, programa e portfólio</a:t>
            </a:r>
          </a:p>
          <a:p>
            <a:endParaRPr lang="pt-BR" sz="2000" dirty="0"/>
          </a:p>
          <a:p>
            <a:r>
              <a:rPr lang="pt-BR" sz="2000" dirty="0"/>
              <a:t>Em organizações maduras de gerenciamento de projetos, esse gerenciamento existe em um contexto mais amplo, regido pelo gerenciamento de programas e portfólio</a:t>
            </a:r>
            <a:endParaRPr lang="pt-BR" sz="2400" dirty="0"/>
          </a:p>
        </p:txBody>
      </p:sp>
      <p:pic>
        <p:nvPicPr>
          <p:cNvPr id="3" name="Imagem 2">
            <a:extLst>
              <a:ext uri="{FF2B5EF4-FFF2-40B4-BE49-F238E27FC236}">
                <a16:creationId xmlns:a16="http://schemas.microsoft.com/office/drawing/2014/main" id="{BF673985-89FF-4FAB-6ABE-C4C456AE074C}"/>
              </a:ext>
            </a:extLst>
          </p:cNvPr>
          <p:cNvPicPr>
            <a:picLocks noChangeAspect="1"/>
          </p:cNvPicPr>
          <p:nvPr/>
        </p:nvPicPr>
        <p:blipFill rotWithShape="1">
          <a:blip r:embed="rId3"/>
          <a:srcRect l="66371" t="17732" r="4535" b="50000"/>
          <a:stretch/>
        </p:blipFill>
        <p:spPr>
          <a:xfrm>
            <a:off x="1042218" y="3097162"/>
            <a:ext cx="7592358" cy="2772696"/>
          </a:xfrm>
          <a:prstGeom prst="rect">
            <a:avLst/>
          </a:prstGeom>
        </p:spPr>
      </p:pic>
    </p:spTree>
    <p:extLst>
      <p:ext uri="{BB962C8B-B14F-4D97-AF65-F5344CB8AC3E}">
        <p14:creationId xmlns:p14="http://schemas.microsoft.com/office/powerpoint/2010/main" val="4274346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Data 3">
            <a:extLst>
              <a:ext uri="{FF2B5EF4-FFF2-40B4-BE49-F238E27FC236}">
                <a16:creationId xmlns:a16="http://schemas.microsoft.com/office/drawing/2014/main" id="{A5518A18-4609-B8D8-5B84-3147F50F585B}"/>
              </a:ext>
            </a:extLst>
          </p:cNvPr>
          <p:cNvSpPr>
            <a:spLocks noGrp="1"/>
          </p:cNvSpPr>
          <p:nvPr>
            <p:ph type="dt" sz="half" idx="10"/>
          </p:nvPr>
        </p:nvSpPr>
        <p:spPr/>
        <p:txBody>
          <a:bodyPr/>
          <a:lstStyle/>
          <a:p>
            <a:pPr rtl="0"/>
            <a:fld id="{D48C737E-092E-4203-A347-8410086932C6}" type="datetime1">
              <a:rPr lang="pt-BR" smtClean="0"/>
              <a:t>19/05/2023</a:t>
            </a:fld>
            <a:endParaRPr lang="en-US"/>
          </a:p>
        </p:txBody>
      </p:sp>
      <p:pic>
        <p:nvPicPr>
          <p:cNvPr id="6" name="Imagem 5">
            <a:extLst>
              <a:ext uri="{FF2B5EF4-FFF2-40B4-BE49-F238E27FC236}">
                <a16:creationId xmlns:a16="http://schemas.microsoft.com/office/drawing/2014/main" id="{8D7FA963-2A46-C2D2-E388-0B6B23442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901" y="5413058"/>
            <a:ext cx="2797187" cy="804862"/>
          </a:xfrm>
          <a:prstGeom prst="rect">
            <a:avLst/>
          </a:prstGeom>
        </p:spPr>
      </p:pic>
      <p:sp>
        <p:nvSpPr>
          <p:cNvPr id="9" name="CaixaDeTexto 8">
            <a:extLst>
              <a:ext uri="{FF2B5EF4-FFF2-40B4-BE49-F238E27FC236}">
                <a16:creationId xmlns:a16="http://schemas.microsoft.com/office/drawing/2014/main" id="{5F4223C0-B0E1-EE4A-CD8F-A20B86827898}"/>
              </a:ext>
            </a:extLst>
          </p:cNvPr>
          <p:cNvSpPr txBox="1"/>
          <p:nvPr/>
        </p:nvSpPr>
        <p:spPr>
          <a:xfrm>
            <a:off x="1042218" y="403232"/>
            <a:ext cx="10412362" cy="5020862"/>
          </a:xfrm>
          <a:prstGeom prst="rect">
            <a:avLst/>
          </a:prstGeom>
          <a:noFill/>
        </p:spPr>
        <p:txBody>
          <a:bodyPr wrap="square">
            <a:spAutoFit/>
          </a:bodyPr>
          <a:lstStyle>
            <a:defPPr rtl="0">
              <a:defRPr lang="pt-br"/>
            </a:defPPr>
            <a:lvl1pPr>
              <a:lnSpc>
                <a:spcPct val="150000"/>
              </a:lnSpc>
              <a:defRPr sz="2200">
                <a:latin typeface="Arial Black" panose="020B0A04020102020204" pitchFamily="34" charset="0"/>
              </a:defRPr>
            </a:lvl1pPr>
          </a:lstStyle>
          <a:p>
            <a:r>
              <a:rPr lang="pt-BR" sz="2400" dirty="0"/>
              <a:t>Todos os componentes de um portfólio exibem certas características comuns: </a:t>
            </a:r>
          </a:p>
          <a:p>
            <a:r>
              <a:rPr lang="pt-BR" sz="2400" dirty="0"/>
              <a:t>• Representam investimentos feitos ou planejados. </a:t>
            </a:r>
          </a:p>
          <a:p>
            <a:r>
              <a:rPr lang="pt-BR" sz="2400" dirty="0"/>
              <a:t>• Estão alinhados com as metas e objetivos estratégicos. </a:t>
            </a:r>
          </a:p>
          <a:p>
            <a:r>
              <a:rPr lang="pt-BR" sz="2400" dirty="0"/>
              <a:t>• Têm algumas características que, tipicamente, os distingue, o que permite agrupá-los para o gerenciamento efetivo.</a:t>
            </a:r>
          </a:p>
          <a:p>
            <a:r>
              <a:rPr lang="pt-BR" sz="2400" dirty="0"/>
              <a:t> • São quantificáveis e, portanto, podem ser medidos, classificados e priorizados. </a:t>
            </a:r>
          </a:p>
        </p:txBody>
      </p:sp>
    </p:spTree>
    <p:extLst>
      <p:ext uri="{BB962C8B-B14F-4D97-AF65-F5344CB8AC3E}">
        <p14:creationId xmlns:p14="http://schemas.microsoft.com/office/powerpoint/2010/main" val="4235660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Data 3">
            <a:extLst>
              <a:ext uri="{FF2B5EF4-FFF2-40B4-BE49-F238E27FC236}">
                <a16:creationId xmlns:a16="http://schemas.microsoft.com/office/drawing/2014/main" id="{A5518A18-4609-B8D8-5B84-3147F50F585B}"/>
              </a:ext>
            </a:extLst>
          </p:cNvPr>
          <p:cNvSpPr>
            <a:spLocks noGrp="1"/>
          </p:cNvSpPr>
          <p:nvPr>
            <p:ph type="dt" sz="half" idx="10"/>
          </p:nvPr>
        </p:nvSpPr>
        <p:spPr/>
        <p:txBody>
          <a:bodyPr/>
          <a:lstStyle/>
          <a:p>
            <a:pPr rtl="0"/>
            <a:fld id="{D48C737E-092E-4203-A347-8410086932C6}" type="datetime1">
              <a:rPr lang="pt-BR" smtClean="0"/>
              <a:t>19/05/2023</a:t>
            </a:fld>
            <a:endParaRPr lang="en-US"/>
          </a:p>
        </p:txBody>
      </p:sp>
      <p:pic>
        <p:nvPicPr>
          <p:cNvPr id="6" name="Imagem 5">
            <a:extLst>
              <a:ext uri="{FF2B5EF4-FFF2-40B4-BE49-F238E27FC236}">
                <a16:creationId xmlns:a16="http://schemas.microsoft.com/office/drawing/2014/main" id="{8D7FA963-2A46-C2D2-E388-0B6B23442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901" y="5413058"/>
            <a:ext cx="2797187" cy="804862"/>
          </a:xfrm>
          <a:prstGeom prst="rect">
            <a:avLst/>
          </a:prstGeom>
        </p:spPr>
      </p:pic>
      <p:sp>
        <p:nvSpPr>
          <p:cNvPr id="9" name="CaixaDeTexto 8">
            <a:extLst>
              <a:ext uri="{FF2B5EF4-FFF2-40B4-BE49-F238E27FC236}">
                <a16:creationId xmlns:a16="http://schemas.microsoft.com/office/drawing/2014/main" id="{5F4223C0-B0E1-EE4A-CD8F-A20B86827898}"/>
              </a:ext>
            </a:extLst>
          </p:cNvPr>
          <p:cNvSpPr txBox="1"/>
          <p:nvPr/>
        </p:nvSpPr>
        <p:spPr>
          <a:xfrm>
            <a:off x="1042218" y="403232"/>
            <a:ext cx="10412362" cy="2804870"/>
          </a:xfrm>
          <a:prstGeom prst="rect">
            <a:avLst/>
          </a:prstGeom>
          <a:noFill/>
        </p:spPr>
        <p:txBody>
          <a:bodyPr wrap="square">
            <a:spAutoFit/>
          </a:bodyPr>
          <a:lstStyle>
            <a:defPPr rtl="0">
              <a:defRPr lang="pt-br"/>
            </a:defPPr>
            <a:lvl1pPr>
              <a:lnSpc>
                <a:spcPct val="150000"/>
              </a:lnSpc>
              <a:defRPr sz="2200">
                <a:latin typeface="Arial Black" panose="020B0A04020102020204" pitchFamily="34" charset="0"/>
              </a:defRPr>
            </a:lvl1pPr>
          </a:lstStyle>
          <a:p>
            <a:r>
              <a:rPr lang="pt-BR" sz="2400" dirty="0"/>
              <a:t>Normalmente, é chamada gestão por projetos quando uma organização classifica suas iniciativas como projetos que devem ser planejados e executados com tal característica. Há um relacionamento entre as disciplinas Gerenciamento de Portfólio, de Programas e de Projetos.</a:t>
            </a:r>
          </a:p>
        </p:txBody>
      </p:sp>
    </p:spTree>
    <p:extLst>
      <p:ext uri="{BB962C8B-B14F-4D97-AF65-F5344CB8AC3E}">
        <p14:creationId xmlns:p14="http://schemas.microsoft.com/office/powerpoint/2010/main" val="3787105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Data 3">
            <a:extLst>
              <a:ext uri="{FF2B5EF4-FFF2-40B4-BE49-F238E27FC236}">
                <a16:creationId xmlns:a16="http://schemas.microsoft.com/office/drawing/2014/main" id="{A5518A18-4609-B8D8-5B84-3147F50F585B}"/>
              </a:ext>
            </a:extLst>
          </p:cNvPr>
          <p:cNvSpPr>
            <a:spLocks noGrp="1"/>
          </p:cNvSpPr>
          <p:nvPr>
            <p:ph type="dt" sz="half" idx="10"/>
          </p:nvPr>
        </p:nvSpPr>
        <p:spPr/>
        <p:txBody>
          <a:bodyPr/>
          <a:lstStyle/>
          <a:p>
            <a:pPr rtl="0"/>
            <a:fld id="{D48C737E-092E-4203-A347-8410086932C6}" type="datetime1">
              <a:rPr lang="pt-BR" smtClean="0"/>
              <a:t>19/05/2023</a:t>
            </a:fld>
            <a:endParaRPr lang="en-US"/>
          </a:p>
        </p:txBody>
      </p:sp>
      <p:pic>
        <p:nvPicPr>
          <p:cNvPr id="6" name="Imagem 5">
            <a:extLst>
              <a:ext uri="{FF2B5EF4-FFF2-40B4-BE49-F238E27FC236}">
                <a16:creationId xmlns:a16="http://schemas.microsoft.com/office/drawing/2014/main" id="{8D7FA963-2A46-C2D2-E388-0B6B23442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901" y="5413058"/>
            <a:ext cx="2797187" cy="804862"/>
          </a:xfrm>
          <a:prstGeom prst="rect">
            <a:avLst/>
          </a:prstGeom>
        </p:spPr>
      </p:pic>
      <p:pic>
        <p:nvPicPr>
          <p:cNvPr id="3" name="Imagem 2">
            <a:extLst>
              <a:ext uri="{FF2B5EF4-FFF2-40B4-BE49-F238E27FC236}">
                <a16:creationId xmlns:a16="http://schemas.microsoft.com/office/drawing/2014/main" id="{375AA3FD-FB33-14DA-999D-99B8884FE502}"/>
              </a:ext>
            </a:extLst>
          </p:cNvPr>
          <p:cNvPicPr>
            <a:picLocks noChangeAspect="1"/>
          </p:cNvPicPr>
          <p:nvPr/>
        </p:nvPicPr>
        <p:blipFill rotWithShape="1">
          <a:blip r:embed="rId3"/>
          <a:srcRect l="64085" t="12833" r="11314" b="34998"/>
          <a:stretch/>
        </p:blipFill>
        <p:spPr>
          <a:xfrm>
            <a:off x="1386347" y="589936"/>
            <a:ext cx="7455553" cy="4901335"/>
          </a:xfrm>
          <a:prstGeom prst="rect">
            <a:avLst/>
          </a:prstGeom>
        </p:spPr>
      </p:pic>
    </p:spTree>
    <p:extLst>
      <p:ext uri="{BB962C8B-B14F-4D97-AF65-F5344CB8AC3E}">
        <p14:creationId xmlns:p14="http://schemas.microsoft.com/office/powerpoint/2010/main" val="3882723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Data 3">
            <a:extLst>
              <a:ext uri="{FF2B5EF4-FFF2-40B4-BE49-F238E27FC236}">
                <a16:creationId xmlns:a16="http://schemas.microsoft.com/office/drawing/2014/main" id="{A5518A18-4609-B8D8-5B84-3147F50F585B}"/>
              </a:ext>
            </a:extLst>
          </p:cNvPr>
          <p:cNvSpPr>
            <a:spLocks noGrp="1"/>
          </p:cNvSpPr>
          <p:nvPr>
            <p:ph type="dt" sz="half" idx="10"/>
          </p:nvPr>
        </p:nvSpPr>
        <p:spPr/>
        <p:txBody>
          <a:bodyPr/>
          <a:lstStyle/>
          <a:p>
            <a:pPr rtl="0"/>
            <a:fld id="{D48C737E-092E-4203-A347-8410086932C6}" type="datetime1">
              <a:rPr lang="pt-BR" smtClean="0"/>
              <a:t>19/05/2023</a:t>
            </a:fld>
            <a:endParaRPr lang="en-US"/>
          </a:p>
        </p:txBody>
      </p:sp>
      <p:pic>
        <p:nvPicPr>
          <p:cNvPr id="6" name="Imagem 5">
            <a:extLst>
              <a:ext uri="{FF2B5EF4-FFF2-40B4-BE49-F238E27FC236}">
                <a16:creationId xmlns:a16="http://schemas.microsoft.com/office/drawing/2014/main" id="{8D7FA963-2A46-C2D2-E388-0B6B23442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901" y="5413058"/>
            <a:ext cx="2797187" cy="804862"/>
          </a:xfrm>
          <a:prstGeom prst="rect">
            <a:avLst/>
          </a:prstGeom>
        </p:spPr>
      </p:pic>
      <p:sp>
        <p:nvSpPr>
          <p:cNvPr id="9" name="CaixaDeTexto 8">
            <a:extLst>
              <a:ext uri="{FF2B5EF4-FFF2-40B4-BE49-F238E27FC236}">
                <a16:creationId xmlns:a16="http://schemas.microsoft.com/office/drawing/2014/main" id="{5F4223C0-B0E1-EE4A-CD8F-A20B86827898}"/>
              </a:ext>
            </a:extLst>
          </p:cNvPr>
          <p:cNvSpPr txBox="1"/>
          <p:nvPr/>
        </p:nvSpPr>
        <p:spPr>
          <a:xfrm>
            <a:off x="1042218" y="580213"/>
            <a:ext cx="10412362" cy="588879"/>
          </a:xfrm>
          <a:prstGeom prst="rect">
            <a:avLst/>
          </a:prstGeom>
          <a:noFill/>
        </p:spPr>
        <p:txBody>
          <a:bodyPr wrap="square">
            <a:spAutoFit/>
          </a:bodyPr>
          <a:lstStyle>
            <a:defPPr rtl="0">
              <a:defRPr lang="pt-br"/>
            </a:defPPr>
            <a:lvl1pPr>
              <a:lnSpc>
                <a:spcPct val="150000"/>
              </a:lnSpc>
              <a:defRPr sz="2200">
                <a:latin typeface="Arial Black" panose="020B0A04020102020204" pitchFamily="34" charset="0"/>
              </a:defRPr>
            </a:lvl1pPr>
          </a:lstStyle>
          <a:p>
            <a:r>
              <a:rPr lang="pt-BR" sz="2400" dirty="0"/>
              <a:t>REFERENCIAS</a:t>
            </a:r>
          </a:p>
        </p:txBody>
      </p:sp>
      <p:sp>
        <p:nvSpPr>
          <p:cNvPr id="2" name="CaixaDeTexto 1">
            <a:extLst>
              <a:ext uri="{FF2B5EF4-FFF2-40B4-BE49-F238E27FC236}">
                <a16:creationId xmlns:a16="http://schemas.microsoft.com/office/drawing/2014/main" id="{BDE9AC9E-BE64-91D7-3843-B19C247D6F69}"/>
              </a:ext>
            </a:extLst>
          </p:cNvPr>
          <p:cNvSpPr txBox="1"/>
          <p:nvPr/>
        </p:nvSpPr>
        <p:spPr>
          <a:xfrm>
            <a:off x="1042218" y="1169092"/>
            <a:ext cx="10412362" cy="2262479"/>
          </a:xfrm>
          <a:prstGeom prst="rect">
            <a:avLst/>
          </a:prstGeom>
          <a:noFill/>
        </p:spPr>
        <p:txBody>
          <a:bodyPr wrap="square">
            <a:spAutoFit/>
          </a:bodyPr>
          <a:lstStyle>
            <a:defPPr rtl="0">
              <a:defRPr lang="pt-br"/>
            </a:defPPr>
            <a:lvl1pPr>
              <a:lnSpc>
                <a:spcPct val="150000"/>
              </a:lnSpc>
              <a:defRPr sz="2200">
                <a:latin typeface="Arial Black" panose="020B0A04020102020204" pitchFamily="34" charset="0"/>
              </a:defRPr>
            </a:lvl1pPr>
          </a:lstStyle>
          <a:p>
            <a:r>
              <a:rPr lang="pt-BR" sz="1600" b="0" i="0" dirty="0">
                <a:solidFill>
                  <a:srgbClr val="222222"/>
                </a:solidFill>
                <a:effectLst/>
                <a:latin typeface="Helvetica Neue"/>
              </a:rPr>
              <a:t>ESCOLA NACIONAL DE ADMINISTRAÇÃO </a:t>
            </a:r>
            <a:r>
              <a:rPr lang="pt-BR" sz="1600" b="0" i="0" dirty="0" err="1">
                <a:solidFill>
                  <a:srgbClr val="222222"/>
                </a:solidFill>
                <a:effectLst/>
                <a:latin typeface="Helvetica Neue"/>
              </a:rPr>
              <a:t>PðBLICA</a:t>
            </a:r>
            <a:r>
              <a:rPr lang="pt-BR" sz="1600" b="0" i="0" dirty="0">
                <a:solidFill>
                  <a:srgbClr val="222222"/>
                </a:solidFill>
                <a:effectLst/>
                <a:latin typeface="Helvetica Neue"/>
              </a:rPr>
              <a:t> (</a:t>
            </a:r>
            <a:r>
              <a:rPr lang="pt-BR" sz="1600" b="0" i="0" dirty="0" err="1">
                <a:solidFill>
                  <a:srgbClr val="222222"/>
                </a:solidFill>
                <a:effectLst/>
                <a:latin typeface="Helvetica Neue"/>
              </a:rPr>
              <a:t>Brasilia</a:t>
            </a:r>
            <a:r>
              <a:rPr lang="pt-BR" sz="1600" b="0" i="0" dirty="0">
                <a:solidFill>
                  <a:srgbClr val="222222"/>
                </a:solidFill>
                <a:effectLst/>
                <a:latin typeface="Helvetica Neue"/>
              </a:rPr>
              <a:t>). </a:t>
            </a:r>
            <a:r>
              <a:rPr lang="pt-BR" sz="1600" b="1" i="0" dirty="0">
                <a:solidFill>
                  <a:srgbClr val="222222"/>
                </a:solidFill>
                <a:effectLst/>
                <a:latin typeface="Helvetica Neue"/>
              </a:rPr>
              <a:t>Introdução à Gestão de Projetos</a:t>
            </a:r>
            <a:r>
              <a:rPr lang="pt-BR" sz="1600" b="0" i="0" dirty="0">
                <a:solidFill>
                  <a:srgbClr val="222222"/>
                </a:solidFill>
                <a:effectLst/>
                <a:latin typeface="Helvetica Neue"/>
              </a:rPr>
              <a:t>. 2014. Disponível em: https://enap.gov.br/</a:t>
            </a:r>
            <a:r>
              <a:rPr lang="pt-BR" sz="1600" b="0" i="0" dirty="0" err="1">
                <a:solidFill>
                  <a:srgbClr val="222222"/>
                </a:solidFill>
                <a:effectLst/>
                <a:latin typeface="Helvetica Neue"/>
              </a:rPr>
              <a:t>pt</a:t>
            </a:r>
            <a:r>
              <a:rPr lang="pt-BR" sz="1600" b="0" i="0" dirty="0">
                <a:solidFill>
                  <a:srgbClr val="222222"/>
                </a:solidFill>
                <a:effectLst/>
                <a:latin typeface="Helvetica Neue"/>
              </a:rPr>
              <a:t>/. Acesso em: 15 jun. 2020.</a:t>
            </a:r>
          </a:p>
          <a:p>
            <a:endParaRPr lang="pt-BR" sz="1600" dirty="0">
              <a:solidFill>
                <a:srgbClr val="222222"/>
              </a:solidFill>
              <a:latin typeface="Helvetica Neue"/>
            </a:endParaRPr>
          </a:p>
          <a:p>
            <a:r>
              <a:rPr lang="pt-BR" sz="1600" b="0" i="0" dirty="0">
                <a:solidFill>
                  <a:srgbClr val="222222"/>
                </a:solidFill>
                <a:effectLst/>
                <a:latin typeface="Helvetica Neue"/>
              </a:rPr>
              <a:t>PROJETOS, Introdução A Gestão de. </a:t>
            </a:r>
            <a:r>
              <a:rPr lang="pt-BR" sz="1600" b="1" i="0" dirty="0">
                <a:solidFill>
                  <a:srgbClr val="222222"/>
                </a:solidFill>
                <a:effectLst/>
                <a:latin typeface="Helvetica Neue"/>
              </a:rPr>
              <a:t>Introdução a Gestão de Projetos</a:t>
            </a:r>
            <a:r>
              <a:rPr lang="pt-BR" sz="1600" b="0" i="0" dirty="0">
                <a:solidFill>
                  <a:srgbClr val="222222"/>
                </a:solidFill>
                <a:effectLst/>
                <a:latin typeface="Helvetica Neue"/>
              </a:rPr>
              <a:t>. 2019. Disponível em: https://edisciplinas.usp.br/</a:t>
            </a:r>
            <a:r>
              <a:rPr lang="pt-BR" sz="1600" b="0" i="0" dirty="0" err="1">
                <a:solidFill>
                  <a:srgbClr val="222222"/>
                </a:solidFill>
                <a:effectLst/>
                <a:latin typeface="Helvetica Neue"/>
              </a:rPr>
              <a:t>pluginfile.php</a:t>
            </a:r>
            <a:r>
              <a:rPr lang="pt-BR" sz="1600" b="0" i="0" dirty="0">
                <a:solidFill>
                  <a:srgbClr val="222222"/>
                </a:solidFill>
                <a:effectLst/>
                <a:latin typeface="Helvetica Neue"/>
              </a:rPr>
              <a:t>/5079322/</a:t>
            </a:r>
            <a:r>
              <a:rPr lang="pt-BR" sz="1600" b="0" i="0" dirty="0" err="1">
                <a:solidFill>
                  <a:srgbClr val="222222"/>
                </a:solidFill>
                <a:effectLst/>
                <a:latin typeface="Helvetica Neue"/>
              </a:rPr>
              <a:t>mod_resource</a:t>
            </a:r>
            <a:r>
              <a:rPr lang="pt-BR" sz="1600" b="0" i="0" dirty="0">
                <a:solidFill>
                  <a:srgbClr val="222222"/>
                </a:solidFill>
                <a:effectLst/>
                <a:latin typeface="Helvetica Neue"/>
              </a:rPr>
              <a:t>/</a:t>
            </a:r>
            <a:r>
              <a:rPr lang="pt-BR" sz="1600" b="0" i="0" dirty="0" err="1">
                <a:solidFill>
                  <a:srgbClr val="222222"/>
                </a:solidFill>
                <a:effectLst/>
                <a:latin typeface="Helvetica Neue"/>
              </a:rPr>
              <a:t>content</a:t>
            </a:r>
            <a:r>
              <a:rPr lang="pt-BR" sz="1600" b="0" i="0" dirty="0">
                <a:solidFill>
                  <a:srgbClr val="222222"/>
                </a:solidFill>
                <a:effectLst/>
                <a:latin typeface="Helvetica Neue"/>
              </a:rPr>
              <a:t>/2/Ap02.%20Introducao%20gestao%20de%20projetos%20%202019.pdf. Acesso em: 05 dez. 2020.</a:t>
            </a:r>
            <a:endParaRPr lang="pt-BR" sz="2000" dirty="0">
              <a:latin typeface="+mn-lt"/>
            </a:endParaRPr>
          </a:p>
        </p:txBody>
      </p:sp>
    </p:spTree>
    <p:extLst>
      <p:ext uri="{BB962C8B-B14F-4D97-AF65-F5344CB8AC3E}">
        <p14:creationId xmlns:p14="http://schemas.microsoft.com/office/powerpoint/2010/main" val="4163799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Data 3">
            <a:extLst>
              <a:ext uri="{FF2B5EF4-FFF2-40B4-BE49-F238E27FC236}">
                <a16:creationId xmlns:a16="http://schemas.microsoft.com/office/drawing/2014/main" id="{A5518A18-4609-B8D8-5B84-3147F50F585B}"/>
              </a:ext>
            </a:extLst>
          </p:cNvPr>
          <p:cNvSpPr>
            <a:spLocks noGrp="1"/>
          </p:cNvSpPr>
          <p:nvPr>
            <p:ph type="dt" sz="half" idx="10"/>
          </p:nvPr>
        </p:nvSpPr>
        <p:spPr/>
        <p:txBody>
          <a:bodyPr/>
          <a:lstStyle/>
          <a:p>
            <a:pPr rtl="0"/>
            <a:fld id="{D48C737E-092E-4203-A347-8410086932C6}" type="datetime1">
              <a:rPr lang="pt-BR" smtClean="0"/>
              <a:t>18/05/2023</a:t>
            </a:fld>
            <a:endParaRPr lang="en-US"/>
          </a:p>
        </p:txBody>
      </p:sp>
      <p:pic>
        <p:nvPicPr>
          <p:cNvPr id="6" name="Imagem 5">
            <a:extLst>
              <a:ext uri="{FF2B5EF4-FFF2-40B4-BE49-F238E27FC236}">
                <a16:creationId xmlns:a16="http://schemas.microsoft.com/office/drawing/2014/main" id="{8D7FA963-2A46-C2D2-E388-0B6B23442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901" y="5413058"/>
            <a:ext cx="2797187" cy="804862"/>
          </a:xfrm>
          <a:prstGeom prst="rect">
            <a:avLst/>
          </a:prstGeom>
        </p:spPr>
      </p:pic>
      <p:sp>
        <p:nvSpPr>
          <p:cNvPr id="8" name="CaixaDeTexto 7">
            <a:extLst>
              <a:ext uri="{FF2B5EF4-FFF2-40B4-BE49-F238E27FC236}">
                <a16:creationId xmlns:a16="http://schemas.microsoft.com/office/drawing/2014/main" id="{C4D5D283-9620-9E58-D7BD-D3D880CDCE47}"/>
              </a:ext>
            </a:extLst>
          </p:cNvPr>
          <p:cNvSpPr txBox="1"/>
          <p:nvPr/>
        </p:nvSpPr>
        <p:spPr>
          <a:xfrm>
            <a:off x="1012721" y="767367"/>
            <a:ext cx="10274711" cy="2250873"/>
          </a:xfrm>
          <a:prstGeom prst="rect">
            <a:avLst/>
          </a:prstGeom>
          <a:noFill/>
        </p:spPr>
        <p:txBody>
          <a:bodyPr wrap="square">
            <a:spAutoFit/>
          </a:bodyPr>
          <a:lstStyle/>
          <a:p>
            <a:pPr>
              <a:lnSpc>
                <a:spcPct val="150000"/>
              </a:lnSpc>
            </a:pPr>
            <a:r>
              <a:rPr lang="pt-BR" sz="2400" dirty="0">
                <a:latin typeface="Arial Black" panose="020B0A04020102020204" pitchFamily="34" charset="0"/>
              </a:rPr>
              <a:t>A disciplina de gerenciamento de projetos surgiu junto com os primórdios da Administração. Podemos entender o gerenciamento de projetos como sendo uma disciplina da Administração.</a:t>
            </a:r>
          </a:p>
        </p:txBody>
      </p:sp>
      <p:sp>
        <p:nvSpPr>
          <p:cNvPr id="10" name="CaixaDeTexto 9">
            <a:extLst>
              <a:ext uri="{FF2B5EF4-FFF2-40B4-BE49-F238E27FC236}">
                <a16:creationId xmlns:a16="http://schemas.microsoft.com/office/drawing/2014/main" id="{8B2D1F57-6123-1E40-3646-1796CA9AA137}"/>
              </a:ext>
            </a:extLst>
          </p:cNvPr>
          <p:cNvSpPr txBox="1"/>
          <p:nvPr/>
        </p:nvSpPr>
        <p:spPr>
          <a:xfrm>
            <a:off x="1012721" y="3233978"/>
            <a:ext cx="10274710" cy="2804870"/>
          </a:xfrm>
          <a:prstGeom prst="rect">
            <a:avLst/>
          </a:prstGeom>
          <a:noFill/>
        </p:spPr>
        <p:txBody>
          <a:bodyPr wrap="square">
            <a:spAutoFit/>
          </a:bodyPr>
          <a:lstStyle>
            <a:defPPr rtl="0">
              <a:defRPr lang="pt-br"/>
            </a:defPPr>
            <a:lvl1pPr>
              <a:lnSpc>
                <a:spcPct val="150000"/>
              </a:lnSpc>
              <a:defRPr sz="2400">
                <a:latin typeface="Arial Black" panose="020B0A04020102020204" pitchFamily="34" charset="0"/>
              </a:defRPr>
            </a:lvl1pPr>
          </a:lstStyle>
          <a:p>
            <a:r>
              <a:rPr lang="pt-BR" dirty="0"/>
              <a:t>Em 1969, no auge dos projetos espaciais da NASA, um grupo de cinco profissionais de gestão de projetos, da </a:t>
            </a:r>
            <a:r>
              <a:rPr lang="pt-BR" dirty="0" err="1"/>
              <a:t>Filadéfia</a:t>
            </a:r>
            <a:r>
              <a:rPr lang="pt-BR" dirty="0"/>
              <a:t>, Pensilvânia, nos EUA, reuniu-se para discutir as melhores práticas, e Jim Snyder fundou o Project Management </a:t>
            </a:r>
            <a:r>
              <a:rPr lang="pt-BR" dirty="0" err="1"/>
              <a:t>Institute</a:t>
            </a:r>
            <a:r>
              <a:rPr lang="pt-BR" dirty="0"/>
              <a:t> - PMI (EUA). </a:t>
            </a:r>
          </a:p>
        </p:txBody>
      </p:sp>
    </p:spTree>
    <p:extLst>
      <p:ext uri="{BB962C8B-B14F-4D97-AF65-F5344CB8AC3E}">
        <p14:creationId xmlns:p14="http://schemas.microsoft.com/office/powerpoint/2010/main" val="4039386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Data 3">
            <a:extLst>
              <a:ext uri="{FF2B5EF4-FFF2-40B4-BE49-F238E27FC236}">
                <a16:creationId xmlns:a16="http://schemas.microsoft.com/office/drawing/2014/main" id="{A5518A18-4609-B8D8-5B84-3147F50F585B}"/>
              </a:ext>
            </a:extLst>
          </p:cNvPr>
          <p:cNvSpPr>
            <a:spLocks noGrp="1"/>
          </p:cNvSpPr>
          <p:nvPr>
            <p:ph type="dt" sz="half" idx="10"/>
          </p:nvPr>
        </p:nvSpPr>
        <p:spPr/>
        <p:txBody>
          <a:bodyPr/>
          <a:lstStyle/>
          <a:p>
            <a:pPr rtl="0"/>
            <a:fld id="{D48C737E-092E-4203-A347-8410086932C6}" type="datetime1">
              <a:rPr lang="pt-BR" smtClean="0"/>
              <a:t>18/05/2023</a:t>
            </a:fld>
            <a:endParaRPr lang="en-US"/>
          </a:p>
        </p:txBody>
      </p:sp>
      <p:pic>
        <p:nvPicPr>
          <p:cNvPr id="6" name="Imagem 5">
            <a:extLst>
              <a:ext uri="{FF2B5EF4-FFF2-40B4-BE49-F238E27FC236}">
                <a16:creationId xmlns:a16="http://schemas.microsoft.com/office/drawing/2014/main" id="{8D7FA963-2A46-C2D2-E388-0B6B23442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901" y="5413058"/>
            <a:ext cx="2797187" cy="804862"/>
          </a:xfrm>
          <a:prstGeom prst="rect">
            <a:avLst/>
          </a:prstGeom>
        </p:spPr>
      </p:pic>
      <p:sp>
        <p:nvSpPr>
          <p:cNvPr id="9" name="CaixaDeTexto 8">
            <a:extLst>
              <a:ext uri="{FF2B5EF4-FFF2-40B4-BE49-F238E27FC236}">
                <a16:creationId xmlns:a16="http://schemas.microsoft.com/office/drawing/2014/main" id="{5F4223C0-B0E1-EE4A-CD8F-A20B86827898}"/>
              </a:ext>
            </a:extLst>
          </p:cNvPr>
          <p:cNvSpPr txBox="1"/>
          <p:nvPr/>
        </p:nvSpPr>
        <p:spPr>
          <a:xfrm>
            <a:off x="934064" y="706678"/>
            <a:ext cx="10412362" cy="3363678"/>
          </a:xfrm>
          <a:prstGeom prst="rect">
            <a:avLst/>
          </a:prstGeom>
          <a:noFill/>
        </p:spPr>
        <p:txBody>
          <a:bodyPr wrap="square">
            <a:spAutoFit/>
          </a:bodyPr>
          <a:lstStyle>
            <a:defPPr rtl="0">
              <a:defRPr lang="pt-br"/>
            </a:defPPr>
            <a:lvl1pPr>
              <a:lnSpc>
                <a:spcPct val="150000"/>
              </a:lnSpc>
              <a:defRPr sz="2200">
                <a:latin typeface="Arial Black" panose="020B0A04020102020204" pitchFamily="34" charset="0"/>
              </a:defRPr>
            </a:lvl1pPr>
          </a:lstStyle>
          <a:p>
            <a:r>
              <a:rPr lang="pt-BR" sz="2800" dirty="0">
                <a:solidFill>
                  <a:srgbClr val="002060"/>
                </a:solidFill>
              </a:rPr>
              <a:t>Fontes relevantes de conhecimento sobre gerenciamento de projetos </a:t>
            </a:r>
          </a:p>
          <a:p>
            <a:endParaRPr lang="pt-BR" dirty="0"/>
          </a:p>
          <a:p>
            <a:r>
              <a:rPr lang="pt-BR" dirty="0"/>
              <a:t>Atualmente existem várias metodologias, guias, métodos, instituições, que falam sobre o tema gerenciamento de projetos. Na área de tecnologia, um dos mais utilizados e estudados é o:</a:t>
            </a:r>
          </a:p>
        </p:txBody>
      </p:sp>
      <p:pic>
        <p:nvPicPr>
          <p:cNvPr id="1026" name="Picture 2">
            <a:extLst>
              <a:ext uri="{FF2B5EF4-FFF2-40B4-BE49-F238E27FC236}">
                <a16:creationId xmlns:a16="http://schemas.microsoft.com/office/drawing/2014/main" id="{60AA0470-455D-1769-095F-D41A339DAA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192" b="20115"/>
          <a:stretch/>
        </p:blipFill>
        <p:spPr bwMode="auto">
          <a:xfrm>
            <a:off x="3064717" y="4118133"/>
            <a:ext cx="4899412" cy="2238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181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Data 3">
            <a:extLst>
              <a:ext uri="{FF2B5EF4-FFF2-40B4-BE49-F238E27FC236}">
                <a16:creationId xmlns:a16="http://schemas.microsoft.com/office/drawing/2014/main" id="{A5518A18-4609-B8D8-5B84-3147F50F585B}"/>
              </a:ext>
            </a:extLst>
          </p:cNvPr>
          <p:cNvSpPr>
            <a:spLocks noGrp="1"/>
          </p:cNvSpPr>
          <p:nvPr>
            <p:ph type="dt" sz="half" idx="10"/>
          </p:nvPr>
        </p:nvSpPr>
        <p:spPr/>
        <p:txBody>
          <a:bodyPr/>
          <a:lstStyle/>
          <a:p>
            <a:pPr rtl="0"/>
            <a:fld id="{D48C737E-092E-4203-A347-8410086932C6}" type="datetime1">
              <a:rPr lang="pt-BR" smtClean="0"/>
              <a:t>18/05/2023</a:t>
            </a:fld>
            <a:endParaRPr lang="en-US"/>
          </a:p>
        </p:txBody>
      </p:sp>
      <p:pic>
        <p:nvPicPr>
          <p:cNvPr id="6" name="Imagem 5">
            <a:extLst>
              <a:ext uri="{FF2B5EF4-FFF2-40B4-BE49-F238E27FC236}">
                <a16:creationId xmlns:a16="http://schemas.microsoft.com/office/drawing/2014/main" id="{8D7FA963-2A46-C2D2-E388-0B6B23442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901" y="5413058"/>
            <a:ext cx="2797187" cy="804862"/>
          </a:xfrm>
          <a:prstGeom prst="rect">
            <a:avLst/>
          </a:prstGeom>
        </p:spPr>
      </p:pic>
      <p:sp>
        <p:nvSpPr>
          <p:cNvPr id="8" name="CaixaDeTexto 7">
            <a:extLst>
              <a:ext uri="{FF2B5EF4-FFF2-40B4-BE49-F238E27FC236}">
                <a16:creationId xmlns:a16="http://schemas.microsoft.com/office/drawing/2014/main" id="{C4D5D283-9620-9E58-D7BD-D3D880CDCE47}"/>
              </a:ext>
            </a:extLst>
          </p:cNvPr>
          <p:cNvSpPr txBox="1"/>
          <p:nvPr/>
        </p:nvSpPr>
        <p:spPr>
          <a:xfrm>
            <a:off x="1012721" y="482231"/>
            <a:ext cx="10274711" cy="2071016"/>
          </a:xfrm>
          <a:prstGeom prst="rect">
            <a:avLst/>
          </a:prstGeom>
          <a:noFill/>
        </p:spPr>
        <p:txBody>
          <a:bodyPr wrap="square">
            <a:spAutoFit/>
          </a:bodyPr>
          <a:lstStyle>
            <a:defPPr rtl="0">
              <a:defRPr lang="pt-br"/>
            </a:defPPr>
            <a:lvl1pPr>
              <a:lnSpc>
                <a:spcPct val="150000"/>
              </a:lnSpc>
              <a:defRPr sz="2400">
                <a:latin typeface="Arial Black" panose="020B0A04020102020204" pitchFamily="34" charset="0"/>
              </a:defRPr>
            </a:lvl1pPr>
          </a:lstStyle>
          <a:p>
            <a:r>
              <a:rPr lang="pt-BR" sz="2200" dirty="0"/>
              <a:t>O PMI é a maior instituição internacional dedicada à disseminação do conhecimento e ao aprimoramento das atividades de gestão profissional de projetos [PMI, 2004; SISK, 1998].</a:t>
            </a:r>
          </a:p>
        </p:txBody>
      </p:sp>
      <p:sp>
        <p:nvSpPr>
          <p:cNvPr id="3" name="CaixaDeTexto 2">
            <a:extLst>
              <a:ext uri="{FF2B5EF4-FFF2-40B4-BE49-F238E27FC236}">
                <a16:creationId xmlns:a16="http://schemas.microsoft.com/office/drawing/2014/main" id="{9DB97835-9F30-1883-3282-AF26B634EFCD}"/>
              </a:ext>
            </a:extLst>
          </p:cNvPr>
          <p:cNvSpPr txBox="1"/>
          <p:nvPr/>
        </p:nvSpPr>
        <p:spPr>
          <a:xfrm>
            <a:off x="1012721" y="2447968"/>
            <a:ext cx="10166558" cy="3086679"/>
          </a:xfrm>
          <a:prstGeom prst="rect">
            <a:avLst/>
          </a:prstGeom>
          <a:noFill/>
        </p:spPr>
        <p:txBody>
          <a:bodyPr wrap="square">
            <a:spAutoFit/>
          </a:bodyPr>
          <a:lstStyle>
            <a:defPPr rtl="0">
              <a:defRPr lang="pt-br"/>
            </a:defPPr>
            <a:lvl1pPr>
              <a:lnSpc>
                <a:spcPct val="150000"/>
              </a:lnSpc>
              <a:defRPr sz="2400">
                <a:latin typeface="Arial Black" panose="020B0A04020102020204" pitchFamily="34" charset="0"/>
              </a:defRPr>
            </a:lvl1pPr>
          </a:lstStyle>
          <a:p>
            <a:r>
              <a:rPr lang="pt-BR" sz="2200" dirty="0"/>
              <a:t>Hoje, o gerenciamento de projetos vem se fortalecendo cada vez mais. As organizações sabem que precisam gerenciar projetos para obterem sucesso. Estima-se que aproximadamente 25% Módulo 1 Contextualização 6 do PIB mundial são gastos em projetos e que cerca de 16,5 milhões de profissionais estão envolvidos diretamente com gerência de projetos no mundo</a:t>
            </a:r>
          </a:p>
        </p:txBody>
      </p:sp>
    </p:spTree>
    <p:extLst>
      <p:ext uri="{BB962C8B-B14F-4D97-AF65-F5344CB8AC3E}">
        <p14:creationId xmlns:p14="http://schemas.microsoft.com/office/powerpoint/2010/main" val="1109749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Data 3">
            <a:extLst>
              <a:ext uri="{FF2B5EF4-FFF2-40B4-BE49-F238E27FC236}">
                <a16:creationId xmlns:a16="http://schemas.microsoft.com/office/drawing/2014/main" id="{A5518A18-4609-B8D8-5B84-3147F50F585B}"/>
              </a:ext>
            </a:extLst>
          </p:cNvPr>
          <p:cNvSpPr>
            <a:spLocks noGrp="1"/>
          </p:cNvSpPr>
          <p:nvPr>
            <p:ph type="dt" sz="half" idx="10"/>
          </p:nvPr>
        </p:nvSpPr>
        <p:spPr/>
        <p:txBody>
          <a:bodyPr/>
          <a:lstStyle/>
          <a:p>
            <a:pPr rtl="0"/>
            <a:fld id="{D48C737E-092E-4203-A347-8410086932C6}" type="datetime1">
              <a:rPr lang="pt-BR" smtClean="0"/>
              <a:t>18/05/2023</a:t>
            </a:fld>
            <a:endParaRPr lang="en-US"/>
          </a:p>
        </p:txBody>
      </p:sp>
      <p:pic>
        <p:nvPicPr>
          <p:cNvPr id="6" name="Imagem 5">
            <a:extLst>
              <a:ext uri="{FF2B5EF4-FFF2-40B4-BE49-F238E27FC236}">
                <a16:creationId xmlns:a16="http://schemas.microsoft.com/office/drawing/2014/main" id="{8D7FA963-2A46-C2D2-E388-0B6B23442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901" y="5413058"/>
            <a:ext cx="2797187" cy="804862"/>
          </a:xfrm>
          <a:prstGeom prst="rect">
            <a:avLst/>
          </a:prstGeom>
        </p:spPr>
      </p:pic>
      <p:sp>
        <p:nvSpPr>
          <p:cNvPr id="9" name="CaixaDeTexto 8">
            <a:extLst>
              <a:ext uri="{FF2B5EF4-FFF2-40B4-BE49-F238E27FC236}">
                <a16:creationId xmlns:a16="http://schemas.microsoft.com/office/drawing/2014/main" id="{5F4223C0-B0E1-EE4A-CD8F-A20B86827898}"/>
              </a:ext>
            </a:extLst>
          </p:cNvPr>
          <p:cNvSpPr txBox="1"/>
          <p:nvPr/>
        </p:nvSpPr>
        <p:spPr>
          <a:xfrm>
            <a:off x="1042218" y="678532"/>
            <a:ext cx="10412362" cy="4014817"/>
          </a:xfrm>
          <a:prstGeom prst="rect">
            <a:avLst/>
          </a:prstGeom>
          <a:noFill/>
        </p:spPr>
        <p:txBody>
          <a:bodyPr wrap="square">
            <a:spAutoFit/>
          </a:bodyPr>
          <a:lstStyle>
            <a:defPPr rtl="0">
              <a:defRPr lang="pt-br"/>
            </a:defPPr>
            <a:lvl1pPr>
              <a:lnSpc>
                <a:spcPct val="150000"/>
              </a:lnSpc>
              <a:defRPr sz="2200">
                <a:latin typeface="Arial Black" panose="020B0A04020102020204" pitchFamily="34" charset="0"/>
              </a:defRPr>
            </a:lvl1pPr>
          </a:lstStyle>
          <a:p>
            <a:r>
              <a:rPr lang="pt-BR" sz="2400" dirty="0">
                <a:solidFill>
                  <a:srgbClr val="002060"/>
                </a:solidFill>
              </a:rPr>
              <a:t>PMBOK – A </a:t>
            </a:r>
            <a:r>
              <a:rPr lang="pt-BR" sz="2400" dirty="0" err="1">
                <a:solidFill>
                  <a:srgbClr val="002060"/>
                </a:solidFill>
              </a:rPr>
              <a:t>Guide</a:t>
            </a:r>
            <a:r>
              <a:rPr lang="pt-BR" sz="2400" dirty="0">
                <a:solidFill>
                  <a:srgbClr val="002060"/>
                </a:solidFill>
              </a:rPr>
              <a:t> </a:t>
            </a:r>
            <a:r>
              <a:rPr lang="pt-BR" sz="2400" dirty="0" err="1">
                <a:solidFill>
                  <a:srgbClr val="002060"/>
                </a:solidFill>
              </a:rPr>
              <a:t>to</a:t>
            </a:r>
            <a:r>
              <a:rPr lang="pt-BR" sz="2400" dirty="0">
                <a:solidFill>
                  <a:srgbClr val="002060"/>
                </a:solidFill>
              </a:rPr>
              <a:t> </a:t>
            </a:r>
            <a:r>
              <a:rPr lang="pt-BR" sz="2400" dirty="0" err="1">
                <a:solidFill>
                  <a:srgbClr val="002060"/>
                </a:solidFill>
              </a:rPr>
              <a:t>the</a:t>
            </a:r>
            <a:r>
              <a:rPr lang="pt-BR" sz="2400" dirty="0">
                <a:solidFill>
                  <a:srgbClr val="002060"/>
                </a:solidFill>
              </a:rPr>
              <a:t> Project Management Body </a:t>
            </a:r>
            <a:r>
              <a:rPr lang="pt-BR" sz="2400" dirty="0" err="1">
                <a:solidFill>
                  <a:srgbClr val="002060"/>
                </a:solidFill>
              </a:rPr>
              <a:t>of</a:t>
            </a:r>
            <a:r>
              <a:rPr lang="pt-BR" sz="2400" dirty="0">
                <a:solidFill>
                  <a:srgbClr val="002060"/>
                </a:solidFill>
              </a:rPr>
              <a:t> </a:t>
            </a:r>
            <a:r>
              <a:rPr lang="pt-BR" sz="2400" dirty="0" err="1">
                <a:solidFill>
                  <a:srgbClr val="002060"/>
                </a:solidFill>
              </a:rPr>
              <a:t>Knowledge</a:t>
            </a:r>
            <a:r>
              <a:rPr lang="pt-BR" sz="2400" dirty="0">
                <a:solidFill>
                  <a:srgbClr val="002060"/>
                </a:solidFill>
              </a:rPr>
              <a:t> (Guia do Conhecimento em Gerenciamento de Projetos)</a:t>
            </a:r>
            <a:endParaRPr lang="pt-BR" sz="2000" dirty="0">
              <a:solidFill>
                <a:srgbClr val="002060"/>
              </a:solidFill>
            </a:endParaRPr>
          </a:p>
          <a:p>
            <a:r>
              <a:rPr lang="pt-BR" sz="2000" dirty="0"/>
              <a:t> Na verdade, o </a:t>
            </a:r>
            <a:r>
              <a:rPr lang="pt-BR" sz="2000" dirty="0">
                <a:solidFill>
                  <a:srgbClr val="FF0000"/>
                </a:solidFill>
              </a:rPr>
              <a:t>PMBOK</a:t>
            </a:r>
            <a:r>
              <a:rPr lang="pt-BR" sz="2000" dirty="0"/>
              <a:t> é considerado mais como um guia do que como um método. É um padrão, amplamente reconhecido pelos profissionais de gerenciamento de projetos, que descreve métodos, processos e melhores práticas. Atualmente, o Guia </a:t>
            </a:r>
            <a:r>
              <a:rPr lang="pt-BR" sz="2000" dirty="0">
                <a:solidFill>
                  <a:srgbClr val="FF0000"/>
                </a:solidFill>
              </a:rPr>
              <a:t>PMBOK</a:t>
            </a:r>
            <a:r>
              <a:rPr lang="pt-BR" sz="2000" dirty="0"/>
              <a:t> está na 5ª edição e sua publicação é de responsabilidade do PMI.</a:t>
            </a:r>
            <a:endParaRPr lang="pt-BR" dirty="0"/>
          </a:p>
        </p:txBody>
      </p:sp>
    </p:spTree>
    <p:extLst>
      <p:ext uri="{BB962C8B-B14F-4D97-AF65-F5344CB8AC3E}">
        <p14:creationId xmlns:p14="http://schemas.microsoft.com/office/powerpoint/2010/main" val="3849203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Data 3">
            <a:extLst>
              <a:ext uri="{FF2B5EF4-FFF2-40B4-BE49-F238E27FC236}">
                <a16:creationId xmlns:a16="http://schemas.microsoft.com/office/drawing/2014/main" id="{A5518A18-4609-B8D8-5B84-3147F50F585B}"/>
              </a:ext>
            </a:extLst>
          </p:cNvPr>
          <p:cNvSpPr>
            <a:spLocks noGrp="1"/>
          </p:cNvSpPr>
          <p:nvPr>
            <p:ph type="dt" sz="half" idx="10"/>
          </p:nvPr>
        </p:nvSpPr>
        <p:spPr/>
        <p:txBody>
          <a:bodyPr/>
          <a:lstStyle/>
          <a:p>
            <a:pPr rtl="0"/>
            <a:fld id="{D48C737E-092E-4203-A347-8410086932C6}" type="datetime1">
              <a:rPr lang="pt-BR" smtClean="0"/>
              <a:t>19/05/2023</a:t>
            </a:fld>
            <a:endParaRPr lang="en-US"/>
          </a:p>
        </p:txBody>
      </p:sp>
      <p:pic>
        <p:nvPicPr>
          <p:cNvPr id="6" name="Imagem 5">
            <a:extLst>
              <a:ext uri="{FF2B5EF4-FFF2-40B4-BE49-F238E27FC236}">
                <a16:creationId xmlns:a16="http://schemas.microsoft.com/office/drawing/2014/main" id="{8D7FA963-2A46-C2D2-E388-0B6B23442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901" y="5413058"/>
            <a:ext cx="2797187" cy="804862"/>
          </a:xfrm>
          <a:prstGeom prst="rect">
            <a:avLst/>
          </a:prstGeom>
        </p:spPr>
      </p:pic>
      <p:pic>
        <p:nvPicPr>
          <p:cNvPr id="3" name="Imagem 2">
            <a:extLst>
              <a:ext uri="{FF2B5EF4-FFF2-40B4-BE49-F238E27FC236}">
                <a16:creationId xmlns:a16="http://schemas.microsoft.com/office/drawing/2014/main" id="{0C331FA6-2960-697E-CAF8-A927F2AF41EA}"/>
              </a:ext>
            </a:extLst>
          </p:cNvPr>
          <p:cNvPicPr>
            <a:picLocks noChangeAspect="1"/>
          </p:cNvPicPr>
          <p:nvPr/>
        </p:nvPicPr>
        <p:blipFill rotWithShape="1">
          <a:blip r:embed="rId3"/>
          <a:srcRect l="66532" t="9404" r="9739" b="38672"/>
          <a:stretch/>
        </p:blipFill>
        <p:spPr>
          <a:xfrm>
            <a:off x="629266" y="530941"/>
            <a:ext cx="10903974" cy="5908176"/>
          </a:xfrm>
          <a:prstGeom prst="rect">
            <a:avLst/>
          </a:prstGeom>
        </p:spPr>
      </p:pic>
    </p:spTree>
    <p:extLst>
      <p:ext uri="{BB962C8B-B14F-4D97-AF65-F5344CB8AC3E}">
        <p14:creationId xmlns:p14="http://schemas.microsoft.com/office/powerpoint/2010/main" val="3894676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Data 3">
            <a:extLst>
              <a:ext uri="{FF2B5EF4-FFF2-40B4-BE49-F238E27FC236}">
                <a16:creationId xmlns:a16="http://schemas.microsoft.com/office/drawing/2014/main" id="{A5518A18-4609-B8D8-5B84-3147F50F585B}"/>
              </a:ext>
            </a:extLst>
          </p:cNvPr>
          <p:cNvSpPr>
            <a:spLocks noGrp="1"/>
          </p:cNvSpPr>
          <p:nvPr>
            <p:ph type="dt" sz="half" idx="10"/>
          </p:nvPr>
        </p:nvSpPr>
        <p:spPr/>
        <p:txBody>
          <a:bodyPr/>
          <a:lstStyle/>
          <a:p>
            <a:pPr rtl="0"/>
            <a:fld id="{D48C737E-092E-4203-A347-8410086932C6}" type="datetime1">
              <a:rPr lang="pt-BR" smtClean="0"/>
              <a:t>18/05/2023</a:t>
            </a:fld>
            <a:endParaRPr lang="en-US"/>
          </a:p>
        </p:txBody>
      </p:sp>
      <p:pic>
        <p:nvPicPr>
          <p:cNvPr id="6" name="Imagem 5">
            <a:extLst>
              <a:ext uri="{FF2B5EF4-FFF2-40B4-BE49-F238E27FC236}">
                <a16:creationId xmlns:a16="http://schemas.microsoft.com/office/drawing/2014/main" id="{8D7FA963-2A46-C2D2-E388-0B6B23442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901" y="5413058"/>
            <a:ext cx="2797187" cy="804862"/>
          </a:xfrm>
          <a:prstGeom prst="rect">
            <a:avLst/>
          </a:prstGeom>
        </p:spPr>
      </p:pic>
      <p:sp>
        <p:nvSpPr>
          <p:cNvPr id="9" name="CaixaDeTexto 8">
            <a:extLst>
              <a:ext uri="{FF2B5EF4-FFF2-40B4-BE49-F238E27FC236}">
                <a16:creationId xmlns:a16="http://schemas.microsoft.com/office/drawing/2014/main" id="{5F4223C0-B0E1-EE4A-CD8F-A20B86827898}"/>
              </a:ext>
            </a:extLst>
          </p:cNvPr>
          <p:cNvSpPr txBox="1"/>
          <p:nvPr/>
        </p:nvSpPr>
        <p:spPr>
          <a:xfrm>
            <a:off x="1042218" y="678532"/>
            <a:ext cx="10412362" cy="4189865"/>
          </a:xfrm>
          <a:prstGeom prst="rect">
            <a:avLst/>
          </a:prstGeom>
          <a:noFill/>
        </p:spPr>
        <p:txBody>
          <a:bodyPr wrap="square">
            <a:spAutoFit/>
          </a:bodyPr>
          <a:lstStyle>
            <a:defPPr rtl="0">
              <a:defRPr lang="pt-br"/>
            </a:defPPr>
            <a:lvl1pPr>
              <a:lnSpc>
                <a:spcPct val="150000"/>
              </a:lnSpc>
              <a:defRPr sz="2200">
                <a:latin typeface="Arial Black" panose="020B0A04020102020204" pitchFamily="34" charset="0"/>
              </a:defRPr>
            </a:lvl1pPr>
          </a:lstStyle>
          <a:p>
            <a:r>
              <a:rPr lang="pt-BR" sz="2800" dirty="0">
                <a:solidFill>
                  <a:srgbClr val="002060"/>
                </a:solidFill>
              </a:rPr>
              <a:t>O que é projeto? </a:t>
            </a:r>
          </a:p>
          <a:p>
            <a:endParaRPr lang="pt-BR" sz="3200" dirty="0">
              <a:solidFill>
                <a:srgbClr val="002060"/>
              </a:solidFill>
            </a:endParaRPr>
          </a:p>
          <a:p>
            <a:r>
              <a:rPr lang="pt-BR" sz="2400" dirty="0"/>
              <a:t>Se estamos estudando “projetos”, qual a primeira pergunta que nos vem à cabeça? O que é um projeto? Projeto é um termo frequentemente usado, em muitas organizações, por um grande número de pessoas e nos mais variados contextos.</a:t>
            </a:r>
          </a:p>
        </p:txBody>
      </p:sp>
    </p:spTree>
    <p:extLst>
      <p:ext uri="{BB962C8B-B14F-4D97-AF65-F5344CB8AC3E}">
        <p14:creationId xmlns:p14="http://schemas.microsoft.com/office/powerpoint/2010/main" val="628434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Data 3">
            <a:extLst>
              <a:ext uri="{FF2B5EF4-FFF2-40B4-BE49-F238E27FC236}">
                <a16:creationId xmlns:a16="http://schemas.microsoft.com/office/drawing/2014/main" id="{A5518A18-4609-B8D8-5B84-3147F50F585B}"/>
              </a:ext>
            </a:extLst>
          </p:cNvPr>
          <p:cNvSpPr>
            <a:spLocks noGrp="1"/>
          </p:cNvSpPr>
          <p:nvPr>
            <p:ph type="dt" sz="half" idx="10"/>
          </p:nvPr>
        </p:nvSpPr>
        <p:spPr/>
        <p:txBody>
          <a:bodyPr/>
          <a:lstStyle/>
          <a:p>
            <a:pPr rtl="0"/>
            <a:fld id="{D48C737E-092E-4203-A347-8410086932C6}" type="datetime1">
              <a:rPr lang="pt-BR" smtClean="0"/>
              <a:t>18/05/2023</a:t>
            </a:fld>
            <a:endParaRPr lang="en-US"/>
          </a:p>
        </p:txBody>
      </p:sp>
      <p:pic>
        <p:nvPicPr>
          <p:cNvPr id="6" name="Imagem 5">
            <a:extLst>
              <a:ext uri="{FF2B5EF4-FFF2-40B4-BE49-F238E27FC236}">
                <a16:creationId xmlns:a16="http://schemas.microsoft.com/office/drawing/2014/main" id="{8D7FA963-2A46-C2D2-E388-0B6B23442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901" y="5413058"/>
            <a:ext cx="2797187" cy="804862"/>
          </a:xfrm>
          <a:prstGeom prst="rect">
            <a:avLst/>
          </a:prstGeom>
        </p:spPr>
      </p:pic>
      <p:sp>
        <p:nvSpPr>
          <p:cNvPr id="9" name="CaixaDeTexto 8">
            <a:extLst>
              <a:ext uri="{FF2B5EF4-FFF2-40B4-BE49-F238E27FC236}">
                <a16:creationId xmlns:a16="http://schemas.microsoft.com/office/drawing/2014/main" id="{5F4223C0-B0E1-EE4A-CD8F-A20B86827898}"/>
              </a:ext>
            </a:extLst>
          </p:cNvPr>
          <p:cNvSpPr txBox="1"/>
          <p:nvPr/>
        </p:nvSpPr>
        <p:spPr>
          <a:xfrm>
            <a:off x="1042218" y="678532"/>
            <a:ext cx="10412362" cy="3912866"/>
          </a:xfrm>
          <a:prstGeom prst="rect">
            <a:avLst/>
          </a:prstGeom>
          <a:noFill/>
        </p:spPr>
        <p:txBody>
          <a:bodyPr wrap="square">
            <a:spAutoFit/>
          </a:bodyPr>
          <a:lstStyle>
            <a:defPPr rtl="0">
              <a:defRPr lang="pt-br"/>
            </a:defPPr>
            <a:lvl1pPr>
              <a:lnSpc>
                <a:spcPct val="150000"/>
              </a:lnSpc>
              <a:defRPr sz="2200">
                <a:latin typeface="Arial Black" panose="020B0A04020102020204" pitchFamily="34" charset="0"/>
              </a:defRPr>
            </a:lvl1pPr>
          </a:lstStyle>
          <a:p>
            <a:r>
              <a:rPr lang="pt-BR" sz="2400" dirty="0"/>
              <a:t>Segundo a Metodologia de Gerenciamento de Projetos do SISP - MGP-SISP, “Projeto é um empreendimento planejado, orientado a resultados, possuindo atividades com início e término, para atingir um objetivo claro e definido. Os projetos são empreendidos em todos os níveis organizacionais podendo envolver uma ou múltiplas unidades”.</a:t>
            </a:r>
          </a:p>
        </p:txBody>
      </p:sp>
    </p:spTree>
    <p:extLst>
      <p:ext uri="{BB962C8B-B14F-4D97-AF65-F5344CB8AC3E}">
        <p14:creationId xmlns:p14="http://schemas.microsoft.com/office/powerpoint/2010/main" val="21624504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614_TF78438558" id="{EFC388B7-E3E7-46E9-90A0-7401A222EB8A}" vid="{685F28B6-3FA5-49C7-9831-35ED941F70C7}"/>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{39130E94-991C-4300-88AC-94B6D59D409E}tf78438558_win32</Template>
  <TotalTime>1410</TotalTime>
  <Words>1418</Words>
  <Application>Microsoft Office PowerPoint</Application>
  <PresentationFormat>Widescreen</PresentationFormat>
  <Paragraphs>81</Paragraphs>
  <Slides>27</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27</vt:i4>
      </vt:variant>
    </vt:vector>
  </HeadingPairs>
  <TitlesOfParts>
    <vt:vector size="34" baseType="lpstr">
      <vt:lpstr>Arial</vt:lpstr>
      <vt:lpstr>Arial Black</vt:lpstr>
      <vt:lpstr>Calibri</vt:lpstr>
      <vt:lpstr>Century Gothic</vt:lpstr>
      <vt:lpstr>Garamond</vt:lpstr>
      <vt:lpstr>Helvetica Neue</vt:lpstr>
      <vt:lpstr>SavonVTI</vt:lpstr>
      <vt:lpstr>Introdução à  Gestão de Projetos </vt:lpstr>
      <vt:lpstr>Objetivos específicos Identificar os conceitos relativos a projetos, operações, programas, portfólios e gerenciamento de projetos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Introdução à  Gestão de Projetos </dc:title>
  <dc:creator>Força Máxima</dc:creator>
  <cp:lastModifiedBy>Força Máxima</cp:lastModifiedBy>
  <cp:revision>20</cp:revision>
  <dcterms:created xsi:type="dcterms:W3CDTF">2023-05-18T19:20:01Z</dcterms:created>
  <dcterms:modified xsi:type="dcterms:W3CDTF">2023-05-19T18:50:55Z</dcterms:modified>
</cp:coreProperties>
</file>