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3"/>
  </p:notesMasterIdLst>
  <p:sldIdLst>
    <p:sldId id="256" r:id="rId2"/>
    <p:sldId id="257" r:id="rId3"/>
    <p:sldId id="261" r:id="rId4"/>
    <p:sldId id="258" r:id="rId5"/>
    <p:sldId id="259" r:id="rId6"/>
    <p:sldId id="260" r:id="rId7"/>
    <p:sldId id="262" r:id="rId8"/>
    <p:sldId id="263" r:id="rId9"/>
    <p:sldId id="283" r:id="rId10"/>
    <p:sldId id="284" r:id="rId11"/>
    <p:sldId id="285" r:id="rId12"/>
    <p:sldId id="264" r:id="rId13"/>
    <p:sldId id="286" r:id="rId14"/>
    <p:sldId id="265" r:id="rId15"/>
    <p:sldId id="266" r:id="rId16"/>
    <p:sldId id="299" r:id="rId17"/>
    <p:sldId id="287" r:id="rId18"/>
    <p:sldId id="267" r:id="rId19"/>
    <p:sldId id="268" r:id="rId20"/>
    <p:sldId id="288" r:id="rId21"/>
    <p:sldId id="289" r:id="rId22"/>
    <p:sldId id="290" r:id="rId23"/>
    <p:sldId id="292" r:id="rId24"/>
    <p:sldId id="293" r:id="rId25"/>
    <p:sldId id="294" r:id="rId26"/>
    <p:sldId id="300" r:id="rId27"/>
    <p:sldId id="295" r:id="rId28"/>
    <p:sldId id="296" r:id="rId29"/>
    <p:sldId id="297" r:id="rId30"/>
    <p:sldId id="298" r:id="rId31"/>
    <p:sldId id="272" r:id="rId32"/>
    <p:sldId id="273" r:id="rId33"/>
    <p:sldId id="274" r:id="rId34"/>
    <p:sldId id="275" r:id="rId35"/>
    <p:sldId id="276" r:id="rId36"/>
    <p:sldId id="277" r:id="rId37"/>
    <p:sldId id="278" r:id="rId38"/>
    <p:sldId id="279" r:id="rId39"/>
    <p:sldId id="280" r:id="rId40"/>
    <p:sldId id="281" r:id="rId41"/>
    <p:sldId id="282"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DE6D26-5EF3-4E06-A036-AF3F11BCFC2A}" type="datetimeFigureOut">
              <a:rPr lang="fr-FR" smtClean="0"/>
              <a:t>21/09/2019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190580-C56F-4767-9F1A-ADE79C6E871F}" type="slidenum">
              <a:rPr lang="fr-FR" smtClean="0"/>
              <a:t>‹N°›</a:t>
            </a:fld>
            <a:endParaRPr lang="fr-FR"/>
          </a:p>
        </p:txBody>
      </p:sp>
    </p:spTree>
    <p:extLst>
      <p:ext uri="{BB962C8B-B14F-4D97-AF65-F5344CB8AC3E}">
        <p14:creationId xmlns:p14="http://schemas.microsoft.com/office/powerpoint/2010/main" val="21593984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3AC8E83D-C4BC-4B39-B2AF-4267EE4AD61E}" type="datetime1">
              <a:rPr lang="en-US" smtClean="0"/>
              <a:t>9/21/2019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E6920D4D-75C2-4687-B48F-94D0883E7578}" type="datetime1">
              <a:rPr lang="en-US" smtClean="0"/>
              <a:t>9/21/2019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3B8FDF0C-97DF-4D73-826C-C0DC114F8427}" type="datetime1">
              <a:rPr lang="en-US" smtClean="0"/>
              <a:t>9/21/2019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Modifier les styles du texte du masque</a:t>
            </a:r>
          </a:p>
        </p:txBody>
      </p:sp>
      <p:sp>
        <p:nvSpPr>
          <p:cNvPr id="5" name="Date Placeholder 4"/>
          <p:cNvSpPr>
            <a:spLocks noGrp="1"/>
          </p:cNvSpPr>
          <p:nvPr>
            <p:ph type="dt" sz="half" idx="10"/>
          </p:nvPr>
        </p:nvSpPr>
        <p:spPr/>
        <p:txBody>
          <a:bodyPr/>
          <a:lstStyle/>
          <a:p>
            <a:fld id="{E1530768-9B5D-4C78-A820-0362BE9D4C84}" type="datetime1">
              <a:rPr lang="en-US" smtClean="0"/>
              <a:t>9/21/2019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Modifier les styles du texte du masque</a:t>
            </a:r>
          </a:p>
        </p:txBody>
      </p:sp>
      <p:sp>
        <p:nvSpPr>
          <p:cNvPr id="5" name="Date Placeholder 4"/>
          <p:cNvSpPr>
            <a:spLocks noGrp="1"/>
          </p:cNvSpPr>
          <p:nvPr>
            <p:ph type="dt" sz="half" idx="10"/>
          </p:nvPr>
        </p:nvSpPr>
        <p:spPr/>
        <p:txBody>
          <a:bodyPr/>
          <a:lstStyle/>
          <a:p>
            <a:fld id="{64716A0C-AB33-416F-8143-A7F215527273}" type="datetime1">
              <a:rPr lang="en-US" smtClean="0"/>
              <a:t>9/21/2019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Modifier les styles du texte du masque</a:t>
            </a:r>
          </a:p>
        </p:txBody>
      </p:sp>
      <p:sp>
        <p:nvSpPr>
          <p:cNvPr id="5" name="Date Placeholder 4"/>
          <p:cNvSpPr>
            <a:spLocks noGrp="1"/>
          </p:cNvSpPr>
          <p:nvPr>
            <p:ph type="dt" sz="half" idx="10"/>
          </p:nvPr>
        </p:nvSpPr>
        <p:spPr/>
        <p:txBody>
          <a:bodyPr/>
          <a:lstStyle/>
          <a:p>
            <a:fld id="{A262EC63-EC17-4417-9BD7-4420C635D30E}" type="datetime1">
              <a:rPr lang="en-US" smtClean="0"/>
              <a:t>9/21/2019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E65F6BF-B3F6-475E-A17B-0811AC602F61}" type="datetime1">
              <a:rPr lang="en-US" smtClean="0"/>
              <a:t>9/21/2019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0A28E4E-7025-411E-BC74-EE7720F44410}" type="datetime1">
              <a:rPr lang="en-US" smtClean="0"/>
              <a:t>9/21/2019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EB5E185-150B-4F86-9878-B71836D8FC09}" type="datetime1">
              <a:rPr lang="en-US" smtClean="0"/>
              <a:t>9/21/2019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48740A30-996E-4774-ABD6-E2B61F6E8519}" type="datetime1">
              <a:rPr lang="en-US" smtClean="0"/>
              <a:t>9/21/2019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8554BBA3-2E6B-43E4-8783-78D15483AE83}" type="datetime1">
              <a:rPr lang="en-US" smtClean="0"/>
              <a:t>9/21/2019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9EA0209-3B50-45C7-908B-68D11642A050}" type="datetime1">
              <a:rPr lang="en-US" smtClean="0"/>
              <a:t>9/21/2019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DAA6DC3-7426-4D5D-B13B-6B5A86F50AE5}" type="datetime1">
              <a:rPr lang="en-US" smtClean="0"/>
              <a:t>9/21/2019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F6FAAD-3B25-4FC1-8202-94E558AB23B8}" type="datetime1">
              <a:rPr lang="en-US" smtClean="0"/>
              <a:t>9/21/2019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5D6CA61D-8B56-4DF5-8231-69A571BC2573}" type="datetime1">
              <a:rPr lang="en-US" smtClean="0"/>
              <a:t>9/21/2019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374F3132-E5BE-4577-8F73-9E511DC0C335}" type="datetime1">
              <a:rPr lang="en-US" smtClean="0"/>
              <a:t>9/21/2019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C75564F-4F4E-4B89-9557-F77B7F5591D1}" type="datetime1">
              <a:rPr lang="en-US" smtClean="0"/>
              <a:t>9/21/2019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50B599-5954-4269-A8E1-463B9AD17FF8}"/>
              </a:ext>
            </a:extLst>
          </p:cNvPr>
          <p:cNvSpPr>
            <a:spLocks noGrp="1"/>
          </p:cNvSpPr>
          <p:nvPr>
            <p:ph type="ctrTitle"/>
          </p:nvPr>
        </p:nvSpPr>
        <p:spPr>
          <a:xfrm>
            <a:off x="2324170" y="818322"/>
            <a:ext cx="8915399" cy="2262781"/>
          </a:xfrm>
        </p:spPr>
        <p:txBody>
          <a:bodyPr>
            <a:normAutofit/>
          </a:bodyPr>
          <a:lstStyle/>
          <a:p>
            <a:r>
              <a:rPr lang="fr-FR" sz="7200" dirty="0"/>
              <a:t>HEALTHDOC</a:t>
            </a:r>
          </a:p>
        </p:txBody>
      </p:sp>
      <p:sp>
        <p:nvSpPr>
          <p:cNvPr id="3" name="Sous-titre 2">
            <a:extLst>
              <a:ext uri="{FF2B5EF4-FFF2-40B4-BE49-F238E27FC236}">
                <a16:creationId xmlns:a16="http://schemas.microsoft.com/office/drawing/2014/main" id="{5C0B290A-804B-46A1-8B6A-84B6DAAE6E27}"/>
              </a:ext>
            </a:extLst>
          </p:cNvPr>
          <p:cNvSpPr>
            <a:spLocks noGrp="1"/>
          </p:cNvSpPr>
          <p:nvPr>
            <p:ph type="subTitle" idx="1"/>
          </p:nvPr>
        </p:nvSpPr>
        <p:spPr>
          <a:xfrm>
            <a:off x="2324169" y="3943312"/>
            <a:ext cx="8915399" cy="2126764"/>
          </a:xfrm>
        </p:spPr>
        <p:txBody>
          <a:bodyPr>
            <a:normAutofit/>
          </a:bodyPr>
          <a:lstStyle/>
          <a:p>
            <a:r>
              <a:rPr lang="fr-FR" sz="3500" dirty="0"/>
              <a:t>VOTRE DOSSIER MEDICAL EN DEUX CLIC</a:t>
            </a:r>
            <a:br>
              <a:rPr lang="fr-FR" sz="3600" dirty="0"/>
            </a:br>
            <a:endParaRPr lang="fr-FR" sz="3600" dirty="0"/>
          </a:p>
          <a:p>
            <a:r>
              <a:rPr lang="fr-FR" sz="3000" dirty="0"/>
              <a:t>POUR MIEUX SUIVRE VOTRE ETAT DE SANTE</a:t>
            </a:r>
            <a:r>
              <a:rPr lang="fr-FR" sz="3600" dirty="0"/>
              <a:t> </a:t>
            </a:r>
          </a:p>
        </p:txBody>
      </p:sp>
      <p:sp>
        <p:nvSpPr>
          <p:cNvPr id="4" name="Espace réservé du numéro de diapositive 3">
            <a:extLst>
              <a:ext uri="{FF2B5EF4-FFF2-40B4-BE49-F238E27FC236}">
                <a16:creationId xmlns:a16="http://schemas.microsoft.com/office/drawing/2014/main" id="{62B6AB01-9E51-4ADC-828D-A6F554AE89BD}"/>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2859189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471771-64A8-4A55-A8AE-CA24DE58B8EC}"/>
              </a:ext>
            </a:extLst>
          </p:cNvPr>
          <p:cNvSpPr>
            <a:spLocks noGrp="1"/>
          </p:cNvSpPr>
          <p:nvPr>
            <p:ph type="title"/>
          </p:nvPr>
        </p:nvSpPr>
        <p:spPr>
          <a:xfrm>
            <a:off x="2589212" y="609600"/>
            <a:ext cx="8915399" cy="1272209"/>
          </a:xfrm>
        </p:spPr>
        <p:txBody>
          <a:bodyPr/>
          <a:lstStyle/>
          <a:p>
            <a:r>
              <a:rPr lang="fr-FR" dirty="0"/>
              <a:t>Uml :</a:t>
            </a:r>
          </a:p>
        </p:txBody>
      </p:sp>
      <p:sp>
        <p:nvSpPr>
          <p:cNvPr id="3" name="Espace réservé du texte 2">
            <a:extLst>
              <a:ext uri="{FF2B5EF4-FFF2-40B4-BE49-F238E27FC236}">
                <a16:creationId xmlns:a16="http://schemas.microsoft.com/office/drawing/2014/main" id="{1064D7C2-60BA-4B36-B2F2-900EA40ACAB5}"/>
              </a:ext>
            </a:extLst>
          </p:cNvPr>
          <p:cNvSpPr>
            <a:spLocks noGrp="1"/>
          </p:cNvSpPr>
          <p:nvPr>
            <p:ph type="body" idx="1"/>
          </p:nvPr>
        </p:nvSpPr>
        <p:spPr>
          <a:xfrm>
            <a:off x="2589212" y="1709530"/>
            <a:ext cx="8915399" cy="4996070"/>
          </a:xfrm>
        </p:spPr>
        <p:txBody>
          <a:bodyPr>
            <a:noAutofit/>
          </a:bodyPr>
          <a:lstStyle/>
          <a:p>
            <a:r>
              <a:rPr lang="fr-FR" sz="2800" dirty="0"/>
              <a:t>UML est un langage de modélisation graphique. Il est apparu dans le monde du génie logiciel, dans le cadre de la conception orientée objet. Couramment utilise dans les projets logiciels, il peut être applique à toutes sortes de systèmes. En effet, l’UML nous permet une meilleure conception de la cote de l’application avec ses notions d’objets et de classes, et nous donne une décomposition claire et simple afin de dégager les entités et les classes nécessaires.</a:t>
            </a:r>
          </a:p>
        </p:txBody>
      </p:sp>
      <p:sp>
        <p:nvSpPr>
          <p:cNvPr id="4" name="Espace réservé du numéro de diapositive 3">
            <a:extLst>
              <a:ext uri="{FF2B5EF4-FFF2-40B4-BE49-F238E27FC236}">
                <a16:creationId xmlns:a16="http://schemas.microsoft.com/office/drawing/2014/main" id="{6E25FD06-E4CE-489F-B797-55772352CAF8}"/>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2982301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CEDD65-5FC1-4B5F-A280-FBF6568C372B}"/>
              </a:ext>
            </a:extLst>
          </p:cNvPr>
          <p:cNvSpPr>
            <a:spLocks noGrp="1"/>
          </p:cNvSpPr>
          <p:nvPr>
            <p:ph type="title"/>
          </p:nvPr>
        </p:nvSpPr>
        <p:spPr>
          <a:xfrm>
            <a:off x="2358888" y="609600"/>
            <a:ext cx="9145724" cy="1046922"/>
          </a:xfrm>
        </p:spPr>
        <p:txBody>
          <a:bodyPr>
            <a:normAutofit fontScale="90000"/>
          </a:bodyPr>
          <a:lstStyle/>
          <a:p>
            <a:r>
              <a:rPr lang="fr-FR" sz="4900" dirty="0"/>
              <a:t>Diagramme de cas d’utilisation :</a:t>
            </a:r>
            <a:endParaRPr lang="fr-FR" sz="4400" dirty="0"/>
          </a:p>
        </p:txBody>
      </p:sp>
      <p:sp>
        <p:nvSpPr>
          <p:cNvPr id="3" name="Espace réservé du texte 2">
            <a:extLst>
              <a:ext uri="{FF2B5EF4-FFF2-40B4-BE49-F238E27FC236}">
                <a16:creationId xmlns:a16="http://schemas.microsoft.com/office/drawing/2014/main" id="{D78191DC-A551-4447-9EE3-881B79EE1323}"/>
              </a:ext>
            </a:extLst>
          </p:cNvPr>
          <p:cNvSpPr>
            <a:spLocks noGrp="1"/>
          </p:cNvSpPr>
          <p:nvPr>
            <p:ph type="body" idx="1"/>
          </p:nvPr>
        </p:nvSpPr>
        <p:spPr>
          <a:xfrm>
            <a:off x="2451652" y="1961322"/>
            <a:ext cx="9052959" cy="3935336"/>
          </a:xfrm>
        </p:spPr>
        <p:txBody>
          <a:bodyPr>
            <a:normAutofit/>
          </a:bodyPr>
          <a:lstStyle/>
          <a:p>
            <a:r>
              <a:rPr lang="fr-FR" sz="2800" dirty="0"/>
              <a:t>(Use case)sont des diagrammes UML utilisés pour donner une vision globale du comportement fonctionnel d'un système logiciel. Ils sont utiles pour des présentations auprès de la direction ou des acteurs d'un projet, mais pour le développement, les cas d'utilisation sont plus appropriés. Un cas d'utilisation représente une unité discrète d'interaction entre un utilisateur et un système. </a:t>
            </a:r>
          </a:p>
        </p:txBody>
      </p:sp>
      <p:sp>
        <p:nvSpPr>
          <p:cNvPr id="4" name="Espace réservé du numéro de diapositive 3">
            <a:extLst>
              <a:ext uri="{FF2B5EF4-FFF2-40B4-BE49-F238E27FC236}">
                <a16:creationId xmlns:a16="http://schemas.microsoft.com/office/drawing/2014/main" id="{226B6CD5-11B0-454A-B08C-05D974E315E2}"/>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3003586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15FF0E-E347-4D0B-BF10-9906355FF083}"/>
              </a:ext>
            </a:extLst>
          </p:cNvPr>
          <p:cNvSpPr>
            <a:spLocks noGrp="1"/>
          </p:cNvSpPr>
          <p:nvPr>
            <p:ph type="title"/>
          </p:nvPr>
        </p:nvSpPr>
        <p:spPr>
          <a:xfrm>
            <a:off x="3196883" y="6175715"/>
            <a:ext cx="8915400" cy="541607"/>
          </a:xfrm>
        </p:spPr>
        <p:txBody>
          <a:bodyPr>
            <a:normAutofit/>
          </a:bodyPr>
          <a:lstStyle/>
          <a:p>
            <a:r>
              <a:rPr lang="fr-FR" dirty="0"/>
              <a:t>Figure 1 : Diagramme de cas d’utilisation</a:t>
            </a:r>
          </a:p>
        </p:txBody>
      </p:sp>
      <p:pic>
        <p:nvPicPr>
          <p:cNvPr id="14" name="Espace réservé pour une image  13">
            <a:extLst>
              <a:ext uri="{FF2B5EF4-FFF2-40B4-BE49-F238E27FC236}">
                <a16:creationId xmlns:a16="http://schemas.microsoft.com/office/drawing/2014/main" id="{E0B647F5-364D-4ACC-9C5B-C1A6A5E248F5}"/>
              </a:ext>
            </a:extLst>
          </p:cNvPr>
          <p:cNvPicPr>
            <a:picLocks noGrp="1" noChangeAspect="1"/>
          </p:cNvPicPr>
          <p:nvPr>
            <p:ph type="pic" idx="1"/>
          </p:nvPr>
        </p:nvPicPr>
        <p:blipFill>
          <a:blip r:embed="rId2"/>
          <a:srcRect l="2277" r="2277"/>
          <a:stretch>
            <a:fillRect/>
          </a:stretch>
        </p:blipFill>
        <p:spPr>
          <a:xfrm>
            <a:off x="2057400" y="140678"/>
            <a:ext cx="8915399" cy="5894362"/>
          </a:xfrm>
        </p:spPr>
      </p:pic>
      <p:sp>
        <p:nvSpPr>
          <p:cNvPr id="3" name="Espace réservé du numéro de diapositive 2">
            <a:extLst>
              <a:ext uri="{FF2B5EF4-FFF2-40B4-BE49-F238E27FC236}">
                <a16:creationId xmlns:a16="http://schemas.microsoft.com/office/drawing/2014/main" id="{2A2CBF93-1BB3-451B-AC2F-6E3B5E0981A2}"/>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3168549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B4C22D-FE6A-404F-92D3-0B3B654DD8CD}"/>
              </a:ext>
            </a:extLst>
          </p:cNvPr>
          <p:cNvSpPr>
            <a:spLocks noGrp="1"/>
          </p:cNvSpPr>
          <p:nvPr>
            <p:ph type="title"/>
          </p:nvPr>
        </p:nvSpPr>
        <p:spPr>
          <a:xfrm>
            <a:off x="2589212" y="609600"/>
            <a:ext cx="8915399" cy="1099930"/>
          </a:xfrm>
        </p:spPr>
        <p:txBody>
          <a:bodyPr/>
          <a:lstStyle/>
          <a:p>
            <a:r>
              <a:rPr lang="fr-FR" dirty="0"/>
              <a:t>Diagramme de séquence :</a:t>
            </a:r>
          </a:p>
        </p:txBody>
      </p:sp>
      <p:sp>
        <p:nvSpPr>
          <p:cNvPr id="3" name="Espace réservé du texte 2">
            <a:extLst>
              <a:ext uri="{FF2B5EF4-FFF2-40B4-BE49-F238E27FC236}">
                <a16:creationId xmlns:a16="http://schemas.microsoft.com/office/drawing/2014/main" id="{33778CB5-5BFE-4FD1-8B54-8F97B7C1F7DB}"/>
              </a:ext>
            </a:extLst>
          </p:cNvPr>
          <p:cNvSpPr>
            <a:spLocks noGrp="1"/>
          </p:cNvSpPr>
          <p:nvPr>
            <p:ph type="body" idx="1"/>
          </p:nvPr>
        </p:nvSpPr>
        <p:spPr>
          <a:xfrm>
            <a:off x="2589212" y="1709530"/>
            <a:ext cx="8915399" cy="4041353"/>
          </a:xfrm>
        </p:spPr>
        <p:txBody>
          <a:bodyPr>
            <a:normAutofit/>
          </a:bodyPr>
          <a:lstStyle/>
          <a:p>
            <a:r>
              <a:rPr lang="fr-FR" sz="2800" dirty="0"/>
              <a:t>Les diagrammes</a:t>
            </a:r>
            <a:r>
              <a:rPr lang="fr-FR" sz="2800" b="1" dirty="0"/>
              <a:t> </a:t>
            </a:r>
            <a:r>
              <a:rPr lang="fr-FR" sz="2800" dirty="0"/>
              <a:t>de</a:t>
            </a:r>
            <a:r>
              <a:rPr lang="fr-FR" sz="2800" b="1" dirty="0"/>
              <a:t> </a:t>
            </a:r>
            <a:r>
              <a:rPr lang="fr-FR" sz="2800" dirty="0"/>
              <a:t>séquences sont la représentation graphique des interactions entre les acteurs et le système selon un ordre chronologique dans la formulation Unified Modeling Language</a:t>
            </a:r>
          </a:p>
        </p:txBody>
      </p:sp>
      <p:sp>
        <p:nvSpPr>
          <p:cNvPr id="4" name="Espace réservé du numéro de diapositive 3">
            <a:extLst>
              <a:ext uri="{FF2B5EF4-FFF2-40B4-BE49-F238E27FC236}">
                <a16:creationId xmlns:a16="http://schemas.microsoft.com/office/drawing/2014/main" id="{167BA0F4-7054-44AB-8FF1-D9053796857F}"/>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3512212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0C03D2-A407-4DE2-ADAD-3A7E4CF81874}"/>
              </a:ext>
            </a:extLst>
          </p:cNvPr>
          <p:cNvSpPr>
            <a:spLocks noGrp="1"/>
          </p:cNvSpPr>
          <p:nvPr>
            <p:ph type="title"/>
          </p:nvPr>
        </p:nvSpPr>
        <p:spPr>
          <a:xfrm>
            <a:off x="2833809" y="6210659"/>
            <a:ext cx="8915400" cy="553678"/>
          </a:xfrm>
        </p:spPr>
        <p:txBody>
          <a:bodyPr>
            <a:normAutofit/>
          </a:bodyPr>
          <a:lstStyle/>
          <a:p>
            <a:r>
              <a:rPr lang="fr-FR" dirty="0"/>
              <a:t>Figure 2 : Diagramme de séquence  « secrétaire »</a:t>
            </a:r>
          </a:p>
        </p:txBody>
      </p:sp>
      <p:pic>
        <p:nvPicPr>
          <p:cNvPr id="6" name="Espace réservé pour une image  5">
            <a:extLst>
              <a:ext uri="{FF2B5EF4-FFF2-40B4-BE49-F238E27FC236}">
                <a16:creationId xmlns:a16="http://schemas.microsoft.com/office/drawing/2014/main" id="{BD3E4978-4ECA-4C84-86CC-9FEA4E43AC2E}"/>
              </a:ext>
            </a:extLst>
          </p:cNvPr>
          <p:cNvPicPr>
            <a:picLocks noGrp="1" noChangeAspect="1"/>
          </p:cNvPicPr>
          <p:nvPr>
            <p:ph type="pic" idx="1"/>
          </p:nvPr>
        </p:nvPicPr>
        <p:blipFill>
          <a:blip r:embed="rId2"/>
          <a:srcRect l="3230" r="3230"/>
          <a:stretch>
            <a:fillRect/>
          </a:stretch>
        </p:blipFill>
        <p:spPr>
          <a:xfrm>
            <a:off x="1981200" y="411163"/>
            <a:ext cx="9396413" cy="5672137"/>
          </a:xfrm>
        </p:spPr>
      </p:pic>
      <p:sp>
        <p:nvSpPr>
          <p:cNvPr id="3" name="Espace réservé du numéro de diapositive 2">
            <a:extLst>
              <a:ext uri="{FF2B5EF4-FFF2-40B4-BE49-F238E27FC236}">
                <a16:creationId xmlns:a16="http://schemas.microsoft.com/office/drawing/2014/main" id="{0D75A39A-F140-4ED2-964A-249A9FEA3B67}"/>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2104220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5276C2-625C-40C8-8208-783BE7E0FAD8}"/>
              </a:ext>
            </a:extLst>
          </p:cNvPr>
          <p:cNvSpPr>
            <a:spLocks noGrp="1"/>
          </p:cNvSpPr>
          <p:nvPr>
            <p:ph type="title"/>
          </p:nvPr>
        </p:nvSpPr>
        <p:spPr>
          <a:xfrm>
            <a:off x="2630048" y="6015831"/>
            <a:ext cx="8915400" cy="566738"/>
          </a:xfrm>
        </p:spPr>
        <p:txBody>
          <a:bodyPr/>
          <a:lstStyle/>
          <a:p>
            <a:r>
              <a:rPr lang="fr-FR" dirty="0"/>
              <a:t>    Figure 3 : Diagramme de séquence  « patient » </a:t>
            </a:r>
          </a:p>
        </p:txBody>
      </p:sp>
      <p:pic>
        <p:nvPicPr>
          <p:cNvPr id="6" name="Espace réservé pour une image  5">
            <a:extLst>
              <a:ext uri="{FF2B5EF4-FFF2-40B4-BE49-F238E27FC236}">
                <a16:creationId xmlns:a16="http://schemas.microsoft.com/office/drawing/2014/main" id="{260B6A34-8410-4C1F-B9A6-8CE96DAAE222}"/>
              </a:ext>
            </a:extLst>
          </p:cNvPr>
          <p:cNvPicPr>
            <a:picLocks noGrp="1" noChangeAspect="1"/>
          </p:cNvPicPr>
          <p:nvPr>
            <p:ph type="pic" idx="1"/>
          </p:nvPr>
        </p:nvPicPr>
        <p:blipFill>
          <a:blip r:embed="rId2"/>
          <a:srcRect l="245" r="245"/>
          <a:stretch>
            <a:fillRect/>
          </a:stretch>
        </p:blipFill>
        <p:spPr>
          <a:xfrm>
            <a:off x="1981199" y="558800"/>
            <a:ext cx="9004301" cy="5232400"/>
          </a:xfrm>
        </p:spPr>
      </p:pic>
      <p:sp>
        <p:nvSpPr>
          <p:cNvPr id="3" name="Espace réservé du numéro de diapositive 2">
            <a:extLst>
              <a:ext uri="{FF2B5EF4-FFF2-40B4-BE49-F238E27FC236}">
                <a16:creationId xmlns:a16="http://schemas.microsoft.com/office/drawing/2014/main" id="{54360267-5882-4424-B9C4-0AB92BB6D704}"/>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2238273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8A2530FF-A7DB-4C9F-81AF-271EDE00EBB9}"/>
              </a:ext>
            </a:extLst>
          </p:cNvPr>
          <p:cNvSpPr>
            <a:spLocks noGrp="1"/>
          </p:cNvSpPr>
          <p:nvPr>
            <p:ph type="body" sz="half" idx="2"/>
          </p:nvPr>
        </p:nvSpPr>
        <p:spPr>
          <a:xfrm>
            <a:off x="2324518" y="5771147"/>
            <a:ext cx="8915400" cy="729622"/>
          </a:xfrm>
        </p:spPr>
        <p:txBody>
          <a:bodyPr>
            <a:normAutofit/>
          </a:bodyPr>
          <a:lstStyle/>
          <a:p>
            <a:pPr algn="ctr"/>
            <a:r>
              <a:rPr lang="fr-FR" sz="2400" dirty="0">
                <a:solidFill>
                  <a:schemeClr val="accent2">
                    <a:lumMod val="75000"/>
                  </a:schemeClr>
                </a:solidFill>
              </a:rPr>
              <a:t>Figure 4 : Diagramme de séquence  « Médecin » </a:t>
            </a:r>
          </a:p>
        </p:txBody>
      </p:sp>
      <p:sp>
        <p:nvSpPr>
          <p:cNvPr id="4" name="Espace réservé du numéro de diapositive 3">
            <a:extLst>
              <a:ext uri="{FF2B5EF4-FFF2-40B4-BE49-F238E27FC236}">
                <a16:creationId xmlns:a16="http://schemas.microsoft.com/office/drawing/2014/main" id="{2BEFC7DC-6FA6-46C5-B5D0-7A9A878A7604}"/>
              </a:ext>
            </a:extLst>
          </p:cNvPr>
          <p:cNvSpPr>
            <a:spLocks noGrp="1"/>
          </p:cNvSpPr>
          <p:nvPr>
            <p:ph type="sldNum" sz="quarter" idx="12"/>
          </p:nvPr>
        </p:nvSpPr>
        <p:spPr/>
        <p:txBody>
          <a:bodyPr/>
          <a:lstStyle/>
          <a:p>
            <a:fld id="{D57F1E4F-1CFF-5643-939E-217C01CDF565}" type="slidenum">
              <a:rPr lang="en-US" smtClean="0"/>
              <a:pPr/>
              <a:t>16</a:t>
            </a:fld>
            <a:endParaRPr lang="en-US" dirty="0"/>
          </a:p>
        </p:txBody>
      </p:sp>
      <p:pic>
        <p:nvPicPr>
          <p:cNvPr id="5" name="Image 4">
            <a:extLst>
              <a:ext uri="{FF2B5EF4-FFF2-40B4-BE49-F238E27FC236}">
                <a16:creationId xmlns:a16="http://schemas.microsoft.com/office/drawing/2014/main" id="{99415CE7-3562-4D15-B961-1632D139E64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933012" y="174351"/>
            <a:ext cx="9492916" cy="5321675"/>
          </a:xfrm>
          <a:prstGeom prst="rect">
            <a:avLst/>
          </a:prstGeom>
          <a:noFill/>
          <a:ln>
            <a:noFill/>
          </a:ln>
        </p:spPr>
      </p:pic>
    </p:spTree>
    <p:extLst>
      <p:ext uri="{BB962C8B-B14F-4D97-AF65-F5344CB8AC3E}">
        <p14:creationId xmlns:p14="http://schemas.microsoft.com/office/powerpoint/2010/main" val="5836912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774B05-98DB-4C88-AA86-47697F66F9F4}"/>
              </a:ext>
            </a:extLst>
          </p:cNvPr>
          <p:cNvSpPr>
            <a:spLocks noGrp="1"/>
          </p:cNvSpPr>
          <p:nvPr>
            <p:ph type="ctrTitle"/>
          </p:nvPr>
        </p:nvSpPr>
        <p:spPr>
          <a:xfrm>
            <a:off x="2191647" y="662638"/>
            <a:ext cx="8915399" cy="914400"/>
          </a:xfrm>
        </p:spPr>
        <p:txBody>
          <a:bodyPr/>
          <a:lstStyle/>
          <a:p>
            <a:r>
              <a:rPr lang="fr-FR" dirty="0"/>
              <a:t>Diagramme de classe :</a:t>
            </a:r>
          </a:p>
        </p:txBody>
      </p:sp>
      <p:sp>
        <p:nvSpPr>
          <p:cNvPr id="3" name="Sous-titre 2">
            <a:extLst>
              <a:ext uri="{FF2B5EF4-FFF2-40B4-BE49-F238E27FC236}">
                <a16:creationId xmlns:a16="http://schemas.microsoft.com/office/drawing/2014/main" id="{2BDD8BAE-5444-49F2-9968-FCDD0DFD538B}"/>
              </a:ext>
            </a:extLst>
          </p:cNvPr>
          <p:cNvSpPr>
            <a:spLocks noGrp="1"/>
          </p:cNvSpPr>
          <p:nvPr>
            <p:ph type="subTitle" idx="1"/>
          </p:nvPr>
        </p:nvSpPr>
        <p:spPr>
          <a:xfrm>
            <a:off x="2191647" y="2272719"/>
            <a:ext cx="9312965" cy="4161182"/>
          </a:xfrm>
        </p:spPr>
        <p:txBody>
          <a:bodyPr>
            <a:noAutofit/>
          </a:bodyPr>
          <a:lstStyle/>
          <a:p>
            <a:r>
              <a:rPr lang="fr-FR" sz="2800" dirty="0"/>
              <a:t>est un schéma utilisé en génie logiciel pour présenter les classes et les interfaces des systèmes ainsi que les différentes relations entre celles-ci. Ce diagramme fait partie de la partie statique d'UML car il fait abstraction des aspects temporels et dynamiques.</a:t>
            </a:r>
          </a:p>
        </p:txBody>
      </p:sp>
      <p:sp>
        <p:nvSpPr>
          <p:cNvPr id="4" name="Espace réservé du numéro de diapositive 3">
            <a:extLst>
              <a:ext uri="{FF2B5EF4-FFF2-40B4-BE49-F238E27FC236}">
                <a16:creationId xmlns:a16="http://schemas.microsoft.com/office/drawing/2014/main" id="{09109AB2-9554-4591-B30A-F5D917763215}"/>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30447589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09B91957-3F9D-4251-8D6B-2815D18DF108}"/>
              </a:ext>
            </a:extLst>
          </p:cNvPr>
          <p:cNvSpPr txBox="1"/>
          <p:nvPr/>
        </p:nvSpPr>
        <p:spPr>
          <a:xfrm>
            <a:off x="3968750" y="6396334"/>
            <a:ext cx="5270500" cy="461665"/>
          </a:xfrm>
          <a:prstGeom prst="rect">
            <a:avLst/>
          </a:prstGeom>
          <a:noFill/>
        </p:spPr>
        <p:txBody>
          <a:bodyPr wrap="square" rtlCol="0">
            <a:spAutoFit/>
          </a:bodyPr>
          <a:lstStyle/>
          <a:p>
            <a:r>
              <a:rPr lang="fr-FR" sz="2400" dirty="0">
                <a:solidFill>
                  <a:schemeClr val="accent2">
                    <a:lumMod val="75000"/>
                  </a:schemeClr>
                </a:solidFill>
              </a:rPr>
              <a:t>Figure 5 : Diagramme de classe </a:t>
            </a:r>
          </a:p>
        </p:txBody>
      </p:sp>
      <p:sp>
        <p:nvSpPr>
          <p:cNvPr id="2" name="Espace réservé du numéro de diapositive 1">
            <a:extLst>
              <a:ext uri="{FF2B5EF4-FFF2-40B4-BE49-F238E27FC236}">
                <a16:creationId xmlns:a16="http://schemas.microsoft.com/office/drawing/2014/main" id="{7D01041D-7F2D-44DD-9A3E-7D7C87983044}"/>
              </a:ext>
            </a:extLst>
          </p:cNvPr>
          <p:cNvSpPr>
            <a:spLocks noGrp="1"/>
          </p:cNvSpPr>
          <p:nvPr>
            <p:ph type="sldNum" sz="quarter" idx="12"/>
          </p:nvPr>
        </p:nvSpPr>
        <p:spPr/>
        <p:txBody>
          <a:bodyPr/>
          <a:lstStyle/>
          <a:p>
            <a:fld id="{D57F1E4F-1CFF-5643-939E-217C01CDF565}" type="slidenum">
              <a:rPr lang="en-US" smtClean="0"/>
              <a:pPr/>
              <a:t>18</a:t>
            </a:fld>
            <a:endParaRPr lang="en-US" dirty="0"/>
          </a:p>
        </p:txBody>
      </p:sp>
      <p:pic>
        <p:nvPicPr>
          <p:cNvPr id="7" name="Image 6">
            <a:extLst>
              <a:ext uri="{FF2B5EF4-FFF2-40B4-BE49-F238E27FC236}">
                <a16:creationId xmlns:a16="http://schemas.microsoft.com/office/drawing/2014/main" id="{C98C2956-23C7-4AF2-91D1-8D6ED694AF2B}"/>
              </a:ext>
            </a:extLst>
          </p:cNvPr>
          <p:cNvPicPr>
            <a:picLocks noChangeAspect="1"/>
          </p:cNvPicPr>
          <p:nvPr/>
        </p:nvPicPr>
        <p:blipFill>
          <a:blip r:embed="rId2"/>
          <a:stretch>
            <a:fillRect/>
          </a:stretch>
        </p:blipFill>
        <p:spPr>
          <a:xfrm>
            <a:off x="2451652" y="265043"/>
            <a:ext cx="8123583" cy="5907540"/>
          </a:xfrm>
          <a:prstGeom prst="rect">
            <a:avLst/>
          </a:prstGeom>
        </p:spPr>
      </p:pic>
    </p:spTree>
    <p:extLst>
      <p:ext uri="{BB962C8B-B14F-4D97-AF65-F5344CB8AC3E}">
        <p14:creationId xmlns:p14="http://schemas.microsoft.com/office/powerpoint/2010/main" val="3805737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1BF1E8-CE0C-40DE-808B-7E0C549E6CFE}"/>
              </a:ext>
            </a:extLst>
          </p:cNvPr>
          <p:cNvSpPr>
            <a:spLocks noGrp="1"/>
          </p:cNvSpPr>
          <p:nvPr>
            <p:ph type="ctrTitle"/>
          </p:nvPr>
        </p:nvSpPr>
        <p:spPr>
          <a:xfrm>
            <a:off x="2398643" y="1457739"/>
            <a:ext cx="9105969" cy="3882887"/>
          </a:xfrm>
        </p:spPr>
        <p:txBody>
          <a:bodyPr>
            <a:noAutofit/>
          </a:bodyPr>
          <a:lstStyle/>
          <a:p>
            <a:pPr algn="ctr"/>
            <a:r>
              <a:rPr lang="fr-FR" sz="8800" dirty="0"/>
              <a:t>Chapitre 3 :</a:t>
            </a:r>
            <a:br>
              <a:rPr lang="fr-FR" sz="8800" dirty="0"/>
            </a:br>
            <a:br>
              <a:rPr lang="fr-FR" sz="8800" dirty="0"/>
            </a:br>
            <a:r>
              <a:rPr lang="fr-FR" sz="8800" dirty="0"/>
              <a:t>Implémentation </a:t>
            </a:r>
          </a:p>
        </p:txBody>
      </p:sp>
      <p:sp>
        <p:nvSpPr>
          <p:cNvPr id="3" name="Espace réservé du numéro de diapositive 2">
            <a:extLst>
              <a:ext uri="{FF2B5EF4-FFF2-40B4-BE49-F238E27FC236}">
                <a16:creationId xmlns:a16="http://schemas.microsoft.com/office/drawing/2014/main" id="{449628D5-8187-44B5-BE9B-21DBA88E6DAE}"/>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1889542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8AC84F-5C38-4B2B-8BB2-6BDD8E6E77C6}"/>
              </a:ext>
            </a:extLst>
          </p:cNvPr>
          <p:cNvSpPr>
            <a:spLocks noGrp="1"/>
          </p:cNvSpPr>
          <p:nvPr>
            <p:ph type="title"/>
          </p:nvPr>
        </p:nvSpPr>
        <p:spPr>
          <a:xfrm>
            <a:off x="1913351" y="1817337"/>
            <a:ext cx="8915400" cy="2724845"/>
          </a:xfrm>
        </p:spPr>
        <p:txBody>
          <a:bodyPr>
            <a:normAutofit/>
          </a:bodyPr>
          <a:lstStyle/>
          <a:p>
            <a:r>
              <a:rPr lang="fr-FR" sz="7200" dirty="0"/>
              <a:t>Réalisé par :</a:t>
            </a:r>
          </a:p>
        </p:txBody>
      </p:sp>
      <p:sp>
        <p:nvSpPr>
          <p:cNvPr id="3" name="Espace réservé du texte 2">
            <a:extLst>
              <a:ext uri="{FF2B5EF4-FFF2-40B4-BE49-F238E27FC236}">
                <a16:creationId xmlns:a16="http://schemas.microsoft.com/office/drawing/2014/main" id="{9E035A84-DA68-4DA0-8930-0200DEDABD4B}"/>
              </a:ext>
            </a:extLst>
          </p:cNvPr>
          <p:cNvSpPr>
            <a:spLocks noGrp="1"/>
          </p:cNvSpPr>
          <p:nvPr>
            <p:ph type="body" sz="half" idx="2"/>
          </p:nvPr>
        </p:nvSpPr>
        <p:spPr>
          <a:xfrm>
            <a:off x="2062369" y="5353879"/>
            <a:ext cx="8915400" cy="729622"/>
          </a:xfrm>
        </p:spPr>
        <p:txBody>
          <a:bodyPr>
            <a:normAutofit/>
          </a:bodyPr>
          <a:lstStyle/>
          <a:p>
            <a:pPr marL="457200" indent="-457200">
              <a:buClr>
                <a:schemeClr val="accent2">
                  <a:lumMod val="75000"/>
                </a:schemeClr>
              </a:buClr>
              <a:buFont typeface="Wingdings" panose="05000000000000000000" pitchFamily="2" charset="2"/>
              <a:buChar char="Ø"/>
            </a:pPr>
            <a:r>
              <a:rPr lang="fr-FR" sz="3200" dirty="0"/>
              <a:t>Ouhaibia Manel Basma</a:t>
            </a:r>
          </a:p>
          <a:p>
            <a:endParaRPr lang="fr-FR" sz="3200" dirty="0"/>
          </a:p>
        </p:txBody>
      </p:sp>
      <p:sp>
        <p:nvSpPr>
          <p:cNvPr id="4" name="Espace réservé du numéro de diapositive 3">
            <a:extLst>
              <a:ext uri="{FF2B5EF4-FFF2-40B4-BE49-F238E27FC236}">
                <a16:creationId xmlns:a16="http://schemas.microsoft.com/office/drawing/2014/main" id="{FF33EE20-5292-4C3F-A33E-672007DBECD1}"/>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3357724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08CDE4-FD35-4F6D-8920-3C545C0825D5}"/>
              </a:ext>
            </a:extLst>
          </p:cNvPr>
          <p:cNvSpPr>
            <a:spLocks noGrp="1"/>
          </p:cNvSpPr>
          <p:nvPr>
            <p:ph type="title"/>
          </p:nvPr>
        </p:nvSpPr>
        <p:spPr>
          <a:xfrm>
            <a:off x="2239618" y="609600"/>
            <a:ext cx="9264994" cy="1152939"/>
          </a:xfrm>
        </p:spPr>
        <p:txBody>
          <a:bodyPr>
            <a:normAutofit fontScale="90000"/>
          </a:bodyPr>
          <a:lstStyle/>
          <a:p>
            <a:r>
              <a:rPr lang="fr-FR" dirty="0"/>
              <a:t>Les applications web </a:t>
            </a:r>
            <a:br>
              <a:rPr lang="fr-FR" dirty="0"/>
            </a:br>
            <a:endParaRPr lang="fr-FR" dirty="0"/>
          </a:p>
        </p:txBody>
      </p:sp>
      <p:sp>
        <p:nvSpPr>
          <p:cNvPr id="3" name="Espace réservé du texte 2">
            <a:extLst>
              <a:ext uri="{FF2B5EF4-FFF2-40B4-BE49-F238E27FC236}">
                <a16:creationId xmlns:a16="http://schemas.microsoft.com/office/drawing/2014/main" id="{DA085619-C4AF-45D9-BE7E-88E5D83A6BBE}"/>
              </a:ext>
            </a:extLst>
          </p:cNvPr>
          <p:cNvSpPr>
            <a:spLocks noGrp="1"/>
          </p:cNvSpPr>
          <p:nvPr>
            <p:ph type="body" idx="1"/>
          </p:nvPr>
        </p:nvSpPr>
        <p:spPr>
          <a:xfrm>
            <a:off x="2239618" y="1338470"/>
            <a:ext cx="9264993" cy="5221356"/>
          </a:xfrm>
        </p:spPr>
        <p:txBody>
          <a:bodyPr/>
          <a:lstStyle/>
          <a:p>
            <a:r>
              <a:rPr lang="fr-FR" sz="2400" dirty="0"/>
              <a:t>Il existe de nombreux sites web et communauté en ligne qui ont beaucoup d’utilisateurs fidèles à leurs services parmi lesquels ceux qui requièrent une inscription avec vos informations personnelles. En outre, si l’on ajoute que 85% des utilisateurs d’internet sont régulièrement connecté via leurs smartphones, les informations demandées à l’inscription doivent évoluer. Faciliter l’utilisation de notre service aux utilisateurs est une priorité. Il est donc recommandable de leur offrir plus de mobilité ce qui est équivaut au développement d’application web.</a:t>
            </a:r>
          </a:p>
          <a:p>
            <a:endParaRPr lang="fr-FR" dirty="0"/>
          </a:p>
        </p:txBody>
      </p:sp>
      <p:sp>
        <p:nvSpPr>
          <p:cNvPr id="4" name="Espace réservé du numéro de diapositive 3">
            <a:extLst>
              <a:ext uri="{FF2B5EF4-FFF2-40B4-BE49-F238E27FC236}">
                <a16:creationId xmlns:a16="http://schemas.microsoft.com/office/drawing/2014/main" id="{8F3D7DD9-E23D-43B3-96E2-3C7C162F2FDD}"/>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38087409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3D30D3-CA41-48D9-A928-2AD5F5F3E5C9}"/>
              </a:ext>
            </a:extLst>
          </p:cNvPr>
          <p:cNvSpPr>
            <a:spLocks noGrp="1"/>
          </p:cNvSpPr>
          <p:nvPr>
            <p:ph type="title"/>
          </p:nvPr>
        </p:nvSpPr>
        <p:spPr>
          <a:xfrm>
            <a:off x="2266122" y="609600"/>
            <a:ext cx="9238489" cy="1086678"/>
          </a:xfrm>
        </p:spPr>
        <p:txBody>
          <a:bodyPr>
            <a:normAutofit fontScale="90000"/>
          </a:bodyPr>
          <a:lstStyle/>
          <a:p>
            <a:r>
              <a:rPr lang="fr-FR" dirty="0"/>
              <a:t>Les outils et langages utilisés </a:t>
            </a:r>
            <a:br>
              <a:rPr lang="fr-FR" dirty="0"/>
            </a:br>
            <a:endParaRPr lang="fr-FR" dirty="0"/>
          </a:p>
        </p:txBody>
      </p:sp>
      <p:sp>
        <p:nvSpPr>
          <p:cNvPr id="3" name="Espace réservé du texte 2">
            <a:extLst>
              <a:ext uri="{FF2B5EF4-FFF2-40B4-BE49-F238E27FC236}">
                <a16:creationId xmlns:a16="http://schemas.microsoft.com/office/drawing/2014/main" id="{341648AE-0C19-4B21-A767-01366016687F}"/>
              </a:ext>
            </a:extLst>
          </p:cNvPr>
          <p:cNvSpPr>
            <a:spLocks noGrp="1"/>
          </p:cNvSpPr>
          <p:nvPr>
            <p:ph type="body" idx="1"/>
          </p:nvPr>
        </p:nvSpPr>
        <p:spPr>
          <a:xfrm>
            <a:off x="1533327" y="1497497"/>
            <a:ext cx="10518548" cy="5043952"/>
          </a:xfrm>
        </p:spPr>
        <p:txBody>
          <a:bodyPr>
            <a:normAutofit fontScale="25000" lnSpcReduction="20000"/>
          </a:bodyPr>
          <a:lstStyle/>
          <a:p>
            <a:endParaRPr lang="fr-FR" dirty="0"/>
          </a:p>
          <a:p>
            <a:endParaRPr lang="fr-FR" sz="2400" b="1" dirty="0">
              <a:solidFill>
                <a:schemeClr val="accent2">
                  <a:lumMod val="75000"/>
                </a:schemeClr>
              </a:solidFill>
            </a:endParaRPr>
          </a:p>
          <a:p>
            <a:endParaRPr lang="fr-FR" sz="2400" b="1" dirty="0">
              <a:solidFill>
                <a:schemeClr val="accent2">
                  <a:lumMod val="75000"/>
                </a:schemeClr>
              </a:solidFill>
            </a:endParaRPr>
          </a:p>
          <a:p>
            <a:r>
              <a:rPr lang="fr-FR" sz="2400" b="1" dirty="0">
                <a:solidFill>
                  <a:schemeClr val="accent2">
                    <a:lumMod val="75000"/>
                  </a:schemeClr>
                </a:solidFill>
              </a:rPr>
              <a:t> </a:t>
            </a:r>
            <a:endParaRPr lang="fr-FR" sz="3500" dirty="0">
              <a:solidFill>
                <a:schemeClr val="accent2">
                  <a:lumMod val="75000"/>
                </a:schemeClr>
              </a:solidFill>
            </a:endParaRPr>
          </a:p>
          <a:p>
            <a:endParaRPr lang="fr-FR" sz="2400" b="1" dirty="0">
              <a:solidFill>
                <a:schemeClr val="accent2">
                  <a:lumMod val="75000"/>
                </a:schemeClr>
              </a:solidFill>
            </a:endParaRPr>
          </a:p>
          <a:p>
            <a:r>
              <a:rPr lang="fr-FR" sz="12800" b="1" dirty="0">
                <a:solidFill>
                  <a:schemeClr val="accent2">
                    <a:lumMod val="75000"/>
                  </a:schemeClr>
                </a:solidFill>
              </a:rPr>
              <a:t>PHP </a:t>
            </a:r>
            <a:endParaRPr lang="fr-FR" sz="12800" dirty="0"/>
          </a:p>
          <a:p>
            <a:endParaRPr lang="fr-FR" sz="11200" dirty="0"/>
          </a:p>
          <a:p>
            <a:r>
              <a:rPr lang="fr-FR" sz="11200" dirty="0"/>
              <a:t>est un langage de programmation libre, principalement utilisé pour produire des pages Web dynamiques via un serveur HTTP5, mais pouvant également fonctionner comme n'importe quel langage interprété de façon locale. PHP est un langage impératif orienté objet</a:t>
            </a:r>
          </a:p>
          <a:p>
            <a:endParaRPr lang="fr-FR" sz="5100" dirty="0"/>
          </a:p>
          <a:p>
            <a:endParaRPr lang="fr-FR" dirty="0"/>
          </a:p>
          <a:p>
            <a:endParaRPr lang="fr-FR" dirty="0"/>
          </a:p>
          <a:p>
            <a:pPr lvl="1"/>
            <a:endParaRPr lang="fr-FR" dirty="0"/>
          </a:p>
          <a:p>
            <a:endParaRPr lang="fr-FR" dirty="0"/>
          </a:p>
          <a:p>
            <a:endParaRPr lang="fr-FR" dirty="0"/>
          </a:p>
          <a:p>
            <a:r>
              <a:rPr lang="fr-FR" dirty="0"/>
              <a:t>.</a:t>
            </a:r>
          </a:p>
          <a:p>
            <a:endParaRPr lang="fr-FR" dirty="0"/>
          </a:p>
        </p:txBody>
      </p:sp>
      <p:sp>
        <p:nvSpPr>
          <p:cNvPr id="4" name="Espace réservé du numéro de diapositive 3">
            <a:extLst>
              <a:ext uri="{FF2B5EF4-FFF2-40B4-BE49-F238E27FC236}">
                <a16:creationId xmlns:a16="http://schemas.microsoft.com/office/drawing/2014/main" id="{35F2475D-813D-41A8-8F05-8BEEB2557315}"/>
              </a:ext>
            </a:extLst>
          </p:cNvPr>
          <p:cNvSpPr>
            <a:spLocks noGrp="1"/>
          </p:cNvSpPr>
          <p:nvPr>
            <p:ph type="sldNum" sz="quarter" idx="12"/>
          </p:nvPr>
        </p:nvSpPr>
        <p:spPr/>
        <p:txBody>
          <a:bodyPr/>
          <a:lstStyle/>
          <a:p>
            <a:fld id="{D57F1E4F-1CFF-5643-939E-217C01CDF565}" type="slidenum">
              <a:rPr lang="en-US" smtClean="0"/>
              <a:pPr/>
              <a:t>21</a:t>
            </a:fld>
            <a:endParaRPr lang="en-US" dirty="0"/>
          </a:p>
        </p:txBody>
      </p:sp>
      <p:pic>
        <p:nvPicPr>
          <p:cNvPr id="1028" name="Picture 4" descr="RÃ©sultat de recherche d'images pour &quot;icon php&quot;">
            <a:extLst>
              <a:ext uri="{FF2B5EF4-FFF2-40B4-BE49-F238E27FC236}">
                <a16:creationId xmlns:a16="http://schemas.microsoft.com/office/drawing/2014/main" id="{DD7622E3-CE77-43D8-8698-21770A80C8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00996" y="4839286"/>
            <a:ext cx="2018714" cy="201871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31362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4BE65BC8-1798-4CBD-AB0E-0D1890D3C018}"/>
              </a:ext>
            </a:extLst>
          </p:cNvPr>
          <p:cNvSpPr>
            <a:spLocks noGrp="1"/>
          </p:cNvSpPr>
          <p:nvPr>
            <p:ph type="body" idx="1"/>
          </p:nvPr>
        </p:nvSpPr>
        <p:spPr>
          <a:xfrm>
            <a:off x="2146852" y="1259380"/>
            <a:ext cx="9909161" cy="5136575"/>
          </a:xfrm>
        </p:spPr>
        <p:txBody>
          <a:bodyPr>
            <a:normAutofit/>
          </a:bodyPr>
          <a:lstStyle/>
          <a:p>
            <a:r>
              <a:rPr lang="fr-FR" sz="2400" dirty="0"/>
              <a:t>est un système de gestion de bases de données relationnelles (SGBDR). Il est distribué sous une double licence GPL et propriétaire. Il fait partie des logiciels de gestion de base de données les plus utilisés au monde, autant par le grand public (applications web principalement) que par des professionnels, en concurrence avec Oracle, PostgreSQL et Microsoft SQL Server.</a:t>
            </a:r>
          </a:p>
          <a:p>
            <a:r>
              <a:rPr lang="fr-FR" sz="2400" dirty="0"/>
              <a:t>                                                                                                            </a:t>
            </a:r>
          </a:p>
        </p:txBody>
      </p:sp>
      <p:sp>
        <p:nvSpPr>
          <p:cNvPr id="2" name="Titre 1">
            <a:extLst>
              <a:ext uri="{FF2B5EF4-FFF2-40B4-BE49-F238E27FC236}">
                <a16:creationId xmlns:a16="http://schemas.microsoft.com/office/drawing/2014/main" id="{AA22AECE-B7E0-4A8F-8265-F1D80364DE82}"/>
              </a:ext>
            </a:extLst>
          </p:cNvPr>
          <p:cNvSpPr>
            <a:spLocks noGrp="1"/>
          </p:cNvSpPr>
          <p:nvPr>
            <p:ph type="title"/>
          </p:nvPr>
        </p:nvSpPr>
        <p:spPr>
          <a:xfrm>
            <a:off x="2146852" y="609600"/>
            <a:ext cx="9357759" cy="927652"/>
          </a:xfrm>
        </p:spPr>
        <p:txBody>
          <a:bodyPr>
            <a:normAutofit/>
          </a:bodyPr>
          <a:lstStyle/>
          <a:p>
            <a:r>
              <a:rPr lang="fr-FR" sz="3200" b="1" dirty="0"/>
              <a:t>MYSQL </a:t>
            </a:r>
          </a:p>
        </p:txBody>
      </p:sp>
      <p:sp>
        <p:nvSpPr>
          <p:cNvPr id="4" name="Espace réservé du numéro de diapositive 3">
            <a:extLst>
              <a:ext uri="{FF2B5EF4-FFF2-40B4-BE49-F238E27FC236}">
                <a16:creationId xmlns:a16="http://schemas.microsoft.com/office/drawing/2014/main" id="{5F441032-DCF9-4CF2-889B-26D0BEC23BB5}"/>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
        <p:nvSpPr>
          <p:cNvPr id="6" name="Espace réservé du texte 2">
            <a:extLst>
              <a:ext uri="{FF2B5EF4-FFF2-40B4-BE49-F238E27FC236}">
                <a16:creationId xmlns:a16="http://schemas.microsoft.com/office/drawing/2014/main" id="{2E7A01D1-E859-4D8C-9678-C3483578D5B8}"/>
              </a:ext>
            </a:extLst>
          </p:cNvPr>
          <p:cNvSpPr txBox="1">
            <a:spLocks/>
          </p:cNvSpPr>
          <p:nvPr/>
        </p:nvSpPr>
        <p:spPr>
          <a:xfrm>
            <a:off x="5818520" y="3827668"/>
            <a:ext cx="9357759" cy="4956313"/>
          </a:xfrm>
          <a:prstGeom prst="rect">
            <a:avLst/>
          </a:prstGeom>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Font typeface="Wingdings 3"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9pPr>
          </a:lstStyle>
          <a:p>
            <a:endParaRPr lang="fr-FR" dirty="0"/>
          </a:p>
        </p:txBody>
      </p:sp>
      <p:pic>
        <p:nvPicPr>
          <p:cNvPr id="2056" name="Picture 8" descr="RÃ©sultat de recherche d'images pour &quot;icon mysql&quot;">
            <a:extLst>
              <a:ext uri="{FF2B5EF4-FFF2-40B4-BE49-F238E27FC236}">
                <a16:creationId xmlns:a16="http://schemas.microsoft.com/office/drawing/2014/main" id="{523BF498-A89A-4FF1-AA02-3FD71FAA5A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4901" y="5148774"/>
            <a:ext cx="1503473" cy="1503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25075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BADA34-D427-4729-B357-BADD428D24AE}"/>
              </a:ext>
            </a:extLst>
          </p:cNvPr>
          <p:cNvSpPr>
            <a:spLocks noGrp="1"/>
          </p:cNvSpPr>
          <p:nvPr>
            <p:ph type="title"/>
          </p:nvPr>
        </p:nvSpPr>
        <p:spPr>
          <a:xfrm>
            <a:off x="1921566" y="715617"/>
            <a:ext cx="9583046" cy="1099930"/>
          </a:xfrm>
        </p:spPr>
        <p:txBody>
          <a:bodyPr>
            <a:normAutofit/>
          </a:bodyPr>
          <a:lstStyle/>
          <a:p>
            <a:r>
              <a:rPr lang="fr-FR" sz="4000" b="1" dirty="0"/>
              <a:t>Bootstrap </a:t>
            </a:r>
          </a:p>
        </p:txBody>
      </p:sp>
      <p:sp>
        <p:nvSpPr>
          <p:cNvPr id="3" name="Espace réservé du texte 2">
            <a:extLst>
              <a:ext uri="{FF2B5EF4-FFF2-40B4-BE49-F238E27FC236}">
                <a16:creationId xmlns:a16="http://schemas.microsoft.com/office/drawing/2014/main" id="{613B7DCA-2BBC-4A83-9D17-BEBDEBF80DD8}"/>
              </a:ext>
            </a:extLst>
          </p:cNvPr>
          <p:cNvSpPr>
            <a:spLocks noGrp="1"/>
          </p:cNvSpPr>
          <p:nvPr>
            <p:ph type="body" idx="1"/>
          </p:nvPr>
        </p:nvSpPr>
        <p:spPr>
          <a:xfrm>
            <a:off x="1921566" y="1265582"/>
            <a:ext cx="9859617" cy="5234609"/>
          </a:xfrm>
        </p:spPr>
        <p:txBody>
          <a:bodyPr/>
          <a:lstStyle/>
          <a:p>
            <a:r>
              <a:rPr lang="fr-FR" sz="2400" dirty="0"/>
              <a:t>est une collection d'outils utiles à la création du design (graphisme, animation et interactions avec la page dans le navigateur, etc.)  de sites et d'applications web. C'est un ensemble qui contient des codes HTML et CSS, des formulaires, boutons, outils de navigation et autres éléments interactifs, ainsi que des extensions JavaScript en option. C'est l'un des projets les plus populaires sur la plate-forme de gestion de développement GitHub.</a:t>
            </a:r>
          </a:p>
          <a:p>
            <a:endParaRPr lang="fr-FR" dirty="0"/>
          </a:p>
        </p:txBody>
      </p:sp>
      <p:sp>
        <p:nvSpPr>
          <p:cNvPr id="4" name="Espace réservé du numéro de diapositive 3">
            <a:extLst>
              <a:ext uri="{FF2B5EF4-FFF2-40B4-BE49-F238E27FC236}">
                <a16:creationId xmlns:a16="http://schemas.microsoft.com/office/drawing/2014/main" id="{CDA6EA79-BA3A-4F59-9B56-F16FA9C02A5D}"/>
              </a:ext>
            </a:extLst>
          </p:cNvPr>
          <p:cNvSpPr>
            <a:spLocks noGrp="1"/>
          </p:cNvSpPr>
          <p:nvPr>
            <p:ph type="sldNum" sz="quarter" idx="12"/>
          </p:nvPr>
        </p:nvSpPr>
        <p:spPr/>
        <p:txBody>
          <a:bodyPr/>
          <a:lstStyle/>
          <a:p>
            <a:fld id="{D57F1E4F-1CFF-5643-939E-217C01CDF565}" type="slidenum">
              <a:rPr lang="en-US" smtClean="0"/>
              <a:pPr/>
              <a:t>23</a:t>
            </a:fld>
            <a:endParaRPr lang="en-US" dirty="0"/>
          </a:p>
        </p:txBody>
      </p:sp>
      <p:pic>
        <p:nvPicPr>
          <p:cNvPr id="8" name="Picture 2" descr="RÃ©sultat de recherche d'images pour &quot;icon bootstrap&quot;">
            <a:extLst>
              <a:ext uri="{FF2B5EF4-FFF2-40B4-BE49-F238E27FC236}">
                <a16:creationId xmlns:a16="http://schemas.microsoft.com/office/drawing/2014/main" id="{3261950A-8983-44E3-A1E9-DE00500EE0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2946" y="5221104"/>
            <a:ext cx="1099930" cy="109993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2853890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C90AFB-BDF7-40BF-8C1B-BE8D118EA861}"/>
              </a:ext>
            </a:extLst>
          </p:cNvPr>
          <p:cNvSpPr>
            <a:spLocks noGrp="1"/>
          </p:cNvSpPr>
          <p:nvPr>
            <p:ph type="title"/>
          </p:nvPr>
        </p:nvSpPr>
        <p:spPr>
          <a:xfrm>
            <a:off x="1994943" y="490330"/>
            <a:ext cx="9185481" cy="967409"/>
          </a:xfrm>
        </p:spPr>
        <p:txBody>
          <a:bodyPr/>
          <a:lstStyle/>
          <a:p>
            <a:r>
              <a:rPr lang="fr-FR" sz="4000" b="1" dirty="0"/>
              <a:t>Html </a:t>
            </a:r>
            <a:endParaRPr lang="fr-FR" b="1" dirty="0"/>
          </a:p>
        </p:txBody>
      </p:sp>
      <p:sp>
        <p:nvSpPr>
          <p:cNvPr id="3" name="Espace réservé du texte 2">
            <a:extLst>
              <a:ext uri="{FF2B5EF4-FFF2-40B4-BE49-F238E27FC236}">
                <a16:creationId xmlns:a16="http://schemas.microsoft.com/office/drawing/2014/main" id="{9C4A5F67-9065-43A6-BCAF-D83EB6FC9895}"/>
              </a:ext>
            </a:extLst>
          </p:cNvPr>
          <p:cNvSpPr>
            <a:spLocks noGrp="1"/>
          </p:cNvSpPr>
          <p:nvPr>
            <p:ph type="body" idx="1"/>
          </p:nvPr>
        </p:nvSpPr>
        <p:spPr>
          <a:xfrm>
            <a:off x="1994943" y="974035"/>
            <a:ext cx="9509668" cy="4876800"/>
          </a:xfrm>
        </p:spPr>
        <p:txBody>
          <a:bodyPr/>
          <a:lstStyle/>
          <a:p>
            <a:r>
              <a:rPr lang="fr-FR" sz="2400" dirty="0"/>
              <a:t>est le langage de balisage conçu pour représenter les pages web. C’est un langage permettant d’écrire de l’hypertexte, d’où son nom. HTML permet également de structurer sémantiquement et logiquement et de mettre en forme le contenu des pages, d’inclure des ressources multimédias dont des images, des formulaires de saisie et des programmes informatiques. </a:t>
            </a:r>
            <a:endParaRPr lang="fr-FR" dirty="0"/>
          </a:p>
        </p:txBody>
      </p:sp>
      <p:sp>
        <p:nvSpPr>
          <p:cNvPr id="4" name="Espace réservé du numéro de diapositive 3">
            <a:extLst>
              <a:ext uri="{FF2B5EF4-FFF2-40B4-BE49-F238E27FC236}">
                <a16:creationId xmlns:a16="http://schemas.microsoft.com/office/drawing/2014/main" id="{C3CFF91A-D486-4FB4-ABC2-640C347D791C}"/>
              </a:ext>
            </a:extLst>
          </p:cNvPr>
          <p:cNvSpPr>
            <a:spLocks noGrp="1"/>
          </p:cNvSpPr>
          <p:nvPr>
            <p:ph type="sldNum" sz="quarter" idx="12"/>
          </p:nvPr>
        </p:nvSpPr>
        <p:spPr/>
        <p:txBody>
          <a:bodyPr/>
          <a:lstStyle/>
          <a:p>
            <a:fld id="{D57F1E4F-1CFF-5643-939E-217C01CDF565}" type="slidenum">
              <a:rPr lang="en-US" smtClean="0"/>
              <a:pPr/>
              <a:t>24</a:t>
            </a:fld>
            <a:endParaRPr lang="en-US" dirty="0"/>
          </a:p>
        </p:txBody>
      </p:sp>
      <p:pic>
        <p:nvPicPr>
          <p:cNvPr id="5" name="Picture 6" descr="RÃ©sultat de recherche d'images pour &quot;icon html&quot;">
            <a:extLst>
              <a:ext uri="{FF2B5EF4-FFF2-40B4-BE49-F238E27FC236}">
                <a16:creationId xmlns:a16="http://schemas.microsoft.com/office/drawing/2014/main" id="{740825D4-2CF8-4F15-B2B1-58300BAEA1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05552" y="5486399"/>
            <a:ext cx="1174050" cy="11740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9071704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8689F6-601C-4B97-AD48-5461D1E12073}"/>
              </a:ext>
            </a:extLst>
          </p:cNvPr>
          <p:cNvSpPr>
            <a:spLocks noGrp="1"/>
          </p:cNvSpPr>
          <p:nvPr>
            <p:ph type="title"/>
          </p:nvPr>
        </p:nvSpPr>
        <p:spPr>
          <a:xfrm>
            <a:off x="1855305" y="424070"/>
            <a:ext cx="9424020" cy="874643"/>
          </a:xfrm>
        </p:spPr>
        <p:txBody>
          <a:bodyPr>
            <a:normAutofit/>
          </a:bodyPr>
          <a:lstStyle/>
          <a:p>
            <a:r>
              <a:rPr lang="fr-FR" sz="4400" b="1" dirty="0"/>
              <a:t>css</a:t>
            </a:r>
          </a:p>
        </p:txBody>
      </p:sp>
      <p:sp>
        <p:nvSpPr>
          <p:cNvPr id="3" name="Espace réservé du texte 2">
            <a:extLst>
              <a:ext uri="{FF2B5EF4-FFF2-40B4-BE49-F238E27FC236}">
                <a16:creationId xmlns:a16="http://schemas.microsoft.com/office/drawing/2014/main" id="{0C321706-6E0B-497B-930C-43F206577F11}"/>
              </a:ext>
            </a:extLst>
          </p:cNvPr>
          <p:cNvSpPr>
            <a:spLocks noGrp="1"/>
          </p:cNvSpPr>
          <p:nvPr>
            <p:ph type="body" idx="1"/>
          </p:nvPr>
        </p:nvSpPr>
        <p:spPr>
          <a:xfrm>
            <a:off x="1749288" y="321365"/>
            <a:ext cx="10111408" cy="5723926"/>
          </a:xfrm>
        </p:spPr>
        <p:txBody>
          <a:bodyPr>
            <a:normAutofit/>
          </a:bodyPr>
          <a:lstStyle/>
          <a:p>
            <a:r>
              <a:rPr lang="fr-FR" sz="2400" dirty="0"/>
              <a:t>Les feuilles de style en cascade, généralement appelées </a:t>
            </a:r>
            <a:r>
              <a:rPr lang="fr-FR" sz="2400" b="1" dirty="0"/>
              <a:t>CSS</a:t>
            </a:r>
            <a:r>
              <a:rPr lang="fr-FR" sz="2400" dirty="0"/>
              <a:t> de l'anglais Cascading Style Sheets, forment un langage informatique qui décrit la présentation des documents HTML et XML. Les standards définissant CSS sont publiés par le World Wide Web Consortium (W3C). Introduit au milieu des années 1990, CSS devient couramment utilisé dans la conception de sites web et bien pris en charge par les navigateurs web dans les années 2000.</a:t>
            </a:r>
          </a:p>
        </p:txBody>
      </p:sp>
      <p:sp>
        <p:nvSpPr>
          <p:cNvPr id="4" name="Espace réservé du numéro de diapositive 3">
            <a:extLst>
              <a:ext uri="{FF2B5EF4-FFF2-40B4-BE49-F238E27FC236}">
                <a16:creationId xmlns:a16="http://schemas.microsoft.com/office/drawing/2014/main" id="{4C920697-C7E7-4255-A7AC-9A50024BC6D6}"/>
              </a:ext>
            </a:extLst>
          </p:cNvPr>
          <p:cNvSpPr>
            <a:spLocks noGrp="1"/>
          </p:cNvSpPr>
          <p:nvPr>
            <p:ph type="sldNum" sz="quarter" idx="12"/>
          </p:nvPr>
        </p:nvSpPr>
        <p:spPr/>
        <p:txBody>
          <a:bodyPr/>
          <a:lstStyle/>
          <a:p>
            <a:fld id="{D57F1E4F-1CFF-5643-939E-217C01CDF565}" type="slidenum">
              <a:rPr lang="en-US" smtClean="0"/>
              <a:pPr/>
              <a:t>25</a:t>
            </a:fld>
            <a:endParaRPr lang="en-US" dirty="0"/>
          </a:p>
        </p:txBody>
      </p:sp>
      <p:pic>
        <p:nvPicPr>
          <p:cNvPr id="7170" name="Picture 2" descr="RÃ©sultat de recherche d'images pour &quot;icon css&quot;">
            <a:extLst>
              <a:ext uri="{FF2B5EF4-FFF2-40B4-BE49-F238E27FC236}">
                <a16:creationId xmlns:a16="http://schemas.microsoft.com/office/drawing/2014/main" id="{5B491EFA-A3C6-4EB2-95DE-2E27BF366B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35478" y="5445631"/>
            <a:ext cx="1199321" cy="1199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79458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C666C6-16BA-4FF5-9178-8BA251A53C79}"/>
              </a:ext>
            </a:extLst>
          </p:cNvPr>
          <p:cNvSpPr>
            <a:spLocks noGrp="1"/>
          </p:cNvSpPr>
          <p:nvPr>
            <p:ph type="title"/>
          </p:nvPr>
        </p:nvSpPr>
        <p:spPr>
          <a:xfrm>
            <a:off x="1457740" y="291548"/>
            <a:ext cx="10046872" cy="954157"/>
          </a:xfrm>
        </p:spPr>
        <p:txBody>
          <a:bodyPr/>
          <a:lstStyle/>
          <a:p>
            <a:r>
              <a:rPr lang="fr-FR" dirty="0"/>
              <a:t>Implémentation de notre projet :</a:t>
            </a:r>
          </a:p>
        </p:txBody>
      </p:sp>
      <p:sp>
        <p:nvSpPr>
          <p:cNvPr id="3" name="Espace réservé du texte 2">
            <a:extLst>
              <a:ext uri="{FF2B5EF4-FFF2-40B4-BE49-F238E27FC236}">
                <a16:creationId xmlns:a16="http://schemas.microsoft.com/office/drawing/2014/main" id="{BAB78639-1CF5-4424-A452-0FC81D432E91}"/>
              </a:ext>
            </a:extLst>
          </p:cNvPr>
          <p:cNvSpPr>
            <a:spLocks noGrp="1"/>
          </p:cNvSpPr>
          <p:nvPr>
            <p:ph type="body" idx="1"/>
          </p:nvPr>
        </p:nvSpPr>
        <p:spPr>
          <a:xfrm>
            <a:off x="1603514" y="1431235"/>
            <a:ext cx="9901098" cy="5426765"/>
          </a:xfrm>
        </p:spPr>
        <p:txBody>
          <a:bodyPr>
            <a:normAutofit fontScale="92500" lnSpcReduction="20000"/>
          </a:bodyPr>
          <a:lstStyle/>
          <a:p>
            <a:r>
              <a:rPr lang="fr-FR" sz="3000" dirty="0"/>
              <a:t>Dans notre projet on a utilisé le principe d’héritage de l’orienté objet de PHP.</a:t>
            </a:r>
          </a:p>
          <a:p>
            <a:r>
              <a:rPr lang="fr-FR" sz="3000" dirty="0"/>
              <a:t>Pour faciliter et amélioré notre travail, on a aussi utilisé la méthode actif record : active record (enregistrement actif en français) est une approche pour lire les données d'une base de données. Les attributs d'une table ou d'une vue sont encapsulés dans une classe. Ainsi l'objet, instance de la classe, est lié à un tuple de la base. Après l'instanciation d'un objet, un nouveau tuple est ajouté à la base au moment de l'enregistrement. Chaque objet récupère ses données depuis la base ; quand un objet est mis à jour, le tuple auquel il est lié l'est aussi. La classe implémente des accesseurs pour chaque attribut.</a:t>
            </a:r>
          </a:p>
          <a:p>
            <a:endParaRPr lang="fr-FR" dirty="0"/>
          </a:p>
        </p:txBody>
      </p:sp>
      <p:sp>
        <p:nvSpPr>
          <p:cNvPr id="4" name="Espace réservé du numéro de diapositive 3">
            <a:extLst>
              <a:ext uri="{FF2B5EF4-FFF2-40B4-BE49-F238E27FC236}">
                <a16:creationId xmlns:a16="http://schemas.microsoft.com/office/drawing/2014/main" id="{B9E11CA0-0A1F-4EBE-9F67-5C78956A173F}"/>
              </a:ext>
            </a:extLst>
          </p:cNvPr>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30589695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C9568E-8381-47C2-9308-B3DF6520E48C}"/>
              </a:ext>
            </a:extLst>
          </p:cNvPr>
          <p:cNvSpPr>
            <a:spLocks noGrp="1"/>
          </p:cNvSpPr>
          <p:nvPr>
            <p:ph type="title"/>
          </p:nvPr>
        </p:nvSpPr>
        <p:spPr>
          <a:xfrm>
            <a:off x="2045368" y="609600"/>
            <a:ext cx="9459243" cy="1159042"/>
          </a:xfrm>
        </p:spPr>
        <p:txBody>
          <a:bodyPr/>
          <a:lstStyle/>
          <a:p>
            <a:r>
              <a:rPr lang="fr-FR" dirty="0"/>
              <a:t>Sécurité </a:t>
            </a:r>
          </a:p>
        </p:txBody>
      </p:sp>
      <p:sp>
        <p:nvSpPr>
          <p:cNvPr id="3" name="Espace réservé du texte 2">
            <a:extLst>
              <a:ext uri="{FF2B5EF4-FFF2-40B4-BE49-F238E27FC236}">
                <a16:creationId xmlns:a16="http://schemas.microsoft.com/office/drawing/2014/main" id="{0477111B-75D9-4511-9C6E-2ACF635CDE63}"/>
              </a:ext>
            </a:extLst>
          </p:cNvPr>
          <p:cNvSpPr>
            <a:spLocks noGrp="1"/>
          </p:cNvSpPr>
          <p:nvPr>
            <p:ph type="body" idx="1"/>
          </p:nvPr>
        </p:nvSpPr>
        <p:spPr>
          <a:xfrm>
            <a:off x="2045368" y="1864895"/>
            <a:ext cx="9459243" cy="4584031"/>
          </a:xfrm>
        </p:spPr>
        <p:txBody>
          <a:bodyPr/>
          <a:lstStyle/>
          <a:p>
            <a:r>
              <a:rPr lang="fr-FR" sz="2800" dirty="0"/>
              <a:t>On a voulu sécuriser notre application web un maximum, pour arriver à cet objectif on a sécurisé le coté administratif avec des fonctions de hachage de mot de passe</a:t>
            </a:r>
          </a:p>
          <a:p>
            <a:endParaRPr lang="fr-FR" dirty="0"/>
          </a:p>
        </p:txBody>
      </p:sp>
      <p:sp>
        <p:nvSpPr>
          <p:cNvPr id="4" name="Espace réservé du numéro de diapositive 3">
            <a:extLst>
              <a:ext uri="{FF2B5EF4-FFF2-40B4-BE49-F238E27FC236}">
                <a16:creationId xmlns:a16="http://schemas.microsoft.com/office/drawing/2014/main" id="{4EF65E14-90C9-406D-8978-5D21E3F25823}"/>
              </a:ext>
            </a:extLst>
          </p:cNvPr>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8619660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565421-F9DD-46DD-856B-26F1CF90D30C}"/>
              </a:ext>
            </a:extLst>
          </p:cNvPr>
          <p:cNvSpPr>
            <a:spLocks noGrp="1"/>
          </p:cNvSpPr>
          <p:nvPr>
            <p:ph type="title"/>
          </p:nvPr>
        </p:nvSpPr>
        <p:spPr>
          <a:xfrm>
            <a:off x="1973180" y="609600"/>
            <a:ext cx="9531432" cy="846221"/>
          </a:xfrm>
        </p:spPr>
        <p:txBody>
          <a:bodyPr/>
          <a:lstStyle/>
          <a:p>
            <a:r>
              <a:rPr lang="fr-FR" dirty="0"/>
              <a:t>Fonction de hachage en PHP  </a:t>
            </a:r>
          </a:p>
        </p:txBody>
      </p:sp>
      <p:sp>
        <p:nvSpPr>
          <p:cNvPr id="3" name="Espace réservé du texte 2">
            <a:extLst>
              <a:ext uri="{FF2B5EF4-FFF2-40B4-BE49-F238E27FC236}">
                <a16:creationId xmlns:a16="http://schemas.microsoft.com/office/drawing/2014/main" id="{3F31F679-7FD0-4102-BF31-2A2BB7C3EAD8}"/>
              </a:ext>
            </a:extLst>
          </p:cNvPr>
          <p:cNvSpPr>
            <a:spLocks noGrp="1"/>
          </p:cNvSpPr>
          <p:nvPr>
            <p:ph type="body" idx="1"/>
          </p:nvPr>
        </p:nvSpPr>
        <p:spPr>
          <a:xfrm>
            <a:off x="1909012" y="1455821"/>
            <a:ext cx="9531431" cy="2755232"/>
          </a:xfrm>
        </p:spPr>
        <p:txBody>
          <a:bodyPr/>
          <a:lstStyle/>
          <a:p>
            <a:r>
              <a:rPr lang="fr-FR" dirty="0"/>
              <a:t>PASSWORD_BCRYPT - Utilisation de l'algorithme CRYPT_BLOWFISH pour créer la clé de hachage. Ceci va créer une clé de hachage standard crypt () utilisant l'identifiant "$2y$". Le résultat sera toujours une chaîne de 60 caractères, ou FALSE si une erreur survient.</a:t>
            </a:r>
          </a:p>
          <a:p>
            <a:endParaRPr lang="fr-FR" dirty="0"/>
          </a:p>
          <a:p>
            <a:endParaRPr lang="fr-FR" dirty="0"/>
          </a:p>
        </p:txBody>
      </p:sp>
      <p:sp>
        <p:nvSpPr>
          <p:cNvPr id="4" name="Espace réservé du numéro de diapositive 3">
            <a:extLst>
              <a:ext uri="{FF2B5EF4-FFF2-40B4-BE49-F238E27FC236}">
                <a16:creationId xmlns:a16="http://schemas.microsoft.com/office/drawing/2014/main" id="{A5213A7D-B478-4F39-BCF0-0BDA35DCDA13}"/>
              </a:ext>
            </a:extLst>
          </p:cNvPr>
          <p:cNvSpPr>
            <a:spLocks noGrp="1"/>
          </p:cNvSpPr>
          <p:nvPr>
            <p:ph type="sldNum" sz="quarter" idx="12"/>
          </p:nvPr>
        </p:nvSpPr>
        <p:spPr/>
        <p:txBody>
          <a:bodyPr/>
          <a:lstStyle/>
          <a:p>
            <a:fld id="{D57F1E4F-1CFF-5643-939E-217C01CDF565}" type="slidenum">
              <a:rPr lang="en-US" smtClean="0"/>
              <a:pPr/>
              <a:t>28</a:t>
            </a:fld>
            <a:endParaRPr lang="en-US" dirty="0"/>
          </a:p>
        </p:txBody>
      </p:sp>
      <p:pic>
        <p:nvPicPr>
          <p:cNvPr id="5" name="Image 4">
            <a:extLst>
              <a:ext uri="{FF2B5EF4-FFF2-40B4-BE49-F238E27FC236}">
                <a16:creationId xmlns:a16="http://schemas.microsoft.com/office/drawing/2014/main" id="{28A01B58-731F-4137-8575-BE8C855DCC9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418346" y="3244139"/>
            <a:ext cx="8337885" cy="2434766"/>
          </a:xfrm>
          <a:prstGeom prst="rect">
            <a:avLst/>
          </a:prstGeom>
          <a:noFill/>
          <a:ln>
            <a:noFill/>
          </a:ln>
        </p:spPr>
      </p:pic>
      <p:sp>
        <p:nvSpPr>
          <p:cNvPr id="6" name="ZoneTexte 5">
            <a:extLst>
              <a:ext uri="{FF2B5EF4-FFF2-40B4-BE49-F238E27FC236}">
                <a16:creationId xmlns:a16="http://schemas.microsoft.com/office/drawing/2014/main" id="{0F8BB085-CF13-4103-B2CA-E565E6F82438}"/>
              </a:ext>
            </a:extLst>
          </p:cNvPr>
          <p:cNvSpPr txBox="1"/>
          <p:nvPr/>
        </p:nvSpPr>
        <p:spPr>
          <a:xfrm>
            <a:off x="4090737" y="5895474"/>
            <a:ext cx="5041231" cy="461665"/>
          </a:xfrm>
          <a:prstGeom prst="rect">
            <a:avLst/>
          </a:prstGeom>
          <a:noFill/>
        </p:spPr>
        <p:txBody>
          <a:bodyPr wrap="square" rtlCol="0">
            <a:spAutoFit/>
          </a:bodyPr>
          <a:lstStyle/>
          <a:p>
            <a:r>
              <a:rPr lang="fr-FR" sz="2400" dirty="0">
                <a:solidFill>
                  <a:schemeClr val="accent2">
                    <a:lumMod val="75000"/>
                  </a:schemeClr>
                </a:solidFill>
              </a:rPr>
              <a:t>Figure 6 : fonction de hachage  </a:t>
            </a:r>
          </a:p>
        </p:txBody>
      </p:sp>
    </p:spTree>
    <p:extLst>
      <p:ext uri="{BB962C8B-B14F-4D97-AF65-F5344CB8AC3E}">
        <p14:creationId xmlns:p14="http://schemas.microsoft.com/office/powerpoint/2010/main" val="4269601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A3D1FC-8A56-4A9A-B0EE-E46C8C41585F}"/>
              </a:ext>
            </a:extLst>
          </p:cNvPr>
          <p:cNvSpPr>
            <a:spLocks noGrp="1"/>
          </p:cNvSpPr>
          <p:nvPr>
            <p:ph type="title"/>
          </p:nvPr>
        </p:nvSpPr>
        <p:spPr>
          <a:xfrm>
            <a:off x="2093496" y="609600"/>
            <a:ext cx="9411116" cy="1327484"/>
          </a:xfrm>
        </p:spPr>
        <p:txBody>
          <a:bodyPr>
            <a:normAutofit fontScale="90000"/>
          </a:bodyPr>
          <a:lstStyle/>
          <a:p>
            <a:r>
              <a:rPr lang="fr-FR" dirty="0"/>
              <a:t>Le résultat de hachage sera comme suit :</a:t>
            </a:r>
            <a:br>
              <a:rPr lang="fr-FR" dirty="0"/>
            </a:br>
            <a:endParaRPr lang="fr-FR" dirty="0"/>
          </a:p>
        </p:txBody>
      </p:sp>
      <p:sp>
        <p:nvSpPr>
          <p:cNvPr id="4" name="Espace réservé du numéro de diapositive 3">
            <a:extLst>
              <a:ext uri="{FF2B5EF4-FFF2-40B4-BE49-F238E27FC236}">
                <a16:creationId xmlns:a16="http://schemas.microsoft.com/office/drawing/2014/main" id="{2A298CF5-F264-4C2D-BAFE-413B533A26E8}"/>
              </a:ext>
            </a:extLst>
          </p:cNvPr>
          <p:cNvSpPr>
            <a:spLocks noGrp="1"/>
          </p:cNvSpPr>
          <p:nvPr>
            <p:ph type="sldNum" sz="quarter" idx="12"/>
          </p:nvPr>
        </p:nvSpPr>
        <p:spPr/>
        <p:txBody>
          <a:bodyPr/>
          <a:lstStyle/>
          <a:p>
            <a:fld id="{D57F1E4F-1CFF-5643-939E-217C01CDF565}" type="slidenum">
              <a:rPr lang="en-US" smtClean="0"/>
              <a:pPr/>
              <a:t>29</a:t>
            </a:fld>
            <a:endParaRPr lang="en-US" dirty="0"/>
          </a:p>
        </p:txBody>
      </p:sp>
      <p:pic>
        <p:nvPicPr>
          <p:cNvPr id="5" name="Image 4">
            <a:extLst>
              <a:ext uri="{FF2B5EF4-FFF2-40B4-BE49-F238E27FC236}">
                <a16:creationId xmlns:a16="http://schemas.microsoft.com/office/drawing/2014/main" id="{1073A076-DCA2-41D5-82D7-ED34F72E129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320715" y="2972802"/>
            <a:ext cx="6749717" cy="1466851"/>
          </a:xfrm>
          <a:prstGeom prst="rect">
            <a:avLst/>
          </a:prstGeom>
          <a:noFill/>
          <a:ln>
            <a:noFill/>
          </a:ln>
        </p:spPr>
      </p:pic>
      <p:sp>
        <p:nvSpPr>
          <p:cNvPr id="6" name="ZoneTexte 5">
            <a:extLst>
              <a:ext uri="{FF2B5EF4-FFF2-40B4-BE49-F238E27FC236}">
                <a16:creationId xmlns:a16="http://schemas.microsoft.com/office/drawing/2014/main" id="{6F3183DA-3196-4447-A5D1-1E08DA3AD5D1}"/>
              </a:ext>
            </a:extLst>
          </p:cNvPr>
          <p:cNvSpPr txBox="1"/>
          <p:nvPr/>
        </p:nvSpPr>
        <p:spPr>
          <a:xfrm>
            <a:off x="4272422" y="4764505"/>
            <a:ext cx="5053263" cy="461665"/>
          </a:xfrm>
          <a:prstGeom prst="rect">
            <a:avLst/>
          </a:prstGeom>
          <a:noFill/>
        </p:spPr>
        <p:txBody>
          <a:bodyPr wrap="square" rtlCol="0">
            <a:spAutoFit/>
          </a:bodyPr>
          <a:lstStyle/>
          <a:p>
            <a:pPr algn="ctr"/>
            <a:r>
              <a:rPr lang="fr-FR" sz="2400" dirty="0">
                <a:solidFill>
                  <a:schemeClr val="accent2">
                    <a:lumMod val="75000"/>
                  </a:schemeClr>
                </a:solidFill>
              </a:rPr>
              <a:t>Figure 7 : mot de passe haché  </a:t>
            </a:r>
          </a:p>
        </p:txBody>
      </p:sp>
    </p:spTree>
    <p:extLst>
      <p:ext uri="{BB962C8B-B14F-4D97-AF65-F5344CB8AC3E}">
        <p14:creationId xmlns:p14="http://schemas.microsoft.com/office/powerpoint/2010/main" val="1234863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8853BD-22ED-4B36-AE78-49275EBE4166}"/>
              </a:ext>
            </a:extLst>
          </p:cNvPr>
          <p:cNvSpPr>
            <a:spLocks noGrp="1"/>
          </p:cNvSpPr>
          <p:nvPr>
            <p:ph type="title"/>
          </p:nvPr>
        </p:nvSpPr>
        <p:spPr>
          <a:xfrm>
            <a:off x="1811045" y="663866"/>
            <a:ext cx="8911687" cy="5339368"/>
          </a:xfrm>
        </p:spPr>
        <p:txBody>
          <a:bodyPr>
            <a:noAutofit/>
          </a:bodyPr>
          <a:lstStyle/>
          <a:p>
            <a:pPr algn="ctr"/>
            <a:br>
              <a:rPr lang="fr-FR" sz="8800" dirty="0"/>
            </a:br>
            <a:br>
              <a:rPr lang="fr-FR" sz="8800" dirty="0"/>
            </a:br>
            <a:r>
              <a:rPr lang="fr-FR" sz="8800" dirty="0"/>
              <a:t>Chapitre 1</a:t>
            </a:r>
            <a:br>
              <a:rPr lang="fr-FR" sz="8800" dirty="0"/>
            </a:br>
            <a:br>
              <a:rPr lang="fr-FR" sz="8800" dirty="0"/>
            </a:br>
            <a:br>
              <a:rPr lang="fr-FR" sz="8800" dirty="0"/>
            </a:br>
            <a:endParaRPr lang="fr-FR" sz="8800" dirty="0"/>
          </a:p>
        </p:txBody>
      </p:sp>
      <p:sp>
        <p:nvSpPr>
          <p:cNvPr id="3" name="Espace réservé du numéro de diapositive 2">
            <a:extLst>
              <a:ext uri="{FF2B5EF4-FFF2-40B4-BE49-F238E27FC236}">
                <a16:creationId xmlns:a16="http://schemas.microsoft.com/office/drawing/2014/main" id="{D1BDB123-B435-4C57-8739-7732611BA018}"/>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41147941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EC42B7-E17A-4159-B65C-7FF239975BC2}"/>
              </a:ext>
            </a:extLst>
          </p:cNvPr>
          <p:cNvSpPr>
            <a:spLocks noGrp="1"/>
          </p:cNvSpPr>
          <p:nvPr>
            <p:ph type="title"/>
          </p:nvPr>
        </p:nvSpPr>
        <p:spPr>
          <a:xfrm>
            <a:off x="1564106" y="609600"/>
            <a:ext cx="9940506" cy="1724526"/>
          </a:xfrm>
        </p:spPr>
        <p:txBody>
          <a:bodyPr>
            <a:normAutofit/>
          </a:bodyPr>
          <a:lstStyle/>
          <a:p>
            <a:r>
              <a:rPr lang="fr-FR" sz="3600" dirty="0"/>
              <a:t>Les informations des formulaires doivent avoir un format bien précis :</a:t>
            </a:r>
          </a:p>
        </p:txBody>
      </p:sp>
      <p:sp>
        <p:nvSpPr>
          <p:cNvPr id="4" name="Espace réservé du numéro de diapositive 3">
            <a:extLst>
              <a:ext uri="{FF2B5EF4-FFF2-40B4-BE49-F238E27FC236}">
                <a16:creationId xmlns:a16="http://schemas.microsoft.com/office/drawing/2014/main" id="{2DBCAF02-B886-4DF6-8D3F-FE0738AD844C}"/>
              </a:ext>
            </a:extLst>
          </p:cNvPr>
          <p:cNvSpPr>
            <a:spLocks noGrp="1"/>
          </p:cNvSpPr>
          <p:nvPr>
            <p:ph type="sldNum" sz="quarter" idx="12"/>
          </p:nvPr>
        </p:nvSpPr>
        <p:spPr/>
        <p:txBody>
          <a:bodyPr/>
          <a:lstStyle/>
          <a:p>
            <a:fld id="{D57F1E4F-1CFF-5643-939E-217C01CDF565}" type="slidenum">
              <a:rPr lang="en-US" smtClean="0"/>
              <a:pPr/>
              <a:t>30</a:t>
            </a:fld>
            <a:endParaRPr lang="en-US" dirty="0"/>
          </a:p>
        </p:txBody>
      </p:sp>
      <p:pic>
        <p:nvPicPr>
          <p:cNvPr id="5" name="Image 4">
            <a:extLst>
              <a:ext uri="{FF2B5EF4-FFF2-40B4-BE49-F238E27FC236}">
                <a16:creationId xmlns:a16="http://schemas.microsoft.com/office/drawing/2014/main" id="{7AD7FD8E-6FC6-4CEE-8980-08A8C6886BF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825231" y="2430377"/>
            <a:ext cx="7533957" cy="3537286"/>
          </a:xfrm>
          <a:prstGeom prst="rect">
            <a:avLst/>
          </a:prstGeom>
          <a:noFill/>
          <a:ln>
            <a:noFill/>
          </a:ln>
        </p:spPr>
      </p:pic>
      <p:sp>
        <p:nvSpPr>
          <p:cNvPr id="7" name="ZoneTexte 6">
            <a:extLst>
              <a:ext uri="{FF2B5EF4-FFF2-40B4-BE49-F238E27FC236}">
                <a16:creationId xmlns:a16="http://schemas.microsoft.com/office/drawing/2014/main" id="{2A9B6FD8-8EBE-48AA-A1CF-44837DBCAC2F}"/>
              </a:ext>
            </a:extLst>
          </p:cNvPr>
          <p:cNvSpPr txBox="1"/>
          <p:nvPr/>
        </p:nvSpPr>
        <p:spPr>
          <a:xfrm>
            <a:off x="3717758" y="6248400"/>
            <a:ext cx="5233737" cy="461665"/>
          </a:xfrm>
          <a:prstGeom prst="rect">
            <a:avLst/>
          </a:prstGeom>
          <a:noFill/>
        </p:spPr>
        <p:txBody>
          <a:bodyPr wrap="square" rtlCol="0">
            <a:spAutoFit/>
          </a:bodyPr>
          <a:lstStyle/>
          <a:p>
            <a:pPr algn="ctr"/>
            <a:r>
              <a:rPr lang="fr-FR" sz="2400" dirty="0">
                <a:solidFill>
                  <a:schemeClr val="accent2">
                    <a:lumMod val="75000"/>
                  </a:schemeClr>
                </a:solidFill>
              </a:rPr>
              <a:t>Figure 8 : Erreur formulaire  </a:t>
            </a:r>
          </a:p>
        </p:txBody>
      </p:sp>
    </p:spTree>
    <p:extLst>
      <p:ext uri="{BB962C8B-B14F-4D97-AF65-F5344CB8AC3E}">
        <p14:creationId xmlns:p14="http://schemas.microsoft.com/office/powerpoint/2010/main" val="3510662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161422-E114-4139-B85A-D3E42663902B}"/>
              </a:ext>
            </a:extLst>
          </p:cNvPr>
          <p:cNvSpPr>
            <a:spLocks noGrp="1"/>
          </p:cNvSpPr>
          <p:nvPr>
            <p:ph type="ctrTitle"/>
          </p:nvPr>
        </p:nvSpPr>
        <p:spPr/>
        <p:txBody>
          <a:bodyPr/>
          <a:lstStyle/>
          <a:p>
            <a:pPr algn="ctr"/>
            <a:r>
              <a:rPr lang="fr-FR" sz="8000" dirty="0"/>
              <a:t>Réalisation</a:t>
            </a:r>
            <a:r>
              <a:rPr lang="fr-FR" dirty="0"/>
              <a:t> </a:t>
            </a:r>
          </a:p>
        </p:txBody>
      </p:sp>
      <p:sp>
        <p:nvSpPr>
          <p:cNvPr id="4" name="Espace réservé du numéro de diapositive 3">
            <a:extLst>
              <a:ext uri="{FF2B5EF4-FFF2-40B4-BE49-F238E27FC236}">
                <a16:creationId xmlns:a16="http://schemas.microsoft.com/office/drawing/2014/main" id="{21821453-5FC4-4C63-B225-0083D1D552F6}"/>
              </a:ext>
            </a:extLst>
          </p:cNvPr>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3848771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631015-1087-4A10-9C2B-2CF9AD696375}"/>
              </a:ext>
            </a:extLst>
          </p:cNvPr>
          <p:cNvSpPr>
            <a:spLocks noGrp="1"/>
          </p:cNvSpPr>
          <p:nvPr>
            <p:ph type="title"/>
          </p:nvPr>
        </p:nvSpPr>
        <p:spPr>
          <a:xfrm>
            <a:off x="1749288" y="948090"/>
            <a:ext cx="9755324" cy="1113183"/>
          </a:xfrm>
        </p:spPr>
        <p:txBody>
          <a:bodyPr/>
          <a:lstStyle/>
          <a:p>
            <a:r>
              <a:rPr lang="fr-FR" dirty="0"/>
              <a:t>Coté publique :</a:t>
            </a:r>
          </a:p>
        </p:txBody>
      </p:sp>
      <p:sp>
        <p:nvSpPr>
          <p:cNvPr id="3" name="Espace réservé du texte 2">
            <a:extLst>
              <a:ext uri="{FF2B5EF4-FFF2-40B4-BE49-F238E27FC236}">
                <a16:creationId xmlns:a16="http://schemas.microsoft.com/office/drawing/2014/main" id="{8746AD1F-17FE-4D6A-9953-79B4CAC72466}"/>
              </a:ext>
            </a:extLst>
          </p:cNvPr>
          <p:cNvSpPr>
            <a:spLocks noGrp="1"/>
          </p:cNvSpPr>
          <p:nvPr>
            <p:ph type="body" idx="1"/>
          </p:nvPr>
        </p:nvSpPr>
        <p:spPr>
          <a:xfrm>
            <a:off x="1749288" y="2385391"/>
            <a:ext cx="9755324" cy="3524519"/>
          </a:xfrm>
        </p:spPr>
        <p:txBody>
          <a:bodyPr>
            <a:normAutofit/>
          </a:bodyPr>
          <a:lstStyle/>
          <a:p>
            <a:r>
              <a:rPr lang="fr-FR" sz="2800" dirty="0"/>
              <a:t>Ce cote est la page public qui est accessible par tous les visiteurs du site ces derniers peuvent voir les différents services que le cabinet médical fournit ainsi que notre équipe de médecins et leurs profils</a:t>
            </a:r>
          </a:p>
        </p:txBody>
      </p:sp>
      <p:sp>
        <p:nvSpPr>
          <p:cNvPr id="4" name="Espace réservé du numéro de diapositive 3">
            <a:extLst>
              <a:ext uri="{FF2B5EF4-FFF2-40B4-BE49-F238E27FC236}">
                <a16:creationId xmlns:a16="http://schemas.microsoft.com/office/drawing/2014/main" id="{1B20EF26-1A55-480A-8389-02B0614A09B3}"/>
              </a:ext>
            </a:extLst>
          </p:cNvPr>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34716710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EF2257-DCAC-4428-8145-3BF711A9DEA6}"/>
              </a:ext>
            </a:extLst>
          </p:cNvPr>
          <p:cNvSpPr>
            <a:spLocks noGrp="1"/>
          </p:cNvSpPr>
          <p:nvPr>
            <p:ph type="title"/>
          </p:nvPr>
        </p:nvSpPr>
        <p:spPr>
          <a:xfrm>
            <a:off x="2239617" y="478336"/>
            <a:ext cx="9264995" cy="913142"/>
          </a:xfrm>
        </p:spPr>
        <p:txBody>
          <a:bodyPr/>
          <a:lstStyle/>
          <a:p>
            <a:r>
              <a:rPr lang="fr-FR" dirty="0"/>
              <a:t>Accueil : </a:t>
            </a:r>
          </a:p>
        </p:txBody>
      </p:sp>
      <p:pic>
        <p:nvPicPr>
          <p:cNvPr id="5" name="Espace réservé du contenu 4">
            <a:extLst>
              <a:ext uri="{FF2B5EF4-FFF2-40B4-BE49-F238E27FC236}">
                <a16:creationId xmlns:a16="http://schemas.microsoft.com/office/drawing/2014/main" id="{E3C39B17-A2CB-42E1-A428-137F3631F9F2}"/>
              </a:ext>
            </a:extLst>
          </p:cNvPr>
          <p:cNvPicPr>
            <a:picLocks noGrp="1" noChangeAspect="1"/>
          </p:cNvPicPr>
          <p:nvPr>
            <p:ph idx="1"/>
          </p:nvPr>
        </p:nvPicPr>
        <p:blipFill>
          <a:blip r:embed="rId2"/>
          <a:stretch>
            <a:fillRect/>
          </a:stretch>
        </p:blipFill>
        <p:spPr>
          <a:xfrm>
            <a:off x="1515979" y="1152693"/>
            <a:ext cx="9988633" cy="4916803"/>
          </a:xfrm>
        </p:spPr>
      </p:pic>
      <p:sp>
        <p:nvSpPr>
          <p:cNvPr id="6" name="ZoneTexte 5">
            <a:extLst>
              <a:ext uri="{FF2B5EF4-FFF2-40B4-BE49-F238E27FC236}">
                <a16:creationId xmlns:a16="http://schemas.microsoft.com/office/drawing/2014/main" id="{77AE7AB1-C45E-45C9-AE71-5C8ECD4996BD}"/>
              </a:ext>
            </a:extLst>
          </p:cNvPr>
          <p:cNvSpPr txBox="1"/>
          <p:nvPr/>
        </p:nvSpPr>
        <p:spPr>
          <a:xfrm>
            <a:off x="2875722" y="6233890"/>
            <a:ext cx="7620000" cy="461665"/>
          </a:xfrm>
          <a:prstGeom prst="rect">
            <a:avLst/>
          </a:prstGeom>
          <a:noFill/>
        </p:spPr>
        <p:txBody>
          <a:bodyPr wrap="square" rtlCol="0">
            <a:spAutoFit/>
          </a:bodyPr>
          <a:lstStyle/>
          <a:p>
            <a:pPr algn="ctr"/>
            <a:r>
              <a:rPr lang="fr-FR" sz="2400" dirty="0">
                <a:solidFill>
                  <a:schemeClr val="accent2">
                    <a:lumMod val="75000"/>
                  </a:schemeClr>
                </a:solidFill>
              </a:rPr>
              <a:t>Figure 9 : page d’accueil </a:t>
            </a:r>
          </a:p>
        </p:txBody>
      </p:sp>
      <p:sp>
        <p:nvSpPr>
          <p:cNvPr id="7" name="Espace réservé du numéro de diapositive 6">
            <a:extLst>
              <a:ext uri="{FF2B5EF4-FFF2-40B4-BE49-F238E27FC236}">
                <a16:creationId xmlns:a16="http://schemas.microsoft.com/office/drawing/2014/main" id="{CC067F99-5601-482E-8A4A-1D42CDCE5797}"/>
              </a:ext>
            </a:extLst>
          </p:cNvPr>
          <p:cNvSpPr>
            <a:spLocks noGrp="1"/>
          </p:cNvSpPr>
          <p:nvPr>
            <p:ph type="sldNum" sz="quarter" idx="12"/>
          </p:nvPr>
        </p:nvSpPr>
        <p:spPr/>
        <p:txBody>
          <a:bodyPr/>
          <a:lstStyle/>
          <a:p>
            <a:fld id="{D57F1E4F-1CFF-5643-939E-217C01CDF565}" type="slidenum">
              <a:rPr lang="en-US" smtClean="0"/>
              <a:pPr/>
              <a:t>33</a:t>
            </a:fld>
            <a:endParaRPr lang="en-US" dirty="0"/>
          </a:p>
        </p:txBody>
      </p:sp>
    </p:spTree>
    <p:extLst>
      <p:ext uri="{BB962C8B-B14F-4D97-AF65-F5344CB8AC3E}">
        <p14:creationId xmlns:p14="http://schemas.microsoft.com/office/powerpoint/2010/main" val="3828028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2E296D-B282-4A07-9EE7-EC5D7738F3AE}"/>
              </a:ext>
            </a:extLst>
          </p:cNvPr>
          <p:cNvSpPr>
            <a:spLocks noGrp="1"/>
          </p:cNvSpPr>
          <p:nvPr>
            <p:ph type="ctrTitle"/>
          </p:nvPr>
        </p:nvSpPr>
        <p:spPr/>
        <p:txBody>
          <a:bodyPr/>
          <a:lstStyle/>
          <a:p>
            <a:r>
              <a:rPr lang="fr-FR" dirty="0"/>
              <a:t>Coté administrateur :</a:t>
            </a:r>
          </a:p>
        </p:txBody>
      </p:sp>
      <p:sp>
        <p:nvSpPr>
          <p:cNvPr id="4" name="Espace réservé du numéro de diapositive 3">
            <a:extLst>
              <a:ext uri="{FF2B5EF4-FFF2-40B4-BE49-F238E27FC236}">
                <a16:creationId xmlns:a16="http://schemas.microsoft.com/office/drawing/2014/main" id="{B6072911-7E31-46D6-A718-7F535374C3AF}"/>
              </a:ext>
            </a:extLst>
          </p:cNvPr>
          <p:cNvSpPr>
            <a:spLocks noGrp="1"/>
          </p:cNvSpPr>
          <p:nvPr>
            <p:ph type="sldNum" sz="quarter" idx="12"/>
          </p:nvPr>
        </p:nvSpPr>
        <p:spPr/>
        <p:txBody>
          <a:bodyPr/>
          <a:lstStyle/>
          <a:p>
            <a:fld id="{D57F1E4F-1CFF-5643-939E-217C01CDF565}" type="slidenum">
              <a:rPr lang="en-US" smtClean="0"/>
              <a:pPr/>
              <a:t>34</a:t>
            </a:fld>
            <a:endParaRPr lang="en-US" dirty="0"/>
          </a:p>
        </p:txBody>
      </p:sp>
    </p:spTree>
    <p:extLst>
      <p:ext uri="{BB962C8B-B14F-4D97-AF65-F5344CB8AC3E}">
        <p14:creationId xmlns:p14="http://schemas.microsoft.com/office/powerpoint/2010/main" val="8173678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367DE2-539E-4704-B116-8C763F5D5E5B}"/>
              </a:ext>
            </a:extLst>
          </p:cNvPr>
          <p:cNvSpPr>
            <a:spLocks noGrp="1"/>
          </p:cNvSpPr>
          <p:nvPr>
            <p:ph type="title"/>
          </p:nvPr>
        </p:nvSpPr>
        <p:spPr>
          <a:xfrm>
            <a:off x="2589212" y="609600"/>
            <a:ext cx="8915399" cy="1245704"/>
          </a:xfrm>
        </p:spPr>
        <p:txBody>
          <a:bodyPr/>
          <a:lstStyle/>
          <a:p>
            <a:r>
              <a:rPr lang="fr-FR" dirty="0"/>
              <a:t>Secrétaire:</a:t>
            </a:r>
          </a:p>
        </p:txBody>
      </p:sp>
      <p:sp>
        <p:nvSpPr>
          <p:cNvPr id="3" name="Espace réservé du texte 2">
            <a:extLst>
              <a:ext uri="{FF2B5EF4-FFF2-40B4-BE49-F238E27FC236}">
                <a16:creationId xmlns:a16="http://schemas.microsoft.com/office/drawing/2014/main" id="{43C567CE-FD24-4E42-B0D0-C235021B7207}"/>
              </a:ext>
            </a:extLst>
          </p:cNvPr>
          <p:cNvSpPr>
            <a:spLocks noGrp="1"/>
          </p:cNvSpPr>
          <p:nvPr>
            <p:ph type="body" idx="1"/>
          </p:nvPr>
        </p:nvSpPr>
        <p:spPr>
          <a:xfrm>
            <a:off x="2589212" y="1974574"/>
            <a:ext cx="8915399" cy="4883425"/>
          </a:xfrm>
        </p:spPr>
        <p:txBody>
          <a:bodyPr>
            <a:normAutofit/>
          </a:bodyPr>
          <a:lstStyle/>
          <a:p>
            <a:pPr marL="285750" lvl="0" indent="-285750">
              <a:buFont typeface="Arial" panose="020B0604020202020204" pitchFamily="34" charset="0"/>
              <a:buChar char="•"/>
            </a:pPr>
            <a:r>
              <a:rPr lang="fr-FR" sz="2800" dirty="0"/>
              <a:t>Voir son profil.</a:t>
            </a:r>
          </a:p>
          <a:p>
            <a:pPr marL="285750" lvl="0" indent="-285750">
              <a:buFont typeface="Arial" panose="020B0604020202020204" pitchFamily="34" charset="0"/>
              <a:buChar char="•"/>
            </a:pPr>
            <a:r>
              <a:rPr lang="fr-FR" sz="2800" dirty="0"/>
              <a:t>Gérer les rendez-vous.</a:t>
            </a:r>
          </a:p>
          <a:p>
            <a:pPr marL="285750" lvl="0" indent="-285750">
              <a:buFont typeface="Arial" panose="020B0604020202020204" pitchFamily="34" charset="0"/>
              <a:buChar char="•"/>
            </a:pPr>
            <a:r>
              <a:rPr lang="fr-FR" sz="2800" dirty="0"/>
              <a:t>Ajouter, modifier, supprimer des patients.</a:t>
            </a:r>
          </a:p>
          <a:p>
            <a:pPr marL="285750" lvl="0" indent="-285750">
              <a:buFont typeface="Arial" panose="020B0604020202020204" pitchFamily="34" charset="0"/>
              <a:buChar char="•"/>
            </a:pPr>
            <a:r>
              <a:rPr lang="fr-FR" sz="2800" dirty="0"/>
              <a:t>Voir les dossiers des patients.</a:t>
            </a:r>
          </a:p>
          <a:p>
            <a:pPr marL="285750" lvl="0" indent="-285750">
              <a:buFont typeface="Arial" panose="020B0604020202020204" pitchFamily="34" charset="0"/>
              <a:buChar char="•"/>
            </a:pPr>
            <a:r>
              <a:rPr lang="fr-FR" sz="2800" dirty="0"/>
              <a:t>Créer des nouveaux dossiers et ajouter des diagnostique avec les rapports des médecins de la clinique si ces derniers n’ont pas le temp de le faire.</a:t>
            </a:r>
          </a:p>
          <a:p>
            <a:endParaRPr lang="fr-FR" dirty="0"/>
          </a:p>
        </p:txBody>
      </p:sp>
      <p:sp>
        <p:nvSpPr>
          <p:cNvPr id="4" name="Espace réservé du numéro de diapositive 3">
            <a:extLst>
              <a:ext uri="{FF2B5EF4-FFF2-40B4-BE49-F238E27FC236}">
                <a16:creationId xmlns:a16="http://schemas.microsoft.com/office/drawing/2014/main" id="{11D65A23-1831-4C72-A4F8-127C782FBE63}"/>
              </a:ext>
            </a:extLst>
          </p:cNvPr>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33676890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F8287DFB-BC67-4226-BC70-6768946B4FDE}"/>
              </a:ext>
            </a:extLst>
          </p:cNvPr>
          <p:cNvPicPr>
            <a:picLocks noGrp="1" noChangeAspect="1"/>
          </p:cNvPicPr>
          <p:nvPr>
            <p:ph idx="1"/>
          </p:nvPr>
        </p:nvPicPr>
        <p:blipFill>
          <a:blip r:embed="rId2"/>
          <a:stretch>
            <a:fillRect/>
          </a:stretch>
        </p:blipFill>
        <p:spPr>
          <a:xfrm>
            <a:off x="1861930" y="747355"/>
            <a:ext cx="9740348" cy="4937828"/>
          </a:xfrm>
        </p:spPr>
      </p:pic>
      <p:sp>
        <p:nvSpPr>
          <p:cNvPr id="7" name="ZoneTexte 6">
            <a:extLst>
              <a:ext uri="{FF2B5EF4-FFF2-40B4-BE49-F238E27FC236}">
                <a16:creationId xmlns:a16="http://schemas.microsoft.com/office/drawing/2014/main" id="{DEDC7CB7-E6CB-4C91-9AB9-9D4BD5AC08F2}"/>
              </a:ext>
            </a:extLst>
          </p:cNvPr>
          <p:cNvSpPr txBox="1"/>
          <p:nvPr/>
        </p:nvSpPr>
        <p:spPr>
          <a:xfrm>
            <a:off x="3737113" y="5911862"/>
            <a:ext cx="5777948" cy="830997"/>
          </a:xfrm>
          <a:prstGeom prst="rect">
            <a:avLst/>
          </a:prstGeom>
          <a:noFill/>
        </p:spPr>
        <p:txBody>
          <a:bodyPr wrap="square" rtlCol="0">
            <a:spAutoFit/>
          </a:bodyPr>
          <a:lstStyle/>
          <a:p>
            <a:pPr algn="ctr"/>
            <a:r>
              <a:rPr lang="fr-FR" sz="2400" dirty="0">
                <a:solidFill>
                  <a:schemeClr val="accent2">
                    <a:lumMod val="75000"/>
                  </a:schemeClr>
                </a:solidFill>
              </a:rPr>
              <a:t>Figure 10 : coté administrateur « secrétaire »</a:t>
            </a:r>
          </a:p>
        </p:txBody>
      </p:sp>
      <p:sp>
        <p:nvSpPr>
          <p:cNvPr id="8" name="Espace réservé du numéro de diapositive 7">
            <a:extLst>
              <a:ext uri="{FF2B5EF4-FFF2-40B4-BE49-F238E27FC236}">
                <a16:creationId xmlns:a16="http://schemas.microsoft.com/office/drawing/2014/main" id="{A7760855-9700-4086-9B9A-5C2034F624DD}"/>
              </a:ext>
            </a:extLst>
          </p:cNvPr>
          <p:cNvSpPr>
            <a:spLocks noGrp="1"/>
          </p:cNvSpPr>
          <p:nvPr>
            <p:ph type="sldNum" sz="quarter" idx="12"/>
          </p:nvPr>
        </p:nvSpPr>
        <p:spPr/>
        <p:txBody>
          <a:bodyPr/>
          <a:lstStyle/>
          <a:p>
            <a:fld id="{D57F1E4F-1CFF-5643-939E-217C01CDF565}" type="slidenum">
              <a:rPr lang="en-US" smtClean="0"/>
              <a:pPr/>
              <a:t>36</a:t>
            </a:fld>
            <a:endParaRPr lang="en-US" dirty="0"/>
          </a:p>
        </p:txBody>
      </p:sp>
    </p:spTree>
    <p:extLst>
      <p:ext uri="{BB962C8B-B14F-4D97-AF65-F5344CB8AC3E}">
        <p14:creationId xmlns:p14="http://schemas.microsoft.com/office/powerpoint/2010/main" val="11818627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F9B4F7-62AC-4DC6-B224-61EC28A8E6C1}"/>
              </a:ext>
            </a:extLst>
          </p:cNvPr>
          <p:cNvSpPr>
            <a:spLocks noGrp="1"/>
          </p:cNvSpPr>
          <p:nvPr>
            <p:ph type="title"/>
          </p:nvPr>
        </p:nvSpPr>
        <p:spPr>
          <a:xfrm>
            <a:off x="2589211" y="808383"/>
            <a:ext cx="8915399" cy="1007165"/>
          </a:xfrm>
        </p:spPr>
        <p:txBody>
          <a:bodyPr/>
          <a:lstStyle/>
          <a:p>
            <a:r>
              <a:rPr lang="fr-FR" dirty="0"/>
              <a:t>Médecin :</a:t>
            </a:r>
          </a:p>
        </p:txBody>
      </p:sp>
      <p:sp>
        <p:nvSpPr>
          <p:cNvPr id="3" name="Espace réservé du texte 2">
            <a:extLst>
              <a:ext uri="{FF2B5EF4-FFF2-40B4-BE49-F238E27FC236}">
                <a16:creationId xmlns:a16="http://schemas.microsoft.com/office/drawing/2014/main" id="{72397CC0-E75C-4382-8632-684C0267B178}"/>
              </a:ext>
            </a:extLst>
          </p:cNvPr>
          <p:cNvSpPr>
            <a:spLocks noGrp="1"/>
          </p:cNvSpPr>
          <p:nvPr>
            <p:ph type="body" idx="1"/>
          </p:nvPr>
        </p:nvSpPr>
        <p:spPr>
          <a:xfrm>
            <a:off x="2589212" y="1921565"/>
            <a:ext cx="8915399" cy="3988345"/>
          </a:xfrm>
        </p:spPr>
        <p:txBody>
          <a:bodyPr/>
          <a:lstStyle/>
          <a:p>
            <a:pPr marL="285750" lvl="0" indent="-285750">
              <a:buFont typeface="Arial" panose="020B0604020202020204" pitchFamily="34" charset="0"/>
              <a:buChar char="•"/>
            </a:pPr>
            <a:r>
              <a:rPr lang="fr-FR" sz="2800" dirty="0"/>
              <a:t>Voir son profil.</a:t>
            </a:r>
          </a:p>
          <a:p>
            <a:pPr marL="285750" lvl="0" indent="-285750">
              <a:buFont typeface="Arial" panose="020B0604020202020204" pitchFamily="34" charset="0"/>
              <a:buChar char="•"/>
            </a:pPr>
            <a:r>
              <a:rPr lang="fr-FR" sz="2800" dirty="0"/>
              <a:t>Ajouter des diagnostique à un dossier.</a:t>
            </a:r>
          </a:p>
          <a:p>
            <a:pPr marL="285750" lvl="0" indent="-285750">
              <a:buFont typeface="Arial" panose="020B0604020202020204" pitchFamily="34" charset="0"/>
              <a:buChar char="•"/>
            </a:pPr>
            <a:r>
              <a:rPr lang="fr-FR" sz="2800" dirty="0"/>
              <a:t>Créer de nouveaux dossiers.</a:t>
            </a:r>
          </a:p>
          <a:p>
            <a:endParaRPr lang="fr-FR" dirty="0"/>
          </a:p>
        </p:txBody>
      </p:sp>
      <p:sp>
        <p:nvSpPr>
          <p:cNvPr id="4" name="Espace réservé du numéro de diapositive 3">
            <a:extLst>
              <a:ext uri="{FF2B5EF4-FFF2-40B4-BE49-F238E27FC236}">
                <a16:creationId xmlns:a16="http://schemas.microsoft.com/office/drawing/2014/main" id="{B5A89892-2AEB-4CD2-A844-A8E7CE93D5AC}"/>
              </a:ext>
            </a:extLst>
          </p:cNvPr>
          <p:cNvSpPr>
            <a:spLocks noGrp="1"/>
          </p:cNvSpPr>
          <p:nvPr>
            <p:ph type="sldNum" sz="quarter" idx="12"/>
          </p:nvPr>
        </p:nvSpPr>
        <p:spPr/>
        <p:txBody>
          <a:bodyPr/>
          <a:lstStyle/>
          <a:p>
            <a:fld id="{D57F1E4F-1CFF-5643-939E-217C01CDF565}" type="slidenum">
              <a:rPr lang="en-US" smtClean="0"/>
              <a:pPr/>
              <a:t>37</a:t>
            </a:fld>
            <a:endParaRPr lang="en-US" dirty="0"/>
          </a:p>
        </p:txBody>
      </p:sp>
    </p:spTree>
    <p:extLst>
      <p:ext uri="{BB962C8B-B14F-4D97-AF65-F5344CB8AC3E}">
        <p14:creationId xmlns:p14="http://schemas.microsoft.com/office/powerpoint/2010/main" val="16282713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0AE4DB36-7E9A-494D-8DBD-98D88B8BB9E6}"/>
              </a:ext>
            </a:extLst>
          </p:cNvPr>
          <p:cNvPicPr>
            <a:picLocks noGrp="1" noChangeAspect="1"/>
          </p:cNvPicPr>
          <p:nvPr>
            <p:ph idx="1"/>
          </p:nvPr>
        </p:nvPicPr>
        <p:blipFill>
          <a:blip r:embed="rId2"/>
          <a:stretch>
            <a:fillRect/>
          </a:stretch>
        </p:blipFill>
        <p:spPr>
          <a:xfrm>
            <a:off x="2133601" y="636104"/>
            <a:ext cx="9461500" cy="4969566"/>
          </a:xfrm>
        </p:spPr>
      </p:pic>
      <p:sp>
        <p:nvSpPr>
          <p:cNvPr id="6" name="ZoneTexte 5">
            <a:extLst>
              <a:ext uri="{FF2B5EF4-FFF2-40B4-BE49-F238E27FC236}">
                <a16:creationId xmlns:a16="http://schemas.microsoft.com/office/drawing/2014/main" id="{3E838659-9A5D-4047-9F22-4894CA6B865D}"/>
              </a:ext>
            </a:extLst>
          </p:cNvPr>
          <p:cNvSpPr txBox="1"/>
          <p:nvPr/>
        </p:nvSpPr>
        <p:spPr>
          <a:xfrm>
            <a:off x="3060977" y="6037230"/>
            <a:ext cx="7606748" cy="461665"/>
          </a:xfrm>
          <a:prstGeom prst="rect">
            <a:avLst/>
          </a:prstGeom>
          <a:noFill/>
        </p:spPr>
        <p:txBody>
          <a:bodyPr wrap="square" rtlCol="0">
            <a:spAutoFit/>
          </a:bodyPr>
          <a:lstStyle/>
          <a:p>
            <a:pPr algn="ctr"/>
            <a:r>
              <a:rPr lang="fr-FR" sz="2400" dirty="0">
                <a:solidFill>
                  <a:schemeClr val="accent2">
                    <a:lumMod val="75000"/>
                  </a:schemeClr>
                </a:solidFill>
              </a:rPr>
              <a:t>Figure 11 : coté contrôle du médecin </a:t>
            </a:r>
          </a:p>
        </p:txBody>
      </p:sp>
      <p:sp>
        <p:nvSpPr>
          <p:cNvPr id="7" name="Espace réservé du numéro de diapositive 6">
            <a:extLst>
              <a:ext uri="{FF2B5EF4-FFF2-40B4-BE49-F238E27FC236}">
                <a16:creationId xmlns:a16="http://schemas.microsoft.com/office/drawing/2014/main" id="{BB110638-40DE-4D42-84F6-F4466C93F9D1}"/>
              </a:ext>
            </a:extLst>
          </p:cNvPr>
          <p:cNvSpPr>
            <a:spLocks noGrp="1"/>
          </p:cNvSpPr>
          <p:nvPr>
            <p:ph type="sldNum" sz="quarter" idx="12"/>
          </p:nvPr>
        </p:nvSpPr>
        <p:spPr/>
        <p:txBody>
          <a:bodyPr/>
          <a:lstStyle/>
          <a:p>
            <a:fld id="{D57F1E4F-1CFF-5643-939E-217C01CDF565}" type="slidenum">
              <a:rPr lang="en-US" smtClean="0"/>
              <a:pPr/>
              <a:t>38</a:t>
            </a:fld>
            <a:endParaRPr lang="en-US" dirty="0"/>
          </a:p>
        </p:txBody>
      </p:sp>
    </p:spTree>
    <p:extLst>
      <p:ext uri="{BB962C8B-B14F-4D97-AF65-F5344CB8AC3E}">
        <p14:creationId xmlns:p14="http://schemas.microsoft.com/office/powerpoint/2010/main" val="654253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03781D-400A-46A9-BFB1-2B446B55E546}"/>
              </a:ext>
            </a:extLst>
          </p:cNvPr>
          <p:cNvSpPr>
            <a:spLocks noGrp="1"/>
          </p:cNvSpPr>
          <p:nvPr>
            <p:ph type="ctrTitle"/>
          </p:nvPr>
        </p:nvSpPr>
        <p:spPr/>
        <p:txBody>
          <a:bodyPr>
            <a:normAutofit/>
          </a:bodyPr>
          <a:lstStyle/>
          <a:p>
            <a:pPr algn="ctr"/>
            <a:r>
              <a:rPr lang="fr-FR" dirty="0"/>
              <a:t>Coté patient : </a:t>
            </a:r>
          </a:p>
        </p:txBody>
      </p:sp>
      <p:sp>
        <p:nvSpPr>
          <p:cNvPr id="4" name="Espace réservé du numéro de diapositive 3">
            <a:extLst>
              <a:ext uri="{FF2B5EF4-FFF2-40B4-BE49-F238E27FC236}">
                <a16:creationId xmlns:a16="http://schemas.microsoft.com/office/drawing/2014/main" id="{ED1D9294-C8EE-4B68-9ACF-3BC408A6FDBD}"/>
              </a:ext>
            </a:extLst>
          </p:cNvPr>
          <p:cNvSpPr>
            <a:spLocks noGrp="1"/>
          </p:cNvSpPr>
          <p:nvPr>
            <p:ph type="sldNum" sz="quarter" idx="12"/>
          </p:nvPr>
        </p:nvSpPr>
        <p:spPr/>
        <p:txBody>
          <a:bodyPr/>
          <a:lstStyle/>
          <a:p>
            <a:fld id="{D57F1E4F-1CFF-5643-939E-217C01CDF565}" type="slidenum">
              <a:rPr lang="en-US" smtClean="0"/>
              <a:pPr/>
              <a:t>39</a:t>
            </a:fld>
            <a:endParaRPr lang="en-US" dirty="0"/>
          </a:p>
        </p:txBody>
      </p:sp>
    </p:spTree>
    <p:extLst>
      <p:ext uri="{BB962C8B-B14F-4D97-AF65-F5344CB8AC3E}">
        <p14:creationId xmlns:p14="http://schemas.microsoft.com/office/powerpoint/2010/main" val="1859518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6B697F-5DB1-4390-A7B4-34AFD4367CB5}"/>
              </a:ext>
            </a:extLst>
          </p:cNvPr>
          <p:cNvSpPr>
            <a:spLocks noGrp="1"/>
          </p:cNvSpPr>
          <p:nvPr>
            <p:ph type="ctrTitle"/>
          </p:nvPr>
        </p:nvSpPr>
        <p:spPr>
          <a:xfrm>
            <a:off x="2353435" y="237988"/>
            <a:ext cx="8915399" cy="1007164"/>
          </a:xfrm>
        </p:spPr>
        <p:txBody>
          <a:bodyPr>
            <a:noAutofit/>
          </a:bodyPr>
          <a:lstStyle/>
          <a:p>
            <a:r>
              <a:rPr lang="fr-FR" sz="7200" dirty="0"/>
              <a:t>Introduction </a:t>
            </a:r>
          </a:p>
        </p:txBody>
      </p:sp>
      <p:sp>
        <p:nvSpPr>
          <p:cNvPr id="3" name="Sous-titre 2">
            <a:extLst>
              <a:ext uri="{FF2B5EF4-FFF2-40B4-BE49-F238E27FC236}">
                <a16:creationId xmlns:a16="http://schemas.microsoft.com/office/drawing/2014/main" id="{B199F65A-F335-4368-B13C-AC3C481B1F02}"/>
              </a:ext>
            </a:extLst>
          </p:cNvPr>
          <p:cNvSpPr>
            <a:spLocks noGrp="1"/>
          </p:cNvSpPr>
          <p:nvPr>
            <p:ph type="subTitle" idx="1"/>
          </p:nvPr>
        </p:nvSpPr>
        <p:spPr>
          <a:xfrm>
            <a:off x="2320374" y="1510748"/>
            <a:ext cx="8915399" cy="4896679"/>
          </a:xfrm>
        </p:spPr>
        <p:txBody>
          <a:bodyPr>
            <a:noAutofit/>
          </a:bodyPr>
          <a:lstStyle/>
          <a:p>
            <a:r>
              <a:rPr lang="fr-FR" sz="3200" dirty="0"/>
              <a:t>En ces temps moderne la technologie est utilisé dans diffèrent domaine et a rendu l'utilisation de ces derniers beaucoup plus facile et a portée de main, la médecine fait partie de l’un de ces derniers ,pour cela dans ce projet on va vous présenter l’un des moyen auxquelles nous avant pensé pour que les patients puissent suivre leur états partout dans le monde a tout temp et toute heures.   </a:t>
            </a:r>
          </a:p>
          <a:p>
            <a:endParaRPr lang="fr-FR" sz="3200" dirty="0"/>
          </a:p>
        </p:txBody>
      </p:sp>
      <p:sp>
        <p:nvSpPr>
          <p:cNvPr id="4" name="Espace réservé du numéro de diapositive 3">
            <a:extLst>
              <a:ext uri="{FF2B5EF4-FFF2-40B4-BE49-F238E27FC236}">
                <a16:creationId xmlns:a16="http://schemas.microsoft.com/office/drawing/2014/main" id="{D7B36513-7F25-4DB5-B44E-F6BC3F283610}"/>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35280973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54BA6F-1E4D-4E26-8539-B6554D7D4F8A}"/>
              </a:ext>
            </a:extLst>
          </p:cNvPr>
          <p:cNvSpPr>
            <a:spLocks noGrp="1"/>
          </p:cNvSpPr>
          <p:nvPr>
            <p:ph type="title"/>
          </p:nvPr>
        </p:nvSpPr>
        <p:spPr>
          <a:xfrm>
            <a:off x="2146852" y="609600"/>
            <a:ext cx="9357759" cy="1219200"/>
          </a:xfrm>
        </p:spPr>
        <p:txBody>
          <a:bodyPr>
            <a:normAutofit fontScale="90000"/>
          </a:bodyPr>
          <a:lstStyle/>
          <a:p>
            <a:r>
              <a:rPr lang="fr-FR" sz="4400" dirty="0"/>
              <a:t>Les patients peuvent :</a:t>
            </a:r>
            <a:br>
              <a:rPr lang="fr-FR" dirty="0"/>
            </a:br>
            <a:endParaRPr lang="fr-FR" dirty="0"/>
          </a:p>
        </p:txBody>
      </p:sp>
      <p:sp>
        <p:nvSpPr>
          <p:cNvPr id="3" name="Espace réservé du texte 2">
            <a:extLst>
              <a:ext uri="{FF2B5EF4-FFF2-40B4-BE49-F238E27FC236}">
                <a16:creationId xmlns:a16="http://schemas.microsoft.com/office/drawing/2014/main" id="{8C24F5ED-680F-472C-981B-2FE64397DB4C}"/>
              </a:ext>
            </a:extLst>
          </p:cNvPr>
          <p:cNvSpPr>
            <a:spLocks noGrp="1"/>
          </p:cNvSpPr>
          <p:nvPr>
            <p:ph type="body" idx="1"/>
          </p:nvPr>
        </p:nvSpPr>
        <p:spPr>
          <a:xfrm>
            <a:off x="2589212" y="1921565"/>
            <a:ext cx="8915399" cy="3988345"/>
          </a:xfrm>
        </p:spPr>
        <p:txBody>
          <a:bodyPr/>
          <a:lstStyle/>
          <a:p>
            <a:pPr marL="342900" lvl="0" indent="-342900">
              <a:buFont typeface="Arial" panose="020B0604020202020204" pitchFamily="34" charset="0"/>
              <a:buChar char="•"/>
            </a:pPr>
            <a:r>
              <a:rPr lang="fr-FR" sz="2400" dirty="0"/>
              <a:t>Voir leurs profils. </a:t>
            </a:r>
          </a:p>
          <a:p>
            <a:pPr marL="342900" lvl="0" indent="-342900">
              <a:buFont typeface="Arial" panose="020B0604020202020204" pitchFamily="34" charset="0"/>
              <a:buChar char="•"/>
            </a:pPr>
            <a:r>
              <a:rPr lang="fr-FR" sz="2400" dirty="0"/>
              <a:t>Consulter leurs dossiers. </a:t>
            </a:r>
          </a:p>
          <a:p>
            <a:pPr marL="342900" lvl="0" indent="-342900">
              <a:buFont typeface="Arial" panose="020B0604020202020204" pitchFamily="34" charset="0"/>
              <a:buChar char="•"/>
            </a:pPr>
            <a:r>
              <a:rPr lang="fr-FR" sz="2400" dirty="0"/>
              <a:t>Voir les différents diagnostique du dossier.</a:t>
            </a:r>
          </a:p>
          <a:p>
            <a:pPr marL="342900" lvl="0" indent="-342900">
              <a:buFont typeface="Arial" panose="020B0604020202020204" pitchFamily="34" charset="0"/>
              <a:buChar char="•"/>
            </a:pPr>
            <a:r>
              <a:rPr lang="fr-FR" sz="2400" dirty="0"/>
              <a:t>Prendre des rendez-vous.</a:t>
            </a:r>
          </a:p>
          <a:p>
            <a:pPr marL="342900" lvl="0" indent="-342900">
              <a:buFont typeface="Arial" panose="020B0604020202020204" pitchFamily="34" charset="0"/>
              <a:buChar char="•"/>
            </a:pPr>
            <a:r>
              <a:rPr lang="fr-FR" sz="2400" dirty="0"/>
              <a:t>Ajouter une urgence</a:t>
            </a:r>
            <a:r>
              <a:rPr lang="fr-FR" dirty="0"/>
              <a:t>.</a:t>
            </a:r>
          </a:p>
          <a:p>
            <a:endParaRPr lang="fr-FR" dirty="0"/>
          </a:p>
        </p:txBody>
      </p:sp>
      <p:sp>
        <p:nvSpPr>
          <p:cNvPr id="4" name="Espace réservé du numéro de diapositive 3">
            <a:extLst>
              <a:ext uri="{FF2B5EF4-FFF2-40B4-BE49-F238E27FC236}">
                <a16:creationId xmlns:a16="http://schemas.microsoft.com/office/drawing/2014/main" id="{5FF2088D-2558-4B3C-9856-6AC4E59FA56F}"/>
              </a:ext>
            </a:extLst>
          </p:cNvPr>
          <p:cNvSpPr>
            <a:spLocks noGrp="1"/>
          </p:cNvSpPr>
          <p:nvPr>
            <p:ph type="sldNum" sz="quarter" idx="12"/>
          </p:nvPr>
        </p:nvSpPr>
        <p:spPr/>
        <p:txBody>
          <a:bodyPr/>
          <a:lstStyle/>
          <a:p>
            <a:fld id="{D57F1E4F-1CFF-5643-939E-217C01CDF565}" type="slidenum">
              <a:rPr lang="en-US" smtClean="0"/>
              <a:pPr/>
              <a:t>40</a:t>
            </a:fld>
            <a:endParaRPr lang="en-US" dirty="0"/>
          </a:p>
        </p:txBody>
      </p:sp>
    </p:spTree>
    <p:extLst>
      <p:ext uri="{BB962C8B-B14F-4D97-AF65-F5344CB8AC3E}">
        <p14:creationId xmlns:p14="http://schemas.microsoft.com/office/powerpoint/2010/main" val="24585402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515EAB20-23BC-458F-982D-953AC3F063AD}"/>
              </a:ext>
            </a:extLst>
          </p:cNvPr>
          <p:cNvPicPr>
            <a:picLocks noGrp="1" noChangeAspect="1"/>
          </p:cNvPicPr>
          <p:nvPr>
            <p:ph idx="1"/>
          </p:nvPr>
        </p:nvPicPr>
        <p:blipFill>
          <a:blip r:embed="rId2"/>
          <a:stretch>
            <a:fillRect/>
          </a:stretch>
        </p:blipFill>
        <p:spPr>
          <a:xfrm>
            <a:off x="1805717" y="755374"/>
            <a:ext cx="9988718" cy="4800437"/>
          </a:xfrm>
        </p:spPr>
      </p:pic>
      <p:sp>
        <p:nvSpPr>
          <p:cNvPr id="6" name="ZoneTexte 5">
            <a:extLst>
              <a:ext uri="{FF2B5EF4-FFF2-40B4-BE49-F238E27FC236}">
                <a16:creationId xmlns:a16="http://schemas.microsoft.com/office/drawing/2014/main" id="{71450108-4F20-46EA-9483-042801FBA7E2}"/>
              </a:ext>
            </a:extLst>
          </p:cNvPr>
          <p:cNvSpPr txBox="1"/>
          <p:nvPr/>
        </p:nvSpPr>
        <p:spPr>
          <a:xfrm>
            <a:off x="3458817" y="5817704"/>
            <a:ext cx="6467061" cy="461665"/>
          </a:xfrm>
          <a:prstGeom prst="rect">
            <a:avLst/>
          </a:prstGeom>
          <a:noFill/>
        </p:spPr>
        <p:txBody>
          <a:bodyPr wrap="square" rtlCol="0">
            <a:spAutoFit/>
          </a:bodyPr>
          <a:lstStyle/>
          <a:p>
            <a:pPr algn="ctr"/>
            <a:r>
              <a:rPr lang="fr-FR" sz="2400" dirty="0">
                <a:solidFill>
                  <a:schemeClr val="accent2">
                    <a:lumMod val="75000"/>
                  </a:schemeClr>
                </a:solidFill>
              </a:rPr>
              <a:t>Figure 12 : patients panel </a:t>
            </a:r>
          </a:p>
        </p:txBody>
      </p:sp>
      <p:sp>
        <p:nvSpPr>
          <p:cNvPr id="7" name="Espace réservé du numéro de diapositive 6">
            <a:extLst>
              <a:ext uri="{FF2B5EF4-FFF2-40B4-BE49-F238E27FC236}">
                <a16:creationId xmlns:a16="http://schemas.microsoft.com/office/drawing/2014/main" id="{AE8800BB-800A-46BE-A795-50D5B122659D}"/>
              </a:ext>
            </a:extLst>
          </p:cNvPr>
          <p:cNvSpPr>
            <a:spLocks noGrp="1"/>
          </p:cNvSpPr>
          <p:nvPr>
            <p:ph type="sldNum" sz="quarter" idx="12"/>
          </p:nvPr>
        </p:nvSpPr>
        <p:spPr/>
        <p:txBody>
          <a:bodyPr/>
          <a:lstStyle/>
          <a:p>
            <a:fld id="{D57F1E4F-1CFF-5643-939E-217C01CDF565}" type="slidenum">
              <a:rPr lang="en-US" smtClean="0"/>
              <a:pPr/>
              <a:t>41</a:t>
            </a:fld>
            <a:endParaRPr lang="en-US" dirty="0"/>
          </a:p>
        </p:txBody>
      </p:sp>
    </p:spTree>
    <p:extLst>
      <p:ext uri="{BB962C8B-B14F-4D97-AF65-F5344CB8AC3E}">
        <p14:creationId xmlns:p14="http://schemas.microsoft.com/office/powerpoint/2010/main" val="3925996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E8BEC0-37F3-409C-9F15-654719415C72}"/>
              </a:ext>
            </a:extLst>
          </p:cNvPr>
          <p:cNvSpPr>
            <a:spLocks noGrp="1"/>
          </p:cNvSpPr>
          <p:nvPr>
            <p:ph type="ctrTitle"/>
          </p:nvPr>
        </p:nvSpPr>
        <p:spPr>
          <a:xfrm>
            <a:off x="2085631" y="424070"/>
            <a:ext cx="8915399" cy="1060174"/>
          </a:xfrm>
        </p:spPr>
        <p:txBody>
          <a:bodyPr/>
          <a:lstStyle/>
          <a:p>
            <a:r>
              <a:rPr lang="fr-FR" dirty="0"/>
              <a:t>Problématique</a:t>
            </a:r>
          </a:p>
        </p:txBody>
      </p:sp>
      <p:sp>
        <p:nvSpPr>
          <p:cNvPr id="3" name="Sous-titre 2">
            <a:extLst>
              <a:ext uri="{FF2B5EF4-FFF2-40B4-BE49-F238E27FC236}">
                <a16:creationId xmlns:a16="http://schemas.microsoft.com/office/drawing/2014/main" id="{0E8A1FE2-B36F-4286-82EB-3C2100C64868}"/>
              </a:ext>
            </a:extLst>
          </p:cNvPr>
          <p:cNvSpPr>
            <a:spLocks noGrp="1"/>
          </p:cNvSpPr>
          <p:nvPr>
            <p:ph type="subTitle" idx="1"/>
          </p:nvPr>
        </p:nvSpPr>
        <p:spPr>
          <a:xfrm>
            <a:off x="2085631" y="1934817"/>
            <a:ext cx="9377499" cy="4499113"/>
          </a:xfrm>
        </p:spPr>
        <p:txBody>
          <a:bodyPr>
            <a:noAutofit/>
          </a:bodyPr>
          <a:lstStyle/>
          <a:p>
            <a:pPr marL="571500" indent="-571500">
              <a:buClr>
                <a:schemeClr val="accent2">
                  <a:lumMod val="75000"/>
                </a:schemeClr>
              </a:buClr>
              <a:buFont typeface="Wingdings" panose="05000000000000000000" pitchFamily="2" charset="2"/>
              <a:buChar char="Ø"/>
            </a:pPr>
            <a:r>
              <a:rPr lang="fr-FR" sz="3600" dirty="0"/>
              <a:t>Probabilité de perdre certaine partie du dossier.</a:t>
            </a:r>
          </a:p>
          <a:p>
            <a:pPr marL="571500" indent="-571500">
              <a:buClr>
                <a:schemeClr val="accent2">
                  <a:lumMod val="75000"/>
                </a:schemeClr>
              </a:buClr>
              <a:buFont typeface="Wingdings" panose="05000000000000000000" pitchFamily="2" charset="2"/>
              <a:buChar char="Ø"/>
            </a:pPr>
            <a:r>
              <a:rPr lang="fr-FR" sz="3600" dirty="0"/>
              <a:t>La mise a jour du dossier quand le Suivi médicale se fait entre différente institues.</a:t>
            </a:r>
          </a:p>
          <a:p>
            <a:pPr marL="571500" indent="-571500">
              <a:buClr>
                <a:schemeClr val="accent2">
                  <a:lumMod val="75000"/>
                </a:schemeClr>
              </a:buClr>
              <a:buFont typeface="Wingdings" panose="05000000000000000000" pitchFamily="2" charset="2"/>
              <a:buChar char="Ø"/>
            </a:pPr>
            <a:r>
              <a:rPr lang="fr-FR" sz="3600" dirty="0"/>
              <a:t>Problème de temp (analyse , radio, ..).</a:t>
            </a:r>
          </a:p>
          <a:p>
            <a:pPr>
              <a:buClr>
                <a:schemeClr val="accent2">
                  <a:lumMod val="75000"/>
                </a:schemeClr>
              </a:buClr>
            </a:pPr>
            <a:endParaRPr lang="fr-FR" sz="3600" dirty="0"/>
          </a:p>
        </p:txBody>
      </p:sp>
      <p:sp>
        <p:nvSpPr>
          <p:cNvPr id="4" name="Espace réservé du numéro de diapositive 3">
            <a:extLst>
              <a:ext uri="{FF2B5EF4-FFF2-40B4-BE49-F238E27FC236}">
                <a16:creationId xmlns:a16="http://schemas.microsoft.com/office/drawing/2014/main" id="{6750BDC0-C67F-44BE-A38B-98D7E9521274}"/>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3996391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E29353-E58B-46B9-A131-5BF4C52B0042}"/>
              </a:ext>
            </a:extLst>
          </p:cNvPr>
          <p:cNvSpPr>
            <a:spLocks noGrp="1"/>
          </p:cNvSpPr>
          <p:nvPr>
            <p:ph type="ctrTitle"/>
          </p:nvPr>
        </p:nvSpPr>
        <p:spPr>
          <a:xfrm>
            <a:off x="1842052" y="92765"/>
            <a:ext cx="9662559" cy="1007165"/>
          </a:xfrm>
        </p:spPr>
        <p:txBody>
          <a:bodyPr/>
          <a:lstStyle/>
          <a:p>
            <a:r>
              <a:rPr lang="fr-FR" dirty="0"/>
              <a:t>Objectifs </a:t>
            </a:r>
          </a:p>
        </p:txBody>
      </p:sp>
      <p:sp>
        <p:nvSpPr>
          <p:cNvPr id="3" name="Sous-titre 2">
            <a:extLst>
              <a:ext uri="{FF2B5EF4-FFF2-40B4-BE49-F238E27FC236}">
                <a16:creationId xmlns:a16="http://schemas.microsoft.com/office/drawing/2014/main" id="{429B8C11-9EEB-40DF-BD9A-CCF34C6E8E69}"/>
              </a:ext>
            </a:extLst>
          </p:cNvPr>
          <p:cNvSpPr>
            <a:spLocks noGrp="1"/>
          </p:cNvSpPr>
          <p:nvPr>
            <p:ph type="subTitle" idx="1"/>
          </p:nvPr>
        </p:nvSpPr>
        <p:spPr>
          <a:xfrm>
            <a:off x="1842052" y="1258958"/>
            <a:ext cx="9662559" cy="5599042"/>
          </a:xfrm>
        </p:spPr>
        <p:txBody>
          <a:bodyPr>
            <a:noAutofit/>
          </a:bodyPr>
          <a:lstStyle/>
          <a:p>
            <a:pPr marL="457200" indent="-457200">
              <a:spcBef>
                <a:spcPts val="600"/>
              </a:spcBef>
              <a:buClr>
                <a:schemeClr val="accent2">
                  <a:lumMod val="75000"/>
                </a:schemeClr>
              </a:buClr>
              <a:buFont typeface="Wingdings" panose="05000000000000000000" pitchFamily="2" charset="2"/>
              <a:buChar char="Ø"/>
            </a:pPr>
            <a:r>
              <a:rPr lang="fr-FR" sz="2800" dirty="0"/>
              <a:t> Les patients peuvent connaitre leur états de santé a tout instant après les visites. </a:t>
            </a:r>
          </a:p>
          <a:p>
            <a:pPr marL="457200" indent="-457200">
              <a:spcBef>
                <a:spcPts val="600"/>
              </a:spcBef>
              <a:buClr>
                <a:schemeClr val="accent2">
                  <a:lumMod val="75000"/>
                </a:schemeClr>
              </a:buClr>
              <a:buFont typeface="Wingdings" panose="05000000000000000000" pitchFamily="2" charset="2"/>
              <a:buChar char="Ø"/>
            </a:pPr>
            <a:r>
              <a:rPr lang="fr-FR" sz="2800" dirty="0"/>
              <a:t>Communication entre médecin et médecin. </a:t>
            </a:r>
          </a:p>
          <a:p>
            <a:pPr marL="457200" indent="-457200">
              <a:spcBef>
                <a:spcPts val="600"/>
              </a:spcBef>
              <a:buClr>
                <a:schemeClr val="accent2">
                  <a:lumMod val="75000"/>
                </a:schemeClr>
              </a:buClr>
              <a:buFont typeface="Wingdings" panose="05000000000000000000" pitchFamily="2" charset="2"/>
              <a:buChar char="Ø"/>
            </a:pPr>
            <a:r>
              <a:rPr lang="fr-FR" sz="2800" dirty="0"/>
              <a:t>Suivi des dossiers médicaux des patients par le médecin .</a:t>
            </a:r>
          </a:p>
          <a:p>
            <a:pPr marL="457200" indent="-457200">
              <a:spcBef>
                <a:spcPts val="600"/>
              </a:spcBef>
              <a:buClr>
                <a:schemeClr val="accent2">
                  <a:lumMod val="75000"/>
                </a:schemeClr>
              </a:buClr>
              <a:buFont typeface="Wingdings" panose="05000000000000000000" pitchFamily="2" charset="2"/>
              <a:buChar char="Ø"/>
            </a:pPr>
            <a:r>
              <a:rPr lang="fr-FR" sz="2800" dirty="0"/>
              <a:t>    Un dossier médicale est un ensemble de documents qui contiennent toutes les informations concernant le suivi d’un patient :</a:t>
            </a:r>
          </a:p>
          <a:p>
            <a:pPr marL="914400" lvl="1" indent="-457200" algn="l">
              <a:spcBef>
                <a:spcPts val="600"/>
              </a:spcBef>
              <a:buFont typeface="Arial" panose="020B0604020202020204" pitchFamily="34" charset="0"/>
              <a:buChar char="•"/>
            </a:pPr>
            <a:r>
              <a:rPr lang="fr-FR" sz="2600" dirty="0">
                <a:solidFill>
                  <a:schemeClr val="tx1">
                    <a:lumMod val="75000"/>
                    <a:lumOff val="25000"/>
                  </a:schemeClr>
                </a:solidFill>
              </a:rPr>
              <a:t>Informations personnelles.</a:t>
            </a:r>
          </a:p>
          <a:p>
            <a:pPr marL="914400" lvl="1" indent="-457200" algn="l">
              <a:spcBef>
                <a:spcPts val="600"/>
              </a:spcBef>
              <a:buFont typeface="Arial" panose="020B0604020202020204" pitchFamily="34" charset="0"/>
              <a:buChar char="•"/>
            </a:pPr>
            <a:r>
              <a:rPr lang="fr-FR" sz="2600" dirty="0">
                <a:solidFill>
                  <a:schemeClr val="tx1">
                    <a:lumMod val="75000"/>
                    <a:lumOff val="25000"/>
                  </a:schemeClr>
                </a:solidFill>
              </a:rPr>
              <a:t>Traitement reçu (médicaments, intervention chirurgicales, radios, analyses, etc.)</a:t>
            </a:r>
          </a:p>
          <a:p>
            <a:pPr marL="914400" lvl="1" indent="-457200" algn="l">
              <a:spcBef>
                <a:spcPts val="600"/>
              </a:spcBef>
              <a:buFont typeface="Arial" panose="020B0604020202020204" pitchFamily="34" charset="0"/>
              <a:buChar char="•"/>
            </a:pPr>
            <a:r>
              <a:rPr lang="fr-FR" sz="2600" dirty="0">
                <a:solidFill>
                  <a:schemeClr val="tx1">
                    <a:lumMod val="75000"/>
                    <a:lumOff val="25000"/>
                  </a:schemeClr>
                </a:solidFill>
              </a:rPr>
              <a:t>Suivi des Rdv .</a:t>
            </a:r>
          </a:p>
          <a:p>
            <a:pPr>
              <a:buFont typeface="Courier New" panose="02070309020205020404" pitchFamily="49" charset="0"/>
              <a:buChar char="o"/>
            </a:pPr>
            <a:endParaRPr lang="fr-FR" sz="2800" dirty="0"/>
          </a:p>
          <a:p>
            <a:endParaRPr lang="fr-FR" sz="2800" dirty="0"/>
          </a:p>
        </p:txBody>
      </p:sp>
      <p:sp>
        <p:nvSpPr>
          <p:cNvPr id="4" name="Espace réservé du numéro de diapositive 3">
            <a:extLst>
              <a:ext uri="{FF2B5EF4-FFF2-40B4-BE49-F238E27FC236}">
                <a16:creationId xmlns:a16="http://schemas.microsoft.com/office/drawing/2014/main" id="{52EDBF26-7BB7-459D-B3A8-8C8931E8DF09}"/>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3742769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48BE97-B844-4C1A-82E3-29FA4D9976C3}"/>
              </a:ext>
            </a:extLst>
          </p:cNvPr>
          <p:cNvSpPr>
            <a:spLocks noGrp="1"/>
          </p:cNvSpPr>
          <p:nvPr>
            <p:ph type="title"/>
          </p:nvPr>
        </p:nvSpPr>
        <p:spPr>
          <a:xfrm>
            <a:off x="2380889" y="650613"/>
            <a:ext cx="8911687" cy="5816447"/>
          </a:xfrm>
        </p:spPr>
        <p:txBody>
          <a:bodyPr>
            <a:noAutofit/>
          </a:bodyPr>
          <a:lstStyle/>
          <a:p>
            <a:r>
              <a:rPr lang="fr-FR" sz="8800" dirty="0"/>
              <a:t>   Chapitre 2 :</a:t>
            </a:r>
            <a:br>
              <a:rPr lang="fr-FR" sz="8800" dirty="0"/>
            </a:br>
            <a:br>
              <a:rPr lang="fr-FR" sz="8800" dirty="0"/>
            </a:br>
            <a:r>
              <a:rPr lang="fr-FR" sz="8800" dirty="0"/>
              <a:t>  Conception </a:t>
            </a:r>
          </a:p>
        </p:txBody>
      </p:sp>
      <p:sp>
        <p:nvSpPr>
          <p:cNvPr id="3" name="Espace réservé du numéro de diapositive 2">
            <a:extLst>
              <a:ext uri="{FF2B5EF4-FFF2-40B4-BE49-F238E27FC236}">
                <a16:creationId xmlns:a16="http://schemas.microsoft.com/office/drawing/2014/main" id="{66B1F144-4497-46E6-87DE-DA946D6EC102}"/>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3361296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B0112D-ABAC-43C3-BD1A-C82CB9968913}"/>
              </a:ext>
            </a:extLst>
          </p:cNvPr>
          <p:cNvSpPr>
            <a:spLocks noGrp="1"/>
          </p:cNvSpPr>
          <p:nvPr>
            <p:ph type="ctrTitle"/>
          </p:nvPr>
        </p:nvSpPr>
        <p:spPr>
          <a:xfrm>
            <a:off x="1833838" y="232094"/>
            <a:ext cx="8915399" cy="940903"/>
          </a:xfrm>
        </p:spPr>
        <p:txBody>
          <a:bodyPr/>
          <a:lstStyle/>
          <a:p>
            <a:r>
              <a:rPr lang="fr-FR" dirty="0"/>
              <a:t>Introduction </a:t>
            </a:r>
          </a:p>
        </p:txBody>
      </p:sp>
      <p:sp>
        <p:nvSpPr>
          <p:cNvPr id="3" name="Sous-titre 2">
            <a:extLst>
              <a:ext uri="{FF2B5EF4-FFF2-40B4-BE49-F238E27FC236}">
                <a16:creationId xmlns:a16="http://schemas.microsoft.com/office/drawing/2014/main" id="{8D3030D5-6661-4099-8EA3-0DF0D2747ED6}"/>
              </a:ext>
            </a:extLst>
          </p:cNvPr>
          <p:cNvSpPr>
            <a:spLocks noGrp="1"/>
          </p:cNvSpPr>
          <p:nvPr>
            <p:ph type="subTitle" idx="1"/>
          </p:nvPr>
        </p:nvSpPr>
        <p:spPr>
          <a:xfrm>
            <a:off x="1833838" y="1762540"/>
            <a:ext cx="8915399" cy="4392914"/>
          </a:xfrm>
        </p:spPr>
        <p:txBody>
          <a:bodyPr>
            <a:noAutofit/>
          </a:bodyPr>
          <a:lstStyle/>
          <a:p>
            <a:r>
              <a:rPr lang="fr-FR" sz="3600" dirty="0"/>
              <a:t>Dans ce chapitre ci on va vous présenter les différentes méthodes et logiciels qu’on a utilisé pour la conception de notre site web tel que power disgner, et quelque schéma UML.</a:t>
            </a:r>
          </a:p>
        </p:txBody>
      </p:sp>
      <p:sp>
        <p:nvSpPr>
          <p:cNvPr id="4" name="Espace réservé du numéro de diapositive 3">
            <a:extLst>
              <a:ext uri="{FF2B5EF4-FFF2-40B4-BE49-F238E27FC236}">
                <a16:creationId xmlns:a16="http://schemas.microsoft.com/office/drawing/2014/main" id="{4EA498F6-038C-4A90-B906-F1F87BCB93F4}"/>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3082710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02E439-1D83-45EA-BF3D-CFBEAB141519}"/>
              </a:ext>
            </a:extLst>
          </p:cNvPr>
          <p:cNvSpPr>
            <a:spLocks noGrp="1"/>
          </p:cNvSpPr>
          <p:nvPr>
            <p:ph type="title"/>
          </p:nvPr>
        </p:nvSpPr>
        <p:spPr>
          <a:xfrm>
            <a:off x="2589212" y="609600"/>
            <a:ext cx="8915399" cy="1272209"/>
          </a:xfrm>
        </p:spPr>
        <p:txBody>
          <a:bodyPr>
            <a:normAutofit fontScale="90000"/>
          </a:bodyPr>
          <a:lstStyle/>
          <a:p>
            <a:r>
              <a:rPr lang="fr-FR" dirty="0"/>
              <a:t>PowerAMC : </a:t>
            </a:r>
            <a:br>
              <a:rPr lang="fr-FR" dirty="0"/>
            </a:br>
            <a:endParaRPr lang="fr-FR" sz="4400" dirty="0"/>
          </a:p>
        </p:txBody>
      </p:sp>
      <p:sp>
        <p:nvSpPr>
          <p:cNvPr id="3" name="Espace réservé du texte 2">
            <a:extLst>
              <a:ext uri="{FF2B5EF4-FFF2-40B4-BE49-F238E27FC236}">
                <a16:creationId xmlns:a16="http://schemas.microsoft.com/office/drawing/2014/main" id="{A2D47A8A-5E1A-4BEF-8186-EDAD0AA67791}"/>
              </a:ext>
            </a:extLst>
          </p:cNvPr>
          <p:cNvSpPr>
            <a:spLocks noGrp="1"/>
          </p:cNvSpPr>
          <p:nvPr>
            <p:ph type="body" idx="1"/>
          </p:nvPr>
        </p:nvSpPr>
        <p:spPr>
          <a:xfrm>
            <a:off x="2589212" y="1855584"/>
            <a:ext cx="8915399" cy="3551023"/>
          </a:xfrm>
        </p:spPr>
        <p:txBody>
          <a:bodyPr/>
          <a:lstStyle/>
          <a:p>
            <a:r>
              <a:rPr lang="fr-FR" sz="3600" dirty="0"/>
              <a:t>est un logiciel de conception créé par la société SAP, qui permet de modéliser les traitements informatiques et leurs bases de donnée associées</a:t>
            </a:r>
            <a:r>
              <a:rPr lang="fr-FR" sz="2800" dirty="0"/>
              <a:t>.</a:t>
            </a:r>
          </a:p>
          <a:p>
            <a:endParaRPr lang="fr-FR" dirty="0"/>
          </a:p>
        </p:txBody>
      </p:sp>
      <p:sp>
        <p:nvSpPr>
          <p:cNvPr id="4" name="Espace réservé du numéro de diapositive 3">
            <a:extLst>
              <a:ext uri="{FF2B5EF4-FFF2-40B4-BE49-F238E27FC236}">
                <a16:creationId xmlns:a16="http://schemas.microsoft.com/office/drawing/2014/main" id="{E8BAE729-7C50-4C9C-89B2-06E321D31513}"/>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1790816469"/>
      </p:ext>
    </p:extLst>
  </p:cSld>
  <p:clrMapOvr>
    <a:masterClrMapping/>
  </p:clrMapOvr>
</p:sld>
</file>

<file path=ppt/theme/theme1.xml><?xml version="1.0" encoding="utf-8"?>
<a:theme xmlns:a="http://schemas.openxmlformats.org/drawingml/2006/main" name="Brin">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1890</TotalTime>
  <Words>834</Words>
  <Application>Microsoft Office PowerPoint</Application>
  <PresentationFormat>Grand écran</PresentationFormat>
  <Paragraphs>145</Paragraphs>
  <Slides>41</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41</vt:i4>
      </vt:variant>
    </vt:vector>
  </HeadingPairs>
  <TitlesOfParts>
    <vt:vector size="48" baseType="lpstr">
      <vt:lpstr>Arial</vt:lpstr>
      <vt:lpstr>Calibri</vt:lpstr>
      <vt:lpstr>Century Gothic</vt:lpstr>
      <vt:lpstr>Courier New</vt:lpstr>
      <vt:lpstr>Wingdings</vt:lpstr>
      <vt:lpstr>Wingdings 3</vt:lpstr>
      <vt:lpstr>Brin</vt:lpstr>
      <vt:lpstr>HEALTHDOC</vt:lpstr>
      <vt:lpstr>Réalisé par :</vt:lpstr>
      <vt:lpstr>  Chapitre 1   </vt:lpstr>
      <vt:lpstr>Introduction </vt:lpstr>
      <vt:lpstr>Problématique</vt:lpstr>
      <vt:lpstr>Objectifs </vt:lpstr>
      <vt:lpstr>   Chapitre 2 :    Conception </vt:lpstr>
      <vt:lpstr>Introduction </vt:lpstr>
      <vt:lpstr>PowerAMC :  </vt:lpstr>
      <vt:lpstr>Uml :</vt:lpstr>
      <vt:lpstr>Diagramme de cas d’utilisation :</vt:lpstr>
      <vt:lpstr>Figure 1 : Diagramme de cas d’utilisation</vt:lpstr>
      <vt:lpstr>Diagramme de séquence :</vt:lpstr>
      <vt:lpstr>Figure 2 : Diagramme de séquence  « secrétaire »</vt:lpstr>
      <vt:lpstr>    Figure 3 : Diagramme de séquence  « patient » </vt:lpstr>
      <vt:lpstr>Présentation PowerPoint</vt:lpstr>
      <vt:lpstr>Diagramme de classe :</vt:lpstr>
      <vt:lpstr>Présentation PowerPoint</vt:lpstr>
      <vt:lpstr>Chapitre 3 :  Implémentation </vt:lpstr>
      <vt:lpstr>Les applications web  </vt:lpstr>
      <vt:lpstr>Les outils et langages utilisés  </vt:lpstr>
      <vt:lpstr>MYSQL </vt:lpstr>
      <vt:lpstr>Bootstrap </vt:lpstr>
      <vt:lpstr>Html </vt:lpstr>
      <vt:lpstr>css</vt:lpstr>
      <vt:lpstr>Implémentation de notre projet :</vt:lpstr>
      <vt:lpstr>Sécurité </vt:lpstr>
      <vt:lpstr>Fonction de hachage en PHP  </vt:lpstr>
      <vt:lpstr>Le résultat de hachage sera comme suit : </vt:lpstr>
      <vt:lpstr>Les informations des formulaires doivent avoir un format bien précis :</vt:lpstr>
      <vt:lpstr>Réalisation </vt:lpstr>
      <vt:lpstr>Coté publique :</vt:lpstr>
      <vt:lpstr>Accueil : </vt:lpstr>
      <vt:lpstr>Coté administrateur :</vt:lpstr>
      <vt:lpstr>Secrétaire:</vt:lpstr>
      <vt:lpstr>Présentation PowerPoint</vt:lpstr>
      <vt:lpstr>Médecin :</vt:lpstr>
      <vt:lpstr>Présentation PowerPoint</vt:lpstr>
      <vt:lpstr>Coté patient : </vt:lpstr>
      <vt:lpstr>Les patients peuvent : </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SUIVI</dc:title>
  <dc:creator>Basma Ouhaibia</dc:creator>
  <cp:lastModifiedBy>Basma Ouhaibia</cp:lastModifiedBy>
  <cp:revision>76</cp:revision>
  <dcterms:created xsi:type="dcterms:W3CDTF">2019-07-08T12:20:17Z</dcterms:created>
  <dcterms:modified xsi:type="dcterms:W3CDTF">2019-09-21T13:11:29Z</dcterms:modified>
</cp:coreProperties>
</file>