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0" r:id="rId4"/>
    <p:sldId id="262" r:id="rId5"/>
    <p:sldId id="272" r:id="rId6"/>
    <p:sldId id="263" r:id="rId7"/>
    <p:sldId id="270" r:id="rId8"/>
    <p:sldId id="269" r:id="rId9"/>
    <p:sldId id="273" r:id="rId10"/>
    <p:sldId id="274" r:id="rId11"/>
    <p:sldId id="278" r:id="rId12"/>
    <p:sldId id="277" r:id="rId13"/>
    <p:sldId id="279" r:id="rId14"/>
    <p:sldId id="280" r:id="rId15"/>
    <p:sldId id="281" r:id="rId16"/>
    <p:sldId id="258" r:id="rId17"/>
    <p:sldId id="275" r:id="rId18"/>
    <p:sldId id="259"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89346" autoAdjust="0"/>
  </p:normalViewPr>
  <p:slideViewPr>
    <p:cSldViewPr>
      <p:cViewPr varScale="1">
        <p:scale>
          <a:sx n="78" d="100"/>
          <a:sy n="78" d="100"/>
        </p:scale>
        <p:origin x="-157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73BF6-CC39-41E1-B44C-68FB94F72909}" type="datetimeFigureOut">
              <a:rPr lang="fr-FR" smtClean="0"/>
              <a:pPr/>
              <a:t>04/05/2022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FF7522-BAD9-442D-9329-5DDF18334CA2}"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Bonjour tout le</a:t>
            </a:r>
            <a:r>
              <a:rPr lang="fr-FR" baseline="0" dirty="0" smtClean="0"/>
              <a:t> monde. Avant de commencer cette présentation, merci pour votre présence. Aujourd’hui, j’ai le plaisir de vous présenter mon projet de BI intitulé « </a:t>
            </a:r>
            <a:r>
              <a:rPr lang="fr-FR" baseline="0" dirty="0" err="1" smtClean="0"/>
              <a:t>Reporting</a:t>
            </a:r>
            <a:r>
              <a:rPr lang="fr-FR" baseline="0" dirty="0" smtClean="0"/>
              <a:t> en relation avec le domaine de finance ». Alors avant de passer au plan, je tiens tout d’abord à remercier Mr ALAMI </a:t>
            </a:r>
            <a:r>
              <a:rPr lang="fr-FR" baseline="0" dirty="0" err="1" smtClean="0"/>
              <a:t>Zakariae</a:t>
            </a:r>
            <a:r>
              <a:rPr lang="fr-FR" baseline="0" dirty="0" smtClean="0"/>
              <a:t> pour son encadrement à propos de la matière Business Intelligence ainsi que pour ses conseils.</a:t>
            </a:r>
          </a:p>
        </p:txBody>
      </p:sp>
      <p:sp>
        <p:nvSpPr>
          <p:cNvPr id="4" name="Espace réservé du numéro de diapositive 3"/>
          <p:cNvSpPr>
            <a:spLocks noGrp="1"/>
          </p:cNvSpPr>
          <p:nvPr>
            <p:ph type="sldNum" sz="quarter" idx="10"/>
          </p:nvPr>
        </p:nvSpPr>
        <p:spPr/>
        <p:txBody>
          <a:bodyPr/>
          <a:lstStyle/>
          <a:p>
            <a:fld id="{36FF7522-BAD9-442D-9329-5DDF18334CA2}"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6FF7522-BAD9-442D-9329-5DDF18334CA2}"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6FF7522-BAD9-442D-9329-5DDF18334CA2}"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36FF7522-BAD9-442D-9329-5DDF18334CA2}"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6FF7522-BAD9-442D-9329-5DDF18334CA2}"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Dans ce projet, j’ai</a:t>
            </a:r>
            <a:r>
              <a:rPr lang="fr-FR" baseline="0" dirty="0" smtClean="0"/>
              <a:t> pas effectué de nettoyage des données</a:t>
            </a:r>
            <a:endParaRPr lang="fr-FR" dirty="0"/>
          </a:p>
        </p:txBody>
      </p:sp>
      <p:sp>
        <p:nvSpPr>
          <p:cNvPr id="4" name="Espace réservé du numéro de diapositive 3"/>
          <p:cNvSpPr>
            <a:spLocks noGrp="1"/>
          </p:cNvSpPr>
          <p:nvPr>
            <p:ph type="sldNum" sz="quarter" idx="10"/>
          </p:nvPr>
        </p:nvSpPr>
        <p:spPr/>
        <p:txBody>
          <a:bodyPr/>
          <a:lstStyle/>
          <a:p>
            <a:fld id="{36FF7522-BAD9-442D-9329-5DDF18334CA2}"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 vous remercie pour votre attention. Si</a:t>
            </a:r>
            <a:r>
              <a:rPr lang="fr-FR" baseline="0" dirty="0" smtClean="0"/>
              <a:t> vous avez des questions n’hésitez pas à les poser.</a:t>
            </a:r>
            <a:endParaRPr lang="fr-FR" dirty="0"/>
          </a:p>
        </p:txBody>
      </p:sp>
      <p:sp>
        <p:nvSpPr>
          <p:cNvPr id="4" name="Espace réservé du numéro de diapositive 3"/>
          <p:cNvSpPr>
            <a:spLocks noGrp="1"/>
          </p:cNvSpPr>
          <p:nvPr>
            <p:ph type="sldNum" sz="quarter" idx="10"/>
          </p:nvPr>
        </p:nvSpPr>
        <p:spPr/>
        <p:txBody>
          <a:bodyPr/>
          <a:lstStyle/>
          <a:p>
            <a:fld id="{36FF7522-BAD9-442D-9329-5DDF18334CA2}" type="slidenum">
              <a:rPr lang="fr-FR" smtClean="0"/>
              <a:pPr/>
              <a:t>18</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Sous-titr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Titr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fr-FR" smtClean="0"/>
              <a:t>Cliquez pour modifier le style du titre</a:t>
            </a:r>
            <a:endParaRPr kumimoji="0" lang="en-US"/>
          </a:p>
        </p:txBody>
      </p:sp>
      <p:cxnSp>
        <p:nvCxnSpPr>
          <p:cNvPr id="8" name="Connecteur droit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ce réservé de la date 14"/>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16" name="Espace réservé du numéro de diapositive 15"/>
          <p:cNvSpPr>
            <a:spLocks noGrp="1"/>
          </p:cNvSpPr>
          <p:nvPr>
            <p:ph type="sldNum" sz="quarter" idx="11"/>
          </p:nvPr>
        </p:nvSpPr>
        <p:spPr/>
        <p:txBody>
          <a:bodyPr/>
          <a:lstStyle/>
          <a:p>
            <a:fld id="{CF4668DC-857F-487D-BFFA-8C0CA5037977}" type="slidenum">
              <a:rPr lang="fr-BE" smtClean="0"/>
              <a:pPr/>
              <a:t>‹N°›</a:t>
            </a:fld>
            <a:endParaRPr lang="fr-BE"/>
          </a:p>
        </p:txBody>
      </p:sp>
      <p:sp>
        <p:nvSpPr>
          <p:cNvPr id="17" name="Espace réservé du pied de page 16"/>
          <p:cNvSpPr>
            <a:spLocks noGrp="1"/>
          </p:cNvSpPr>
          <p:nvPr>
            <p:ph type="ftr" sz="quarter" idx="12"/>
          </p:nvPr>
        </p:nvSpPr>
        <p:spPr/>
        <p:txBody>
          <a:bodyPr/>
          <a:lstStyle/>
          <a:p>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457200" y="1524000"/>
            <a:ext cx="8229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4" name="Espace réservé de la date 13"/>
          <p:cNvSpPr>
            <a:spLocks noGrp="1"/>
          </p:cNvSpPr>
          <p:nvPr>
            <p:ph type="dt" sz="half" idx="14"/>
          </p:nvPr>
        </p:nvSpPr>
        <p:spPr/>
        <p:txBody>
          <a:bodyPr/>
          <a:lstStyle/>
          <a:p>
            <a:fld id="{AA309A6D-C09C-4548-B29A-6CF363A7E532}" type="datetimeFigureOut">
              <a:rPr lang="fr-FR" smtClean="0"/>
              <a:pPr/>
              <a:t>04/05/2022</a:t>
            </a:fld>
            <a:endParaRPr lang="fr-BE"/>
          </a:p>
        </p:txBody>
      </p:sp>
      <p:sp>
        <p:nvSpPr>
          <p:cNvPr id="15" name="Espace réservé du numéro de diapositive 14"/>
          <p:cNvSpPr>
            <a:spLocks noGrp="1"/>
          </p:cNvSpPr>
          <p:nvPr>
            <p:ph type="sldNum" sz="quarter" idx="15"/>
          </p:nvPr>
        </p:nvSpPr>
        <p:spPr/>
        <p:txBody>
          <a:bodyPr/>
          <a:lstStyle>
            <a:lvl1pPr algn="ctr">
              <a:defRPr/>
            </a:lvl1pPr>
          </a:lstStyle>
          <a:p>
            <a:fld id="{CF4668DC-857F-487D-BFFA-8C0CA5037977}" type="slidenum">
              <a:rPr lang="fr-BE" smtClean="0"/>
              <a:pPr/>
              <a:t>‹N°›</a:t>
            </a:fld>
            <a:endParaRPr lang="fr-BE"/>
          </a:p>
        </p:txBody>
      </p:sp>
      <p:sp>
        <p:nvSpPr>
          <p:cNvPr id="16" name="Espace réservé du pied de page 15"/>
          <p:cNvSpPr>
            <a:spLocks noGrp="1"/>
          </p:cNvSpPr>
          <p:nvPr>
            <p:ph type="ftr" sz="quarter" idx="16"/>
          </p:nvPr>
        </p:nvSpPr>
        <p:spPr/>
        <p:txBody>
          <a:bodyPr/>
          <a:lstStyle/>
          <a:p>
            <a:endParaRPr lang="fr-BE"/>
          </a:p>
        </p:txBody>
      </p:sp>
      <p:sp>
        <p:nvSpPr>
          <p:cNvPr id="17" name="Titre 16"/>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
        <p:nvSpPr>
          <p:cNvPr id="2" name="Titr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cxnSp>
        <p:nvCxnSpPr>
          <p:cNvPr id="7" name="Connecteur droit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11" name="Espace réservé du contenu 10"/>
          <p:cNvSpPr>
            <a:spLocks noGrp="1"/>
          </p:cNvSpPr>
          <p:nvPr>
            <p:ph sz="half" idx="1"/>
          </p:nvPr>
        </p:nvSpPr>
        <p:spPr>
          <a:xfrm>
            <a:off x="457200" y="1524000"/>
            <a:ext cx="4059936"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4648200" y="1524000"/>
            <a:ext cx="4059936"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3" name="Espace réservé du texte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32" name="Espace réservé du contenu 31"/>
          <p:cNvSpPr>
            <a:spLocks noGrp="1"/>
          </p:cNvSpPr>
          <p:nvPr>
            <p:ph sz="half" idx="2"/>
          </p:nvPr>
        </p:nvSpPr>
        <p:spPr>
          <a:xfrm>
            <a:off x="457200" y="2201896"/>
            <a:ext cx="4038600" cy="391363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34" name="Espace réservé du contenu 33"/>
          <p:cNvSpPr>
            <a:spLocks noGrp="1"/>
          </p:cNvSpPr>
          <p:nvPr>
            <p:ph sz="quarter" idx="4"/>
          </p:nvPr>
        </p:nvSpPr>
        <p:spPr>
          <a:xfrm>
            <a:off x="4649788" y="2201896"/>
            <a:ext cx="4038600" cy="391363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 name="Titre 1"/>
          <p:cNvSpPr>
            <a:spLocks noGrp="1"/>
          </p:cNvSpPr>
          <p:nvPr>
            <p:ph type="title"/>
          </p:nvPr>
        </p:nvSpPr>
        <p:spPr>
          <a:xfrm>
            <a:off x="457200" y="155448"/>
            <a:ext cx="8229600" cy="1143000"/>
          </a:xfrm>
        </p:spPr>
        <p:txBody>
          <a:bodyPr anchor="b" anchorCtr="0"/>
          <a:lstStyle>
            <a:lvl1pPr>
              <a:defRPr/>
            </a:lvl1pPr>
          </a:lstStyle>
          <a:p>
            <a:r>
              <a:rPr kumimoji="0" lang="fr-FR" smtClean="0"/>
              <a:t>Cliquez pour modifier le style du titre</a:t>
            </a:r>
            <a:endParaRPr kumimoji="0" lang="en-US"/>
          </a:p>
        </p:txBody>
      </p:sp>
      <p:sp>
        <p:nvSpPr>
          <p:cNvPr id="12" name="Espace réservé du texte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cxnSp>
        <p:nvCxnSpPr>
          <p:cNvPr id="10" name="Connecteur droit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
        <p:nvSpPr>
          <p:cNvPr id="2" name="Titre 1"/>
          <p:cNvSpPr>
            <a:spLocks noGrp="1"/>
          </p:cNvSpPr>
          <p:nvPr>
            <p:ph type="title"/>
          </p:nvPr>
        </p:nvSpPr>
        <p:spPr/>
        <p:txBody>
          <a:bodyPr/>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9" name="Espace réservé du contenu 28"/>
          <p:cNvSpPr>
            <a:spLocks noGrp="1"/>
          </p:cNvSpPr>
          <p:nvPr>
            <p:ph sz="quarter" idx="1"/>
          </p:nvPr>
        </p:nvSpPr>
        <p:spPr>
          <a:xfrm>
            <a:off x="457200" y="457200"/>
            <a:ext cx="62484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3" name="Espace réservé du texte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31" name="Titr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fr-FR" smtClean="0"/>
              <a:t>Cliquez pour modifier le style du titre</a:t>
            </a:r>
            <a:endParaRPr kumimoji="0" lang="en-US"/>
          </a:p>
        </p:txBody>
      </p:sp>
      <p:sp>
        <p:nvSpPr>
          <p:cNvPr id="8" name="Espace réservé de la date 7"/>
          <p:cNvSpPr>
            <a:spLocks noGrp="1"/>
          </p:cNvSpPr>
          <p:nvPr>
            <p:ph type="dt" sz="half" idx="14"/>
          </p:nvPr>
        </p:nvSpPr>
        <p:spPr/>
        <p:txBody>
          <a:bodyPr/>
          <a:lstStyle/>
          <a:p>
            <a:fld id="{AA309A6D-C09C-4548-B29A-6CF363A7E532}" type="datetimeFigureOut">
              <a:rPr lang="fr-FR" smtClean="0"/>
              <a:pPr/>
              <a:t>04/05/2022</a:t>
            </a:fld>
            <a:endParaRPr lang="fr-BE"/>
          </a:p>
        </p:txBody>
      </p:sp>
      <p:sp>
        <p:nvSpPr>
          <p:cNvPr id="9" name="Espace réservé du numéro de diapositive 8"/>
          <p:cNvSpPr>
            <a:spLocks noGrp="1"/>
          </p:cNvSpPr>
          <p:nvPr>
            <p:ph type="sldNum" sz="quarter" idx="15"/>
          </p:nvPr>
        </p:nvSpPr>
        <p:spPr/>
        <p:txBody>
          <a:bodyPr/>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a:lstStyle/>
          <a:p>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8" name="Espace réservé de la date 7"/>
          <p:cNvSpPr>
            <a:spLocks noGrp="1"/>
          </p:cNvSpPr>
          <p:nvPr>
            <p:ph type="dt" sz="half" idx="10"/>
          </p:nvPr>
        </p:nvSpPr>
        <p:spPr/>
        <p:txBody>
          <a:bodyPr/>
          <a:lstStyle/>
          <a:p>
            <a:fld id="{AA309A6D-C09C-4548-B29A-6CF363A7E532}" type="datetimeFigureOut">
              <a:rPr lang="fr-FR" smtClean="0"/>
              <a:pPr/>
              <a:t>04/05/2022</a:t>
            </a:fld>
            <a:endParaRPr lang="fr-BE"/>
          </a:p>
        </p:txBody>
      </p:sp>
      <p:sp>
        <p:nvSpPr>
          <p:cNvPr id="9" name="Espace réservé du numéro de diapositive 8"/>
          <p:cNvSpPr>
            <a:spLocks noGrp="1"/>
          </p:cNvSpPr>
          <p:nvPr>
            <p:ph type="sldNum" sz="quarter" idx="11"/>
          </p:nvPr>
        </p:nvSpPr>
        <p:spPr/>
        <p:txBody>
          <a:bodyPr/>
          <a:lstStyle/>
          <a:p>
            <a:fld id="{CF4668DC-857F-487D-BFFA-8C0CA5037977}" type="slidenum">
              <a:rPr lang="fr-BE" smtClean="0"/>
              <a:pPr/>
              <a:t>‹N°›</a:t>
            </a:fld>
            <a:endParaRPr lang="fr-BE"/>
          </a:p>
        </p:txBody>
      </p:sp>
      <p:sp>
        <p:nvSpPr>
          <p:cNvPr id="10" name="Espace réservé du pied de page 9"/>
          <p:cNvSpPr>
            <a:spLocks noGrp="1"/>
          </p:cNvSpPr>
          <p:nvPr>
            <p:ph type="ftr" sz="quarter" idx="12"/>
          </p:nvPr>
        </p:nvSpPr>
        <p:spPr/>
        <p:txBody>
          <a:bodyPr/>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ce réservé du texte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AA309A6D-C09C-4548-B29A-6CF363A7E532}" type="datetimeFigureOut">
              <a:rPr lang="fr-FR" smtClean="0"/>
              <a:pPr/>
              <a:t>04/05/2022</a:t>
            </a:fld>
            <a:endParaRPr lang="fr-BE"/>
          </a:p>
        </p:txBody>
      </p:sp>
      <p:sp>
        <p:nvSpPr>
          <p:cNvPr id="10" name="Espace réservé du pied de page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fr-BE"/>
          </a:p>
        </p:txBody>
      </p:sp>
      <p:sp>
        <p:nvSpPr>
          <p:cNvPr id="22" name="Espace réservé du numéro de diapositiv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F4668DC-857F-487D-BFFA-8C0CA5037977}" type="slidenum">
              <a:rPr lang="fr-BE" smtClean="0"/>
              <a:pPr/>
              <a:t>‹N°›</a:t>
            </a:fld>
            <a:endParaRPr lang="fr-BE"/>
          </a:p>
        </p:txBody>
      </p:sp>
      <p:sp>
        <p:nvSpPr>
          <p:cNvPr id="5" name="Espace réservé du titre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fr-FR" smtClean="0"/>
              <a:t>Cliquez pour modifier le style du titre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5720" y="1857364"/>
            <a:ext cx="8358246" cy="1214446"/>
          </a:xfrm>
        </p:spPr>
        <p:txBody>
          <a:bodyPr/>
          <a:lstStyle/>
          <a:p>
            <a:r>
              <a:rPr lang="fr-FR" sz="3000" smtClean="0">
                <a:effectLst>
                  <a:outerShdw blurRad="38100" dist="38100" dir="2700000" algn="tl">
                    <a:srgbClr val="000000">
                      <a:alpha val="43137"/>
                    </a:srgbClr>
                  </a:outerShdw>
                </a:effectLst>
              </a:rPr>
              <a:t>Soutenance </a:t>
            </a:r>
            <a:r>
              <a:rPr lang="fr-FR" sz="3000" dirty="0" smtClean="0">
                <a:effectLst>
                  <a:outerShdw blurRad="38100" dist="38100" dir="2700000" algn="tl">
                    <a:srgbClr val="000000">
                      <a:alpha val="43137"/>
                    </a:srgbClr>
                  </a:outerShdw>
                </a:effectLst>
              </a:rPr>
              <a:t>du projet Business Intelligence</a:t>
            </a:r>
            <a:br>
              <a:rPr lang="fr-FR" sz="3000" dirty="0" smtClean="0">
                <a:effectLst>
                  <a:outerShdw blurRad="38100" dist="38100" dir="2700000" algn="tl">
                    <a:srgbClr val="000000">
                      <a:alpha val="43137"/>
                    </a:srgbClr>
                  </a:outerShdw>
                </a:effectLst>
              </a:rPr>
            </a:br>
            <a:r>
              <a:rPr lang="fr-FR" sz="3000" dirty="0" smtClean="0">
                <a:effectLst>
                  <a:outerShdw blurRad="38100" dist="38100" dir="2700000" algn="tl">
                    <a:srgbClr val="000000">
                      <a:alpha val="43137"/>
                    </a:srgbClr>
                  </a:outerShdw>
                </a:effectLst>
              </a:rPr>
              <a:t>« </a:t>
            </a:r>
            <a:r>
              <a:rPr lang="fr-FR" sz="3000" dirty="0" err="1" smtClean="0">
                <a:effectLst>
                  <a:outerShdw blurRad="38100" dist="38100" dir="2700000" algn="tl">
                    <a:srgbClr val="000000">
                      <a:alpha val="43137"/>
                    </a:srgbClr>
                  </a:outerShdw>
                </a:effectLst>
              </a:rPr>
              <a:t>Reporting</a:t>
            </a:r>
            <a:r>
              <a:rPr lang="fr-FR" sz="3000" dirty="0" smtClean="0">
                <a:effectLst>
                  <a:outerShdw blurRad="38100" dist="38100" dir="2700000" algn="tl">
                    <a:srgbClr val="000000">
                      <a:alpha val="43137"/>
                    </a:srgbClr>
                  </a:outerShdw>
                </a:effectLst>
              </a:rPr>
              <a:t> en relation avec le domaine de finance»</a:t>
            </a:r>
            <a:endParaRPr lang="fr-FR" sz="3000" dirty="0">
              <a:effectLst>
                <a:outerShdw blurRad="38100" dist="38100" dir="2700000" algn="tl">
                  <a:srgbClr val="000000">
                    <a:alpha val="43137"/>
                  </a:srgbClr>
                </a:outerShdw>
              </a:effectLst>
            </a:endParaRPr>
          </a:p>
        </p:txBody>
      </p:sp>
      <p:pic>
        <p:nvPicPr>
          <p:cNvPr id="4" name="Image 3" descr="logo2.png"/>
          <p:cNvPicPr>
            <a:picLocks noChangeAspect="1"/>
          </p:cNvPicPr>
          <p:nvPr/>
        </p:nvPicPr>
        <p:blipFill>
          <a:blip r:embed="rId3"/>
          <a:stretch>
            <a:fillRect/>
          </a:stretch>
        </p:blipFill>
        <p:spPr>
          <a:xfrm>
            <a:off x="142844" y="214290"/>
            <a:ext cx="8786874" cy="928694"/>
          </a:xfrm>
          <a:prstGeom prst="rect">
            <a:avLst/>
          </a:prstGeom>
        </p:spPr>
      </p:pic>
      <p:sp>
        <p:nvSpPr>
          <p:cNvPr id="5" name="Sous-titre 2"/>
          <p:cNvSpPr txBox="1">
            <a:spLocks/>
          </p:cNvSpPr>
          <p:nvPr/>
        </p:nvSpPr>
        <p:spPr>
          <a:xfrm>
            <a:off x="4786314" y="3714752"/>
            <a:ext cx="3714776" cy="1285884"/>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kumimoji="0" lang="fr-FR" sz="2200" b="0" i="0" u="none" strike="noStrike" kern="1200" cap="none" spc="100" normalizeH="0" baseline="0" noProof="0" dirty="0" smtClean="0">
                <a:ln>
                  <a:noFill/>
                </a:ln>
                <a:effectLst>
                  <a:outerShdw blurRad="38100" dist="38100" dir="2700000" algn="tl">
                    <a:srgbClr val="000000">
                      <a:alpha val="43137"/>
                    </a:srgbClr>
                  </a:outerShdw>
                </a:effectLst>
                <a:uLnTx/>
                <a:uFillTx/>
                <a:latin typeface="+mn-lt"/>
                <a:ea typeface="+mn-ea"/>
                <a:cs typeface="+mn-cs"/>
              </a:rPr>
              <a:t>Réalisé par</a:t>
            </a:r>
            <a:r>
              <a:rPr kumimoji="0" lang="fr-FR" sz="2200" b="0" i="0" u="none" strike="noStrike" kern="1200" cap="none" spc="100" normalizeH="0" noProof="0" dirty="0" smtClean="0">
                <a:ln>
                  <a:noFill/>
                </a:ln>
                <a:effectLst>
                  <a:outerShdw blurRad="38100" dist="38100" dir="2700000" algn="tl">
                    <a:srgbClr val="000000">
                      <a:alpha val="43137"/>
                    </a:srgbClr>
                  </a:outerShdw>
                </a:effectLst>
                <a:uLnTx/>
                <a:uFillTx/>
                <a:latin typeface="+mn-lt"/>
                <a:ea typeface="+mn-ea"/>
                <a:cs typeface="+mn-cs"/>
              </a:rPr>
              <a:t> :</a:t>
            </a:r>
          </a:p>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kumimoji="0" lang="fr-FR" sz="2200" b="0" i="0" u="none" strike="noStrike" kern="1200" cap="none" spc="100" normalizeH="0" noProof="0" dirty="0" smtClean="0">
                <a:ln>
                  <a:noFill/>
                </a:ln>
                <a:effectLst>
                  <a:outerShdw blurRad="38100" dist="38100" dir="2700000" algn="tl">
                    <a:srgbClr val="000000">
                      <a:alpha val="43137"/>
                    </a:srgbClr>
                  </a:outerShdw>
                </a:effectLst>
                <a:uLnTx/>
                <a:uFillTx/>
                <a:latin typeface="+mn-lt"/>
                <a:ea typeface="+mn-ea"/>
                <a:cs typeface="+mn-cs"/>
              </a:rPr>
              <a:t> Mohammed Fassi </a:t>
            </a:r>
            <a:r>
              <a:rPr kumimoji="0" lang="fr-FR" sz="2200" b="0" i="0" u="none" strike="noStrike" kern="1200" cap="none" spc="100" normalizeH="0" noProof="0" dirty="0" err="1" smtClean="0">
                <a:ln>
                  <a:noFill/>
                </a:ln>
                <a:effectLst>
                  <a:outerShdw blurRad="38100" dist="38100" dir="2700000" algn="tl">
                    <a:srgbClr val="000000">
                      <a:alpha val="43137"/>
                    </a:srgbClr>
                  </a:outerShdw>
                </a:effectLst>
                <a:uLnTx/>
                <a:uFillTx/>
                <a:latin typeface="+mn-lt"/>
                <a:ea typeface="+mn-ea"/>
                <a:cs typeface="+mn-cs"/>
              </a:rPr>
              <a:t>Fehri</a:t>
            </a:r>
            <a:endParaRPr kumimoji="0" lang="fr-FR" sz="2200" b="0" i="0" u="none" strike="noStrike" kern="1200" cap="none" spc="100" normalizeH="0" baseline="0" noProof="0" dirty="0">
              <a:ln>
                <a:noFill/>
              </a:ln>
              <a:effectLst>
                <a:outerShdw blurRad="38100" dist="38100" dir="2700000" algn="tl">
                  <a:srgbClr val="000000">
                    <a:alpha val="43137"/>
                  </a:srgbClr>
                </a:outerShdw>
              </a:effectLst>
              <a:uLnTx/>
              <a:uFillTx/>
              <a:latin typeface="+mn-lt"/>
              <a:ea typeface="+mn-ea"/>
              <a:cs typeface="+mn-cs"/>
            </a:endParaRPr>
          </a:p>
        </p:txBody>
      </p:sp>
      <p:sp>
        <p:nvSpPr>
          <p:cNvPr id="7" name="Sous-titre 2"/>
          <p:cNvSpPr txBox="1">
            <a:spLocks/>
          </p:cNvSpPr>
          <p:nvPr/>
        </p:nvSpPr>
        <p:spPr>
          <a:xfrm>
            <a:off x="500034" y="3786190"/>
            <a:ext cx="3714776" cy="1571636"/>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kumimoji="0" lang="fr-FR" sz="2200" b="0" i="0" u="none" strike="noStrike" kern="1200" cap="none" spc="100" normalizeH="0" baseline="0" noProof="0" dirty="0" smtClean="0">
                <a:ln>
                  <a:noFill/>
                </a:ln>
                <a:effectLst>
                  <a:outerShdw blurRad="38100" dist="38100" dir="2700000" algn="tl">
                    <a:srgbClr val="000000">
                      <a:alpha val="43137"/>
                    </a:srgbClr>
                  </a:outerShdw>
                </a:effectLst>
                <a:uLnTx/>
                <a:uFillTx/>
                <a:latin typeface="+mn-lt"/>
                <a:ea typeface="+mn-ea"/>
                <a:cs typeface="+mn-cs"/>
              </a:rPr>
              <a:t>Encadré par: </a:t>
            </a:r>
          </a:p>
          <a:p>
            <a:pPr marL="0" marR="0" lvl="0" indent="0" algn="ctr" defTabSz="914400" rtl="0" eaLnBrk="1" fontAlgn="auto" latinLnBrk="0" hangingPunct="1">
              <a:lnSpc>
                <a:spcPct val="100000"/>
              </a:lnSpc>
              <a:spcBef>
                <a:spcPts val="600"/>
              </a:spcBef>
              <a:spcAft>
                <a:spcPts val="0"/>
              </a:spcAft>
              <a:buClr>
                <a:schemeClr val="accent2"/>
              </a:buClr>
              <a:buSzPct val="85000"/>
              <a:tabLst/>
              <a:defRPr/>
            </a:pPr>
            <a:r>
              <a:rPr kumimoji="0" lang="fr-FR" sz="2200" b="0" i="0" u="none" strike="noStrike" kern="1200" cap="none" spc="100" normalizeH="0" baseline="0" noProof="0" dirty="0" smtClean="0">
                <a:ln>
                  <a:noFill/>
                </a:ln>
                <a:effectLst>
                  <a:outerShdw blurRad="38100" dist="38100" dir="2700000" algn="tl">
                    <a:srgbClr val="000000">
                      <a:alpha val="43137"/>
                    </a:srgbClr>
                  </a:outerShdw>
                </a:effectLst>
                <a:uLnTx/>
                <a:uFillTx/>
                <a:latin typeface="+mn-lt"/>
                <a:ea typeface="+mn-ea"/>
                <a:cs typeface="+mn-cs"/>
              </a:rPr>
              <a:t>Mr ALAMI </a:t>
            </a:r>
            <a:r>
              <a:rPr kumimoji="0" lang="fr-FR" sz="2200" b="0" i="0" u="none" strike="noStrike" kern="1200" cap="none" spc="100" normalizeH="0" baseline="0" noProof="0" dirty="0" err="1" smtClean="0">
                <a:ln>
                  <a:noFill/>
                </a:ln>
                <a:effectLst>
                  <a:outerShdw blurRad="38100" dist="38100" dir="2700000" algn="tl">
                    <a:srgbClr val="000000">
                      <a:alpha val="43137"/>
                    </a:srgbClr>
                  </a:outerShdw>
                </a:effectLst>
                <a:uLnTx/>
                <a:uFillTx/>
                <a:latin typeface="+mn-lt"/>
                <a:ea typeface="+mn-ea"/>
                <a:cs typeface="+mn-cs"/>
              </a:rPr>
              <a:t>Zakariae</a:t>
            </a:r>
            <a:endParaRPr kumimoji="0" lang="fr-FR" sz="2200" b="0" i="0" u="none" strike="noStrike" kern="1200" cap="none" spc="100" normalizeH="0" baseline="0" noProof="0" dirty="0" smtClean="0">
              <a:ln>
                <a:noFill/>
              </a:ln>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1" fontAlgn="auto" latinLnBrk="0" hangingPunct="1">
              <a:lnSpc>
                <a:spcPct val="100000"/>
              </a:lnSpc>
              <a:spcBef>
                <a:spcPts val="600"/>
              </a:spcBef>
              <a:spcAft>
                <a:spcPts val="0"/>
              </a:spcAft>
              <a:buClr>
                <a:schemeClr val="accent2"/>
              </a:buClr>
              <a:buSzPct val="85000"/>
              <a:tabLst/>
              <a:defRPr/>
            </a:pPr>
            <a:r>
              <a:rPr lang="fr-FR" sz="2200" spc="100" dirty="0" smtClean="0">
                <a:effectLst>
                  <a:outerShdw blurRad="38100" dist="38100" dir="2700000" algn="tl">
                    <a:srgbClr val="000000">
                      <a:alpha val="43137"/>
                    </a:srgbClr>
                  </a:outerShdw>
                </a:effectLst>
              </a:rPr>
              <a:t>Mr BENSLIMANE Rachid</a:t>
            </a:r>
            <a:endParaRPr kumimoji="0" lang="fr-FR" sz="2200" b="0" i="0" u="none" strike="noStrike" kern="1200" cap="none" spc="100" normalizeH="0" baseline="0" noProof="0" dirty="0" smtClean="0">
              <a:ln>
                <a:noFill/>
              </a:ln>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4000496" y="5500702"/>
            <a:ext cx="4214842" cy="400110"/>
          </a:xfrm>
          <a:prstGeom prst="rect">
            <a:avLst/>
          </a:prstGeom>
        </p:spPr>
        <p:txBody>
          <a:bodyPr wrap="square">
            <a:spAutoFit/>
          </a:bodyPr>
          <a:lstStyle/>
          <a:p>
            <a:pPr lvl="0" algn="ctr">
              <a:spcBef>
                <a:spcPts val="600"/>
              </a:spcBef>
              <a:buClr>
                <a:schemeClr val="accent2"/>
              </a:buClr>
              <a:buSzPct val="85000"/>
              <a:defRPr/>
            </a:pPr>
            <a:r>
              <a:rPr lang="fr-FR" sz="2000" spc="100" dirty="0" smtClean="0">
                <a:effectLst>
                  <a:outerShdw blurRad="38100" dist="38100" dir="2700000" algn="tl">
                    <a:srgbClr val="000000">
                      <a:alpha val="43137"/>
                    </a:srgbClr>
                  </a:outerShdw>
                </a:effectLst>
              </a:rPr>
              <a:t>Année Universitaire : 2021/2022</a:t>
            </a:r>
            <a:endParaRPr lang="fr-FR" sz="2000" spc="100" dirty="0">
              <a:effectLst>
                <a:outerShdw blurRad="38100" dist="38100" dir="2700000" algn="tl">
                  <a:srgbClr val="000000">
                    <a:alpha val="43137"/>
                  </a:srgbClr>
                </a:outerShdw>
              </a:effectLst>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7"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p:cTn id="20"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p:cTn id="28"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0"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 calcmode="lin" valueType="num">
                                      <p:cBhvr>
                                        <p:cTn id="36"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1000"/>
                                        <p:tgtEl>
                                          <p:spTgt spid="5">
                                            <p:txEl>
                                              <p:pRg st="0" end="0"/>
                                            </p:txEl>
                                          </p:spTgt>
                                        </p:tgtEl>
                                      </p:cBhvr>
                                    </p:animEffect>
                                    <p:anim calcmode="lin" valueType="num">
                                      <p:cBhvr>
                                        <p:cTn id="4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animEffect transition="in" filter="fade">
                                      <p:cBhvr>
                                        <p:cTn id="51" dur="1000"/>
                                        <p:tgtEl>
                                          <p:spTgt spid="5">
                                            <p:txEl>
                                              <p:pRg st="1" end="1"/>
                                            </p:txEl>
                                          </p:spTgt>
                                        </p:tgtEl>
                                      </p:cBhvr>
                                    </p:animEffect>
                                    <p:anim calcmode="lin" valueType="num">
                                      <p:cBhvr>
                                        <p:cTn id="5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t>Filtrage et affichage rapide des ensembles de données granulaires avec des chiffres de rapport facilement configurables</a:t>
            </a:r>
          </a:p>
          <a:p>
            <a:pPr lvl="0"/>
            <a:r>
              <a:rPr lang="fr-FR" dirty="0" smtClean="0"/>
              <a:t>La possibilité de basculer rapidement entre les onglets permet des comparaisons de données historiques et un suivi des progrès</a:t>
            </a:r>
          </a:p>
          <a:p>
            <a:pPr lvl="0"/>
            <a:r>
              <a:rPr lang="fr-FR" dirty="0" smtClean="0"/>
              <a:t>Flexibilité et rapidité</a:t>
            </a:r>
          </a:p>
          <a:p>
            <a:pPr lvl="0"/>
            <a:r>
              <a:rPr lang="fr-FR" dirty="0" smtClean="0"/>
              <a:t>Sécurité et contrôle d’accès robuste</a:t>
            </a:r>
          </a:p>
        </p:txBody>
      </p:sp>
      <p:sp>
        <p:nvSpPr>
          <p:cNvPr id="3" name="Titre 2"/>
          <p:cNvSpPr>
            <a:spLocks noGrp="1"/>
          </p:cNvSpPr>
          <p:nvPr>
            <p:ph type="title"/>
          </p:nvPr>
        </p:nvSpPr>
        <p:spPr/>
        <p:txBody>
          <a:bodyPr/>
          <a:lstStyle/>
          <a:p>
            <a:r>
              <a:rPr lang="fr-FR" dirty="0" smtClean="0"/>
              <a:t>Avantages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 calcmode="lin" valueType="num">
                                      <p:cBhvr additive="base">
                                        <p:cTn id="3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596" y="2285992"/>
            <a:ext cx="8229600" cy="1219200"/>
          </a:xfrm>
        </p:spPr>
        <p:txBody>
          <a:bodyPr/>
          <a:lstStyle/>
          <a:p>
            <a:pPr algn="ctr"/>
            <a:r>
              <a:rPr lang="fr-FR" dirty="0" smtClean="0"/>
              <a:t>Partie réalisation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Capture.PNG"/>
          <p:cNvPicPr>
            <a:picLocks noGrp="1" noChangeAspect="1"/>
          </p:cNvPicPr>
          <p:nvPr>
            <p:ph idx="1"/>
          </p:nvPr>
        </p:nvPicPr>
        <p:blipFill>
          <a:blip r:embed="rId2"/>
          <a:stretch>
            <a:fillRect/>
          </a:stretch>
        </p:blipFill>
        <p:spPr>
          <a:xfrm>
            <a:off x="642910" y="1714488"/>
            <a:ext cx="6353656" cy="1071570"/>
          </a:xfrm>
        </p:spPr>
      </p:pic>
      <p:sp>
        <p:nvSpPr>
          <p:cNvPr id="3" name="Titre 2"/>
          <p:cNvSpPr>
            <a:spLocks noGrp="1"/>
          </p:cNvSpPr>
          <p:nvPr>
            <p:ph type="title"/>
          </p:nvPr>
        </p:nvSpPr>
        <p:spPr/>
        <p:txBody>
          <a:bodyPr/>
          <a:lstStyle/>
          <a:p>
            <a:r>
              <a:rPr lang="fr-FR"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Nettoyage des données</a:t>
            </a:r>
            <a:endParaRPr lang="fr-FR"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 name="Image 5" descr="Capture2.PNG"/>
          <p:cNvPicPr>
            <a:picLocks noChangeAspect="1"/>
          </p:cNvPicPr>
          <p:nvPr/>
        </p:nvPicPr>
        <p:blipFill>
          <a:blip r:embed="rId3"/>
          <a:stretch>
            <a:fillRect/>
          </a:stretch>
        </p:blipFill>
        <p:spPr>
          <a:xfrm>
            <a:off x="642910" y="3143248"/>
            <a:ext cx="5143536" cy="1781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apture d’écran 2022-05-03 011048.png"/>
          <p:cNvPicPr>
            <a:picLocks noGrp="1" noChangeAspect="1"/>
          </p:cNvPicPr>
          <p:nvPr>
            <p:ph idx="1"/>
          </p:nvPr>
        </p:nvPicPr>
        <p:blipFill>
          <a:blip r:embed="rId2"/>
          <a:stretch>
            <a:fillRect/>
          </a:stretch>
        </p:blipFill>
        <p:spPr>
          <a:xfrm>
            <a:off x="428596" y="1500174"/>
            <a:ext cx="8329642" cy="4364220"/>
          </a:xfrm>
        </p:spPr>
      </p:pic>
      <p:sp>
        <p:nvSpPr>
          <p:cNvPr id="3" name="Titre 2"/>
          <p:cNvSpPr>
            <a:spLocks noGrp="1"/>
          </p:cNvSpPr>
          <p:nvPr>
            <p:ph type="title"/>
          </p:nvPr>
        </p:nvSpPr>
        <p:spPr/>
        <p:txBody>
          <a:bodyPr/>
          <a:lstStyle/>
          <a:p>
            <a:r>
              <a:rPr lang="fr-FR" dirty="0" smtClean="0"/>
              <a:t>Data </a:t>
            </a:r>
            <a:r>
              <a:rPr lang="fr-FR" dirty="0" err="1" smtClean="0"/>
              <a:t>reporting</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apture d’écran 2022-05-03 011109.png"/>
          <p:cNvPicPr>
            <a:picLocks noGrp="1" noChangeAspect="1"/>
          </p:cNvPicPr>
          <p:nvPr>
            <p:ph idx="1"/>
          </p:nvPr>
        </p:nvPicPr>
        <p:blipFill>
          <a:blip r:embed="rId2"/>
          <a:stretch>
            <a:fillRect/>
          </a:stretch>
        </p:blipFill>
        <p:spPr>
          <a:xfrm>
            <a:off x="714348" y="1000108"/>
            <a:ext cx="7858180" cy="500914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L’intérêt de la réalisation de ce projet à propos du domaine de la finance est :</a:t>
            </a:r>
          </a:p>
          <a:p>
            <a:pPr>
              <a:buNone/>
            </a:pPr>
            <a:r>
              <a:rPr lang="fr-FR" dirty="0" smtClean="0"/>
              <a:t>1) Donner une prédiction à propos d’un produit à partir des graphiques réalisés</a:t>
            </a:r>
          </a:p>
          <a:p>
            <a:pPr>
              <a:buNone/>
            </a:pPr>
            <a:r>
              <a:rPr lang="fr-FR" dirty="0" smtClean="0"/>
              <a:t>2) Savoir prendre sa bonne décision mais surtout prendre ses risques</a:t>
            </a:r>
          </a:p>
          <a:p>
            <a:endParaRPr lang="fr-FR" dirty="0"/>
          </a:p>
        </p:txBody>
      </p:sp>
      <p:sp>
        <p:nvSpPr>
          <p:cNvPr id="3" name="Titre 2"/>
          <p:cNvSpPr>
            <a:spLocks noGrp="1"/>
          </p:cNvSpPr>
          <p:nvPr>
            <p:ph type="title"/>
          </p:nvPr>
        </p:nvSpPr>
        <p:spPr/>
        <p:txBody>
          <a:bodyPr/>
          <a:lstStyle/>
          <a:p>
            <a:r>
              <a:rPr lang="fr-FR" dirty="0" smtClean="0"/>
              <a:t>Synthèse</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pPr>
              <a:buNone/>
            </a:pPr>
            <a:r>
              <a:rPr lang="fr-FR" dirty="0" smtClean="0"/>
              <a:t> </a:t>
            </a:r>
          </a:p>
          <a:p>
            <a:pPr>
              <a:buNone/>
            </a:pPr>
            <a:endParaRPr lang="fr-FR" dirty="0" smtClean="0"/>
          </a:p>
          <a:p>
            <a:pPr>
              <a:buBlip>
                <a:blip r:embed="rId2"/>
              </a:buBlip>
            </a:pPr>
            <a:r>
              <a:rPr lang="fr-FR" dirty="0" smtClean="0"/>
              <a:t>En guise de conclusion, on peut dire que le Business Intelligence, qui est au fait très utilisé dans le monde, est un outil pour la prise de décision.</a:t>
            </a:r>
            <a:endParaRPr lang="fr-FR" dirty="0"/>
          </a:p>
        </p:txBody>
      </p:sp>
      <p:sp>
        <p:nvSpPr>
          <p:cNvPr id="3" name="Titre 2"/>
          <p:cNvSpPr>
            <a:spLocks noGrp="1"/>
          </p:cNvSpPr>
          <p:nvPr>
            <p:ph type="title"/>
          </p:nvPr>
        </p:nvSpPr>
        <p:spPr/>
        <p:txBody>
          <a:bodyPr/>
          <a:lstStyle/>
          <a:p>
            <a:r>
              <a:rPr lang="fr-FR" dirty="0" smtClean="0"/>
              <a:t>Conclusion</a:t>
            </a:r>
            <a:endParaRPr lang="fr-FR" dirty="0"/>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t>https://www.kaggle.com/datasets/psycon/daily-gold-price-historical-data</a:t>
            </a:r>
          </a:p>
          <a:p>
            <a:r>
              <a:rPr lang="fr-FR" dirty="0" smtClean="0"/>
              <a:t>https://www.salesforce.com/fr/blog/2016/06/une-breve-histoire-de-la-business-intelligence.html</a:t>
            </a:r>
          </a:p>
          <a:p>
            <a:r>
              <a:rPr lang="fr-FR" dirty="0" smtClean="0"/>
              <a:t>https://biworks.fr/articles-les-quatres-fonctions-du-processus-decisionnel-en-bi/</a:t>
            </a:r>
            <a:endParaRPr lang="fr-FR" dirty="0"/>
          </a:p>
        </p:txBody>
      </p:sp>
      <p:sp>
        <p:nvSpPr>
          <p:cNvPr id="3" name="Titre 2"/>
          <p:cNvSpPr>
            <a:spLocks noGrp="1"/>
          </p:cNvSpPr>
          <p:nvPr>
            <p:ph type="title"/>
          </p:nvPr>
        </p:nvSpPr>
        <p:spPr/>
        <p:txBody>
          <a:bodyPr/>
          <a:lstStyle/>
          <a:p>
            <a:r>
              <a:rPr lang="fr-FR" dirty="0" err="1" smtClean="0"/>
              <a:t>Webographie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00034" y="2500306"/>
            <a:ext cx="8229600" cy="1219200"/>
          </a:xfrm>
        </p:spPr>
        <p:txBody>
          <a:bodyPr/>
          <a:lstStyle/>
          <a:p>
            <a:pPr algn="ctr"/>
            <a:r>
              <a:rPr lang="fr-FR" dirty="0" smtClean="0"/>
              <a:t>Merci pour votre attention !!</a:t>
            </a:r>
            <a:endParaRPr lang="fr-FR"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Introduction</a:t>
            </a:r>
          </a:p>
          <a:p>
            <a:pPr lvl="1">
              <a:buFont typeface="Wingdings" pitchFamily="2" charset="2"/>
              <a:buChar char="Ø"/>
            </a:pPr>
            <a:r>
              <a:rPr lang="fr-FR" dirty="0" smtClean="0"/>
              <a:t>Histoire et définition du Business Intelligence</a:t>
            </a:r>
          </a:p>
          <a:p>
            <a:r>
              <a:rPr lang="fr-FR" dirty="0" smtClean="0"/>
              <a:t>Contexte du projet</a:t>
            </a:r>
          </a:p>
          <a:p>
            <a:r>
              <a:rPr lang="fr-FR" dirty="0" smtClean="0"/>
              <a:t>Présentation du domaine d’application et data</a:t>
            </a:r>
          </a:p>
          <a:p>
            <a:pPr marL="274320" lvl="2" indent="-274320">
              <a:spcBef>
                <a:spcPts val="600"/>
              </a:spcBef>
              <a:buClr>
                <a:schemeClr val="accent2"/>
              </a:buClr>
            </a:pPr>
            <a:r>
              <a:rPr lang="fr-FR" sz="2400" dirty="0" smtClean="0"/>
              <a:t>Définition et avantages de Power BI</a:t>
            </a:r>
          </a:p>
          <a:p>
            <a:r>
              <a:rPr lang="fr-FR" dirty="0" smtClean="0"/>
              <a:t>Partie réalisation</a:t>
            </a:r>
          </a:p>
          <a:p>
            <a:pPr marL="914400" lvl="3">
              <a:spcBef>
                <a:spcPts val="600"/>
              </a:spcBef>
              <a:buClr>
                <a:schemeClr val="accent2"/>
              </a:buClr>
            </a:pPr>
            <a:r>
              <a:rPr lang="fr-FR" dirty="0" smtClean="0"/>
              <a:t>Nettoyage </a:t>
            </a:r>
            <a:r>
              <a:rPr lang="fr-FR" dirty="0" smtClean="0"/>
              <a:t>des données</a:t>
            </a:r>
          </a:p>
          <a:p>
            <a:pPr marL="914400" lvl="3">
              <a:spcBef>
                <a:spcPts val="600"/>
              </a:spcBef>
              <a:buClr>
                <a:schemeClr val="accent2"/>
              </a:buClr>
            </a:pPr>
            <a:r>
              <a:rPr lang="fr-FR" dirty="0" smtClean="0"/>
              <a:t>Data </a:t>
            </a:r>
            <a:r>
              <a:rPr lang="fr-FR" dirty="0" err="1" smtClean="0"/>
              <a:t>Reporting</a:t>
            </a:r>
            <a:endParaRPr lang="fr-FR" dirty="0" smtClean="0"/>
          </a:p>
          <a:p>
            <a:pPr marL="914400" lvl="3">
              <a:spcBef>
                <a:spcPts val="600"/>
              </a:spcBef>
              <a:buClr>
                <a:schemeClr val="accent2"/>
              </a:buClr>
            </a:pPr>
            <a:r>
              <a:rPr lang="fr-FR" dirty="0" smtClean="0"/>
              <a:t>Synthèse</a:t>
            </a:r>
          </a:p>
          <a:p>
            <a:r>
              <a:rPr lang="fr-FR" dirty="0" smtClean="0"/>
              <a:t>Conclusion</a:t>
            </a:r>
          </a:p>
          <a:p>
            <a:r>
              <a:rPr lang="fr-FR" dirty="0" err="1" smtClean="0"/>
              <a:t>Webographie</a:t>
            </a:r>
            <a:endParaRPr lang="fr-FR" dirty="0" smtClean="0"/>
          </a:p>
        </p:txBody>
      </p:sp>
      <p:sp>
        <p:nvSpPr>
          <p:cNvPr id="3" name="Titre 2"/>
          <p:cNvSpPr>
            <a:spLocks noGrp="1"/>
          </p:cNvSpPr>
          <p:nvPr>
            <p:ph type="title"/>
          </p:nvPr>
        </p:nvSpPr>
        <p:spPr/>
        <p:txBody>
          <a:bodyPr/>
          <a:lstStyle/>
          <a:p>
            <a:r>
              <a:rPr lang="fr-FR" dirty="0" smtClean="0">
                <a:effectLst>
                  <a:outerShdw blurRad="38100" dist="38100" dir="2700000" algn="tl">
                    <a:srgbClr val="000000">
                      <a:alpha val="43137"/>
                    </a:srgbClr>
                  </a:outerShdw>
                </a:effectLst>
              </a:rPr>
              <a:t>Sommaire</a:t>
            </a:r>
            <a:endParaRPr lang="fr-FR" dirty="0">
              <a:effectLst>
                <a:outerShdw blurRad="38100" dist="38100" dir="2700000" algn="tl">
                  <a:srgbClr val="000000">
                    <a:alpha val="43137"/>
                  </a:srgbClr>
                </a:outerShdw>
              </a:effectLs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checkerboard(across)">
                                      <p:cBhvr>
                                        <p:cTn id="28" dur="500"/>
                                        <p:tgtEl>
                                          <p:spTgt spid="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additive="base">
                                        <p:cTn id="3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additive="base">
                                        <p:cTn id="3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5" end="5"/>
                                            </p:txEl>
                                          </p:spTgt>
                                        </p:tgtEl>
                                        <p:attrNameLst>
                                          <p:attrName>style.visibility</p:attrName>
                                        </p:attrNameLst>
                                      </p:cBhvr>
                                      <p:to>
                                        <p:strVal val="visible"/>
                                      </p:to>
                                    </p:set>
                                    <p:anim calcmode="lin" valueType="num">
                                      <p:cBhvr additive="base">
                                        <p:cTn id="4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 calcmode="lin" valueType="num">
                                      <p:cBhvr additive="base">
                                        <p:cTn id="5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 calcmode="lin" valueType="num">
                                      <p:cBhvr additive="base">
                                        <p:cTn id="5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 calcmode="lin" valueType="num">
                                      <p:cBhvr additive="base">
                                        <p:cTn id="6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2">
                                            <p:txEl>
                                              <p:pRg st="9" end="9"/>
                                            </p:txEl>
                                          </p:spTgt>
                                        </p:tgtEl>
                                        <p:attrNameLst>
                                          <p:attrName>style.visibility</p:attrName>
                                        </p:attrNameLst>
                                      </p:cBhvr>
                                      <p:to>
                                        <p:strVal val="visible"/>
                                      </p:to>
                                    </p:set>
                                    <p:animEffect transition="in" filter="box(in)">
                                      <p:cBhvr>
                                        <p:cTn id="69" dur="500"/>
                                        <p:tgtEl>
                                          <p:spTgt spid="2">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2">
                                            <p:txEl>
                                              <p:pRg st="10" end="10"/>
                                            </p:txEl>
                                          </p:spTgt>
                                        </p:tgtEl>
                                        <p:attrNameLst>
                                          <p:attrName>style.visibility</p:attrName>
                                        </p:attrNameLst>
                                      </p:cBhvr>
                                      <p:to>
                                        <p:strVal val="visible"/>
                                      </p:to>
                                    </p:set>
                                    <p:animEffect transition="in" filter="box(in)">
                                      <p:cBhvr>
                                        <p:cTn id="7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i="1" dirty="0" smtClean="0"/>
              <a:t>Business intelligence</a:t>
            </a:r>
            <a:r>
              <a:rPr lang="fr-FR" dirty="0" smtClean="0"/>
              <a:t>, </a:t>
            </a:r>
            <a:r>
              <a:rPr lang="fr-FR" i="1" dirty="0" smtClean="0"/>
              <a:t>intelligence d’affaires</a:t>
            </a:r>
            <a:r>
              <a:rPr lang="fr-FR" dirty="0" smtClean="0"/>
              <a:t> ou encore </a:t>
            </a:r>
            <a:r>
              <a:rPr lang="fr-FR" i="1" dirty="0" smtClean="0"/>
              <a:t>informatique décisionnelle.</a:t>
            </a:r>
            <a:r>
              <a:rPr lang="fr-FR" dirty="0" smtClean="0"/>
              <a:t> Théorisée en 1958 par Hans Peter </a:t>
            </a:r>
            <a:r>
              <a:rPr lang="fr-FR" dirty="0" err="1" smtClean="0"/>
              <a:t>Luhn</a:t>
            </a:r>
            <a:r>
              <a:rPr lang="fr-FR" dirty="0" smtClean="0"/>
              <a:t>, un informaticien allemand, cette notion regroupe les solutions IT qui permettent d’exploiter les données d’une entreprise (comptabilité, finances, base clients…) afin d’établir des rapports d’analyse servant à la gouvernance et à la prise de décision. Un outil devenu incontournable aujourd’hui pour diriger et orienter toutes les business unit d’une entreprise (organisation, ventes, investissements…).</a:t>
            </a:r>
            <a:endParaRPr lang="fr-FR" dirty="0"/>
          </a:p>
        </p:txBody>
      </p:sp>
      <p:sp>
        <p:nvSpPr>
          <p:cNvPr id="3" name="Titre 2"/>
          <p:cNvSpPr>
            <a:spLocks noGrp="1"/>
          </p:cNvSpPr>
          <p:nvPr>
            <p:ph type="title"/>
          </p:nvPr>
        </p:nvSpPr>
        <p:spPr/>
        <p:txBody>
          <a:bodyPr/>
          <a:lstStyle/>
          <a:p>
            <a:r>
              <a:rPr lang="fr-FR" smtClean="0"/>
              <a:t>Introduction</a:t>
            </a:r>
            <a:endParaRPr lang="fr-FR"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28596" y="1142984"/>
            <a:ext cx="8229600" cy="4929222"/>
          </a:xfrm>
        </p:spPr>
        <p:txBody>
          <a:bodyPr/>
          <a:lstStyle/>
          <a:p>
            <a:endParaRPr lang="fr-FR" dirty="0"/>
          </a:p>
        </p:txBody>
      </p:sp>
      <p:pic>
        <p:nvPicPr>
          <p:cNvPr id="1027" name="Picture 3" descr="C:\Users\DELL\Desktop\Capture d’écran 2022-04-28 100840.png"/>
          <p:cNvPicPr>
            <a:picLocks noChangeAspect="1" noChangeArrowheads="1"/>
          </p:cNvPicPr>
          <p:nvPr/>
        </p:nvPicPr>
        <p:blipFill>
          <a:blip r:embed="rId3"/>
          <a:srcRect/>
          <a:stretch>
            <a:fillRect/>
          </a:stretch>
        </p:blipFill>
        <p:spPr bwMode="auto">
          <a:xfrm>
            <a:off x="500034" y="1285860"/>
            <a:ext cx="7809855" cy="4214842"/>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00034" y="2357430"/>
            <a:ext cx="8229600" cy="1219200"/>
          </a:xfrm>
        </p:spPr>
        <p:txBody>
          <a:bodyPr/>
          <a:lstStyle/>
          <a:p>
            <a:pPr algn="ctr"/>
            <a:r>
              <a:rPr lang="fr-FR" dirty="0" smtClean="0"/>
              <a:t>Contexte du projet</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lstStyle/>
          <a:p>
            <a:r>
              <a:rPr lang="fr-FR" dirty="0" smtClean="0"/>
              <a:t>La finance est une activité de gestion des ressources monétaires fournissant l’argent qui est nécessaire pour effectuer les opérations économiques. Au fait, la finance est appliquée dans plusieurs domaines tels que la gestion financière, finance publique, finance privée, ainsi que la finance de marché.</a:t>
            </a:r>
            <a:endParaRPr lang="fr-FR" dirty="0"/>
          </a:p>
        </p:txBody>
      </p:sp>
      <p:sp>
        <p:nvSpPr>
          <p:cNvPr id="3" name="Titre 2"/>
          <p:cNvSpPr>
            <a:spLocks noGrp="1"/>
          </p:cNvSpPr>
          <p:nvPr>
            <p:ph type="title"/>
          </p:nvPr>
        </p:nvSpPr>
        <p:spPr/>
        <p:txBody>
          <a:bodyPr>
            <a:normAutofit/>
          </a:bodyPr>
          <a:lstStyle/>
          <a:p>
            <a:r>
              <a:rPr lang="fr-FR" sz="3000" dirty="0" smtClean="0"/>
              <a:t>Présentation du domaine d’application et data</a:t>
            </a:r>
            <a:endParaRPr lang="fr-FR" sz="3000"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ac-loai-hinh-dau-tu-tai-chinh-cho-nguoi-moi-bat-dau.jpg"/>
          <p:cNvPicPr>
            <a:picLocks noGrp="1" noChangeAspect="1" noChangeArrowheads="1"/>
          </p:cNvPicPr>
          <p:nvPr>
            <p:ph idx="1"/>
          </p:nvPr>
        </p:nvPicPr>
        <p:blipFill>
          <a:blip r:embed="rId3"/>
          <a:srcRect/>
          <a:stretch>
            <a:fillRect/>
          </a:stretch>
        </p:blipFill>
        <p:spPr bwMode="auto">
          <a:xfrm>
            <a:off x="714348" y="1524000"/>
            <a:ext cx="7357391" cy="457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apture d’écran 2022-04-27 195605.png"/>
          <p:cNvPicPr>
            <a:picLocks noGrp="1" noChangeAspect="1"/>
          </p:cNvPicPr>
          <p:nvPr>
            <p:ph idx="1"/>
          </p:nvPr>
        </p:nvPicPr>
        <p:blipFill>
          <a:blip r:embed="rId3"/>
          <a:stretch>
            <a:fillRect/>
          </a:stretch>
        </p:blipFill>
        <p:spPr>
          <a:xfrm>
            <a:off x="1214414" y="1500174"/>
            <a:ext cx="6357982" cy="4905396"/>
          </a:xfrm>
        </p:spPr>
      </p:pic>
      <p:sp>
        <p:nvSpPr>
          <p:cNvPr id="3" name="Titre 2"/>
          <p:cNvSpPr>
            <a:spLocks noGrp="1"/>
          </p:cNvSpPr>
          <p:nvPr>
            <p:ph type="title"/>
          </p:nvPr>
        </p:nvSpPr>
        <p:spPr/>
        <p:txBody>
          <a:bodyPr/>
          <a:lstStyle/>
          <a:p>
            <a:r>
              <a:rPr lang="fr-FR" dirty="0" smtClean="0"/>
              <a:t>Fichier de données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524000"/>
            <a:ext cx="8229600" cy="4833958"/>
          </a:xfrm>
        </p:spPr>
        <p:txBody>
          <a:bodyPr/>
          <a:lstStyle/>
          <a:p>
            <a:r>
              <a:rPr lang="fr-FR" dirty="0" smtClean="0"/>
              <a:t>Power BI : est un logiciel de Business Intelligence  développé par Microsoft, il est utile pour transformer vos sources de données  (quelque soit le type : Excel, CSV, JSON ou Cloud....) en informations visuelles interactives. Ce logiciel offre la possibilité de se connecter à vos sources de données, visualiser et partager avec qui vous voulez.</a:t>
            </a:r>
          </a:p>
          <a:p>
            <a:endParaRPr lang="fr-FR" dirty="0" smtClean="0"/>
          </a:p>
        </p:txBody>
      </p:sp>
      <p:sp>
        <p:nvSpPr>
          <p:cNvPr id="3" name="Titre 2"/>
          <p:cNvSpPr>
            <a:spLocks noGrp="1"/>
          </p:cNvSpPr>
          <p:nvPr>
            <p:ph type="title"/>
          </p:nvPr>
        </p:nvSpPr>
        <p:spPr/>
        <p:txBody>
          <a:bodyPr/>
          <a:lstStyle/>
          <a:p>
            <a:r>
              <a:rPr lang="fr-FR" dirty="0" smtClean="0"/>
              <a:t>Définition de Power BI</a:t>
            </a:r>
            <a:endParaRPr lang="fr-FR" dirty="0"/>
          </a:p>
        </p:txBody>
      </p:sp>
      <p:pic>
        <p:nvPicPr>
          <p:cNvPr id="4" name="Image 3" descr="C:\Users\DELL\Desktop\power-bi-logo.jpg"/>
          <p:cNvPicPr/>
          <p:nvPr/>
        </p:nvPicPr>
        <p:blipFill>
          <a:blip r:embed="rId2"/>
          <a:srcRect/>
          <a:stretch>
            <a:fillRect/>
          </a:stretch>
        </p:blipFill>
        <p:spPr bwMode="auto">
          <a:xfrm>
            <a:off x="3071802" y="4429132"/>
            <a:ext cx="4786346" cy="176022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ier">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i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i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1233</TotalTime>
  <Words>381</Words>
  <PresentationFormat>Affichage à l'écran (4:3)</PresentationFormat>
  <Paragraphs>58</Paragraphs>
  <Slides>18</Slides>
  <Notes>7</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Papier</vt:lpstr>
      <vt:lpstr>Soutenance du projet Business Intelligence « Reporting en relation avec le domaine de finance»</vt:lpstr>
      <vt:lpstr>Sommaire</vt:lpstr>
      <vt:lpstr>Introduction</vt:lpstr>
      <vt:lpstr>Diapositive 4</vt:lpstr>
      <vt:lpstr>Contexte du projet</vt:lpstr>
      <vt:lpstr>Présentation du domaine d’application et data</vt:lpstr>
      <vt:lpstr>Diapositive 7</vt:lpstr>
      <vt:lpstr>Fichier de données</vt:lpstr>
      <vt:lpstr>Définition de Power BI</vt:lpstr>
      <vt:lpstr>Avantages</vt:lpstr>
      <vt:lpstr>Partie réalisation</vt:lpstr>
      <vt:lpstr>Nettoyage des données</vt:lpstr>
      <vt:lpstr>Data reporting</vt:lpstr>
      <vt:lpstr>Diapositive 14</vt:lpstr>
      <vt:lpstr>Synthèse</vt:lpstr>
      <vt:lpstr>Conclusion</vt:lpstr>
      <vt:lpstr>Webographie</vt:lpstr>
      <vt:lpstr>Merci pour votre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projet Business Intelligence Réalisé par: Mohammed Fassi Fehri</dc:title>
  <cp:lastModifiedBy>Utilisateur Windows</cp:lastModifiedBy>
  <cp:revision>99</cp:revision>
  <dcterms:modified xsi:type="dcterms:W3CDTF">2022-05-04T13:45:09Z</dcterms:modified>
</cp:coreProperties>
</file>