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7"/>
  </p:notesMasterIdLst>
  <p:handoutMasterIdLst>
    <p:handoutMasterId r:id="rId118"/>
  </p:handoutMasterIdLst>
  <p:sldIdLst>
    <p:sldId id="551" r:id="rId2"/>
    <p:sldId id="1017" r:id="rId3"/>
    <p:sldId id="1018" r:id="rId4"/>
    <p:sldId id="1019" r:id="rId5"/>
    <p:sldId id="905" r:id="rId6"/>
    <p:sldId id="967" r:id="rId7"/>
    <p:sldId id="970" r:id="rId8"/>
    <p:sldId id="969" r:id="rId9"/>
    <p:sldId id="968" r:id="rId10"/>
    <p:sldId id="906" r:id="rId11"/>
    <p:sldId id="907" r:id="rId12"/>
    <p:sldId id="949" r:id="rId13"/>
    <p:sldId id="950" r:id="rId14"/>
    <p:sldId id="951" r:id="rId15"/>
    <p:sldId id="952" r:id="rId16"/>
    <p:sldId id="953" r:id="rId17"/>
    <p:sldId id="954" r:id="rId18"/>
    <p:sldId id="955" r:id="rId19"/>
    <p:sldId id="956" r:id="rId20"/>
    <p:sldId id="957" r:id="rId21"/>
    <p:sldId id="908" r:id="rId22"/>
    <p:sldId id="909" r:id="rId23"/>
    <p:sldId id="910" r:id="rId24"/>
    <p:sldId id="911" r:id="rId25"/>
    <p:sldId id="912" r:id="rId26"/>
    <p:sldId id="913" r:id="rId27"/>
    <p:sldId id="914" r:id="rId28"/>
    <p:sldId id="915" r:id="rId29"/>
    <p:sldId id="916" r:id="rId30"/>
    <p:sldId id="917" r:id="rId31"/>
    <p:sldId id="918" r:id="rId32"/>
    <p:sldId id="919" r:id="rId33"/>
    <p:sldId id="920" r:id="rId34"/>
    <p:sldId id="959" r:id="rId35"/>
    <p:sldId id="960" r:id="rId36"/>
    <p:sldId id="961" r:id="rId37"/>
    <p:sldId id="962" r:id="rId38"/>
    <p:sldId id="963" r:id="rId39"/>
    <p:sldId id="921" r:id="rId40"/>
    <p:sldId id="922" r:id="rId41"/>
    <p:sldId id="923" r:id="rId42"/>
    <p:sldId id="924" r:id="rId43"/>
    <p:sldId id="925" r:id="rId44"/>
    <p:sldId id="926" r:id="rId45"/>
    <p:sldId id="927" r:id="rId46"/>
    <p:sldId id="928" r:id="rId47"/>
    <p:sldId id="929" r:id="rId48"/>
    <p:sldId id="930" r:id="rId49"/>
    <p:sldId id="931" r:id="rId50"/>
    <p:sldId id="964" r:id="rId51"/>
    <p:sldId id="932" r:id="rId52"/>
    <p:sldId id="933" r:id="rId53"/>
    <p:sldId id="934" r:id="rId54"/>
    <p:sldId id="941" r:id="rId55"/>
    <p:sldId id="942" r:id="rId56"/>
    <p:sldId id="943" r:id="rId57"/>
    <p:sldId id="944" r:id="rId58"/>
    <p:sldId id="945" r:id="rId59"/>
    <p:sldId id="946" r:id="rId60"/>
    <p:sldId id="947" r:id="rId61"/>
    <p:sldId id="958" r:id="rId62"/>
    <p:sldId id="995" r:id="rId63"/>
    <p:sldId id="868" r:id="rId64"/>
    <p:sldId id="869" r:id="rId65"/>
    <p:sldId id="870" r:id="rId66"/>
    <p:sldId id="872" r:id="rId67"/>
    <p:sldId id="873" r:id="rId68"/>
    <p:sldId id="874" r:id="rId69"/>
    <p:sldId id="875" r:id="rId70"/>
    <p:sldId id="876" r:id="rId71"/>
    <p:sldId id="877" r:id="rId72"/>
    <p:sldId id="878" r:id="rId73"/>
    <p:sldId id="879" r:id="rId74"/>
    <p:sldId id="880" r:id="rId75"/>
    <p:sldId id="882" r:id="rId76"/>
    <p:sldId id="883" r:id="rId77"/>
    <p:sldId id="884" r:id="rId78"/>
    <p:sldId id="885" r:id="rId79"/>
    <p:sldId id="887" r:id="rId80"/>
    <p:sldId id="889" r:id="rId81"/>
    <p:sldId id="890" r:id="rId82"/>
    <p:sldId id="891" r:id="rId83"/>
    <p:sldId id="892" r:id="rId84"/>
    <p:sldId id="893" r:id="rId85"/>
    <p:sldId id="894" r:id="rId86"/>
    <p:sldId id="895" r:id="rId87"/>
    <p:sldId id="896" r:id="rId88"/>
    <p:sldId id="898" r:id="rId89"/>
    <p:sldId id="899" r:id="rId90"/>
    <p:sldId id="900" r:id="rId91"/>
    <p:sldId id="901" r:id="rId92"/>
    <p:sldId id="902" r:id="rId93"/>
    <p:sldId id="903" r:id="rId94"/>
    <p:sldId id="904" r:id="rId95"/>
    <p:sldId id="996" r:id="rId96"/>
    <p:sldId id="997" r:id="rId97"/>
    <p:sldId id="998" r:id="rId98"/>
    <p:sldId id="999" r:id="rId99"/>
    <p:sldId id="1000" r:id="rId100"/>
    <p:sldId id="1001" r:id="rId101"/>
    <p:sldId id="1002" r:id="rId102"/>
    <p:sldId id="1003" r:id="rId103"/>
    <p:sldId id="1004" r:id="rId104"/>
    <p:sldId id="1005" r:id="rId105"/>
    <p:sldId id="1006" r:id="rId106"/>
    <p:sldId id="1007" r:id="rId107"/>
    <p:sldId id="1008" r:id="rId108"/>
    <p:sldId id="1009" r:id="rId109"/>
    <p:sldId id="1010" r:id="rId110"/>
    <p:sldId id="1011" r:id="rId111"/>
    <p:sldId id="1012" r:id="rId112"/>
    <p:sldId id="1013" r:id="rId113"/>
    <p:sldId id="1014" r:id="rId114"/>
    <p:sldId id="1015" r:id="rId115"/>
    <p:sldId id="1016" r:id="rId116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AC164"/>
    <a:srgbClr val="A50021"/>
    <a:srgbClr val="FFFF00"/>
    <a:srgbClr val="990099"/>
    <a:srgbClr val="FF0000"/>
    <a:srgbClr val="FF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94698" autoAdjust="0"/>
  </p:normalViewPr>
  <p:slideViewPr>
    <p:cSldViewPr>
      <p:cViewPr varScale="1">
        <p:scale>
          <a:sx n="102" d="100"/>
          <a:sy n="102" d="100"/>
        </p:scale>
        <p:origin x="318" y="10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32"/>
    </p:cViewPr>
  </p:sorterViewPr>
  <p:notesViewPr>
    <p:cSldViewPr>
      <p:cViewPr varScale="1">
        <p:scale>
          <a:sx n="88" d="100"/>
          <a:sy n="88" d="100"/>
        </p:scale>
        <p:origin x="-32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>
            <a:extLst>
              <a:ext uri="{FF2B5EF4-FFF2-40B4-BE49-F238E27FC236}">
                <a16:creationId xmlns:a16="http://schemas.microsoft.com/office/drawing/2014/main" id="{9904228A-66EF-42DE-AB5B-A8D997F14D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fr-FR"/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D0F60C47-53F3-4A43-9C0E-0B5DC1CBFE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fr-FR"/>
          </a:p>
        </p:txBody>
      </p:sp>
      <p:sp>
        <p:nvSpPr>
          <p:cNvPr id="747524" name="Rectangle 4">
            <a:extLst>
              <a:ext uri="{FF2B5EF4-FFF2-40B4-BE49-F238E27FC236}">
                <a16:creationId xmlns:a16="http://schemas.microsoft.com/office/drawing/2014/main" id="{7CEFA7D4-69F9-4990-9F1C-6D3370FCA08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fr-FR"/>
          </a:p>
        </p:txBody>
      </p:sp>
      <p:sp>
        <p:nvSpPr>
          <p:cNvPr id="747525" name="Rectangle 5">
            <a:extLst>
              <a:ext uri="{FF2B5EF4-FFF2-40B4-BE49-F238E27FC236}">
                <a16:creationId xmlns:a16="http://schemas.microsoft.com/office/drawing/2014/main" id="{CF3FF54E-C056-4566-A217-F6C917F603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F68811-2AE9-4417-B559-EA95E3AD80F4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8370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A5E5EDC-2706-4D2B-9EE1-B0E4EA01BC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fr-F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51CD571-F644-45DD-9140-AF21CD6F67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fr-FR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CC5667D-C4F4-40B7-9372-679AD7585F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7757292-3BA7-42EF-BC85-C612536E1A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Образец текста</a:t>
            </a:r>
          </a:p>
          <a:p>
            <a:pPr lvl="1"/>
            <a:r>
              <a:rPr lang="ru-RU" altLang="fr-FR"/>
              <a:t>Второй уровень</a:t>
            </a:r>
          </a:p>
          <a:p>
            <a:pPr lvl="2"/>
            <a:r>
              <a:rPr lang="ru-RU" altLang="fr-FR"/>
              <a:t>Третий уровень</a:t>
            </a:r>
          </a:p>
          <a:p>
            <a:pPr lvl="3"/>
            <a:r>
              <a:rPr lang="ru-RU" altLang="fr-FR"/>
              <a:t>Четвертый уровень</a:t>
            </a:r>
          </a:p>
          <a:p>
            <a:pPr lvl="4"/>
            <a:r>
              <a:rPr lang="ru-RU" altLang="fr-FR"/>
              <a:t>Пятый уровень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9596449-903B-43AF-8AF5-1FD98A36E9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fr-FR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9742DBA2-3BB1-459A-9388-5021C7212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D1364A-D650-4973-A758-0553A5E4BCF2}" type="slidenum">
              <a:rPr lang="ru-RU" altLang="fr-FR"/>
              <a:pPr/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52140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5" name="Rectangle 31">
            <a:extLst>
              <a:ext uri="{FF2B5EF4-FFF2-40B4-BE49-F238E27FC236}">
                <a16:creationId xmlns:a16="http://schemas.microsoft.com/office/drawing/2014/main" id="{F9C08FAB-CAAE-4D3A-AD72-AD9A9EA2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919663"/>
            <a:ext cx="28956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ru-RU" altLang="fr-FR" sz="1200"/>
          </a:p>
        </p:txBody>
      </p:sp>
      <p:sp>
        <p:nvSpPr>
          <p:cNvPr id="26662" name="Rectangle 38">
            <a:extLst>
              <a:ext uri="{FF2B5EF4-FFF2-40B4-BE49-F238E27FC236}">
                <a16:creationId xmlns:a16="http://schemas.microsoft.com/office/drawing/2014/main" id="{D305478C-D905-48FF-9A82-9C31DDA35B1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3148013"/>
            <a:ext cx="8353425" cy="1082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/>
            </a:lvl1pPr>
          </a:lstStyle>
          <a:p>
            <a:pPr lvl="0"/>
            <a:r>
              <a:rPr lang="en-US" altLang="fr-FR" noProof="0"/>
              <a:t>Fare clic per modificare lo stile del sottotitolo dello schema</a:t>
            </a:r>
          </a:p>
        </p:txBody>
      </p:sp>
      <p:sp>
        <p:nvSpPr>
          <p:cNvPr id="26665" name="Rectangle 41">
            <a:extLst>
              <a:ext uri="{FF2B5EF4-FFF2-40B4-BE49-F238E27FC236}">
                <a16:creationId xmlns:a16="http://schemas.microsoft.com/office/drawing/2014/main" id="{9C8395B6-A360-47EB-AF64-034567ADED5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1347788"/>
            <a:ext cx="8353425" cy="1512887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US" altLang="fr-FR" noProof="0"/>
              <a:t>Fare clic per modificare lo stile del titolo</a:t>
            </a:r>
          </a:p>
        </p:txBody>
      </p:sp>
      <p:sp>
        <p:nvSpPr>
          <p:cNvPr id="26666" name="Rectangle 42">
            <a:extLst>
              <a:ext uri="{FF2B5EF4-FFF2-40B4-BE49-F238E27FC236}">
                <a16:creationId xmlns:a16="http://schemas.microsoft.com/office/drawing/2014/main" id="{098A84DD-D800-4E0B-9999-B9FE171FDB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4805363"/>
            <a:ext cx="21336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ru-RU" altLang="fr-FR" sz="1200"/>
          </a:p>
        </p:txBody>
      </p:sp>
      <p:sp>
        <p:nvSpPr>
          <p:cNvPr id="26667" name="Rectangle 43">
            <a:extLst>
              <a:ext uri="{FF2B5EF4-FFF2-40B4-BE49-F238E27FC236}">
                <a16:creationId xmlns:a16="http://schemas.microsoft.com/office/drawing/2014/main" id="{A996189D-2343-4F61-9398-98D7EA56EE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5313" y="4805363"/>
            <a:ext cx="28956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ru-RU" altLang="fr-FR" sz="1200"/>
          </a:p>
        </p:txBody>
      </p:sp>
      <p:sp>
        <p:nvSpPr>
          <p:cNvPr id="26668" name="Rectangle 44">
            <a:extLst>
              <a:ext uri="{FF2B5EF4-FFF2-40B4-BE49-F238E27FC236}">
                <a16:creationId xmlns:a16="http://schemas.microsoft.com/office/drawing/2014/main" id="{C5EDD380-783E-4C36-B05B-C2FC786908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43700" y="4805363"/>
            <a:ext cx="230346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BF5F3762-D5CA-49E9-B349-47CCB0E77F8C}" type="slidenum">
              <a:rPr lang="ru-RU" altLang="fr-FR" sz="1200" b="1">
                <a:solidFill>
                  <a:srgbClr val="000066"/>
                </a:solidFill>
                <a:latin typeface="Arial Narrow" panose="020B0606020202030204" pitchFamily="34" charset="0"/>
              </a:rPr>
              <a:pPr algn="r"/>
              <a:t>‹#›</a:t>
            </a:fld>
            <a:r>
              <a:rPr lang="en-US" altLang="fr-FR" sz="1200" b="1">
                <a:solidFill>
                  <a:srgbClr val="000066"/>
                </a:solidFill>
                <a:latin typeface="Arial Narrow" panose="020B0606020202030204" pitchFamily="34" charset="0"/>
              </a:rPr>
              <a:t>/</a:t>
            </a:r>
            <a:r>
              <a:rPr lang="ru-RU" altLang="fr-FR" sz="1200" b="1">
                <a:solidFill>
                  <a:srgbClr val="000066"/>
                </a:solidFill>
                <a:latin typeface="Arial Narrow" panose="020B0606020202030204" pitchFamily="34" charset="0"/>
              </a:rPr>
              <a:t>121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3D123-8A56-488A-BA54-80BDA00A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3DAA6-164B-4196-95E4-1A62BFD1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5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991849-015B-427A-9DB6-E88E28ECB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050" y="196850"/>
            <a:ext cx="2159000" cy="46085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E3D0A1-D48E-476B-883A-6890DAFBA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196850"/>
            <a:ext cx="6329362" cy="46085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675D-3B16-4679-9E7B-45CAB2F3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A8080-CD16-447F-B8F2-3A342184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35F27-E86B-4EF2-B407-0F5A6DF0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1EDDD-66A4-4308-88B9-25D6706F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502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45E86-0CE5-417F-9ED7-533BC502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D86DC-7DDB-4F7A-B9A5-BE16BE64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288" y="773113"/>
            <a:ext cx="4243387" cy="4032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4B581-750C-4A71-B3A2-8A6A57E2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075" y="773113"/>
            <a:ext cx="4244975" cy="4032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62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256C4-217D-4037-B226-ECF71F35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02281-D81B-4A4E-9FD2-0EE3B81A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FF4F5C-E8EB-4F8E-AC74-B2B336D33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66191E-B16E-4CA0-9721-1C0FADEE8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55BE05-3CAE-4860-8887-15A9CF0A1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5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77F90-B1AA-4930-8295-92591BFA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0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59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DE0BD-4627-492E-B461-4FB08F36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6F4EC-F1FB-41F5-A761-CE39C4C7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B0ED13-02C1-4F20-BC52-1BCC8458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156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F7B2-51BC-46C0-8E98-D394F7F2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D084C3-5AFF-413B-8703-8AAD47B9F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4198C-A98C-40F1-9D36-BA50900E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502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" name="Rectangle 20">
            <a:extLst>
              <a:ext uri="{FF2B5EF4-FFF2-40B4-BE49-F238E27FC236}">
                <a16:creationId xmlns:a16="http://schemas.microsoft.com/office/drawing/2014/main" id="{7F55DD8C-6560-4E7F-A3CE-258A6975C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96850"/>
            <a:ext cx="86407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Fare clic per modificare lo stile del titolo</a:t>
            </a:r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7346CA27-D87A-41B1-AC59-41F64C120E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4805363"/>
            <a:ext cx="21336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ru-RU" altLang="fr-FR" sz="1200"/>
          </a:p>
        </p:txBody>
      </p:sp>
      <p:sp>
        <p:nvSpPr>
          <p:cNvPr id="25625" name="Rectangle 25">
            <a:extLst>
              <a:ext uri="{FF2B5EF4-FFF2-40B4-BE49-F238E27FC236}">
                <a16:creationId xmlns:a16="http://schemas.microsoft.com/office/drawing/2014/main" id="{16BDB571-32DB-4C4E-B052-8CC3F1761F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5313" y="4805363"/>
            <a:ext cx="28956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ru-RU" altLang="fr-FR" sz="1200"/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id="{D34165D8-33F4-4A47-8261-E598B28F5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43700" y="4805363"/>
            <a:ext cx="230346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FCCE9F28-E9AE-4012-9EF9-1488A0B6A504}" type="slidenum">
              <a:rPr lang="ru-RU" altLang="fr-FR" sz="1200" b="1">
                <a:solidFill>
                  <a:srgbClr val="000066"/>
                </a:solidFill>
                <a:latin typeface="Arial Narrow" panose="020B0606020202030204" pitchFamily="34" charset="0"/>
              </a:rPr>
              <a:pPr algn="r"/>
              <a:t>‹#›</a:t>
            </a:fld>
            <a:r>
              <a:rPr lang="en-US" altLang="fr-FR" sz="1200" b="1">
                <a:solidFill>
                  <a:srgbClr val="000066"/>
                </a:solidFill>
                <a:latin typeface="Arial Narrow" panose="020B0606020202030204" pitchFamily="34" charset="0"/>
              </a:rPr>
              <a:t>/</a:t>
            </a:r>
            <a:r>
              <a:rPr lang="ru-RU" altLang="fr-FR" sz="1200" b="1">
                <a:solidFill>
                  <a:srgbClr val="000066"/>
                </a:solidFill>
                <a:latin typeface="Arial Narrow" panose="020B0606020202030204" pitchFamily="34" charset="0"/>
              </a:rPr>
              <a:t>121</a:t>
            </a:r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F926D005-724F-4322-8B3D-D3B14AD16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73113"/>
            <a:ext cx="8640762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Fare clic per modificare gli stili del testo dello schema</a:t>
            </a:r>
          </a:p>
          <a:p>
            <a:pPr lvl="1"/>
            <a:r>
              <a:rPr lang="en-US" altLang="fr-FR"/>
              <a:t>Secondo livello</a:t>
            </a:r>
          </a:p>
          <a:p>
            <a:pPr lvl="2"/>
            <a:r>
              <a:rPr lang="en-US" altLang="fr-FR"/>
              <a:t>Terzo livello</a:t>
            </a:r>
          </a:p>
          <a:p>
            <a:pPr lvl="3"/>
            <a:r>
              <a:rPr lang="en-US" altLang="fr-FR"/>
              <a:t>Quarto livello</a:t>
            </a:r>
          </a:p>
          <a:p>
            <a:pPr lvl="4"/>
            <a:r>
              <a:rPr lang="en-US" altLang="fr-FR"/>
              <a:t>Quinto livello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AC164"/>
        </a:buClr>
        <a:buSzPct val="70000"/>
        <a:buFont typeface="Wingdings" panose="05000000000000000000" pitchFamily="2" charset="2"/>
        <a:buChar char="n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65000"/>
        <a:buFont typeface="Wingdings" panose="05000000000000000000" pitchFamily="2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anose="05000000000000000000" pitchFamily="2" charset="2"/>
        <a:buChar char="n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0AE6A"/>
        </a:buClr>
        <a:buSzPct val="55000"/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EFD5ACF3-0E5E-42C8-BC82-104FC1AFD2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340296"/>
            <a:ext cx="6019800" cy="1657350"/>
          </a:xfrm>
        </p:spPr>
        <p:txBody>
          <a:bodyPr/>
          <a:lstStyle/>
          <a:p>
            <a:r>
              <a:rPr lang="ru-RU" altLang="fr-FR" dirty="0" smtClean="0"/>
              <a:t>Лекция</a:t>
            </a:r>
            <a:r>
              <a:rPr lang="en-US" altLang="fr-FR" dirty="0" smtClean="0"/>
              <a:t> </a:t>
            </a:r>
            <a:r>
              <a:rPr lang="ru-RU" altLang="fr-FR" dirty="0"/>
              <a:t/>
            </a:r>
            <a:br>
              <a:rPr lang="ru-RU" altLang="fr-FR" dirty="0"/>
            </a:br>
            <a:r>
              <a:rPr lang="en-US" altLang="fr-FR" dirty="0" smtClean="0"/>
              <a:t> </a:t>
            </a:r>
            <a:r>
              <a:rPr lang="ru-RU" altLang="fr-FR" dirty="0" smtClean="0"/>
              <a:t>Гигиена </a:t>
            </a:r>
            <a:r>
              <a:rPr lang="ru-RU" altLang="fr-FR" dirty="0"/>
              <a:t>труда и правовые основы охраны труда</a:t>
            </a:r>
            <a:endParaRPr lang="en-US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>
            <a:extLst>
              <a:ext uri="{FF2B5EF4-FFF2-40B4-BE49-F238E27FC236}">
                <a16:creationId xmlns:a16="http://schemas.microsoft.com/office/drawing/2014/main" id="{24780B19-C472-4056-BA2A-9C2CFF8ED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Условия труда</a:t>
            </a:r>
          </a:p>
        </p:txBody>
      </p:sp>
      <p:sp>
        <p:nvSpPr>
          <p:cNvPr id="1672195" name="Rectangle 3">
            <a:extLst>
              <a:ext uri="{FF2B5EF4-FFF2-40B4-BE49-F238E27FC236}">
                <a16:creationId xmlns:a16="http://schemas.microsoft.com/office/drawing/2014/main" id="{EEB16921-2ACB-46E5-9DD8-6C9EB5084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Условия труда – совокупность факторов производственной среды, воздействующих на человека в процессе труда.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594" name="Rectangle 2">
            <a:extLst>
              <a:ext uri="{FF2B5EF4-FFF2-40B4-BE49-F238E27FC236}">
                <a16:creationId xmlns:a16="http://schemas.microsoft.com/office/drawing/2014/main" id="{04DCDC85-0EBF-418D-9644-7DA8D5999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Рабочая зона</a:t>
            </a:r>
          </a:p>
        </p:txBody>
      </p:sp>
      <p:sp>
        <p:nvSpPr>
          <p:cNvPr id="1774595" name="Rectangle 3">
            <a:extLst>
              <a:ext uri="{FF2B5EF4-FFF2-40B4-BE49-F238E27FC236}">
                <a16:creationId xmlns:a16="http://schemas.microsoft.com/office/drawing/2014/main" id="{FE24C31D-0134-4755-883D-AD8B39F6D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Физическое пространство, ограниченное по высоте 2 м над уровнем пола или площадки, на которых находятся места постоянного или временного пребывания работающих.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Rectangle 2">
            <a:extLst>
              <a:ext uri="{FF2B5EF4-FFF2-40B4-BE49-F238E27FC236}">
                <a16:creationId xmlns:a16="http://schemas.microsoft.com/office/drawing/2014/main" id="{5DE19D97-DC06-4710-9116-1EB454710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Тяжесть труда</a:t>
            </a:r>
          </a:p>
        </p:txBody>
      </p:sp>
      <p:sp>
        <p:nvSpPr>
          <p:cNvPr id="1775619" name="Rectangle 3">
            <a:extLst>
              <a:ext uri="{FF2B5EF4-FFF2-40B4-BE49-F238E27FC236}">
                <a16:creationId xmlns:a16="http://schemas.microsoft.com/office/drawing/2014/main" id="{4B2DC8FF-55D5-4812-B821-0DB622657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Характеристика трудового процесса, отражающая преимущественную нагрузку на опорно-двигательный аппарат и функциональные системы организма (сердечно-сосудистую, дыхательную и др.), обеспечивающие его деятельность.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Тяжесть труда характеризуется физической динамической нагрузкой, массой поднимаемого и перемещаемого груза, общим числом стереотипных рабочих движений, величиной статической нагрузки, характером рабочей позы, глубиной и частотой наклона корпуса, перемещениями в пространстве.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>
            <a:extLst>
              <a:ext uri="{FF2B5EF4-FFF2-40B4-BE49-F238E27FC236}">
                <a16:creationId xmlns:a16="http://schemas.microsoft.com/office/drawing/2014/main" id="{D645BF82-E5D7-4BD8-B8C7-CD92CAC16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Напряженность труда</a:t>
            </a:r>
          </a:p>
        </p:txBody>
      </p:sp>
      <p:sp>
        <p:nvSpPr>
          <p:cNvPr id="1776643" name="Rectangle 3">
            <a:extLst>
              <a:ext uri="{FF2B5EF4-FFF2-40B4-BE49-F238E27FC236}">
                <a16:creationId xmlns:a16="http://schemas.microsoft.com/office/drawing/2014/main" id="{9E8F4B01-32F5-47D9-B980-B95DBD8BA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Характеристика трудового процесса, отражающая преимущественную нагрузку на центральную нервную систему, органы чувств, эмоциональную сферу работника, обеспечивающие его деятельность.</a:t>
            </a:r>
          </a:p>
          <a:p>
            <a:pPr lvl="1"/>
            <a:r>
              <a:rPr lang="ru-RU" altLang="fr-FR"/>
              <a:t>К факторам, характеризующим напряженность труда, относятся: интеллектуальные, сенсорные, эмоциональные нагрузки, степень монотонности нагрузок, режим работы.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>
            <a:extLst>
              <a:ext uri="{FF2B5EF4-FFF2-40B4-BE49-F238E27FC236}">
                <a16:creationId xmlns:a16="http://schemas.microsoft.com/office/drawing/2014/main" id="{851BE5C6-D556-4542-BEC8-7B50A6D6E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Классификация вредных веществ по степени воздействия</a:t>
            </a:r>
          </a:p>
        </p:txBody>
      </p:sp>
      <p:sp>
        <p:nvSpPr>
          <p:cNvPr id="1777667" name="Rectangle 3">
            <a:extLst>
              <a:ext uri="{FF2B5EF4-FFF2-40B4-BE49-F238E27FC236}">
                <a16:creationId xmlns:a16="http://schemas.microsoft.com/office/drawing/2014/main" id="{59748ACE-9DCD-4C6A-87FB-6A4628150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По степени воздействия на организм вредные вещества</a:t>
            </a:r>
            <a:r>
              <a:rPr lang="it-IT" altLang="fr-FR"/>
              <a:t> </a:t>
            </a:r>
            <a:r>
              <a:rPr lang="ru-RU" altLang="fr-FR"/>
              <a:t>подразделяют</a:t>
            </a:r>
            <a:r>
              <a:rPr lang="it-IT" altLang="fr-FR"/>
              <a:t> </a:t>
            </a:r>
            <a:r>
              <a:rPr lang="ru-RU" altLang="fr-FR"/>
              <a:t>на</a:t>
            </a:r>
            <a:r>
              <a:rPr lang="it-IT" altLang="fr-FR"/>
              <a:t> </a:t>
            </a:r>
            <a:r>
              <a:rPr lang="ru-RU" altLang="fr-FR"/>
              <a:t>четыре</a:t>
            </a:r>
            <a:r>
              <a:rPr lang="it-IT" altLang="fr-FR"/>
              <a:t> </a:t>
            </a:r>
            <a:r>
              <a:rPr lang="ru-RU" altLang="fr-FR"/>
              <a:t>класса</a:t>
            </a:r>
            <a:r>
              <a:rPr lang="it-IT" altLang="fr-FR"/>
              <a:t> </a:t>
            </a:r>
            <a:r>
              <a:rPr lang="ru-RU" altLang="fr-FR"/>
              <a:t>опасности:</a:t>
            </a:r>
            <a:endParaRPr lang="it-IT" altLang="fr-FR"/>
          </a:p>
          <a:p>
            <a:pPr lvl="1"/>
            <a:r>
              <a:rPr lang="ru-RU" altLang="fr-FR"/>
              <a:t>чрезвычайно</a:t>
            </a:r>
            <a:r>
              <a:rPr lang="it-IT" altLang="fr-FR"/>
              <a:t> </a:t>
            </a:r>
            <a:r>
              <a:rPr lang="ru-RU" altLang="fr-FR"/>
              <a:t>опасные </a:t>
            </a:r>
            <a:r>
              <a:rPr lang="it-IT" altLang="fr-FR"/>
              <a:t>&lt;</a:t>
            </a:r>
            <a:r>
              <a:rPr lang="ru-RU" altLang="fr-FR"/>
              <a:t> 0,1 мг/м</a:t>
            </a:r>
            <a:r>
              <a:rPr lang="ru-RU" altLang="fr-FR" baseline="30000"/>
              <a:t>3</a:t>
            </a:r>
            <a:r>
              <a:rPr lang="ru-RU" altLang="fr-FR"/>
              <a:t>;</a:t>
            </a:r>
            <a:endParaRPr lang="it-IT" altLang="fr-FR"/>
          </a:p>
          <a:p>
            <a:pPr lvl="1"/>
            <a:r>
              <a:rPr lang="ru-RU" altLang="fr-FR"/>
              <a:t>высокоопасные 0,1 – 1,0 мг/м</a:t>
            </a:r>
            <a:r>
              <a:rPr lang="ru-RU" altLang="fr-FR" baseline="30000"/>
              <a:t>3</a:t>
            </a:r>
            <a:r>
              <a:rPr lang="ru-RU" altLang="fr-FR"/>
              <a:t>;</a:t>
            </a:r>
            <a:endParaRPr lang="it-IT" altLang="fr-FR"/>
          </a:p>
          <a:p>
            <a:pPr lvl="1"/>
            <a:r>
              <a:rPr lang="ru-RU" altLang="fr-FR"/>
              <a:t>умеренно опасные 1,1 – 10,0 мг/м</a:t>
            </a:r>
            <a:r>
              <a:rPr lang="ru-RU" altLang="fr-FR" baseline="30000"/>
              <a:t>3</a:t>
            </a:r>
            <a:r>
              <a:rPr lang="ru-RU" altLang="fr-FR"/>
              <a:t>;</a:t>
            </a:r>
            <a:endParaRPr lang="it-IT" altLang="fr-FR"/>
          </a:p>
          <a:p>
            <a:pPr lvl="1"/>
            <a:r>
              <a:rPr lang="ru-RU" altLang="fr-FR"/>
              <a:t>малоопасные </a:t>
            </a:r>
            <a:r>
              <a:rPr lang="it-IT" altLang="fr-FR"/>
              <a:t>&gt;</a:t>
            </a:r>
            <a:r>
              <a:rPr lang="ru-RU" altLang="fr-FR"/>
              <a:t>10,0 мг/м</a:t>
            </a:r>
            <a:r>
              <a:rPr lang="ru-RU" altLang="fr-FR" baseline="30000"/>
              <a:t>3</a:t>
            </a:r>
            <a:r>
              <a:rPr lang="ru-RU" altLang="fr-FR"/>
              <a:t>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0" name="Rectangle 2">
            <a:extLst>
              <a:ext uri="{FF2B5EF4-FFF2-40B4-BE49-F238E27FC236}">
                <a16:creationId xmlns:a16="http://schemas.microsoft.com/office/drawing/2014/main" id="{8EFE73C8-868A-42FD-BFAE-DEB026514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Классы условий труда</a:t>
            </a:r>
          </a:p>
        </p:txBody>
      </p:sp>
      <p:sp>
        <p:nvSpPr>
          <p:cNvPr id="1778691" name="Rectangle 3">
            <a:extLst>
              <a:ext uri="{FF2B5EF4-FFF2-40B4-BE49-F238E27FC236}">
                <a16:creationId xmlns:a16="http://schemas.microsoft.com/office/drawing/2014/main" id="{AF5FD8E9-7E03-4856-96C9-D2E065F4C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оптимальные условия труда (1 класс)</a:t>
            </a:r>
          </a:p>
          <a:p>
            <a:r>
              <a:rPr lang="ru-RU" altLang="fr-FR"/>
              <a:t>допустимые условия труда (2 класс)</a:t>
            </a:r>
          </a:p>
          <a:p>
            <a:r>
              <a:rPr lang="ru-RU" altLang="fr-FR"/>
              <a:t>вредные условия труда (3 класс)</a:t>
            </a:r>
          </a:p>
          <a:p>
            <a:r>
              <a:rPr lang="ru-RU" altLang="fr-FR"/>
              <a:t>опасные условия труда (4 класс)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>
            <a:extLst>
              <a:ext uri="{FF2B5EF4-FFF2-40B4-BE49-F238E27FC236}">
                <a16:creationId xmlns:a16="http://schemas.microsoft.com/office/drawing/2014/main" id="{1BE1BD1A-8C9E-40A1-8D88-7954E4493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Оптимальные условия труда (1 класс)</a:t>
            </a:r>
          </a:p>
        </p:txBody>
      </p:sp>
      <p:sp>
        <p:nvSpPr>
          <p:cNvPr id="1779715" name="Rectangle 3">
            <a:extLst>
              <a:ext uri="{FF2B5EF4-FFF2-40B4-BE49-F238E27FC236}">
                <a16:creationId xmlns:a16="http://schemas.microsoft.com/office/drawing/2014/main" id="{C1FB8143-CAE3-418A-9FC8-C2516935E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Условия, при которых сохраняется здоровье работников и создаются предпосылки для поддержания высокого уровня работоспособности. Оптимальные нормативы установлены для микроклиматических параметров и факторов трудового процесса. Для других факторов условно за оптимальные принимаются такие условия труда, при которых факторы условий труда отсутствуют либо не превышают уровни, принятые в качестве безопасных для населения.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738" name="Rectangle 2">
            <a:extLst>
              <a:ext uri="{FF2B5EF4-FFF2-40B4-BE49-F238E27FC236}">
                <a16:creationId xmlns:a16="http://schemas.microsoft.com/office/drawing/2014/main" id="{E92CD911-F9CA-41B5-A972-719B9A7B9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Допустимые условия труда (2 класс)</a:t>
            </a:r>
          </a:p>
        </p:txBody>
      </p:sp>
      <p:sp>
        <p:nvSpPr>
          <p:cNvPr id="1780739" name="Rectangle 3">
            <a:extLst>
              <a:ext uri="{FF2B5EF4-FFF2-40B4-BE49-F238E27FC236}">
                <a16:creationId xmlns:a16="http://schemas.microsoft.com/office/drawing/2014/main" id="{E604BAB6-51B1-4DBE-9DBE-FFCF9D96F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Характеризуются такими уровнями факторов среды и трудового процесса, которые не превышают установленных гигиенических нормативов для рабочих мест, а возможные изменения функционального состояния организма, возникающие под их воздействием, восстанавливаются во время регламентированного отдыха или к началу следующей смены и не оказывают неблагоприятного действия в ближайшем и отдаленном периоде на состояние здоровья работников и их потомство.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62" name="Rectangle 2">
            <a:extLst>
              <a:ext uri="{FF2B5EF4-FFF2-40B4-BE49-F238E27FC236}">
                <a16:creationId xmlns:a16="http://schemas.microsoft.com/office/drawing/2014/main" id="{EECEFFAB-A868-49EF-9DCE-BD70AB0B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Вредные условия труда (3 класс)</a:t>
            </a:r>
          </a:p>
        </p:txBody>
      </p:sp>
      <p:sp>
        <p:nvSpPr>
          <p:cNvPr id="1781763" name="Rectangle 3">
            <a:extLst>
              <a:ext uri="{FF2B5EF4-FFF2-40B4-BE49-F238E27FC236}">
                <a16:creationId xmlns:a16="http://schemas.microsoft.com/office/drawing/2014/main" id="{43685F42-A5EC-4431-B8B2-89DACB37D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Характеризуются наличием вредных производственных факторов, выходящих за пределы гигиенических нормативов и оказывающих неблагоприятное действие на организм работника и/или его потомство.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6" name="Rectangle 2">
            <a:extLst>
              <a:ext uri="{FF2B5EF4-FFF2-40B4-BE49-F238E27FC236}">
                <a16:creationId xmlns:a16="http://schemas.microsoft.com/office/drawing/2014/main" id="{63ECA3DF-0866-483A-AE77-BEFB750AB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Опасные условия труда (4 класс)</a:t>
            </a:r>
          </a:p>
        </p:txBody>
      </p:sp>
      <p:sp>
        <p:nvSpPr>
          <p:cNvPr id="1782787" name="Rectangle 3">
            <a:extLst>
              <a:ext uri="{FF2B5EF4-FFF2-40B4-BE49-F238E27FC236}">
                <a16:creationId xmlns:a16="http://schemas.microsoft.com/office/drawing/2014/main" id="{09AB663D-08E5-4B7B-9666-CE818816C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Характеризуются уровнями производственных факторов, воздействие которых в течение рабочей смены (или ее части) может создать угрозу для жизни, высокий риск развития острых профессиональных поражений, в том числе и тяжелых форм. При этом работа должна проводиться в соответствующих средствах индивидуальной защиты и при строгом соблюдении режимов, регламентированных для такого вида работ и обеспечивающих безопасность для здоровья работников.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810" name="Rectangle 2">
            <a:extLst>
              <a:ext uri="{FF2B5EF4-FFF2-40B4-BE49-F238E27FC236}">
                <a16:creationId xmlns:a16="http://schemas.microsoft.com/office/drawing/2014/main" id="{B41728F2-CC96-48C1-82A8-4D3EA5BC1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Степени вредности условия труда </a:t>
            </a:r>
          </a:p>
        </p:txBody>
      </p:sp>
      <p:sp>
        <p:nvSpPr>
          <p:cNvPr id="1783811" name="Rectangle 3">
            <a:extLst>
              <a:ext uri="{FF2B5EF4-FFF2-40B4-BE49-F238E27FC236}">
                <a16:creationId xmlns:a16="http://schemas.microsoft.com/office/drawing/2014/main" id="{E5ADF174-7E3C-4FD2-B9B9-A86A381B2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fr-FR" sz="2400"/>
              <a:t>По степени отклонения параметров факторов от гигиенических нормативов и выраженности изменений в организме работников подразделяются на 4 степени вредности: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1 степень 3 класса (3.1) – условия труда характеризуются </a:t>
            </a:r>
            <a:r>
              <a:rPr lang="ru-RU" altLang="fr-FR" sz="2000" b="1" u="sng"/>
              <a:t>отклонениями</a:t>
            </a:r>
            <a:r>
              <a:rPr lang="ru-RU" altLang="fr-FR" sz="2000"/>
              <a:t> уровней вредных факторов </a:t>
            </a:r>
            <a:r>
              <a:rPr lang="ru-RU" altLang="fr-FR" sz="2000" b="1" u="sng"/>
              <a:t>от гигиенических нормативов</a:t>
            </a:r>
            <a:r>
              <a:rPr lang="ru-RU" altLang="fr-FR" sz="2000"/>
              <a:t>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2 степень 3 класса (3.2) – </a:t>
            </a:r>
            <a:r>
              <a:rPr lang="ru-RU" altLang="fr-FR" sz="2000" b="1" u="sng"/>
              <a:t>уровни</a:t>
            </a:r>
            <a:r>
              <a:rPr lang="ru-RU" altLang="fr-FR" sz="2000"/>
              <a:t> вредных факторов, </a:t>
            </a:r>
            <a:r>
              <a:rPr lang="ru-RU" altLang="fr-FR" sz="2000" b="1" u="sng"/>
              <a:t>вызывающие</a:t>
            </a:r>
            <a:r>
              <a:rPr lang="ru-RU" altLang="fr-FR" sz="2000"/>
              <a:t> стойкие </a:t>
            </a:r>
            <a:r>
              <a:rPr lang="ru-RU" altLang="fr-FR" sz="2000" b="1" u="sng"/>
              <a:t>функциональные изменения</a:t>
            </a:r>
            <a:r>
              <a:rPr lang="ru-RU" altLang="fr-FR" sz="2000"/>
              <a:t>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3 степень 3 класса (3.3) – условия труда, характеризующиеся такими </a:t>
            </a:r>
            <a:r>
              <a:rPr lang="ru-RU" altLang="fr-FR" sz="2000" b="1" u="sng"/>
              <a:t>уровнями</a:t>
            </a:r>
            <a:r>
              <a:rPr lang="ru-RU" altLang="fr-FR" sz="2000"/>
              <a:t> вредных факторов, воздействие которых </a:t>
            </a:r>
            <a:r>
              <a:rPr lang="ru-RU" altLang="fr-FR" sz="2000" b="1" u="sng"/>
              <a:t>приводит к</a:t>
            </a:r>
            <a:r>
              <a:rPr lang="ru-RU" altLang="fr-FR" sz="2000"/>
              <a:t> развитию, как правило, </a:t>
            </a:r>
            <a:r>
              <a:rPr lang="ru-RU" altLang="fr-FR" sz="2000" b="1" u="sng"/>
              <a:t>профессиональных болезней легкой и средней степеней тяжести</a:t>
            </a:r>
            <a:r>
              <a:rPr lang="ru-RU" altLang="fr-FR" sz="2000"/>
              <a:t>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4 степень 3 класса (3.4) – условия труда, при которых </a:t>
            </a:r>
            <a:r>
              <a:rPr lang="ru-RU" altLang="fr-FR" sz="2000" b="1" u="sng"/>
              <a:t>могут возникать тяжелые формы профессиональных заболеваний</a:t>
            </a:r>
            <a:r>
              <a:rPr lang="ru-RU" altLang="fr-FR" sz="200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>
            <a:extLst>
              <a:ext uri="{FF2B5EF4-FFF2-40B4-BE49-F238E27FC236}">
                <a16:creationId xmlns:a16="http://schemas.microsoft.com/office/drawing/2014/main" id="{D5AD778B-CA25-409D-A06F-0CDA169F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Производственные факторы</a:t>
            </a:r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4D0DDCBC-74CD-4C6A-9E77-754A32E25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sz="2400"/>
              <a:t>Технические</a:t>
            </a:r>
          </a:p>
          <a:p>
            <a:r>
              <a:rPr lang="ru-RU" altLang="fr-FR" sz="2400"/>
              <a:t>Эргономические</a:t>
            </a:r>
          </a:p>
          <a:p>
            <a:r>
              <a:rPr lang="ru-RU" altLang="fr-FR" sz="2400"/>
              <a:t>Эстетические</a:t>
            </a:r>
          </a:p>
          <a:p>
            <a:r>
              <a:rPr lang="ru-RU" altLang="fr-FR" sz="2400"/>
              <a:t>Санитарно-гигиенические</a:t>
            </a:r>
          </a:p>
          <a:p>
            <a:r>
              <a:rPr lang="ru-RU" altLang="fr-FR" sz="2400"/>
              <a:t>Организационные</a:t>
            </a:r>
          </a:p>
          <a:p>
            <a:r>
              <a:rPr lang="ru-RU" altLang="fr-FR" sz="2400"/>
              <a:t>Психофизиологические</a:t>
            </a:r>
          </a:p>
          <a:p>
            <a:r>
              <a:rPr lang="ru-RU" altLang="fr-FR" sz="2400"/>
              <a:t>Социально-бытовые</a:t>
            </a:r>
          </a:p>
          <a:p>
            <a:r>
              <a:rPr lang="ru-RU" altLang="fr-FR" sz="2400"/>
              <a:t>Природно-климатические</a:t>
            </a:r>
          </a:p>
          <a:p>
            <a:r>
              <a:rPr lang="ru-RU" altLang="fr-FR" sz="2400"/>
              <a:t>Экономические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834" name="Rectangle 2">
            <a:extLst>
              <a:ext uri="{FF2B5EF4-FFF2-40B4-BE49-F238E27FC236}">
                <a16:creationId xmlns:a16="http://schemas.microsoft.com/office/drawing/2014/main" id="{0C72D4E1-C870-4370-8707-3DEBEC871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Оценка условий труда</a:t>
            </a:r>
          </a:p>
        </p:txBody>
      </p:sp>
      <p:sp>
        <p:nvSpPr>
          <p:cNvPr id="1784835" name="Rectangle 3">
            <a:extLst>
              <a:ext uri="{FF2B5EF4-FFF2-40B4-BE49-F238E27FC236}">
                <a16:creationId xmlns:a16="http://schemas.microsoft.com/office/drawing/2014/main" id="{130CBBC9-0060-4ADB-8249-626D016B8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Оценка условий труда по степени вредности и опасности устанавливается:</a:t>
            </a:r>
          </a:p>
          <a:p>
            <a:pPr lvl="1"/>
            <a:r>
              <a:rPr lang="ru-RU" altLang="fr-FR"/>
              <a:t>по наиболее высокому классу и степени вредности;</a:t>
            </a:r>
          </a:p>
          <a:p>
            <a:pPr lvl="1"/>
            <a:r>
              <a:rPr lang="ru-RU" altLang="fr-FR"/>
              <a:t>в случае сочетанного действия 3 и более факторов, относящихся к классу 3.1, общая оценка условий труда соответствует классу 3.2;</a:t>
            </a:r>
          </a:p>
          <a:p>
            <a:pPr lvl="1"/>
            <a:r>
              <a:rPr lang="ru-RU" altLang="fr-FR"/>
              <a:t>при сочетании 2-х и более факторов классов 3.2, 3.3 и 3.4 – условия труда оценивают соответственно на одну степень выше.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>
            <a:extLst>
              <a:ext uri="{FF2B5EF4-FFF2-40B4-BE49-F238E27FC236}">
                <a16:creationId xmlns:a16="http://schemas.microsoft.com/office/drawing/2014/main" id="{57D9D606-07AC-4529-9A94-7ECBB7748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Принципы проведения аттестации рабочих мест</a:t>
            </a:r>
          </a:p>
        </p:txBody>
      </p:sp>
      <p:sp>
        <p:nvSpPr>
          <p:cNvPr id="1785859" name="Rectangle 3">
            <a:extLst>
              <a:ext uri="{FF2B5EF4-FFF2-40B4-BE49-F238E27FC236}">
                <a16:creationId xmlns:a16="http://schemas.microsoft.com/office/drawing/2014/main" id="{0E6890B1-3938-4F20-900C-14F621442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обязательность проведения</a:t>
            </a:r>
          </a:p>
          <a:p>
            <a:r>
              <a:rPr lang="ru-RU" altLang="fr-FR"/>
              <a:t>сроки проведения аттестации</a:t>
            </a:r>
          </a:p>
          <a:p>
            <a:r>
              <a:rPr lang="ru-RU" altLang="fr-FR"/>
              <a:t>обязательность аттестации всех рабочих мест организации</a:t>
            </a:r>
          </a:p>
          <a:p>
            <a:r>
              <a:rPr lang="ru-RU" altLang="fr-FR"/>
              <a:t>требования к составлению перечня факторов рабочей (производственной) среды</a:t>
            </a:r>
          </a:p>
          <a:p>
            <a:r>
              <a:rPr lang="ru-RU" altLang="fr-FR"/>
              <a:t>сроки хранения результирующих документов по аттестации рабочих мест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882" name="Rectangle 2">
            <a:extLst>
              <a:ext uri="{FF2B5EF4-FFF2-40B4-BE49-F238E27FC236}">
                <a16:creationId xmlns:a16="http://schemas.microsoft.com/office/drawing/2014/main" id="{45AB55DC-6498-45C4-AEDD-FC4850357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Оценка условий труда</a:t>
            </a:r>
          </a:p>
        </p:txBody>
      </p:sp>
      <p:sp>
        <p:nvSpPr>
          <p:cNvPr id="1786883" name="Rectangle 3">
            <a:extLst>
              <a:ext uri="{FF2B5EF4-FFF2-40B4-BE49-F238E27FC236}">
                <a16:creationId xmlns:a16="http://schemas.microsoft.com/office/drawing/2014/main" id="{E90B839C-FEAC-4379-974F-02858009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 sz="2000"/>
              <a:t>Оценка условий труда проводится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по химическому фактору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по биологическому фактору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в зависимости от содержания в воздухе рабочей зоны пылей, аэрозолей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по виброакустическим факторам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по фактору электромагнитные поля и неионизирующие излучения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при работах с источниками ионизирующего излучения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микроклиматических условий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по параметрам освещения рабочих мест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тяжести трудового процесса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при воздействии аэроионизации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напряженности трудового процесса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общая оценка условий труда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906" name="Rectangle 2">
            <a:extLst>
              <a:ext uri="{FF2B5EF4-FFF2-40B4-BE49-F238E27FC236}">
                <a16:creationId xmlns:a16="http://schemas.microsoft.com/office/drawing/2014/main" id="{310765C3-E7F6-48D0-9091-331AF5C1C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Карта аттестации рабочего места и приложения </a:t>
            </a:r>
          </a:p>
        </p:txBody>
      </p:sp>
      <p:sp>
        <p:nvSpPr>
          <p:cNvPr id="1787907" name="Rectangle 3">
            <a:extLst>
              <a:ext uri="{FF2B5EF4-FFF2-40B4-BE49-F238E27FC236}">
                <a16:creationId xmlns:a16="http://schemas.microsoft.com/office/drawing/2014/main" id="{D1342605-C995-4CCB-A8D5-447D66F1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Сведения о результатах оценки условий труда заносятся в карту аттестации рабочего места по условиям труда.</a:t>
            </a:r>
          </a:p>
          <a:p>
            <a:pPr lvl="1"/>
            <a:r>
              <a:rPr lang="ru-RU" altLang="fr-FR"/>
              <a:t>карта фотографии рабочего времени, протоколы измерений и исследований уровней вредных и опасных факторов производственной среды для аттестации;</a:t>
            </a:r>
          </a:p>
          <a:p>
            <a:pPr lvl="1"/>
            <a:r>
              <a:rPr lang="ru-RU" altLang="fr-FR"/>
              <a:t>протоколы количественных измерений и расчетов показателей тяжести и напряженности трудового процесса.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930" name="Rectangle 2">
            <a:extLst>
              <a:ext uri="{FF2B5EF4-FFF2-40B4-BE49-F238E27FC236}">
                <a16:creationId xmlns:a16="http://schemas.microsoft.com/office/drawing/2014/main" id="{B21EF73E-3A99-4139-BA7D-6D0564833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Заключительные документы</a:t>
            </a:r>
          </a:p>
        </p:txBody>
      </p:sp>
      <p:sp>
        <p:nvSpPr>
          <p:cNvPr id="1788931" name="Rectangle 3">
            <a:extLst>
              <a:ext uri="{FF2B5EF4-FFF2-40B4-BE49-F238E27FC236}">
                <a16:creationId xmlns:a16="http://schemas.microsoft.com/office/drawing/2014/main" id="{3D0BC9BD-9A1E-47B0-ADCD-0182F4AAD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sz="2400"/>
              <a:t>перечни рабочих мест на которых </a:t>
            </a:r>
          </a:p>
          <a:p>
            <a:pPr lvl="1"/>
            <a:r>
              <a:rPr lang="ru-RU" altLang="fr-FR" sz="2000"/>
              <a:t>подтверждены особые условия труда, влекущие обязанности нанимателя по профессиональному пенсионному страхованию работников;</a:t>
            </a:r>
          </a:p>
          <a:p>
            <a:pPr lvl="1"/>
            <a:r>
              <a:rPr lang="ru-RU" altLang="fr-FR" sz="2000"/>
              <a:t>подтверждены вредные и (или) опасные условия труда;</a:t>
            </a:r>
          </a:p>
          <a:p>
            <a:pPr lvl="1"/>
            <a:r>
              <a:rPr lang="ru-RU" altLang="fr-FR" sz="2000"/>
              <a:t>подтверждено право на дополнительный отпуск;</a:t>
            </a:r>
          </a:p>
          <a:p>
            <a:pPr lvl="1"/>
            <a:r>
              <a:rPr lang="ru-RU" altLang="fr-FR" sz="2000"/>
              <a:t>подтверждено право на доплаты;</a:t>
            </a:r>
          </a:p>
          <a:p>
            <a:pPr lvl="1"/>
            <a:r>
              <a:rPr lang="ru-RU" altLang="fr-FR" sz="2000"/>
              <a:t>не подтверждены условия труда, дающие право на сокращенную продолжительность рабочего времени, а также влекущие обязанности нанимателя по профессиональному пенсионному страхованию работников;</a:t>
            </a:r>
          </a:p>
          <a:p>
            <a:r>
              <a:rPr lang="ru-RU" altLang="fr-FR" sz="2400"/>
              <a:t>план мероприятий по улучшению условий труда.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954" name="Rectangle 2">
            <a:extLst>
              <a:ext uri="{FF2B5EF4-FFF2-40B4-BE49-F238E27FC236}">
                <a16:creationId xmlns:a16="http://schemas.microsoft.com/office/drawing/2014/main" id="{306C04C3-FF36-4794-9206-77FCD3B61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Нормативно-правовые акты</a:t>
            </a:r>
            <a:endParaRPr lang="be-BY" altLang="fr-FR"/>
          </a:p>
        </p:txBody>
      </p:sp>
      <p:sp>
        <p:nvSpPr>
          <p:cNvPr id="1789955" name="Rectangle 3">
            <a:extLst>
              <a:ext uri="{FF2B5EF4-FFF2-40B4-BE49-F238E27FC236}">
                <a16:creationId xmlns:a16="http://schemas.microsoft.com/office/drawing/2014/main" id="{C35A3203-6C0E-4DDB-B410-D3D0DD5AC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 sz="2000"/>
              <a:t>ГОСТ 12.0.002-2014 Система стандартов безопасности труда. Термины и определения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Постановление Совета Министров Республики Беларусь «Об аттестации рабочих мест по условиям труда» № 253 от 22 февраля 2008 г.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ГОСТ12.1.007-76. Система стандартов безопасности труда. Вредные вещества классификация и общие требования безопасности.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Санитарные нормы и правила «Гигиеническая классификация условий труда»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утв. Постановлением Министерства здравоохранения Республики Беларусь № 211 от 28 декабря 2012 г.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Инструкция по оценке условий труда при аттестации рабочих мест по условиям труда и предоставлению компенсаций по ее результатам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утв. Постановлением Министерства труда и социальной защиты Республики Беларусь № 35 от 22 февраля 2008 г.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>
            <a:extLst>
              <a:ext uri="{FF2B5EF4-FFF2-40B4-BE49-F238E27FC236}">
                <a16:creationId xmlns:a16="http://schemas.microsoft.com/office/drawing/2014/main" id="{C2FCD712-35A5-4BE2-97D5-5F236D713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Технические факторы</a:t>
            </a:r>
          </a:p>
        </p:txBody>
      </p:sp>
      <p:sp>
        <p:nvSpPr>
          <p:cNvPr id="1716227" name="Rectangle 3">
            <a:extLst>
              <a:ext uri="{FF2B5EF4-FFF2-40B4-BE49-F238E27FC236}">
                <a16:creationId xmlns:a16="http://schemas.microsoft.com/office/drawing/2014/main" id="{AD0D74DF-2839-403E-8AD2-D7E5F2C02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Отражают:</a:t>
            </a:r>
          </a:p>
          <a:p>
            <a:pPr lvl="1"/>
            <a:r>
              <a:rPr lang="ru-RU" altLang="fr-FR"/>
              <a:t>уровень автоматизации и механизации производственных процессов;</a:t>
            </a:r>
          </a:p>
          <a:p>
            <a:pPr lvl="1"/>
            <a:r>
              <a:rPr lang="ru-RU" altLang="fr-FR"/>
              <a:t>наиболее полное использование оборудования и рациональную организацию рабочих мест;</a:t>
            </a:r>
          </a:p>
          <a:p>
            <a:pPr lvl="1"/>
            <a:r>
              <a:rPr lang="ru-RU" altLang="fr-FR"/>
              <a:t>применение  электронно-вычислительной и управляющей техники;</a:t>
            </a:r>
          </a:p>
          <a:p>
            <a:pPr lvl="1"/>
            <a:r>
              <a:rPr lang="ru-RU" altLang="fr-FR"/>
              <a:t>наличие и исправность КСЗ;</a:t>
            </a:r>
          </a:p>
          <a:p>
            <a:pPr lvl="1"/>
            <a:r>
              <a:rPr lang="ru-RU" altLang="fr-FR"/>
              <a:t>защищенность опасных зон и др.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>
            <a:extLst>
              <a:ext uri="{FF2B5EF4-FFF2-40B4-BE49-F238E27FC236}">
                <a16:creationId xmlns:a16="http://schemas.microsoft.com/office/drawing/2014/main" id="{B8980DC5-ED5B-480F-AC61-CA00D0BDA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Эргономические факторы</a:t>
            </a:r>
          </a:p>
        </p:txBody>
      </p:sp>
      <p:sp>
        <p:nvSpPr>
          <p:cNvPr id="1717251" name="Rectangle 3">
            <a:extLst>
              <a:ext uri="{FF2B5EF4-FFF2-40B4-BE49-F238E27FC236}">
                <a16:creationId xmlns:a16="http://schemas.microsoft.com/office/drawing/2014/main" id="{CB582FF2-4DC5-4F3D-869F-346C33AF6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Характеризуют:</a:t>
            </a:r>
          </a:p>
          <a:p>
            <a:pPr lvl="1"/>
            <a:r>
              <a:rPr lang="ru-RU" altLang="fr-FR"/>
              <a:t>установление соответствия физиологических возможностей человека (скоростных, энергетических,  зрительных) в техпроцессе;</a:t>
            </a:r>
          </a:p>
          <a:p>
            <a:pPr lvl="1"/>
            <a:r>
              <a:rPr lang="ru-RU" altLang="fr-FR"/>
              <a:t>введение рациональных режимов труда и отдыха;</a:t>
            </a:r>
          </a:p>
          <a:p>
            <a:pPr lvl="1"/>
            <a:r>
              <a:rPr lang="ru-RU" altLang="fr-FR"/>
              <a:t>сокращение объема информации;</a:t>
            </a:r>
          </a:p>
          <a:p>
            <a:pPr lvl="1"/>
            <a:r>
              <a:rPr lang="ru-RU" altLang="fr-FR"/>
              <a:t>снижение нервно-эмоциональных напряжений и физиологических нагрузок;</a:t>
            </a:r>
          </a:p>
          <a:p>
            <a:pPr lvl="1"/>
            <a:r>
              <a:rPr lang="ru-RU" altLang="fr-FR"/>
              <a:t>профессиональный отбор и др.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>
            <a:extLst>
              <a:ext uri="{FF2B5EF4-FFF2-40B4-BE49-F238E27FC236}">
                <a16:creationId xmlns:a16="http://schemas.microsoft.com/office/drawing/2014/main" id="{AFBCC9AE-1948-423F-8993-FDF51BD27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Эстетические факторы</a:t>
            </a:r>
          </a:p>
        </p:txBody>
      </p:sp>
      <p:sp>
        <p:nvSpPr>
          <p:cNvPr id="1718275" name="Rectangle 3">
            <a:extLst>
              <a:ext uri="{FF2B5EF4-FFF2-40B4-BE49-F238E27FC236}">
                <a16:creationId xmlns:a16="http://schemas.microsoft.com/office/drawing/2014/main" id="{6BC341D3-48D2-4B40-BF33-2D9873917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Отображают:</a:t>
            </a:r>
          </a:p>
          <a:p>
            <a:pPr lvl="1"/>
            <a:r>
              <a:rPr lang="ru-RU" altLang="fr-FR"/>
              <a:t>соответствие эстетических потребностей человека и реализуемых в художественно-конструкторских решениях рабочих (орудий труда) и производственной среды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>
            <a:extLst>
              <a:ext uri="{FF2B5EF4-FFF2-40B4-BE49-F238E27FC236}">
                <a16:creationId xmlns:a16="http://schemas.microsoft.com/office/drawing/2014/main" id="{A7AFDDAD-9142-466C-BCAD-E1ECF15C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Санитарно-гигиенические факторы</a:t>
            </a:r>
          </a:p>
        </p:txBody>
      </p:sp>
      <p:sp>
        <p:nvSpPr>
          <p:cNvPr id="1719299" name="Rectangle 3">
            <a:extLst>
              <a:ext uri="{FF2B5EF4-FFF2-40B4-BE49-F238E27FC236}">
                <a16:creationId xmlns:a16="http://schemas.microsoft.com/office/drawing/2014/main" id="{384765DA-8CBE-4509-8FFE-2346FFC94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Показывают состояние производственной санитарии на рабочих местах:</a:t>
            </a:r>
          </a:p>
          <a:p>
            <a:pPr lvl="1"/>
            <a:r>
              <a:rPr lang="ru-RU" altLang="fr-FR"/>
              <a:t>качество воздушной среды;</a:t>
            </a:r>
          </a:p>
          <a:p>
            <a:pPr lvl="1"/>
            <a:r>
              <a:rPr lang="ru-RU" altLang="fr-FR"/>
              <a:t>уровень вредных веществ и излучений;</a:t>
            </a:r>
          </a:p>
          <a:p>
            <a:pPr lvl="1"/>
            <a:r>
              <a:rPr lang="ru-RU" altLang="fr-FR"/>
              <a:t>шум, вибрации;</a:t>
            </a:r>
          </a:p>
          <a:p>
            <a:pPr lvl="1"/>
            <a:r>
              <a:rPr lang="ru-RU" altLang="fr-FR"/>
              <a:t>состояние освещения.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>
            <a:extLst>
              <a:ext uri="{FF2B5EF4-FFF2-40B4-BE49-F238E27FC236}">
                <a16:creationId xmlns:a16="http://schemas.microsoft.com/office/drawing/2014/main" id="{ADE4A7BC-4436-499E-AEC5-AFD2A327F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Организационные факторы</a:t>
            </a:r>
          </a:p>
        </p:txBody>
      </p:sp>
      <p:sp>
        <p:nvSpPr>
          <p:cNvPr id="1720323" name="Rectangle 3">
            <a:extLst>
              <a:ext uri="{FF2B5EF4-FFF2-40B4-BE49-F238E27FC236}">
                <a16:creationId xmlns:a16="http://schemas.microsoft.com/office/drawing/2014/main" id="{7407D133-0BBF-426F-9638-B83D88753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Характеризуют:</a:t>
            </a:r>
          </a:p>
          <a:p>
            <a:pPr lvl="1"/>
            <a:r>
              <a:rPr lang="ru-RU" altLang="fr-FR"/>
              <a:t>режим труда и отдыха на предприятии;</a:t>
            </a:r>
          </a:p>
          <a:p>
            <a:pPr lvl="1"/>
            <a:r>
              <a:rPr lang="ru-RU" altLang="fr-FR"/>
              <a:t>дисциплину и форму организации труда;</a:t>
            </a:r>
          </a:p>
          <a:p>
            <a:pPr lvl="1"/>
            <a:r>
              <a:rPr lang="ru-RU" altLang="fr-FR"/>
              <a:t>обеспеченность рабочих спецодеждой, спецобувью и другими СИЗ;</a:t>
            </a:r>
          </a:p>
          <a:p>
            <a:pPr lvl="1"/>
            <a:r>
              <a:rPr lang="ru-RU" altLang="fr-FR"/>
              <a:t>состояние контроля за трудовым процессом;</a:t>
            </a:r>
          </a:p>
          <a:p>
            <a:pPr lvl="1"/>
            <a:r>
              <a:rPr lang="ru-RU" altLang="fr-FR"/>
              <a:t>качество профессиональной подготовки работающих и др.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>
            <a:extLst>
              <a:ext uri="{FF2B5EF4-FFF2-40B4-BE49-F238E27FC236}">
                <a16:creationId xmlns:a16="http://schemas.microsoft.com/office/drawing/2014/main" id="{7B4D4076-C48E-46CB-8C35-3CF0FD0B2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Психофизиологические факторы</a:t>
            </a:r>
          </a:p>
        </p:txBody>
      </p:sp>
      <p:sp>
        <p:nvSpPr>
          <p:cNvPr id="1721347" name="Rectangle 3">
            <a:extLst>
              <a:ext uri="{FF2B5EF4-FFF2-40B4-BE49-F238E27FC236}">
                <a16:creationId xmlns:a16="http://schemas.microsoft.com/office/drawing/2014/main" id="{27511E28-05D9-4D5C-AD40-38505D094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Отражают:</a:t>
            </a:r>
          </a:p>
          <a:p>
            <a:pPr lvl="1"/>
            <a:r>
              <a:rPr lang="ru-RU" altLang="fr-FR"/>
              <a:t>напряженность и тяжесть труда;</a:t>
            </a:r>
          </a:p>
          <a:p>
            <a:pPr lvl="1"/>
            <a:r>
              <a:rPr lang="ru-RU" altLang="fr-FR"/>
              <a:t>морально-психологический климат  в коллективе;</a:t>
            </a:r>
          </a:p>
          <a:p>
            <a:pPr lvl="1"/>
            <a:r>
              <a:rPr lang="ru-RU" altLang="fr-FR"/>
              <a:t>взаимоотношения работающих друг с другом и др.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>
            <a:extLst>
              <a:ext uri="{FF2B5EF4-FFF2-40B4-BE49-F238E27FC236}">
                <a16:creationId xmlns:a16="http://schemas.microsoft.com/office/drawing/2014/main" id="{939CC039-EEEB-4416-8F35-F3290C79C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Социально-бытовые факторы</a:t>
            </a:r>
          </a:p>
        </p:txBody>
      </p:sp>
      <p:sp>
        <p:nvSpPr>
          <p:cNvPr id="1722371" name="Rectangle 3">
            <a:extLst>
              <a:ext uri="{FF2B5EF4-FFF2-40B4-BE49-F238E27FC236}">
                <a16:creationId xmlns:a16="http://schemas.microsoft.com/office/drawing/2014/main" id="{247D5F16-DDBF-4E74-BE31-CC72B759E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Включают:</a:t>
            </a:r>
          </a:p>
          <a:p>
            <a:pPr lvl="1"/>
            <a:r>
              <a:rPr lang="ru-RU" altLang="fr-FR"/>
              <a:t>общую культуру производства;</a:t>
            </a:r>
          </a:p>
          <a:p>
            <a:pPr lvl="1"/>
            <a:r>
              <a:rPr lang="ru-RU" altLang="fr-FR"/>
              <a:t>порядок и чистоту на рабочих местах;</a:t>
            </a:r>
          </a:p>
          <a:p>
            <a:pPr lvl="1"/>
            <a:r>
              <a:rPr lang="ru-RU" altLang="fr-FR"/>
              <a:t>обеспеченность санитарно-бытовыми помещениями, столовыми, медпункатми, поликлиниками, детсадами и др.</a:t>
            </a:r>
          </a:p>
          <a:p>
            <a:endParaRPr lang="ru-RU" altLang="fr-FR"/>
          </a:p>
          <a:p>
            <a:endParaRPr lang="ru-RU" alt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>
            <a:extLst>
              <a:ext uri="{FF2B5EF4-FFF2-40B4-BE49-F238E27FC236}">
                <a16:creationId xmlns:a16="http://schemas.microsoft.com/office/drawing/2014/main" id="{7802F0C9-291E-4456-9E36-B7B7AEB9B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Природно-климатические факторы</a:t>
            </a:r>
          </a:p>
        </p:txBody>
      </p:sp>
      <p:sp>
        <p:nvSpPr>
          <p:cNvPr id="1723395" name="Rectangle 3">
            <a:extLst>
              <a:ext uri="{FF2B5EF4-FFF2-40B4-BE49-F238E27FC236}">
                <a16:creationId xmlns:a16="http://schemas.microsoft.com/office/drawing/2014/main" id="{9C88B339-B9B7-483C-B375-646DA3881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Это географические  и метеорологические особенности местности:</a:t>
            </a:r>
          </a:p>
          <a:p>
            <a:pPr lvl="1"/>
            <a:r>
              <a:rPr lang="ru-RU" altLang="fr-FR"/>
              <a:t>высота над уровнем моря;</a:t>
            </a:r>
          </a:p>
          <a:p>
            <a:pPr lvl="1"/>
            <a:r>
              <a:rPr lang="ru-RU" altLang="fr-FR"/>
              <a:t>рельеф местности;</a:t>
            </a:r>
          </a:p>
          <a:p>
            <a:pPr lvl="1"/>
            <a:r>
              <a:rPr lang="ru-RU" altLang="fr-FR"/>
              <a:t>частота и вид осадков;</a:t>
            </a:r>
          </a:p>
          <a:p>
            <a:pPr lvl="1"/>
            <a:r>
              <a:rPr lang="ru-RU" altLang="fr-FR"/>
              <a:t>температура, влажность, ионизация и подвижность воздуха;</a:t>
            </a:r>
          </a:p>
          <a:p>
            <a:pPr lvl="1"/>
            <a:r>
              <a:rPr lang="ru-RU" altLang="fr-FR"/>
              <a:t>атмосферное давление и др.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>
            <a:extLst>
              <a:ext uri="{FF2B5EF4-FFF2-40B4-BE49-F238E27FC236}">
                <a16:creationId xmlns:a16="http://schemas.microsoft.com/office/drawing/2014/main" id="{8DE6BABA-E8B5-40E7-B814-F7052D3B3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Определение охраны труда</a:t>
            </a:r>
            <a:endParaRPr lang="be-BY" altLang="en-US"/>
          </a:p>
        </p:txBody>
      </p:sp>
      <p:sp>
        <p:nvSpPr>
          <p:cNvPr id="1630211" name="Rectangle 3">
            <a:extLst>
              <a:ext uri="{FF2B5EF4-FFF2-40B4-BE49-F238E27FC236}">
                <a16:creationId xmlns:a16="http://schemas.microsoft.com/office/drawing/2014/main" id="{C51A4E4C-7B53-4BC7-A2FF-09A025595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b="1" u="sng"/>
              <a:t>Система обеспечения безопасности жизни и здоровья работающих в процессе трудовой  деятельности</a:t>
            </a:r>
            <a:r>
              <a:rPr lang="ru-RU" altLang="en-US"/>
              <a:t>,  включающая  правовые,  социально-экономические,  организационные, технические,   психофизиологические,   санитарно-противоэпидемические,</a:t>
            </a:r>
            <a:r>
              <a:rPr lang="en-US" altLang="en-US"/>
              <a:t> </a:t>
            </a:r>
            <a:r>
              <a:rPr lang="ru-RU" altLang="en-US"/>
              <a:t>лечебно-профилактические, реабилитационные и иные мероприятия и средства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>
            <a:extLst>
              <a:ext uri="{FF2B5EF4-FFF2-40B4-BE49-F238E27FC236}">
                <a16:creationId xmlns:a16="http://schemas.microsoft.com/office/drawing/2014/main" id="{50C58BE4-B4E6-4C2D-A7C3-06A7EA1E8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Экономические факторы</a:t>
            </a:r>
          </a:p>
        </p:txBody>
      </p:sp>
      <p:sp>
        <p:nvSpPr>
          <p:cNvPr id="1724419" name="Rectangle 3">
            <a:extLst>
              <a:ext uri="{FF2B5EF4-FFF2-40B4-BE49-F238E27FC236}">
                <a16:creationId xmlns:a16="http://schemas.microsoft.com/office/drawing/2014/main" id="{380D26BF-7F57-4DB7-BE27-5C6DEDD25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Включают в себя повышение технической вооруженности труда:</a:t>
            </a:r>
          </a:p>
          <a:p>
            <a:pPr lvl="1"/>
            <a:r>
              <a:rPr lang="ru-RU" altLang="fr-FR"/>
              <a:t>рациональная организация рабочего места ;</a:t>
            </a:r>
          </a:p>
          <a:p>
            <a:pPr lvl="1"/>
            <a:r>
              <a:rPr lang="ru-RU" altLang="fr-FR"/>
              <a:t>выбор оптимальной технологии;</a:t>
            </a:r>
          </a:p>
          <a:p>
            <a:pPr lvl="1"/>
            <a:r>
              <a:rPr lang="ru-RU" altLang="fr-FR"/>
              <a:t>оптимальное использование оборудования; </a:t>
            </a:r>
          </a:p>
          <a:p>
            <a:pPr lvl="1"/>
            <a:r>
              <a:rPr lang="ru-RU" altLang="fr-FR"/>
              <a:t>устранение и уменьшение ненужных затрат рабочего времени;</a:t>
            </a:r>
          </a:p>
          <a:p>
            <a:pPr lvl="1"/>
            <a:r>
              <a:rPr lang="ru-RU" altLang="fr-FR"/>
              <a:t>регламентация темпа и ритма работы и др.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>
            <a:extLst>
              <a:ext uri="{FF2B5EF4-FFF2-40B4-BE49-F238E27FC236}">
                <a16:creationId xmlns:a16="http://schemas.microsoft.com/office/drawing/2014/main" id="{131B2CCC-F0D7-453A-B981-E1E840F22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Опасные и вредные факторы</a:t>
            </a:r>
          </a:p>
        </p:txBody>
      </p:sp>
      <p:sp>
        <p:nvSpPr>
          <p:cNvPr id="1674243" name="Rectangle 3">
            <a:extLst>
              <a:ext uri="{FF2B5EF4-FFF2-40B4-BE49-F238E27FC236}">
                <a16:creationId xmlns:a16="http://schemas.microsoft.com/office/drawing/2014/main" id="{F86B2CAE-7FAE-48CD-B516-2DCBB3EDB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Реальные производственные условия характеризуются опасными и вредными факторами</a:t>
            </a:r>
          </a:p>
          <a:p>
            <a:pPr lvl="1"/>
            <a:r>
              <a:rPr lang="ru-RU" altLang="fr-FR"/>
              <a:t>ГОСТ 12.0.002-80 «Опасные и вредные производственные факторы».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>
            <a:extLst>
              <a:ext uri="{FF2B5EF4-FFF2-40B4-BE49-F238E27FC236}">
                <a16:creationId xmlns:a16="http://schemas.microsoft.com/office/drawing/2014/main" id="{68BDC3FB-CA88-414C-9AF4-371AC6D67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Опасный производственный фактор</a:t>
            </a:r>
          </a:p>
        </p:txBody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88A3202E-362E-4C61-9059-16C4672E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Фактор производственной среды и (или) трудового процесса, воздействие которого в определенных условиях на организм работающего может привести к травме, в том числе смертельной.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B268DBEF-881E-46A7-9D1C-CB6C1654B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Примеры</a:t>
            </a:r>
            <a:r>
              <a:rPr lang="it-IT" altLang="fr-FR" sz="2400"/>
              <a:t> </a:t>
            </a:r>
            <a:r>
              <a:rPr lang="ru-RU" altLang="fr-FR" sz="2400"/>
              <a:t>опасных производственных факторов</a:t>
            </a:r>
          </a:p>
        </p:txBody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18287892-01AE-4095-961E-884E3533C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Нагретые части оборудования</a:t>
            </a:r>
          </a:p>
          <a:p>
            <a:r>
              <a:rPr lang="ru-RU" altLang="fr-FR"/>
              <a:t>Ёмкости с вредными веществами</a:t>
            </a:r>
          </a:p>
          <a:p>
            <a:r>
              <a:rPr lang="ru-RU" altLang="fr-FR"/>
              <a:t>Расплавленный металл</a:t>
            </a:r>
          </a:p>
          <a:p>
            <a:r>
              <a:rPr lang="ru-RU" altLang="fr-FR"/>
              <a:t>Оголенные провода под напряжением</a:t>
            </a:r>
          </a:p>
          <a:p>
            <a:r>
              <a:rPr lang="ru-RU" altLang="fr-FR"/>
              <a:t>Движущиеся детали машин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021F790E-6B24-448B-B234-DCB3C05E0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Вредный производственный фактор </a:t>
            </a:r>
          </a:p>
        </p:txBody>
      </p:sp>
      <p:sp>
        <p:nvSpPr>
          <p:cNvPr id="1677315" name="Rectangle 3">
            <a:extLst>
              <a:ext uri="{FF2B5EF4-FFF2-40B4-BE49-F238E27FC236}">
                <a16:creationId xmlns:a16="http://schemas.microsoft.com/office/drawing/2014/main" id="{9B050F1F-7548-4CF5-B4DF-BEC3A5852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Фактор производственной среды и (или) трудового процесса, воздействие которого в определенных условиях на организм работающего может сразу или впоследствии привести к заболеванию, в том числе смертельному, или отразиться на здоровье потомства пострадавшего, или в отдельных специфичных случаях перехода в опасный производственный фактор – вызвать травму.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>
            <a:extLst>
              <a:ext uri="{FF2B5EF4-FFF2-40B4-BE49-F238E27FC236}">
                <a16:creationId xmlns:a16="http://schemas.microsoft.com/office/drawing/2014/main" id="{AD37297F-820A-4433-BB6C-FB2598D39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Классификация производственных факторов</a:t>
            </a:r>
          </a:p>
        </p:txBody>
      </p:sp>
      <p:sp>
        <p:nvSpPr>
          <p:cNvPr id="1678339" name="Rectangle 3">
            <a:extLst>
              <a:ext uri="{FF2B5EF4-FFF2-40B4-BE49-F238E27FC236}">
                <a16:creationId xmlns:a16="http://schemas.microsoft.com/office/drawing/2014/main" id="{587CCA76-D6D3-4E15-9387-C1795D95D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Все опасные и вредные производственные факторы по природе действия на человека подразделяются на следующие группы:</a:t>
            </a:r>
          </a:p>
          <a:p>
            <a:pPr lvl="1"/>
            <a:r>
              <a:rPr lang="ru-RU" altLang="fr-FR"/>
              <a:t>Физические,</a:t>
            </a:r>
          </a:p>
          <a:p>
            <a:pPr lvl="1"/>
            <a:r>
              <a:rPr lang="ru-RU" altLang="fr-FR"/>
              <a:t>химические,</a:t>
            </a:r>
          </a:p>
          <a:p>
            <a:pPr lvl="1"/>
            <a:r>
              <a:rPr lang="ru-RU" altLang="fr-FR"/>
              <a:t>биологические,</a:t>
            </a:r>
          </a:p>
          <a:p>
            <a:pPr lvl="1"/>
            <a:r>
              <a:rPr lang="ru-RU" altLang="fr-FR"/>
              <a:t>психофизиологические.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Rectangle 2">
            <a:extLst>
              <a:ext uri="{FF2B5EF4-FFF2-40B4-BE49-F238E27FC236}">
                <a16:creationId xmlns:a16="http://schemas.microsoft.com/office/drawing/2014/main" id="{144B69F9-5BFB-4DEA-A5E4-DF25429CD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Физические опасные и вредные производственные факторы</a:t>
            </a:r>
          </a:p>
        </p:txBody>
      </p:sp>
      <p:sp>
        <p:nvSpPr>
          <p:cNvPr id="1679363" name="Rectangle 3">
            <a:extLst>
              <a:ext uri="{FF2B5EF4-FFF2-40B4-BE49-F238E27FC236}">
                <a16:creationId xmlns:a16="http://schemas.microsoft.com/office/drawing/2014/main" id="{265FE96C-364A-4DDD-92A0-963168ADA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fr-FR" sz="1800"/>
              <a:t>Движущиеся части оборудования, движущиеся машины,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Острые кромки деталей,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Высокое расположение рабочего места от пола (земли),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Падающие с высоты предметы,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Повышенный уровень вредных паров в воздухе,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Повышенный уровень ионизирующих, инфракрасных, ультразвуковых, электромагнитных, лазерных излучений,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Повышенный уровень напряженности магнитного и электрического полей, статического электричества,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Повышенный уровень шума, вибраций, ультразвука, инфразвука,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Наличие тока в электрической цепи,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Повышенная или пониженная температура, влажность, подвижность, ионизация воздуха в рабочем помещении,</a:t>
            </a:r>
          </a:p>
          <a:p>
            <a:pPr>
              <a:lnSpc>
                <a:spcPct val="80000"/>
              </a:lnSpc>
            </a:pPr>
            <a:r>
              <a:rPr lang="ru-RU" altLang="fr-FR" sz="1800"/>
              <a:t>Отсутствие или недостаток естественного света, пульсация светового потока, повышенная контрастность, прямая и отраженная блёскость и др.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>
            <a:extLst>
              <a:ext uri="{FF2B5EF4-FFF2-40B4-BE49-F238E27FC236}">
                <a16:creationId xmlns:a16="http://schemas.microsoft.com/office/drawing/2014/main" id="{EA139376-D861-44B5-AEE3-7C9F902A1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Химические опасные и вредные производственные факторы</a:t>
            </a:r>
          </a:p>
        </p:txBody>
      </p:sp>
      <p:sp>
        <p:nvSpPr>
          <p:cNvPr id="1680387" name="Rectangle 3">
            <a:extLst>
              <a:ext uri="{FF2B5EF4-FFF2-40B4-BE49-F238E27FC236}">
                <a16:creationId xmlns:a16="http://schemas.microsoft.com/office/drawing/2014/main" id="{9E9C1707-A709-4A26-9C22-96F9B6EF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sz="2400"/>
              <a:t>Химические вещества  по характеру воздействия на человека подразделяются на:</a:t>
            </a:r>
          </a:p>
          <a:p>
            <a:pPr lvl="1"/>
            <a:r>
              <a:rPr lang="ru-RU" altLang="fr-FR" sz="2000"/>
              <a:t>Токсические</a:t>
            </a:r>
          </a:p>
          <a:p>
            <a:pPr lvl="1"/>
            <a:r>
              <a:rPr lang="ru-RU" altLang="fr-FR" sz="2000"/>
              <a:t>Раздражающие</a:t>
            </a:r>
          </a:p>
          <a:p>
            <a:pPr lvl="1"/>
            <a:r>
              <a:rPr lang="ru-RU" altLang="fr-FR" sz="2000"/>
              <a:t>Сенсибилизирующие (вызывающие аллергию)</a:t>
            </a:r>
          </a:p>
          <a:p>
            <a:pPr lvl="1"/>
            <a:r>
              <a:rPr lang="ru-RU" altLang="fr-FR" sz="2000"/>
              <a:t>Канцерогенные</a:t>
            </a:r>
          </a:p>
          <a:p>
            <a:pPr lvl="1"/>
            <a:r>
              <a:rPr lang="ru-RU" altLang="fr-FR" sz="2000"/>
              <a:t>Мутагенные</a:t>
            </a:r>
          </a:p>
          <a:p>
            <a:pPr lvl="1"/>
            <a:r>
              <a:rPr lang="ru-RU" altLang="fr-FR" sz="2000"/>
              <a:t>Влияющие на репродуктивную функцию</a:t>
            </a:r>
          </a:p>
          <a:p>
            <a:r>
              <a:rPr lang="ru-RU" altLang="fr-FR" sz="2400"/>
              <a:t>Химические вещества проникают в организм через органы дыхания, через желудок, через кожу, через слизистые оболочки (нос, глаза).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>
            <a:extLst>
              <a:ext uri="{FF2B5EF4-FFF2-40B4-BE49-F238E27FC236}">
                <a16:creationId xmlns:a16="http://schemas.microsoft.com/office/drawing/2014/main" id="{88D724EC-F38B-45E2-AF75-A1F2D06DA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Биологические опасные и вредные производственные факторы</a:t>
            </a:r>
          </a:p>
        </p:txBody>
      </p:sp>
      <p:sp>
        <p:nvSpPr>
          <p:cNvPr id="1681411" name="Rectangle 3">
            <a:extLst>
              <a:ext uri="{FF2B5EF4-FFF2-40B4-BE49-F238E27FC236}">
                <a16:creationId xmlns:a16="http://schemas.microsoft.com/office/drawing/2014/main" id="{869E0288-E1FD-4F44-BB54-3A317F9A8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Патогенные микроорганизмы:</a:t>
            </a:r>
            <a:r>
              <a:rPr lang="it-IT" altLang="fr-FR"/>
              <a:t> </a:t>
            </a:r>
            <a:r>
              <a:rPr lang="ru-RU" altLang="fr-FR"/>
              <a:t>бактерии, вирусы, грибы, простейшие микроорганизмы.</a:t>
            </a:r>
          </a:p>
          <a:p>
            <a:r>
              <a:rPr lang="ru-RU" altLang="fr-FR"/>
              <a:t>Продукты их жизнедеятельности – токсины</a:t>
            </a:r>
          </a:p>
          <a:p>
            <a:r>
              <a:rPr lang="ru-RU" altLang="fr-FR"/>
              <a:t>А также макроорганизмы – растения и животные.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>
            <a:extLst>
              <a:ext uri="{FF2B5EF4-FFF2-40B4-BE49-F238E27FC236}">
                <a16:creationId xmlns:a16="http://schemas.microsoft.com/office/drawing/2014/main" id="{1D92F08D-966D-432F-969C-C71694C0E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Психофизиологические</a:t>
            </a:r>
            <a:r>
              <a:rPr lang="it-IT" altLang="fr-FR" sz="2400"/>
              <a:t> </a:t>
            </a:r>
            <a:r>
              <a:rPr lang="ru-RU" altLang="fr-FR" sz="2400"/>
              <a:t>опасные и вредные производственные факторы</a:t>
            </a:r>
          </a:p>
        </p:txBody>
      </p:sp>
      <p:sp>
        <p:nvSpPr>
          <p:cNvPr id="1682435" name="Rectangle 3">
            <a:extLst>
              <a:ext uri="{FF2B5EF4-FFF2-40B4-BE49-F238E27FC236}">
                <a16:creationId xmlns:a16="http://schemas.microsoft.com/office/drawing/2014/main" id="{BE056E5D-4C3E-407B-BCE2-8295C3F66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Физические нагрузки</a:t>
            </a:r>
          </a:p>
          <a:p>
            <a:r>
              <a:rPr lang="ru-RU" altLang="fr-FR"/>
              <a:t>Нервно-психические нагрузки:</a:t>
            </a:r>
          </a:p>
          <a:p>
            <a:pPr lvl="1"/>
            <a:r>
              <a:rPr lang="ru-RU" altLang="fr-FR"/>
              <a:t>Умственное перенапряжение</a:t>
            </a:r>
          </a:p>
          <a:p>
            <a:pPr lvl="1"/>
            <a:r>
              <a:rPr lang="ru-RU" altLang="fr-FR"/>
              <a:t>Перенапряжение глаз</a:t>
            </a:r>
          </a:p>
          <a:p>
            <a:pPr lvl="1"/>
            <a:r>
              <a:rPr lang="ru-RU" altLang="fr-FR"/>
              <a:t>Монотонность труда</a:t>
            </a:r>
          </a:p>
          <a:p>
            <a:pPr lvl="1"/>
            <a:r>
              <a:rPr lang="ru-RU" altLang="fr-FR"/>
              <a:t>Эмоциональные нагрузки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>
            <a:extLst>
              <a:ext uri="{FF2B5EF4-FFF2-40B4-BE49-F238E27FC236}">
                <a16:creationId xmlns:a16="http://schemas.microsoft.com/office/drawing/2014/main" id="{2BE3DBE3-08B4-4A4F-93B6-D86F03F5F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Безопасность труда</a:t>
            </a:r>
            <a:endParaRPr lang="be-BY" altLang="en-US"/>
          </a:p>
        </p:txBody>
      </p:sp>
      <p:sp>
        <p:nvSpPr>
          <p:cNvPr id="1631235" name="Rectangle 3">
            <a:extLst>
              <a:ext uri="{FF2B5EF4-FFF2-40B4-BE49-F238E27FC236}">
                <a16:creationId xmlns:a16="http://schemas.microsoft.com/office/drawing/2014/main" id="{636A1877-EBD2-4B3A-A115-912CEA151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400"/>
              <a:t>Состояние трудовой деятельности (труда) которое обеспечивает </a:t>
            </a:r>
            <a:r>
              <a:rPr lang="ru-RU" altLang="en-US" sz="2400" b="1" u="sng"/>
              <a:t>приемлемый уровень риска</a:t>
            </a:r>
            <a:r>
              <a:rPr lang="ru-RU" altLang="en-US" sz="2400"/>
              <a:t> этой трудовой деятельности.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ru-RU" altLang="en-US" sz="2400"/>
              <a:t>Безопасность труда </a:t>
            </a:r>
            <a:r>
              <a:rPr lang="ru-RU" altLang="en-US" sz="2400" b="1" u="sng"/>
              <a:t>обеспечивается комплексной системой мер защиты человека</a:t>
            </a:r>
            <a:r>
              <a:rPr lang="ru-RU" altLang="en-US" sz="2400"/>
              <a:t> от опасностей возникающих во время туда.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ru-RU" altLang="en-US" sz="2000"/>
              <a:t>Меры защиты – это система законов, норм, правил, организация труда и отдыха, технические средства защиты человека, соблюдение чистоты и порядка в производственных помещениях, проведение медицинских осмотров и т.д.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ru-RU" altLang="en-US" sz="2000"/>
              <a:t>Изучает причины возникновения травм и профзаболеваний</a:t>
            </a:r>
          </a:p>
        </p:txBody>
      </p:sp>
    </p:spTree>
    <p:extLst>
      <p:ext uri="{BB962C8B-B14F-4D97-AF65-F5344CB8AC3E}">
        <p14:creationId xmlns:p14="http://schemas.microsoft.com/office/powerpoint/2010/main" val="378019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>
            <a:extLst>
              <a:ext uri="{FF2B5EF4-FFF2-40B4-BE49-F238E27FC236}">
                <a16:creationId xmlns:a16="http://schemas.microsoft.com/office/drawing/2014/main" id="{0982FED9-2378-4B18-8401-A354DD147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Несчастный случай</a:t>
            </a:r>
          </a:p>
        </p:txBody>
      </p:sp>
      <p:sp>
        <p:nvSpPr>
          <p:cNvPr id="1683459" name="Rectangle 3">
            <a:extLst>
              <a:ext uri="{FF2B5EF4-FFF2-40B4-BE49-F238E27FC236}">
                <a16:creationId xmlns:a16="http://schemas.microsoft.com/office/drawing/2014/main" id="{B59507C4-81B2-4074-BA7A-D51BB4F7D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Случай, в результате которого работающий человек в процессе работы получил травму.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>
            <a:extLst>
              <a:ext uri="{FF2B5EF4-FFF2-40B4-BE49-F238E27FC236}">
                <a16:creationId xmlns:a16="http://schemas.microsoft.com/office/drawing/2014/main" id="{6198A158-D10C-4FAA-ADD8-01DF7212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Травма</a:t>
            </a:r>
          </a:p>
        </p:txBody>
      </p:sp>
      <p:sp>
        <p:nvSpPr>
          <p:cNvPr id="1684483" name="Rectangle 3">
            <a:extLst>
              <a:ext uri="{FF2B5EF4-FFF2-40B4-BE49-F238E27FC236}">
                <a16:creationId xmlns:a16="http://schemas.microsoft.com/office/drawing/2014/main" id="{078FFBFB-3106-435B-B2CE-7EB8968F1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Повреждение анатомической целостности организма или нормального его функционирования, как правило, происходящее внезапно.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>
            <a:extLst>
              <a:ext uri="{FF2B5EF4-FFF2-40B4-BE49-F238E27FC236}">
                <a16:creationId xmlns:a16="http://schemas.microsoft.com/office/drawing/2014/main" id="{3DF75A8F-BB97-4FC5-B62E-B05824BB4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Примеры несчастных случаев на производстве</a:t>
            </a:r>
          </a:p>
        </p:txBody>
      </p:sp>
      <p:sp>
        <p:nvSpPr>
          <p:cNvPr id="1685507" name="Rectangle 3">
            <a:extLst>
              <a:ext uri="{FF2B5EF4-FFF2-40B4-BE49-F238E27FC236}">
                <a16:creationId xmlns:a16="http://schemas.microsoft.com/office/drawing/2014/main" id="{176C3157-A1D2-42D8-B035-EC402464A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fr-FR" sz="2400"/>
              <a:t>Наезд машины на человека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Падение с высоты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Захват механизмами частей тела человека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Ушибы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Вывихи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Переломы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Порезы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Ожоги термические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Ожоги кислотами, щелочами</a:t>
            </a:r>
          </a:p>
          <a:p>
            <a:pPr>
              <a:lnSpc>
                <a:spcPct val="80000"/>
              </a:lnSpc>
            </a:pPr>
            <a:r>
              <a:rPr lang="ru-RU" altLang="fr-FR" sz="2400"/>
              <a:t>Электротравмы и др.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>
            <a:extLst>
              <a:ext uri="{FF2B5EF4-FFF2-40B4-BE49-F238E27FC236}">
                <a16:creationId xmlns:a16="http://schemas.microsoft.com/office/drawing/2014/main" id="{570DE826-F2EB-4CE0-B1CB-DE56D1AF8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Виды травм</a:t>
            </a:r>
          </a:p>
        </p:txBody>
      </p:sp>
      <p:sp>
        <p:nvSpPr>
          <p:cNvPr id="1686531" name="Rectangle 3">
            <a:extLst>
              <a:ext uri="{FF2B5EF4-FFF2-40B4-BE49-F238E27FC236}">
                <a16:creationId xmlns:a16="http://schemas.microsoft.com/office/drawing/2014/main" id="{8139DD30-3F80-4EC7-B904-376808B56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Механические </a:t>
            </a:r>
          </a:p>
          <a:p>
            <a:r>
              <a:rPr lang="ru-RU" altLang="fr-FR"/>
              <a:t>Термические </a:t>
            </a:r>
          </a:p>
          <a:p>
            <a:r>
              <a:rPr lang="ru-RU" altLang="fr-FR"/>
              <a:t>Химические </a:t>
            </a:r>
          </a:p>
          <a:p>
            <a:r>
              <a:rPr lang="ru-RU" altLang="fr-FR"/>
              <a:t>Электрические</a:t>
            </a:r>
          </a:p>
          <a:p>
            <a:r>
              <a:rPr lang="ru-RU" altLang="fr-FR"/>
              <a:t>Психологические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538" name="Rectangle 2">
            <a:extLst>
              <a:ext uri="{FF2B5EF4-FFF2-40B4-BE49-F238E27FC236}">
                <a16:creationId xmlns:a16="http://schemas.microsoft.com/office/drawing/2014/main" id="{0FCDE85F-E4D6-44C3-BC62-150515E26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Механические травмы</a:t>
            </a:r>
          </a:p>
        </p:txBody>
      </p:sp>
      <p:sp>
        <p:nvSpPr>
          <p:cNvPr id="1729539" name="Rectangle 3">
            <a:extLst>
              <a:ext uri="{FF2B5EF4-FFF2-40B4-BE49-F238E27FC236}">
                <a16:creationId xmlns:a16="http://schemas.microsoft.com/office/drawing/2014/main" id="{B890E521-B36A-4AAB-B777-7DF24AA98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ушиб,</a:t>
            </a:r>
          </a:p>
          <a:p>
            <a:r>
              <a:rPr lang="ru-RU" altLang="fr-FR"/>
              <a:t>перелом,</a:t>
            </a:r>
          </a:p>
          <a:p>
            <a:r>
              <a:rPr lang="ru-RU" altLang="fr-FR"/>
              <a:t>вывих,</a:t>
            </a:r>
          </a:p>
          <a:p>
            <a:r>
              <a:rPr lang="ru-RU" altLang="fr-FR"/>
              <a:t>порез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2" name="Rectangle 2">
            <a:extLst>
              <a:ext uri="{FF2B5EF4-FFF2-40B4-BE49-F238E27FC236}">
                <a16:creationId xmlns:a16="http://schemas.microsoft.com/office/drawing/2014/main" id="{F42D7E49-7683-456B-BB4F-C857F8C82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Термические травмы</a:t>
            </a:r>
          </a:p>
        </p:txBody>
      </p:sp>
      <p:sp>
        <p:nvSpPr>
          <p:cNvPr id="1730563" name="Rectangle 3">
            <a:extLst>
              <a:ext uri="{FF2B5EF4-FFF2-40B4-BE49-F238E27FC236}">
                <a16:creationId xmlns:a16="http://schemas.microsoft.com/office/drawing/2014/main" id="{CA0E94E4-E3DE-42E7-A107-251C02C2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ожог,</a:t>
            </a:r>
          </a:p>
          <a:p>
            <a:r>
              <a:rPr lang="ru-RU" altLang="fr-FR"/>
              <a:t>обморожение.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>
            <a:extLst>
              <a:ext uri="{FF2B5EF4-FFF2-40B4-BE49-F238E27FC236}">
                <a16:creationId xmlns:a16="http://schemas.microsoft.com/office/drawing/2014/main" id="{E857138A-1B01-416D-A7DF-56C92A952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Химические травмы</a:t>
            </a:r>
          </a:p>
        </p:txBody>
      </p:sp>
      <p:sp>
        <p:nvSpPr>
          <p:cNvPr id="1731587" name="Rectangle 3">
            <a:extLst>
              <a:ext uri="{FF2B5EF4-FFF2-40B4-BE49-F238E27FC236}">
                <a16:creationId xmlns:a16="http://schemas.microsoft.com/office/drawing/2014/main" id="{BF0D4ED9-C7B3-4560-BE3E-256667F07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химический ожог,</a:t>
            </a:r>
          </a:p>
          <a:p>
            <a:r>
              <a:rPr lang="ru-RU" altLang="fr-FR"/>
              <a:t>отравление.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Rectangle 2">
            <a:extLst>
              <a:ext uri="{FF2B5EF4-FFF2-40B4-BE49-F238E27FC236}">
                <a16:creationId xmlns:a16="http://schemas.microsoft.com/office/drawing/2014/main" id="{86B28A86-F353-409E-80FD-A863651A8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Электрические травмы</a:t>
            </a:r>
          </a:p>
        </p:txBody>
      </p:sp>
      <p:sp>
        <p:nvSpPr>
          <p:cNvPr id="1732611" name="Rectangle 3">
            <a:extLst>
              <a:ext uri="{FF2B5EF4-FFF2-40B4-BE49-F238E27FC236}">
                <a16:creationId xmlns:a16="http://schemas.microsoft.com/office/drawing/2014/main" id="{7AA57076-D7C4-4FF6-B17D-456AFE0B8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ожог,</a:t>
            </a:r>
          </a:p>
          <a:p>
            <a:r>
              <a:rPr lang="ru-RU" altLang="fr-FR"/>
              <a:t>металлизация кожи,</a:t>
            </a:r>
          </a:p>
          <a:p>
            <a:r>
              <a:rPr lang="ru-RU" altLang="fr-FR"/>
              <a:t>электроофтальмия глаз</a:t>
            </a:r>
            <a:endParaRPr lang="it-IT" altLang="fr-FR"/>
          </a:p>
          <a:p>
            <a:r>
              <a:rPr lang="ru-RU" altLang="fr-FR"/>
              <a:t>и др.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Rectangle 2">
            <a:extLst>
              <a:ext uri="{FF2B5EF4-FFF2-40B4-BE49-F238E27FC236}">
                <a16:creationId xmlns:a16="http://schemas.microsoft.com/office/drawing/2014/main" id="{0BA93CD7-F5D7-4348-A9F2-7B0CCDDC6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Психологические травмы</a:t>
            </a:r>
          </a:p>
        </p:txBody>
      </p:sp>
      <p:sp>
        <p:nvSpPr>
          <p:cNvPr id="1733635" name="Rectangle 3">
            <a:extLst>
              <a:ext uri="{FF2B5EF4-FFF2-40B4-BE49-F238E27FC236}">
                <a16:creationId xmlns:a16="http://schemas.microsoft.com/office/drawing/2014/main" id="{20B4D006-730C-482C-9EB1-0D9944DE4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стресс,</a:t>
            </a:r>
          </a:p>
          <a:p>
            <a:r>
              <a:rPr lang="ru-RU" altLang="fr-FR"/>
              <a:t>испуг</a:t>
            </a:r>
          </a:p>
          <a:p>
            <a:r>
              <a:rPr lang="ru-RU" altLang="fr-FR"/>
              <a:t>и др.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>
            <a:extLst>
              <a:ext uri="{FF2B5EF4-FFF2-40B4-BE49-F238E27FC236}">
                <a16:creationId xmlns:a16="http://schemas.microsoft.com/office/drawing/2014/main" id="{AE515362-594C-40C0-9C15-C26F9525A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Факторы, определяющие тяжесть несчастного случая</a:t>
            </a:r>
          </a:p>
        </p:txBody>
      </p:sp>
      <p:sp>
        <p:nvSpPr>
          <p:cNvPr id="1687555" name="Rectangle 3">
            <a:extLst>
              <a:ext uri="{FF2B5EF4-FFF2-40B4-BE49-F238E27FC236}">
                <a16:creationId xmlns:a16="http://schemas.microsoft.com/office/drawing/2014/main" id="{F2FC4E87-EDED-4436-A2EE-13F6F5857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Оборудование и средства труда;</a:t>
            </a:r>
          </a:p>
          <a:p>
            <a:r>
              <a:rPr lang="ru-RU" altLang="fr-FR"/>
              <a:t>Технология, используемые и образующиеся вещества;</a:t>
            </a:r>
          </a:p>
          <a:p>
            <a:r>
              <a:rPr lang="ru-RU" altLang="fr-FR"/>
              <a:t>Физико-химический состав среды и ее микробиологическое загрязнение;</a:t>
            </a:r>
          </a:p>
          <a:p>
            <a:r>
              <a:rPr lang="ru-RU" altLang="fr-FR"/>
              <a:t>Объем, качество и интенсивность информационных потоков в структуре трудовой деятельности.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16E655ED-4AA0-4B32-BD7A-9E1C364B8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Разделы охраны труда</a:t>
            </a:r>
            <a:endParaRPr lang="be-BY" altLang="en-US"/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280D3522-51F2-4761-B10B-DE5B724CB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 b="1" u="sng"/>
              <a:t>Производственная санитария</a:t>
            </a:r>
            <a:r>
              <a:rPr lang="ru-RU" altLang="en-US" sz="2000"/>
              <a:t> </a:t>
            </a:r>
            <a:r>
              <a:rPr lang="en-US" altLang="en-US" sz="2000"/>
              <a:t>– </a:t>
            </a:r>
            <a:r>
              <a:rPr lang="ru-RU" altLang="en-US" sz="2000"/>
              <a:t>система</a:t>
            </a:r>
            <a:r>
              <a:rPr lang="en-US" altLang="en-US" sz="2000"/>
              <a:t> </a:t>
            </a:r>
            <a:r>
              <a:rPr lang="ru-RU" altLang="en-US" sz="2000"/>
              <a:t>организационных мероприятий и технических средств, предотвращающих или уменьшающих воздействие на работающих вредных производственных факторов.</a:t>
            </a:r>
          </a:p>
          <a:p>
            <a:pPr>
              <a:lnSpc>
                <a:spcPct val="80000"/>
              </a:lnSpc>
            </a:pPr>
            <a:r>
              <a:rPr lang="ru-RU" altLang="en-US" sz="2000" b="1" u="sng"/>
              <a:t>Электробезопасность</a:t>
            </a:r>
            <a:r>
              <a:rPr lang="ru-RU" altLang="en-US" sz="2000"/>
              <a:t> </a:t>
            </a:r>
            <a:r>
              <a:rPr lang="en-US" altLang="en-US" sz="2000"/>
              <a:t>–</a:t>
            </a:r>
            <a:r>
              <a:rPr lang="ru-RU" altLang="en-US" sz="2000"/>
              <a:t> состояние</a:t>
            </a:r>
            <a:r>
              <a:rPr lang="en-US" altLang="en-US" sz="2000"/>
              <a:t> </a:t>
            </a:r>
            <a:r>
              <a:rPr lang="ru-RU" altLang="en-US" sz="2000"/>
              <a:t>защищённости работника от вредного и опасного воздействия электротока, электродуги, электромагнитного поля и статического электричества.</a:t>
            </a:r>
          </a:p>
          <a:p>
            <a:pPr>
              <a:lnSpc>
                <a:spcPct val="80000"/>
              </a:lnSpc>
            </a:pPr>
            <a:r>
              <a:rPr lang="ru-RU" altLang="en-US" sz="2000" b="1" u="sng"/>
              <a:t>Гигиена труда</a:t>
            </a:r>
            <a:r>
              <a:rPr lang="ru-RU" altLang="en-US" sz="2000"/>
              <a:t> </a:t>
            </a:r>
            <a:r>
              <a:rPr lang="en-US" altLang="en-US" sz="2000"/>
              <a:t>– </a:t>
            </a:r>
            <a:r>
              <a:rPr lang="ru-RU" altLang="en-US" sz="2000"/>
              <a:t>профилактическая</a:t>
            </a:r>
            <a:r>
              <a:rPr lang="en-US" altLang="en-US" sz="2000"/>
              <a:t> </a:t>
            </a:r>
            <a:r>
              <a:rPr lang="ru-RU" altLang="en-US" sz="2000"/>
              <a:t>медицина, изучающая условия и характер труда, их влияние на здоровье и функциональное состояние человека и разрабатывающая научные основы и практические меры, направленные на профилактику вредного и опасного воздействия факторов производственной среды и трудового процесса на работающих.</a:t>
            </a:r>
          </a:p>
          <a:p>
            <a:pPr>
              <a:lnSpc>
                <a:spcPct val="80000"/>
              </a:lnSpc>
            </a:pPr>
            <a:r>
              <a:rPr lang="ru-RU" altLang="en-US" sz="2000" b="1" u="sng"/>
              <a:t>Пожарная безопасность</a:t>
            </a:r>
            <a:r>
              <a:rPr lang="ru-RU" altLang="en-US" sz="2000"/>
              <a:t> </a:t>
            </a:r>
            <a:r>
              <a:rPr lang="en-US" altLang="en-US" sz="2000"/>
              <a:t>–</a:t>
            </a:r>
            <a:r>
              <a:rPr lang="ru-RU" altLang="en-US" sz="2000"/>
              <a:t> состояние</a:t>
            </a:r>
            <a:r>
              <a:rPr lang="en-US" altLang="en-US" sz="2000"/>
              <a:t> </a:t>
            </a:r>
            <a:r>
              <a:rPr lang="ru-RU" altLang="en-US" sz="2000"/>
              <a:t>защищённости личности, имущества, общества и государства от пожаров.</a:t>
            </a:r>
            <a:endParaRPr lang="be-BY" altLang="en-US" sz="2000"/>
          </a:p>
        </p:txBody>
      </p:sp>
    </p:spTree>
    <p:extLst>
      <p:ext uri="{BB962C8B-B14F-4D97-AF65-F5344CB8AC3E}">
        <p14:creationId xmlns:p14="http://schemas.microsoft.com/office/powerpoint/2010/main" val="911953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78" name="Rectangle 2">
            <a:extLst>
              <a:ext uri="{FF2B5EF4-FFF2-40B4-BE49-F238E27FC236}">
                <a16:creationId xmlns:a16="http://schemas.microsoft.com/office/drawing/2014/main" id="{251E2FA2-3446-4989-BA90-1C092267C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Причины производственного травматизма и заболеваний</a:t>
            </a:r>
          </a:p>
        </p:txBody>
      </p:sp>
      <p:sp>
        <p:nvSpPr>
          <p:cNvPr id="1688579" name="Rectangle 3">
            <a:extLst>
              <a:ext uri="{FF2B5EF4-FFF2-40B4-BE49-F238E27FC236}">
                <a16:creationId xmlns:a16="http://schemas.microsoft.com/office/drawing/2014/main" id="{8FDB0EF5-A68D-4A73-88DC-22ACD484D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Технические</a:t>
            </a:r>
          </a:p>
          <a:p>
            <a:r>
              <a:rPr lang="ru-RU" altLang="fr-FR"/>
              <a:t>Организационные</a:t>
            </a:r>
          </a:p>
          <a:p>
            <a:r>
              <a:rPr lang="ru-RU" altLang="fr-FR"/>
              <a:t>Санитарно-гигиенические</a:t>
            </a:r>
          </a:p>
          <a:p>
            <a:r>
              <a:rPr lang="ru-RU" altLang="fr-FR"/>
              <a:t>Психофизиологические</a:t>
            </a:r>
          </a:p>
          <a:p>
            <a:r>
              <a:rPr lang="ru-RU" altLang="fr-FR"/>
              <a:t>Субъективные</a:t>
            </a:r>
          </a:p>
          <a:p>
            <a:r>
              <a:rPr lang="ru-RU" altLang="fr-FR"/>
              <a:t>Экономические 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>
            <a:extLst>
              <a:ext uri="{FF2B5EF4-FFF2-40B4-BE49-F238E27FC236}">
                <a16:creationId xmlns:a16="http://schemas.microsoft.com/office/drawing/2014/main" id="{D031241C-F283-4A73-A411-9D3F67890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Технические причины</a:t>
            </a:r>
          </a:p>
        </p:txBody>
      </p:sp>
      <p:sp>
        <p:nvSpPr>
          <p:cNvPr id="1689603" name="Rectangle 3">
            <a:extLst>
              <a:ext uri="{FF2B5EF4-FFF2-40B4-BE49-F238E27FC236}">
                <a16:creationId xmlns:a16="http://schemas.microsoft.com/office/drawing/2014/main" id="{2640E004-D78B-4EC6-8C4F-0C2F1346D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Конструктивные недостатки машин, механизмов, инструментов приспособлений или их неисправность;</a:t>
            </a:r>
          </a:p>
          <a:p>
            <a:r>
              <a:rPr lang="ru-RU" altLang="fr-FR"/>
              <a:t>Отсутствие, несовершенство неисправность оградительных, блокировочных, вентиляционных устройств, зануления или заземления;</a:t>
            </a:r>
          </a:p>
          <a:p>
            <a:r>
              <a:rPr lang="ru-RU" altLang="fr-FR"/>
              <a:t>Подтекание ядовитых жидкостей и т.д.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>
            <a:extLst>
              <a:ext uri="{FF2B5EF4-FFF2-40B4-BE49-F238E27FC236}">
                <a16:creationId xmlns:a16="http://schemas.microsoft.com/office/drawing/2014/main" id="{BC88AB2E-2070-4F81-A895-2AE08E1D6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Организационные причины</a:t>
            </a:r>
          </a:p>
        </p:txBody>
      </p:sp>
      <p:sp>
        <p:nvSpPr>
          <p:cNvPr id="1690627" name="Rectangle 3">
            <a:extLst>
              <a:ext uri="{FF2B5EF4-FFF2-40B4-BE49-F238E27FC236}">
                <a16:creationId xmlns:a16="http://schemas.microsoft.com/office/drawing/2014/main" id="{63A19715-70C3-49CD-80D4-9130AD5DE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Несвоевременное или некачественное проведение инструктажей и обучения по охране труда работающих;</a:t>
            </a:r>
          </a:p>
          <a:p>
            <a:pPr>
              <a:lnSpc>
                <a:spcPct val="90000"/>
              </a:lnSpc>
            </a:pPr>
            <a:r>
              <a:rPr lang="ru-RU" altLang="fr-FR"/>
              <a:t>Недостаточный контроль за выполнением требований охраны труда работающим;</a:t>
            </a:r>
          </a:p>
          <a:p>
            <a:pPr>
              <a:lnSpc>
                <a:spcPct val="90000"/>
              </a:lnSpc>
            </a:pPr>
            <a:r>
              <a:rPr lang="ru-RU" altLang="fr-FR"/>
              <a:t>Неудовлетворительное содержание рабочего места;</a:t>
            </a:r>
          </a:p>
          <a:p>
            <a:pPr>
              <a:lnSpc>
                <a:spcPct val="90000"/>
              </a:lnSpc>
            </a:pPr>
            <a:r>
              <a:rPr lang="ru-RU" altLang="fr-FR"/>
              <a:t>Недостатки в обеспечении рабочих спецодеждой и другими СИЗ</a:t>
            </a:r>
          </a:p>
          <a:p>
            <a:pPr>
              <a:lnSpc>
                <a:spcPct val="90000"/>
              </a:lnSpc>
            </a:pPr>
            <a:r>
              <a:rPr lang="ru-RU" altLang="fr-FR"/>
              <a:t>Использование техники, инструментов не по назначению;</a:t>
            </a:r>
          </a:p>
          <a:p>
            <a:pPr>
              <a:lnSpc>
                <a:spcPct val="90000"/>
              </a:lnSpc>
            </a:pPr>
            <a:r>
              <a:rPr lang="ru-RU" altLang="fr-FR"/>
              <a:t>Нарушение режимов труда и отдыха и др.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>
            <a:extLst>
              <a:ext uri="{FF2B5EF4-FFF2-40B4-BE49-F238E27FC236}">
                <a16:creationId xmlns:a16="http://schemas.microsoft.com/office/drawing/2014/main" id="{EEA20864-C2E9-4A91-A6FA-C11B1CE9A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Санитарно-гигиенические причины</a:t>
            </a:r>
          </a:p>
        </p:txBody>
      </p:sp>
      <p:sp>
        <p:nvSpPr>
          <p:cNvPr id="1691651" name="Rectangle 3">
            <a:extLst>
              <a:ext uri="{FF2B5EF4-FFF2-40B4-BE49-F238E27FC236}">
                <a16:creationId xmlns:a16="http://schemas.microsoft.com/office/drawing/2014/main" id="{BE2EF319-3079-45A3-BC3C-61CFA5DBF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Неблагоприятные природно-климатические условия или микроклимат в помещении;</a:t>
            </a:r>
          </a:p>
          <a:p>
            <a:r>
              <a:rPr lang="ru-RU" altLang="fr-FR"/>
              <a:t>Повышенное  содержание в воздухе вредных веществ;</a:t>
            </a:r>
          </a:p>
          <a:p>
            <a:r>
              <a:rPr lang="ru-RU" altLang="fr-FR"/>
              <a:t>Высокий уровень шума, вибраций, излучений;</a:t>
            </a:r>
          </a:p>
          <a:p>
            <a:r>
              <a:rPr lang="ru-RU" altLang="fr-FR"/>
              <a:t>Нерациональное освещение;</a:t>
            </a:r>
          </a:p>
          <a:p>
            <a:r>
              <a:rPr lang="ru-RU" altLang="fr-FR"/>
              <a:t>Антисанитарное состояние рабочих мест и бытовых помещений;</a:t>
            </a:r>
          </a:p>
          <a:p>
            <a:r>
              <a:rPr lang="ru-RU" altLang="fr-FR"/>
              <a:t>Несоблюдение правил личной гигиены и др.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>
            <a:extLst>
              <a:ext uri="{FF2B5EF4-FFF2-40B4-BE49-F238E27FC236}">
                <a16:creationId xmlns:a16="http://schemas.microsoft.com/office/drawing/2014/main" id="{CD22F213-4903-4567-BABF-47C252E7B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Психофизиологические причины</a:t>
            </a:r>
          </a:p>
        </p:txBody>
      </p:sp>
      <p:sp>
        <p:nvSpPr>
          <p:cNvPr id="1692675" name="Rectangle 3">
            <a:extLst>
              <a:ext uri="{FF2B5EF4-FFF2-40B4-BE49-F238E27FC236}">
                <a16:creationId xmlns:a16="http://schemas.microsoft.com/office/drawing/2014/main" id="{DE5F6A72-6753-4197-93E5-7113E111A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Монотонность труда;</a:t>
            </a:r>
          </a:p>
          <a:p>
            <a:r>
              <a:rPr lang="ru-RU" altLang="fr-FR"/>
              <a:t>Высокая напряженность труда;</a:t>
            </a:r>
          </a:p>
          <a:p>
            <a:r>
              <a:rPr lang="ru-RU" altLang="fr-FR"/>
              <a:t>Несоответствие анатомо-физиологических и психологических особенностей организма условиям труда;</a:t>
            </a:r>
          </a:p>
          <a:p>
            <a:r>
              <a:rPr lang="ru-RU" altLang="fr-FR"/>
              <a:t>Усталость;</a:t>
            </a:r>
          </a:p>
          <a:p>
            <a:r>
              <a:rPr lang="ru-RU" altLang="fr-FR"/>
              <a:t>Неудовлетворительная психологическая обстановка в коллективе и т.п.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>
            <a:extLst>
              <a:ext uri="{FF2B5EF4-FFF2-40B4-BE49-F238E27FC236}">
                <a16:creationId xmlns:a16="http://schemas.microsoft.com/office/drawing/2014/main" id="{1C357B4D-0654-491E-A6C1-BAAFD9630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Субъективные причины</a:t>
            </a:r>
          </a:p>
        </p:txBody>
      </p:sp>
      <p:sp>
        <p:nvSpPr>
          <p:cNvPr id="1693699" name="Rectangle 3">
            <a:extLst>
              <a:ext uri="{FF2B5EF4-FFF2-40B4-BE49-F238E27FC236}">
                <a16:creationId xmlns:a16="http://schemas.microsoft.com/office/drawing/2014/main" id="{373F42AB-0581-4923-A59D-F74E2F6B2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Личная недисциплинированность работника;</a:t>
            </a:r>
          </a:p>
          <a:p>
            <a:r>
              <a:rPr lang="ru-RU" altLang="fr-FR"/>
              <a:t>Невыполнение инструкций по охране труда;</a:t>
            </a:r>
          </a:p>
          <a:p>
            <a:r>
              <a:rPr lang="ru-RU" altLang="fr-FR"/>
              <a:t>Нахождение в состоянии алкогольного или наркотического опьянения;</a:t>
            </a:r>
          </a:p>
          <a:p>
            <a:r>
              <a:rPr lang="ru-RU" altLang="fr-FR"/>
              <a:t>Болезненное состояние и др.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>
            <a:extLst>
              <a:ext uri="{FF2B5EF4-FFF2-40B4-BE49-F238E27FC236}">
                <a16:creationId xmlns:a16="http://schemas.microsoft.com/office/drawing/2014/main" id="{79D40BCD-788F-4365-A0B5-C37618ADD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Экономические причины</a:t>
            </a:r>
          </a:p>
        </p:txBody>
      </p:sp>
      <p:sp>
        <p:nvSpPr>
          <p:cNvPr id="1694723" name="Rectangle 3">
            <a:extLst>
              <a:ext uri="{FF2B5EF4-FFF2-40B4-BE49-F238E27FC236}">
                <a16:creationId xmlns:a16="http://schemas.microsoft.com/office/drawing/2014/main" id="{25CBDF6C-FD94-4166-A766-1CD111C30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Стремление работающих обеспечить высокую выработку и заработную плату при пренебрежительном отношении к вопросам охраны труда;</a:t>
            </a:r>
          </a:p>
          <a:p>
            <a:r>
              <a:rPr lang="ru-RU" altLang="fr-FR"/>
              <a:t>Недостаточное выделение средств на мероприятия по улучшению условий труда и др.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>
            <a:extLst>
              <a:ext uri="{FF2B5EF4-FFF2-40B4-BE49-F238E27FC236}">
                <a16:creationId xmlns:a16="http://schemas.microsoft.com/office/drawing/2014/main" id="{3DA792BC-85CF-4391-A96B-35D6075BC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Профессиональное заболевание</a:t>
            </a:r>
          </a:p>
        </p:txBody>
      </p:sp>
      <p:sp>
        <p:nvSpPr>
          <p:cNvPr id="1695747" name="Rectangle 3">
            <a:extLst>
              <a:ext uri="{FF2B5EF4-FFF2-40B4-BE49-F238E27FC236}">
                <a16:creationId xmlns:a16="http://schemas.microsoft.com/office/drawing/2014/main" id="{C3CDFE4B-63D5-4FDA-8E31-6FFC5A0CB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Острое или хроническое заболевание работающего, являющееся результатом воздействия на него вредного</a:t>
            </a:r>
            <a:br>
              <a:rPr lang="ru-RU" altLang="fr-FR"/>
            </a:br>
            <a:r>
              <a:rPr lang="ru-RU" altLang="fr-FR"/>
              <a:t>(-ых) производственного (-ых) фактора (-ов) при выполнении им трудовых обязанностей и повлекшее временную или стойкую утрату им профессиональной трудоспособности, официально расследованное, диагностированное, входящее в специальный нормативно установленный перечень профессиональных заболеваний, подлежащее учету и компенсации.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>
            <a:extLst>
              <a:ext uri="{FF2B5EF4-FFF2-40B4-BE49-F238E27FC236}">
                <a16:creationId xmlns:a16="http://schemas.microsoft.com/office/drawing/2014/main" id="{57DE6AF0-F977-4573-85F9-3AFE56FE7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Средства защиты</a:t>
            </a:r>
          </a:p>
        </p:txBody>
      </p:sp>
      <p:sp>
        <p:nvSpPr>
          <p:cNvPr id="1696771" name="Rectangle 3">
            <a:extLst>
              <a:ext uri="{FF2B5EF4-FFF2-40B4-BE49-F238E27FC236}">
                <a16:creationId xmlns:a16="http://schemas.microsoft.com/office/drawing/2014/main" id="{80F535A9-1B50-4B4E-823F-5099778BC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Технические средства, предназначенные для предотвращения и/или уменьшения воздействия опасных и/или вредных производственных факторов на организм работающего.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>
            <a:extLst>
              <a:ext uri="{FF2B5EF4-FFF2-40B4-BE49-F238E27FC236}">
                <a16:creationId xmlns:a16="http://schemas.microsoft.com/office/drawing/2014/main" id="{AE4C49C6-95DE-4187-A37A-C1D318375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Средства индивидуальной защиты</a:t>
            </a:r>
          </a:p>
        </p:txBody>
      </p:sp>
      <p:sp>
        <p:nvSpPr>
          <p:cNvPr id="1697795" name="Rectangle 3">
            <a:extLst>
              <a:ext uri="{FF2B5EF4-FFF2-40B4-BE49-F238E27FC236}">
                <a16:creationId xmlns:a16="http://schemas.microsoft.com/office/drawing/2014/main" id="{F71FF5B4-944B-4355-9DBB-1C5064200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Средства защиты одного работающего, функционально связанные с его организмом.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>
            <a:extLst>
              <a:ext uri="{FF2B5EF4-FFF2-40B4-BE49-F238E27FC236}">
                <a16:creationId xmlns:a16="http://schemas.microsoft.com/office/drawing/2014/main" id="{4FB56D48-063C-4214-BC86-B5F8D3AE8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План</a:t>
            </a:r>
            <a:endParaRPr lang="en-US" altLang="fr-FR"/>
          </a:p>
        </p:txBody>
      </p:sp>
      <p:sp>
        <p:nvSpPr>
          <p:cNvPr id="1671171" name="Rectangle 3">
            <a:extLst>
              <a:ext uri="{FF2B5EF4-FFF2-40B4-BE49-F238E27FC236}">
                <a16:creationId xmlns:a16="http://schemas.microsoft.com/office/drawing/2014/main" id="{86E6CB83-D8AF-4170-99AD-0563E7192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b="1" u="sng"/>
              <a:t>Гигиена труда</a:t>
            </a:r>
          </a:p>
          <a:p>
            <a:r>
              <a:rPr lang="ru-RU" altLang="fr-FR"/>
              <a:t>Правовые основы охраны труда</a:t>
            </a:r>
          </a:p>
          <a:p>
            <a:r>
              <a:rPr lang="ru-RU" altLang="fr-FR"/>
              <a:t>Аттестация рабочих мест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>
            <a:extLst>
              <a:ext uri="{FF2B5EF4-FFF2-40B4-BE49-F238E27FC236}">
                <a16:creationId xmlns:a16="http://schemas.microsoft.com/office/drawing/2014/main" id="{0D55149B-49A5-4950-9F82-AB37EA257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Средства коллективной защиты</a:t>
            </a:r>
          </a:p>
        </p:txBody>
      </p:sp>
      <p:sp>
        <p:nvSpPr>
          <p:cNvPr id="1734659" name="Rectangle 3">
            <a:extLst>
              <a:ext uri="{FF2B5EF4-FFF2-40B4-BE49-F238E27FC236}">
                <a16:creationId xmlns:a16="http://schemas.microsoft.com/office/drawing/2014/main" id="{A0F412A3-654D-4BAB-954B-370C1C9B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Средства защиты работающих, конструктивно и (или) функционально связанные с производственным оборудованием, производственным процессом, производственным помещением (зданием), производственной площадкой, производственной зоной, рабочим местом.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>
            <a:extLst>
              <a:ext uri="{FF2B5EF4-FFF2-40B4-BE49-F238E27FC236}">
                <a16:creationId xmlns:a16="http://schemas.microsoft.com/office/drawing/2014/main" id="{B5C92183-9271-408B-88DD-8D1AC2831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Оценка условий труда</a:t>
            </a:r>
          </a:p>
        </p:txBody>
      </p:sp>
      <p:sp>
        <p:nvSpPr>
          <p:cNvPr id="1698819" name="Rectangle 3">
            <a:extLst>
              <a:ext uri="{FF2B5EF4-FFF2-40B4-BE49-F238E27FC236}">
                <a16:creationId xmlns:a16="http://schemas.microsoft.com/office/drawing/2014/main" id="{4AB386B8-2D17-4527-A573-5F357D752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Комплекс процедур идентификации опасных и вредных производственных факторов и рисков их воздействия на организм работающего, а также последующей оценки данных рисков.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В ходе оценки условий труда проводится идентификация опасных и вредных производственных факторов, как в нормальных условиях функционирования производственного оборудования и течения производственных процессов, так и при инцидентах, опасных происшествиях, опасных ситуациях и авариях.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>
            <a:extLst>
              <a:ext uri="{FF2B5EF4-FFF2-40B4-BE49-F238E27FC236}">
                <a16:creationId xmlns:a16="http://schemas.microsoft.com/office/drawing/2014/main" id="{978EBBC4-B60C-4A05-A447-3DDFDE4DD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Оценка риска</a:t>
            </a:r>
          </a:p>
        </p:txBody>
      </p:sp>
      <p:sp>
        <p:nvSpPr>
          <p:cNvPr id="1699843" name="Rectangle 3">
            <a:extLst>
              <a:ext uri="{FF2B5EF4-FFF2-40B4-BE49-F238E27FC236}">
                <a16:creationId xmlns:a16="http://schemas.microsoft.com/office/drawing/2014/main" id="{4F124994-A843-4AFF-B8C7-929C1B877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Процесс анализа риска воздействия идентифицированных вредных и опасных производственных факторов на организм работающего для выработки решений по защите от данного риска.</a:t>
            </a:r>
          </a:p>
          <a:p>
            <a:endParaRPr lang="ru-RU" altLang="fr-FR"/>
          </a:p>
          <a:p>
            <a:endParaRPr lang="ru-RU" altLang="fr-F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>
            <a:extLst>
              <a:ext uri="{FF2B5EF4-FFF2-40B4-BE49-F238E27FC236}">
                <a16:creationId xmlns:a16="http://schemas.microsoft.com/office/drawing/2014/main" id="{E838D616-2489-489F-A73D-B00B7ABF2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Риск</a:t>
            </a:r>
          </a:p>
        </p:txBody>
      </p:sp>
      <p:sp>
        <p:nvSpPr>
          <p:cNvPr id="1700867" name="Rectangle 3">
            <a:extLst>
              <a:ext uri="{FF2B5EF4-FFF2-40B4-BE49-F238E27FC236}">
                <a16:creationId xmlns:a16="http://schemas.microsoft.com/office/drawing/2014/main" id="{9029903F-2198-4641-B84E-C887CC033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Название и мера случайного причинения вреда, совокупно сочетающая степень возможности причинения вреда и степень его медицинской, или технической, или социально-экономической значимости (тяжести).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>
            <a:extLst>
              <a:ext uri="{FF2B5EF4-FFF2-40B4-BE49-F238E27FC236}">
                <a16:creationId xmlns:a16="http://schemas.microsoft.com/office/drawing/2014/main" id="{B35566A5-0D4F-47E1-9FB5-5F07DFFCC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Основные направления минимизации рисков</a:t>
            </a:r>
          </a:p>
        </p:txBody>
      </p:sp>
      <p:sp>
        <p:nvSpPr>
          <p:cNvPr id="1708035" name="Rectangle 3">
            <a:extLst>
              <a:ext uri="{FF2B5EF4-FFF2-40B4-BE49-F238E27FC236}">
                <a16:creationId xmlns:a16="http://schemas.microsoft.com/office/drawing/2014/main" id="{2C95E5C5-F395-4D1F-91EA-00CB603A0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совершенствование технических систем и объектов;</a:t>
            </a:r>
          </a:p>
          <a:p>
            <a:r>
              <a:rPr lang="ru-RU" altLang="fr-FR"/>
              <a:t>подготовка кадров;</a:t>
            </a:r>
          </a:p>
          <a:p>
            <a:r>
              <a:rPr lang="ru-RU" altLang="fr-FR"/>
              <a:t>ликвидация чрезвычайных ситуаций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:a16="http://schemas.microsoft.com/office/drawing/2014/main" id="{51B26CDF-EF85-4E8A-AC50-83D0BA19A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Профилактика травматизма и профзаболеваний</a:t>
            </a:r>
          </a:p>
        </p:txBody>
      </p:sp>
      <p:sp>
        <p:nvSpPr>
          <p:cNvPr id="1709059" name="Rectangle 3">
            <a:extLst>
              <a:ext uri="{FF2B5EF4-FFF2-40B4-BE49-F238E27FC236}">
                <a16:creationId xmlns:a16="http://schemas.microsoft.com/office/drawing/2014/main" id="{F35052CD-E8A8-4344-A388-DCD871F75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Основные виды мероприятий:</a:t>
            </a:r>
          </a:p>
          <a:p>
            <a:pPr lvl="1"/>
            <a:r>
              <a:rPr lang="ru-RU" altLang="fr-FR"/>
              <a:t>Законодательные;</a:t>
            </a:r>
          </a:p>
          <a:p>
            <a:pPr lvl="1"/>
            <a:r>
              <a:rPr lang="ru-RU" altLang="fr-FR"/>
              <a:t>Организационные;</a:t>
            </a:r>
          </a:p>
          <a:p>
            <a:pPr lvl="1"/>
            <a:r>
              <a:rPr lang="ru-RU" altLang="fr-FR"/>
              <a:t>Технические;</a:t>
            </a:r>
          </a:p>
          <a:p>
            <a:pPr lvl="1"/>
            <a:r>
              <a:rPr lang="ru-RU" altLang="fr-FR"/>
              <a:t>Медико-профилактические;</a:t>
            </a:r>
          </a:p>
          <a:p>
            <a:pPr lvl="1"/>
            <a:r>
              <a:rPr lang="ru-RU" altLang="fr-FR"/>
              <a:t>Экономические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>
            <a:extLst>
              <a:ext uri="{FF2B5EF4-FFF2-40B4-BE49-F238E27FC236}">
                <a16:creationId xmlns:a16="http://schemas.microsoft.com/office/drawing/2014/main" id="{B20DCE63-BB5A-4CA8-9257-B634D2E1F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Законодательные мероприятия</a:t>
            </a:r>
          </a:p>
        </p:txBody>
      </p:sp>
      <p:sp>
        <p:nvSpPr>
          <p:cNvPr id="1710083" name="Rectangle 3">
            <a:extLst>
              <a:ext uri="{FF2B5EF4-FFF2-40B4-BE49-F238E27FC236}">
                <a16:creationId xmlns:a16="http://schemas.microsoft.com/office/drawing/2014/main" id="{1EE1CED5-1320-4B13-BBD2-69BD3FF9E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Определяют:</a:t>
            </a:r>
          </a:p>
          <a:p>
            <a:pPr lvl="1"/>
            <a:r>
              <a:rPr lang="ru-RU" altLang="fr-FR"/>
              <a:t>права и обязанности работающих в области охраны труда, </a:t>
            </a:r>
          </a:p>
          <a:p>
            <a:pPr lvl="1"/>
            <a:r>
              <a:rPr lang="ru-RU" altLang="fr-FR"/>
              <a:t>режим их труда и отдыха, </a:t>
            </a:r>
          </a:p>
          <a:p>
            <a:pPr lvl="1"/>
            <a:r>
              <a:rPr lang="ru-RU" altLang="fr-FR"/>
              <a:t>охрану труда женщин и молодежи, </a:t>
            </a:r>
          </a:p>
          <a:p>
            <a:pPr lvl="1"/>
            <a:r>
              <a:rPr lang="ru-RU" altLang="fr-FR"/>
              <a:t>санитарные нормы на предельное содержание в рабочей зоне вредных веществ, </a:t>
            </a:r>
          </a:p>
          <a:p>
            <a:pPr lvl="1"/>
            <a:r>
              <a:rPr lang="ru-RU" altLang="fr-FR"/>
              <a:t>возмещение ущерба пострадавшим, их пенсионное обеспечение, льготы и др.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>
            <a:extLst>
              <a:ext uri="{FF2B5EF4-FFF2-40B4-BE49-F238E27FC236}">
                <a16:creationId xmlns:a16="http://schemas.microsoft.com/office/drawing/2014/main" id="{13D9AA83-8B51-422D-AFA3-FA119B15A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Организационные мероприятия</a:t>
            </a:r>
          </a:p>
        </p:txBody>
      </p:sp>
      <p:sp>
        <p:nvSpPr>
          <p:cNvPr id="1711107" name="Rectangle 3">
            <a:extLst>
              <a:ext uri="{FF2B5EF4-FFF2-40B4-BE49-F238E27FC236}">
                <a16:creationId xmlns:a16="http://schemas.microsoft.com/office/drawing/2014/main" id="{CE168CBF-1A9F-4C7D-A17C-3E2D40FC6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Предусматривают:</a:t>
            </a:r>
          </a:p>
          <a:p>
            <a:pPr lvl="1"/>
            <a:r>
              <a:rPr lang="ru-RU" altLang="fr-FR"/>
              <a:t>внедрение системы управления охраной труда, </a:t>
            </a:r>
          </a:p>
          <a:p>
            <a:pPr lvl="1"/>
            <a:r>
              <a:rPr lang="ru-RU" altLang="fr-FR"/>
              <a:t>обучение работающих, </a:t>
            </a:r>
          </a:p>
          <a:p>
            <a:pPr lvl="1"/>
            <a:r>
              <a:rPr lang="ru-RU" altLang="fr-FR"/>
              <a:t>обеспечение их инструкциями, </a:t>
            </a:r>
          </a:p>
          <a:p>
            <a:pPr lvl="1"/>
            <a:r>
              <a:rPr lang="ru-RU" altLang="fr-FR"/>
              <a:t>создание кабинетов по охране труда, </a:t>
            </a:r>
          </a:p>
          <a:p>
            <a:pPr lvl="1"/>
            <a:r>
              <a:rPr lang="ru-RU" altLang="fr-FR"/>
              <a:t>организацию контроля за соблюдением требований охраны труда и т.д.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>
            <a:extLst>
              <a:ext uri="{FF2B5EF4-FFF2-40B4-BE49-F238E27FC236}">
                <a16:creationId xmlns:a16="http://schemas.microsoft.com/office/drawing/2014/main" id="{C975A86D-7630-413F-8FA6-9B9F2D11B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Технические мероприятия</a:t>
            </a:r>
          </a:p>
        </p:txBody>
      </p:sp>
      <p:sp>
        <p:nvSpPr>
          <p:cNvPr id="1712131" name="Rectangle 3">
            <a:extLst>
              <a:ext uri="{FF2B5EF4-FFF2-40B4-BE49-F238E27FC236}">
                <a16:creationId xmlns:a16="http://schemas.microsoft.com/office/drawing/2014/main" id="{4C912955-B8D7-4F5F-83B7-4EBBD2BA2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sz="2400"/>
              <a:t>Предусматривают</a:t>
            </a:r>
          </a:p>
          <a:p>
            <a:pPr lvl="1"/>
            <a:r>
              <a:rPr lang="ru-RU" altLang="fr-FR" sz="2000"/>
              <a:t>разработку и внедрение комплексной механизации и автоматизации тяжелых, вредных и монотонных работ; создание безопасной техники и технологии; установку предохранительных, сигнализирующих, блокировочных устройств;</a:t>
            </a:r>
          </a:p>
          <a:p>
            <a:pPr lvl="1"/>
            <a:r>
              <a:rPr lang="ru-RU" altLang="fr-FR" sz="2000"/>
              <a:t>технические решения по нормализации воздушной среды, производственного освещения; предупреждению образования и удаления из рабочей зоны вредных веществ; снижению шума, вибраций, защите от вредных излучений;</a:t>
            </a:r>
          </a:p>
          <a:p>
            <a:pPr lvl="1"/>
            <a:r>
              <a:rPr lang="ru-RU" altLang="fr-FR" sz="2000"/>
              <a:t>создание изолирующих кабин для операторов, работающих во вредных условиях, или дистанционного управления; разработку и изготовление коллективных и индивидуальных средств защиты и др.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154" name="Rectangle 2">
            <a:extLst>
              <a:ext uri="{FF2B5EF4-FFF2-40B4-BE49-F238E27FC236}">
                <a16:creationId xmlns:a16="http://schemas.microsoft.com/office/drawing/2014/main" id="{07BB16EE-F568-4FDB-8D54-C61C701FE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Медико-профилактические мероприятия</a:t>
            </a:r>
          </a:p>
        </p:txBody>
      </p:sp>
      <p:sp>
        <p:nvSpPr>
          <p:cNvPr id="1713155" name="Rectangle 3">
            <a:extLst>
              <a:ext uri="{FF2B5EF4-FFF2-40B4-BE49-F238E27FC236}">
                <a16:creationId xmlns:a16="http://schemas.microsoft.com/office/drawing/2014/main" id="{C2920E83-FFDE-427F-B090-CD276174E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Включают: </a:t>
            </a:r>
          </a:p>
          <a:p>
            <a:pPr lvl="1"/>
            <a:r>
              <a:rPr lang="ru-RU" altLang="fr-FR"/>
              <a:t>предварительные и периодические медицинские осмотры работающих в опасных, вредных и тяжелых условиях труда;</a:t>
            </a:r>
          </a:p>
          <a:p>
            <a:pPr lvl="1"/>
            <a:r>
              <a:rPr lang="ru-RU" altLang="fr-FR"/>
              <a:t>обеспечение их лечебно-профилактическим питанием;</a:t>
            </a:r>
          </a:p>
          <a:p>
            <a:pPr lvl="1"/>
            <a:r>
              <a:rPr lang="ru-RU" altLang="fr-FR"/>
              <a:t>проведение производственной гимнастики; </a:t>
            </a:r>
          </a:p>
          <a:p>
            <a:pPr lvl="1"/>
            <a:r>
              <a:rPr lang="ru-RU" altLang="fr-FR"/>
              <a:t>ультрафиолетового и бактерицидного облучения;</a:t>
            </a:r>
          </a:p>
          <a:p>
            <a:pPr lvl="1"/>
            <a:r>
              <a:rPr lang="ru-RU" altLang="fr-FR"/>
              <a:t>применение хвойных, соляно-хвойных ванн, массажа и т.п.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0" name="Rectangle 2">
            <a:extLst>
              <a:ext uri="{FF2B5EF4-FFF2-40B4-BE49-F238E27FC236}">
                <a16:creationId xmlns:a16="http://schemas.microsoft.com/office/drawing/2014/main" id="{93ED5745-5F08-443F-AC60-9BFCC9F7C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Гигиена труда</a:t>
            </a:r>
          </a:p>
        </p:txBody>
      </p:sp>
      <p:sp>
        <p:nvSpPr>
          <p:cNvPr id="1737731" name="Rectangle 3">
            <a:extLst>
              <a:ext uri="{FF2B5EF4-FFF2-40B4-BE49-F238E27FC236}">
                <a16:creationId xmlns:a16="http://schemas.microsoft.com/office/drawing/2014/main" id="{F7BE1ABB-71D2-42BC-B4AC-BD7D1427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Раздел гигиены, изучающий трудовую деятельность работающих и производственную среду с точки зрения их возможного влияния на организм работающих и разрабатывающий меры, направленные на оздоровление условий труда и предупреждение производственно обусловленных и профессиональных заболеваний.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>
            <a:extLst>
              <a:ext uri="{FF2B5EF4-FFF2-40B4-BE49-F238E27FC236}">
                <a16:creationId xmlns:a16="http://schemas.microsoft.com/office/drawing/2014/main" id="{F6F7FCC5-443E-41E7-87DC-90AB5FEB3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Экономические мероприятия</a:t>
            </a:r>
          </a:p>
        </p:txBody>
      </p:sp>
      <p:sp>
        <p:nvSpPr>
          <p:cNvPr id="1714179" name="Rectangle 3">
            <a:extLst>
              <a:ext uri="{FF2B5EF4-FFF2-40B4-BE49-F238E27FC236}">
                <a16:creationId xmlns:a16="http://schemas.microsoft.com/office/drawing/2014/main" id="{7302E0BC-6BBE-4413-B514-9C2ACAE5F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Включают:</a:t>
            </a:r>
          </a:p>
          <a:p>
            <a:pPr lvl="1"/>
            <a:r>
              <a:rPr lang="ru-RU" altLang="fr-FR"/>
              <a:t>материальное стимулирование работ по предупреждению травматизма и улучшению условий труда, </a:t>
            </a:r>
          </a:p>
          <a:p>
            <a:pPr lvl="1"/>
            <a:r>
              <a:rPr lang="ru-RU" altLang="fr-FR"/>
              <a:t>более рациональное распределение средств, выделяемых на охрану труда.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>
            <a:extLst>
              <a:ext uri="{FF2B5EF4-FFF2-40B4-BE49-F238E27FC236}">
                <a16:creationId xmlns:a16="http://schemas.microsoft.com/office/drawing/2014/main" id="{E4425341-1FDA-4E24-BB7B-4E1AA5261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Нормативно-правовые акты</a:t>
            </a:r>
            <a:endParaRPr lang="be-BY" altLang="fr-FR"/>
          </a:p>
        </p:txBody>
      </p:sp>
      <p:sp>
        <p:nvSpPr>
          <p:cNvPr id="1728515" name="Rectangle 3">
            <a:extLst>
              <a:ext uri="{FF2B5EF4-FFF2-40B4-BE49-F238E27FC236}">
                <a16:creationId xmlns:a16="http://schemas.microsoft.com/office/drawing/2014/main" id="{66FD74FC-DBC4-4848-B119-D23DF17AB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ГОСТ 12.0.002-2014 Система стандартов безопасности труда. Термины и определения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Rectangle 2">
            <a:extLst>
              <a:ext uri="{FF2B5EF4-FFF2-40B4-BE49-F238E27FC236}">
                <a16:creationId xmlns:a16="http://schemas.microsoft.com/office/drawing/2014/main" id="{86878141-02E7-4B40-B32C-12E34FA17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План</a:t>
            </a:r>
            <a:endParaRPr lang="en-US" altLang="fr-FR"/>
          </a:p>
        </p:txBody>
      </p:sp>
      <p:sp>
        <p:nvSpPr>
          <p:cNvPr id="1768451" name="Rectangle 3">
            <a:extLst>
              <a:ext uri="{FF2B5EF4-FFF2-40B4-BE49-F238E27FC236}">
                <a16:creationId xmlns:a16="http://schemas.microsoft.com/office/drawing/2014/main" id="{1513FBC2-3465-4794-96C7-7607A533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Гигиена труда</a:t>
            </a:r>
          </a:p>
          <a:p>
            <a:r>
              <a:rPr lang="ru-RU" altLang="fr-FR" b="1" u="sng"/>
              <a:t>Правовые основы охраны труда</a:t>
            </a:r>
          </a:p>
          <a:p>
            <a:r>
              <a:rPr lang="ru-RU" altLang="fr-FR"/>
              <a:t>Аттестация рабочих мест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32090521-07A8-437C-AE35-96D55DA3B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Принципы государственной политики</a:t>
            </a:r>
            <a:endParaRPr lang="en-US" altLang="fr-FR"/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72758938-CD91-4AE2-8D67-BE4A31C83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приоритет жизни и здоровья работников по отношению к результатам производства;</a:t>
            </a:r>
          </a:p>
          <a:p>
            <a:r>
              <a:rPr lang="ru-RU" altLang="fr-FR"/>
              <a:t>право работников на охрану труда;</a:t>
            </a:r>
          </a:p>
          <a:p>
            <a:r>
              <a:rPr lang="ru-RU" altLang="fr-FR"/>
              <a:t>полная ответственность нанимателей за обеспечение безопасных условий труда;</a:t>
            </a:r>
          </a:p>
          <a:p>
            <a:r>
              <a:rPr lang="ru-RU" altLang="fr-FR"/>
              <a:t>внедрение экономического механизма обеспечения охраны труда.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>
            <a:extLst>
              <a:ext uri="{FF2B5EF4-FFF2-40B4-BE49-F238E27FC236}">
                <a16:creationId xmlns:a16="http://schemas.microsoft.com/office/drawing/2014/main" id="{0FAE4D2F-C24A-4B14-88F8-EF3F6E5C8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Направления реализации государственной политики</a:t>
            </a:r>
            <a:endParaRPr lang="en-US" altLang="fr-FR" sz="2400"/>
          </a:p>
        </p:txBody>
      </p:sp>
      <p:sp>
        <p:nvSpPr>
          <p:cNvPr id="1633283" name="Rectangle 3">
            <a:extLst>
              <a:ext uri="{FF2B5EF4-FFF2-40B4-BE49-F238E27FC236}">
                <a16:creationId xmlns:a16="http://schemas.microsoft.com/office/drawing/2014/main" id="{6404A554-5CD4-4ED0-A76C-09B3EE97E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 sz="2000"/>
              <a:t>государственный контроль и надзор за соблюдением законодательства;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разработка законов и других нормативных актов, по усилению безопасности труда;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использование экономических механизмов в управлении охраной труда;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сотрудничество с профсоюзами по охране труда, организация общественного контроля за охраной труда;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подготовка специалистов по охране труда;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организация государственной статистической отчетности по охране труда;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обеспечение социально-экономической защиты работающих;</a:t>
            </a:r>
          </a:p>
          <a:p>
            <a:pPr>
              <a:lnSpc>
                <a:spcPct val="90000"/>
              </a:lnSpc>
            </a:pPr>
            <a:r>
              <a:rPr lang="ru-RU" altLang="fr-FR" sz="2000"/>
              <a:t>международное сотрудничество по вопросам охраны труда.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>
            <a:extLst>
              <a:ext uri="{FF2B5EF4-FFF2-40B4-BE49-F238E27FC236}">
                <a16:creationId xmlns:a16="http://schemas.microsoft.com/office/drawing/2014/main" id="{F82E92D9-A21E-43CA-B17C-F1FBC95C1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Реализация государственное управления</a:t>
            </a:r>
            <a:endParaRPr lang="en-US" altLang="fr-FR"/>
          </a:p>
        </p:txBody>
      </p:sp>
      <p:sp>
        <p:nvSpPr>
          <p:cNvPr id="1634307" name="Rectangle 3">
            <a:extLst>
              <a:ext uri="{FF2B5EF4-FFF2-40B4-BE49-F238E27FC236}">
                <a16:creationId xmlns:a16="http://schemas.microsoft.com/office/drawing/2014/main" id="{69EBC3F5-2E41-4C5E-934F-584173A6C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на республиканском уровне через правительство Республики Беларусь;</a:t>
            </a:r>
          </a:p>
          <a:p>
            <a:r>
              <a:rPr lang="ru-RU" altLang="fr-FR"/>
              <a:t>на отраслевом уровне через отраслевые министерства;</a:t>
            </a:r>
          </a:p>
          <a:p>
            <a:r>
              <a:rPr lang="ru-RU" altLang="fr-FR"/>
              <a:t>на местном уровне через исполкомы и администрации.</a:t>
            </a:r>
          </a:p>
          <a:p>
            <a:endParaRPr lang="ru-RU" altLang="fr-FR"/>
          </a:p>
          <a:p>
            <a:endParaRPr lang="en-US" altLang="fr-F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>
            <a:extLst>
              <a:ext uri="{FF2B5EF4-FFF2-40B4-BE49-F238E27FC236}">
                <a16:creationId xmlns:a16="http://schemas.microsoft.com/office/drawing/2014/main" id="{18288ADD-93E1-4D5E-85E1-AFC270A27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Правовая основа </a:t>
            </a:r>
            <a:r>
              <a:rPr lang="ru-RU" altLang="fr-FR"/>
              <a:t>о</a:t>
            </a:r>
            <a:r>
              <a:rPr lang="en-US" altLang="fr-FR"/>
              <a:t>храны </a:t>
            </a:r>
            <a:r>
              <a:rPr lang="ru-RU" altLang="fr-FR"/>
              <a:t>т</a:t>
            </a:r>
            <a:r>
              <a:rPr lang="en-US" altLang="fr-FR"/>
              <a:t>руда</a:t>
            </a:r>
          </a:p>
        </p:txBody>
      </p:sp>
      <p:sp>
        <p:nvSpPr>
          <p:cNvPr id="1636355" name="Rectangle 3">
            <a:extLst>
              <a:ext uri="{FF2B5EF4-FFF2-40B4-BE49-F238E27FC236}">
                <a16:creationId xmlns:a16="http://schemas.microsoft.com/office/drawing/2014/main" id="{509F57A2-25E6-45AB-8E6E-ED52AF520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Правовой основой ОТ является комплекс государственных мероприятий, закрепленных в виде законов и подзаконных актов с целью обеспечения безопасных условий труда, сокращении производственного травматизма, профзаболеваемости до приемлемого уровня.</a:t>
            </a:r>
            <a:endParaRPr lang="en-US" altLang="fr-F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>
            <a:extLst>
              <a:ext uri="{FF2B5EF4-FFF2-40B4-BE49-F238E27FC236}">
                <a16:creationId xmlns:a16="http://schemas.microsoft.com/office/drawing/2014/main" id="{6F84CEEF-ABD7-49C9-8AEF-BCE286973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Законодательные акты Республики Беларусь</a:t>
            </a:r>
          </a:p>
        </p:txBody>
      </p:sp>
      <p:sp>
        <p:nvSpPr>
          <p:cNvPr id="1637379" name="Rectangle 3">
            <a:extLst>
              <a:ext uri="{FF2B5EF4-FFF2-40B4-BE49-F238E27FC236}">
                <a16:creationId xmlns:a16="http://schemas.microsoft.com/office/drawing/2014/main" id="{03E5220D-78D3-4955-ADCF-412D6E1D0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Конституция;</a:t>
            </a:r>
          </a:p>
          <a:p>
            <a:pPr>
              <a:lnSpc>
                <a:spcPct val="90000"/>
              </a:lnSpc>
            </a:pPr>
            <a:r>
              <a:rPr lang="ru-RU" altLang="fr-FR"/>
              <a:t>Трудовой кодекс;</a:t>
            </a:r>
          </a:p>
          <a:p>
            <a:pPr>
              <a:lnSpc>
                <a:spcPct val="90000"/>
              </a:lnSpc>
            </a:pPr>
            <a:r>
              <a:rPr lang="ru-RU" altLang="fr-FR"/>
              <a:t>Законы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«Об охране труда» 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«Об основах государственного социального страхования»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«О санитарно-эпидемиологическом благосостоянии населения»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«О пожарной безопасности»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«О предприятиях в Республике Беларусь»</a:t>
            </a:r>
            <a:endParaRPr lang="en-US" altLang="fr-F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>
            <a:extLst>
              <a:ext uri="{FF2B5EF4-FFF2-40B4-BE49-F238E27FC236}">
                <a16:creationId xmlns:a16="http://schemas.microsoft.com/office/drawing/2014/main" id="{57F26994-35FF-4224-9260-06A1DA5BF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Конституци</a:t>
            </a:r>
            <a:r>
              <a:rPr lang="ru-RU" altLang="fr-FR"/>
              <a:t>я</a:t>
            </a:r>
            <a:r>
              <a:rPr lang="en-US" altLang="fr-FR"/>
              <a:t> устанавлива</a:t>
            </a:r>
            <a:r>
              <a:rPr lang="ru-RU" altLang="fr-FR"/>
              <a:t>е</a:t>
            </a:r>
            <a:r>
              <a:rPr lang="en-US" altLang="fr-FR"/>
              <a:t>т</a:t>
            </a:r>
          </a:p>
        </p:txBody>
      </p:sp>
      <p:sp>
        <p:nvSpPr>
          <p:cNvPr id="1638403" name="Rectangle 3">
            <a:extLst>
              <a:ext uri="{FF2B5EF4-FFF2-40B4-BE49-F238E27FC236}">
                <a16:creationId xmlns:a16="http://schemas.microsoft.com/office/drawing/2014/main" id="{71D0B77C-AC33-4F69-8D38-B4170666A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право граждан</a:t>
            </a:r>
          </a:p>
          <a:p>
            <a:pPr lvl="1"/>
            <a:r>
              <a:rPr lang="ru-RU" altLang="fr-FR"/>
              <a:t>на труд (ст. 41),</a:t>
            </a:r>
          </a:p>
          <a:p>
            <a:pPr lvl="1"/>
            <a:r>
              <a:rPr lang="ru-RU" altLang="fr-FR"/>
              <a:t>на оплату труда (ст. 42),</a:t>
            </a:r>
          </a:p>
          <a:p>
            <a:pPr lvl="1"/>
            <a:r>
              <a:rPr lang="ru-RU" altLang="fr-FR"/>
              <a:t>на отдых (ст. 43), </a:t>
            </a:r>
          </a:p>
          <a:p>
            <a:pPr lvl="1"/>
            <a:r>
              <a:rPr lang="ru-RU" altLang="fr-FR"/>
              <a:t>на охрану здоровья (ст. 45),</a:t>
            </a:r>
          </a:p>
          <a:p>
            <a:pPr lvl="1"/>
            <a:r>
              <a:rPr lang="ru-RU" altLang="fr-FR"/>
              <a:t>на материальное обеспечение в старости, в случае болезни, полной или частичной утрате работоспособности (ст. 47).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>
            <a:extLst>
              <a:ext uri="{FF2B5EF4-FFF2-40B4-BE49-F238E27FC236}">
                <a16:creationId xmlns:a16="http://schemas.microsoft.com/office/drawing/2014/main" id="{5431C958-305C-4031-81B2-C2342AC08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Трудовой кодекс</a:t>
            </a:r>
          </a:p>
        </p:txBody>
      </p:sp>
      <p:sp>
        <p:nvSpPr>
          <p:cNvPr id="1639427" name="Rectangle 3">
            <a:extLst>
              <a:ext uri="{FF2B5EF4-FFF2-40B4-BE49-F238E27FC236}">
                <a16:creationId xmlns:a16="http://schemas.microsoft.com/office/drawing/2014/main" id="{362CCD95-5364-4A3E-9E8D-13B9A85E1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sz="2400"/>
              <a:t>В трудовом кодексе регламентированы основные права и обязанности работников и нанимателей по обеспечению безопасности труда. </a:t>
            </a:r>
          </a:p>
          <a:p>
            <a:pPr lvl="1"/>
            <a:r>
              <a:rPr lang="ru-RU" altLang="fr-FR" sz="2000"/>
              <a:t>основные обязанности нанимателя по обеспечению охраны труда (ст. 55, ст. 226 и др. статьи главы 16);</a:t>
            </a:r>
          </a:p>
          <a:p>
            <a:pPr lvl="1"/>
            <a:r>
              <a:rPr lang="ru-RU" altLang="fr-FR" sz="2000"/>
              <a:t>право и гарантии права работника на охрану труда (ст. 222–223); </a:t>
            </a:r>
          </a:p>
          <a:p>
            <a:pPr lvl="1"/>
            <a:r>
              <a:rPr lang="ru-RU" altLang="fr-FR" sz="2000"/>
              <a:t>обязательное соцстрахование и право на компенсацию по условиям труда (ст. 224–225 и др.);</a:t>
            </a:r>
          </a:p>
          <a:p>
            <a:pPr lvl="1"/>
            <a:r>
              <a:rPr lang="ru-RU" altLang="fr-FR" sz="2000"/>
              <a:t>особенности охраны труда женщин, молодежи и инвалидов (главы 19, 20 и 21).</a:t>
            </a:r>
            <a:endParaRPr lang="en-US" altLang="fr-F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26" name="Rectangle 2">
            <a:extLst>
              <a:ext uri="{FF2B5EF4-FFF2-40B4-BE49-F238E27FC236}">
                <a16:creationId xmlns:a16="http://schemas.microsoft.com/office/drawing/2014/main" id="{E6D69471-AC4A-4C71-9FA3-4EB1674AD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Задачи гигиены труда</a:t>
            </a:r>
          </a:p>
        </p:txBody>
      </p:sp>
      <p:sp>
        <p:nvSpPr>
          <p:cNvPr id="1741827" name="Rectangle 3">
            <a:extLst>
              <a:ext uri="{FF2B5EF4-FFF2-40B4-BE49-F238E27FC236}">
                <a16:creationId xmlns:a16="http://schemas.microsoft.com/office/drawing/2014/main" id="{82F5C069-6C5C-472C-A418-C705EBF8A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определение предельно допустимых уровней вредных производственных факторов, </a:t>
            </a:r>
          </a:p>
          <a:p>
            <a:r>
              <a:rPr lang="ru-RU" altLang="fr-FR"/>
              <a:t>классификация условий трудовой деятельности, </a:t>
            </a:r>
          </a:p>
          <a:p>
            <a:r>
              <a:rPr lang="ru-RU" altLang="fr-FR"/>
              <a:t>оценка тяжести и напряженности трудового процесса, </a:t>
            </a:r>
          </a:p>
          <a:p>
            <a:r>
              <a:rPr lang="ru-RU" altLang="fr-FR"/>
              <a:t>рациональная организация режима труда и отдыха, </a:t>
            </a:r>
          </a:p>
          <a:p>
            <a:r>
              <a:rPr lang="ru-RU" altLang="fr-FR"/>
              <a:t>изучение психофизиологических аспектов трудовой деятельности,</a:t>
            </a:r>
          </a:p>
          <a:p>
            <a:r>
              <a:rPr lang="ru-RU" altLang="fr-FR"/>
              <a:t> организация рабочих мест и др.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>
            <a:extLst>
              <a:ext uri="{FF2B5EF4-FFF2-40B4-BE49-F238E27FC236}">
                <a16:creationId xmlns:a16="http://schemas.microsoft.com/office/drawing/2014/main" id="{6317028F-6A4D-4914-A1AF-B091F5A78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Обязанности нанимателя</a:t>
            </a:r>
            <a:endParaRPr lang="en-US" altLang="fr-FR"/>
          </a:p>
        </p:txBody>
      </p:sp>
      <p:sp>
        <p:nvSpPr>
          <p:cNvPr id="1640451" name="Rectangle 3">
            <a:extLst>
              <a:ext uri="{FF2B5EF4-FFF2-40B4-BE49-F238E27FC236}">
                <a16:creationId xmlns:a16="http://schemas.microsoft.com/office/drawing/2014/main" id="{035BB61B-46B9-4B40-A77A-C50D28914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 sz="2000"/>
              <a:t>Наниматель обязан обеспечить охрану труда работников: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безопасность, при эксплуатации оборудования и технологических процессов;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безопасность при использовании химических веществ;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эффективное использование средств коллективной защиты;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выдачу работникам спецодежды и спецобуви;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выдачу работникам СИЗ, моющих средств;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такие условия труда на каждом рабочем месте, чтобы они соответствовали требованиям ТБ и производственной санитарии;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постоянный контроль по ОТ;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проведение аттестации рабочих мест по условиям труда;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обучение и инструктаж по ОТ;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расследование и учет несчастных случаев на производстве;</a:t>
            </a:r>
          </a:p>
          <a:p>
            <a:pPr lvl="1">
              <a:lnSpc>
                <a:spcPct val="90000"/>
              </a:lnSpc>
            </a:pPr>
            <a:r>
              <a:rPr lang="ru-RU" altLang="fr-FR" sz="1800"/>
              <a:t>разработку мер по профилактике профзаболеваний и др.</a:t>
            </a:r>
            <a:endParaRPr lang="en-US" altLang="fr-FR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>
            <a:extLst>
              <a:ext uri="{FF2B5EF4-FFF2-40B4-BE49-F238E27FC236}">
                <a16:creationId xmlns:a16="http://schemas.microsoft.com/office/drawing/2014/main" id="{A663C86F-D61C-4F68-B2EE-282BCBDDC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Ответственность нанимателя за вред причиненный работнику</a:t>
            </a:r>
            <a:endParaRPr lang="en-US" altLang="fr-FR" sz="2400"/>
          </a:p>
        </p:txBody>
      </p:sp>
      <p:sp>
        <p:nvSpPr>
          <p:cNvPr id="1641475" name="Rectangle 3">
            <a:extLst>
              <a:ext uri="{FF2B5EF4-FFF2-40B4-BE49-F238E27FC236}">
                <a16:creationId xmlns:a16="http://schemas.microsoft.com/office/drawing/2014/main" id="{308E9D8A-206D-4002-9099-FBC3AE8FA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Наниматель обязан компенсировать утраченный заработок и другие дополнительные расходы работника (расходы на лекарство, питание, лечение и т.д.).</a:t>
            </a:r>
            <a:endParaRPr lang="en-US" altLang="fr-F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>
            <a:extLst>
              <a:ext uri="{FF2B5EF4-FFF2-40B4-BE49-F238E27FC236}">
                <a16:creationId xmlns:a16="http://schemas.microsoft.com/office/drawing/2014/main" id="{3E135AFB-B7F5-41F7-AF61-C337E0633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Права работников</a:t>
            </a:r>
          </a:p>
        </p:txBody>
      </p:sp>
      <p:sp>
        <p:nvSpPr>
          <p:cNvPr id="1642499" name="Rectangle 3">
            <a:extLst>
              <a:ext uri="{FF2B5EF4-FFF2-40B4-BE49-F238E27FC236}">
                <a16:creationId xmlns:a16="http://schemas.microsoft.com/office/drawing/2014/main" id="{B5A049A8-937F-4089-84FF-FF8587A54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 sz="2400"/>
              <a:t>Каждый работник имеет право</a:t>
            </a:r>
          </a:p>
          <a:p>
            <a:pPr lvl="1"/>
            <a:r>
              <a:rPr lang="ru-RU" altLang="fr-FR" sz="2000"/>
              <a:t>на рабочее место, защищенное от воздействия опасных и вредных производственных факторов;</a:t>
            </a:r>
          </a:p>
          <a:p>
            <a:pPr lvl="1"/>
            <a:r>
              <a:rPr lang="ru-RU" altLang="fr-FR" sz="2000"/>
              <a:t>рабочее место, оборудованное по правилам ОТ;</a:t>
            </a:r>
          </a:p>
          <a:p>
            <a:pPr lvl="1"/>
            <a:r>
              <a:rPr lang="ru-RU" altLang="fr-FR" sz="2000"/>
              <a:t>на обучение и инструктирование безопасным приемам труда;</a:t>
            </a:r>
          </a:p>
          <a:p>
            <a:pPr lvl="1"/>
            <a:r>
              <a:rPr lang="ru-RU" altLang="fr-FR" sz="2000"/>
              <a:t>на обеспечение средствами индивидуальной защиты;</a:t>
            </a:r>
          </a:p>
          <a:p>
            <a:pPr lvl="1"/>
            <a:r>
              <a:rPr lang="ru-RU" altLang="fr-FR" sz="2000"/>
              <a:t>на обеспечение средствами коллективной защиты;</a:t>
            </a:r>
          </a:p>
          <a:p>
            <a:pPr lvl="1"/>
            <a:r>
              <a:rPr lang="ru-RU" altLang="fr-FR" sz="2000"/>
              <a:t>получение от нанимателя достоверной информации о состоянии ТБ и условий труда на рабочем месте, а также о принимаемых мерах по их улучшению.</a:t>
            </a:r>
            <a:endParaRPr lang="en-US" altLang="fr-FR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>
            <a:extLst>
              <a:ext uri="{FF2B5EF4-FFF2-40B4-BE49-F238E27FC236}">
                <a16:creationId xmlns:a16="http://schemas.microsoft.com/office/drawing/2014/main" id="{486BB265-EE9B-48DD-8A46-FC480B7E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Права работников</a:t>
            </a:r>
            <a:r>
              <a:rPr lang="ru-RU" altLang="fr-FR"/>
              <a:t> (продолжение)</a:t>
            </a:r>
            <a:endParaRPr lang="en-US" altLang="fr-FR"/>
          </a:p>
        </p:txBody>
      </p:sp>
      <p:sp>
        <p:nvSpPr>
          <p:cNvPr id="1643523" name="Rectangle 3">
            <a:extLst>
              <a:ext uri="{FF2B5EF4-FFF2-40B4-BE49-F238E27FC236}">
                <a16:creationId xmlns:a16="http://schemas.microsoft.com/office/drawing/2014/main" id="{6B57BE54-A5F4-4786-9F2A-0A4CD27FC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fr-FR" sz="2400"/>
              <a:t>Каждый работник имеет право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на проведение проверок по ОТ на его рабочем месте, в том числе и по запросу работника и с его участием;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отказ от работы, в случае возникновения опасности для жизни и здоровья, до устранения этой опасности;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отказ от работы при непредставлении ему СИЗ, обеспечивающих безопасность труда.</a:t>
            </a:r>
          </a:p>
          <a:p>
            <a:pPr lvl="2">
              <a:lnSpc>
                <a:spcPct val="80000"/>
              </a:lnSpc>
            </a:pPr>
            <a:r>
              <a:rPr lang="ru-RU" altLang="fr-FR" sz="1800"/>
              <a:t>Перечень СИЗ, принятых в Республики Беларусь, утвержден правительством Республики Беларусь.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на предоставление временно другой работы, пока наниматель доводит рабочее место до нужных требований.</a:t>
            </a:r>
          </a:p>
          <a:p>
            <a:pPr lvl="2">
              <a:lnSpc>
                <a:spcPct val="80000"/>
              </a:lnSpc>
            </a:pPr>
            <a:r>
              <a:rPr lang="ru-RU" altLang="fr-FR" sz="1800"/>
              <a:t>Оплата труда не должна быть меньше.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на смену рабочего места или даже профессии, если есть заключение медицинского учреждения, что здоровье под угрозой из-за работы на основном рабочем месте.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>
            <a:extLst>
              <a:ext uri="{FF2B5EF4-FFF2-40B4-BE49-F238E27FC236}">
                <a16:creationId xmlns:a16="http://schemas.microsoft.com/office/drawing/2014/main" id="{5C42E5F8-3D30-4E42-93B8-E4969D60F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Обязанности работников по </a:t>
            </a:r>
            <a:r>
              <a:rPr lang="ru-RU" altLang="fr-FR"/>
              <a:t>охране труда</a:t>
            </a:r>
            <a:endParaRPr lang="en-US" altLang="fr-FR"/>
          </a:p>
        </p:txBody>
      </p:sp>
      <p:sp>
        <p:nvSpPr>
          <p:cNvPr id="1644547" name="Rectangle 3">
            <a:extLst>
              <a:ext uri="{FF2B5EF4-FFF2-40B4-BE49-F238E27FC236}">
                <a16:creationId xmlns:a16="http://schemas.microsoft.com/office/drawing/2014/main" id="{A9223098-DE82-4657-BB75-FA8CEE223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fr-FR" sz="2400"/>
              <a:t>Работник обязан: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соблюдать инструкции по охране труда;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соблюдать правила эксплуатации оборудования;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соблюдать правила нахождения на территории предприятия;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соблюдать правила внутреннего трудового распорядка;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проходить медицинские осмотры;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проходить обучение, инструктажи и проверку знаний по охране труда;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использовать СИЗ или уведомить непосредственного руководителя об их отсутствии;</a:t>
            </a:r>
          </a:p>
          <a:p>
            <a:pPr lvl="1">
              <a:lnSpc>
                <a:spcPct val="80000"/>
              </a:lnSpc>
            </a:pPr>
            <a:r>
              <a:rPr lang="ru-RU" altLang="fr-FR" sz="2000"/>
              <a:t>немедленно сообщить о несчастном случае на производстве непосредственному руководителю.</a:t>
            </a:r>
            <a:endParaRPr lang="en-US" altLang="fr-FR" sz="2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>
            <a:extLst>
              <a:ext uri="{FF2B5EF4-FFF2-40B4-BE49-F238E27FC236}">
                <a16:creationId xmlns:a16="http://schemas.microsoft.com/office/drawing/2014/main" id="{93B4A1B9-4F01-411D-A34C-718E352F4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Нормативные документы по охране труда</a:t>
            </a:r>
            <a:endParaRPr lang="en-US" altLang="fr-FR"/>
          </a:p>
        </p:txBody>
      </p:sp>
      <p:sp>
        <p:nvSpPr>
          <p:cNvPr id="1646595" name="Rectangle 3">
            <a:extLst>
              <a:ext uri="{FF2B5EF4-FFF2-40B4-BE49-F238E27FC236}">
                <a16:creationId xmlns:a16="http://schemas.microsoft.com/office/drawing/2014/main" id="{3A2C61D8-F180-474D-9D53-C66FC1840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Требования законодательства по охране труда конкретизированы  в нормативных документах, которые в зависимости от сферы деятельности или области  применения могут быть: </a:t>
            </a:r>
          </a:p>
          <a:p>
            <a:pPr lvl="1"/>
            <a:r>
              <a:rPr lang="ru-RU" altLang="fr-FR"/>
              <a:t>едиными (обязательными для всех отраслей хозяйства);</a:t>
            </a:r>
          </a:p>
          <a:p>
            <a:pPr lvl="1"/>
            <a:r>
              <a:rPr lang="ru-RU" altLang="fr-FR"/>
              <a:t>отраслевыми (для отдельных отраслей).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>
            <a:extLst>
              <a:ext uri="{FF2B5EF4-FFF2-40B4-BE49-F238E27FC236}">
                <a16:creationId xmlns:a16="http://schemas.microsoft.com/office/drawing/2014/main" id="{F792F13B-D225-4822-97A2-50BE90B95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Виды нормативных документов</a:t>
            </a:r>
          </a:p>
        </p:txBody>
      </p:sp>
      <p:sp>
        <p:nvSpPr>
          <p:cNvPr id="1647619" name="Rectangle 3">
            <a:extLst>
              <a:ext uri="{FF2B5EF4-FFF2-40B4-BE49-F238E27FC236}">
                <a16:creationId xmlns:a16="http://schemas.microsoft.com/office/drawing/2014/main" id="{A910CFE8-624A-4DEF-8B68-641EA216C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Стандарты (СТБ, ГОСТ, ОСТ, СТП)</a:t>
            </a:r>
          </a:p>
          <a:p>
            <a:r>
              <a:rPr lang="ru-RU" altLang="fr-FR"/>
              <a:t>Санитарные нормы и правила (СН</a:t>
            </a:r>
            <a:r>
              <a:rPr lang="en-US" altLang="fr-FR"/>
              <a:t> </a:t>
            </a:r>
            <a:r>
              <a:rPr lang="ru-RU" altLang="fr-FR"/>
              <a:t>и СанПиН)</a:t>
            </a:r>
          </a:p>
          <a:p>
            <a:r>
              <a:rPr lang="ru-RU" altLang="fr-FR"/>
              <a:t>Строительные нормы и правила (СНиП)</a:t>
            </a:r>
          </a:p>
          <a:p>
            <a:r>
              <a:rPr lang="ru-RU" altLang="fr-FR"/>
              <a:t>Технические кодексы установившейся практики</a:t>
            </a:r>
            <a:r>
              <a:rPr lang="en-US" altLang="fr-FR"/>
              <a:t> (</a:t>
            </a:r>
            <a:r>
              <a:rPr lang="ru-RU" altLang="fr-FR"/>
              <a:t>ТКП</a:t>
            </a:r>
            <a:r>
              <a:rPr lang="en-US" altLang="fr-FR"/>
              <a:t>)</a:t>
            </a:r>
            <a:endParaRPr lang="ru-RU" altLang="fr-FR"/>
          </a:p>
          <a:p>
            <a:r>
              <a:rPr lang="ru-RU" altLang="fr-FR"/>
              <a:t>Правила, нормы, указания, инструкции и т.д.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>
            <a:extLst>
              <a:ext uri="{FF2B5EF4-FFF2-40B4-BE49-F238E27FC236}">
                <a16:creationId xmlns:a16="http://schemas.microsoft.com/office/drawing/2014/main" id="{02A72CBF-E49D-4916-A874-73461D3A2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Государственный надзор и контроль за соблюдением законодательства о труде</a:t>
            </a:r>
            <a:endParaRPr lang="en-US" altLang="fr-FR" sz="2400"/>
          </a:p>
        </p:txBody>
      </p:sp>
      <p:sp>
        <p:nvSpPr>
          <p:cNvPr id="1648643" name="Rectangle 3">
            <a:extLst>
              <a:ext uri="{FF2B5EF4-FFF2-40B4-BE49-F238E27FC236}">
                <a16:creationId xmlns:a16="http://schemas.microsoft.com/office/drawing/2014/main" id="{E8BD3C0D-78A8-4333-AA3A-770053A07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/>
          <a:lstStyle/>
          <a:p>
            <a:r>
              <a:rPr lang="ru-RU" altLang="fr-FR"/>
              <a:t>Государственный – осуществляется органами госнадзора и технической инспекцией труда профсоюзов (Департамент государственной инспекции труда, Госэнергонадзор, Проматомнадзор, Госпожарнадзор, Госсаннадзор, ГАИ, Прокуратура и др.)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>
            <a:extLst>
              <a:ext uri="{FF2B5EF4-FFF2-40B4-BE49-F238E27FC236}">
                <a16:creationId xmlns:a16="http://schemas.microsoft.com/office/drawing/2014/main" id="{E0C00230-2DB8-448C-8F6A-5A858851F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Другие виды надзора и контроля за соблюдением законодательства о труде</a:t>
            </a:r>
            <a:endParaRPr lang="en-US" altLang="fr-FR" sz="2400"/>
          </a:p>
        </p:txBody>
      </p:sp>
      <p:sp>
        <p:nvSpPr>
          <p:cNvPr id="1649667" name="Rectangle 3">
            <a:extLst>
              <a:ext uri="{FF2B5EF4-FFF2-40B4-BE49-F238E27FC236}">
                <a16:creationId xmlns:a16="http://schemas.microsoft.com/office/drawing/2014/main" id="{30D2CDD9-9738-488B-93DA-1D27861B6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/>
          <a:lstStyle/>
          <a:p>
            <a:r>
              <a:rPr lang="ru-RU" altLang="fr-FR" dirty="0"/>
              <a:t>Общественный контроль – осуществляют профсоюзы.</a:t>
            </a:r>
          </a:p>
          <a:p>
            <a:r>
              <a:rPr lang="ru-RU" altLang="fr-FR" dirty="0"/>
              <a:t>Административно-общественный – контроль администрации предприятия и комитета профсоюза предприятия </a:t>
            </a:r>
            <a:endParaRPr lang="en-US" altLang="fr-FR" dirty="0" smtClean="0"/>
          </a:p>
          <a:p>
            <a:r>
              <a:rPr lang="ru-RU" altLang="fr-FR" dirty="0" smtClean="0"/>
              <a:t>Ведомственный </a:t>
            </a:r>
            <a:r>
              <a:rPr lang="ru-RU" altLang="fr-FR" dirty="0"/>
              <a:t>контроль – осуществляется службами охраны труда Министерств и их подразделений.</a:t>
            </a:r>
          </a:p>
          <a:p>
            <a:endParaRPr lang="en-US" altLang="fr-F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>
            <a:extLst>
              <a:ext uri="{FF2B5EF4-FFF2-40B4-BE49-F238E27FC236}">
                <a16:creationId xmlns:a16="http://schemas.microsoft.com/office/drawing/2014/main" id="{F8214740-BFAB-46A0-8949-4C56C58DC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Виды ответственности за нарушения законодательства по охране труда</a:t>
            </a:r>
            <a:endParaRPr lang="en-US" altLang="fr-FR" sz="2400"/>
          </a:p>
        </p:txBody>
      </p:sp>
      <p:sp>
        <p:nvSpPr>
          <p:cNvPr id="1651715" name="Rectangle 3">
            <a:extLst>
              <a:ext uri="{FF2B5EF4-FFF2-40B4-BE49-F238E27FC236}">
                <a16:creationId xmlns:a16="http://schemas.microsoft.com/office/drawing/2014/main" id="{61F9DDF6-9B82-4FE7-9F80-63C4B7935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 sz="2400"/>
              <a:t>Статья 465 ТК. Ответственность за несоблюдение законодательства о труде</a:t>
            </a:r>
          </a:p>
          <a:p>
            <a:pPr lvl="1">
              <a:lnSpc>
                <a:spcPct val="90000"/>
              </a:lnSpc>
            </a:pPr>
            <a:r>
              <a:rPr lang="ru-RU" altLang="fr-FR" sz="2000"/>
              <a:t>За нарушение законодательных и других нормативно-правовых актов по ОТ наниматели  работники несут установленную законодательством ответственность:</a:t>
            </a:r>
          </a:p>
          <a:p>
            <a:pPr lvl="2">
              <a:lnSpc>
                <a:spcPct val="90000"/>
              </a:lnSpc>
            </a:pPr>
            <a:r>
              <a:rPr lang="ru-RU" altLang="fr-FR" sz="1800"/>
              <a:t>Дисциплинарную – замечание, выговор, увольнение (ст. 198</a:t>
            </a:r>
            <a:r>
              <a:rPr lang="en-US" altLang="fr-FR" sz="1800"/>
              <a:t> </a:t>
            </a:r>
            <a:r>
              <a:rPr lang="ru-RU" altLang="fr-FR" sz="1800"/>
              <a:t>–</a:t>
            </a:r>
            <a:r>
              <a:rPr lang="en-US" altLang="fr-FR" sz="1800"/>
              <a:t> </a:t>
            </a:r>
            <a:r>
              <a:rPr lang="ru-RU" altLang="fr-FR" sz="1800"/>
              <a:t>204 ТК)</a:t>
            </a:r>
          </a:p>
          <a:p>
            <a:pPr lvl="2">
              <a:lnSpc>
                <a:spcPct val="90000"/>
              </a:lnSpc>
            </a:pPr>
            <a:r>
              <a:rPr lang="ru-RU" altLang="fr-FR" sz="1800"/>
              <a:t>Административную – штраф в соответствии с КоАП. </a:t>
            </a:r>
          </a:p>
          <a:p>
            <a:pPr lvl="3">
              <a:lnSpc>
                <a:spcPct val="90000"/>
              </a:lnSpc>
            </a:pPr>
            <a:r>
              <a:rPr lang="ru-RU" altLang="fr-FR" sz="1600"/>
              <a:t>Для граждан 1–10 базовых величин, для должностных лиц 1–50</a:t>
            </a:r>
            <a:r>
              <a:rPr lang="en-US" altLang="fr-FR" sz="1600"/>
              <a:t> </a:t>
            </a:r>
            <a:r>
              <a:rPr lang="ru-RU" altLang="fr-FR" sz="1600"/>
              <a:t>б.в. </a:t>
            </a:r>
          </a:p>
          <a:p>
            <a:pPr lvl="2">
              <a:lnSpc>
                <a:spcPct val="90000"/>
              </a:lnSpc>
            </a:pPr>
            <a:r>
              <a:rPr lang="ru-RU" altLang="fr-FR" sz="1800"/>
              <a:t>Материальную – возмещение ущерба.</a:t>
            </a:r>
          </a:p>
          <a:p>
            <a:pPr lvl="3">
              <a:lnSpc>
                <a:spcPct val="90000"/>
              </a:lnSpc>
            </a:pPr>
            <a:r>
              <a:rPr lang="ru-RU" altLang="fr-FR" sz="1600"/>
              <a:t>Может быть коллективная и индивидуальная.</a:t>
            </a:r>
          </a:p>
          <a:p>
            <a:pPr lvl="2">
              <a:lnSpc>
                <a:spcPct val="90000"/>
              </a:lnSpc>
            </a:pPr>
            <a:r>
              <a:rPr lang="ru-RU" altLang="fr-FR" sz="1800"/>
              <a:t>Уголовную – исправительные работы, штраф, общественное порицание, освобождение от занимаемой должности, лишение свободы сроком от 1 до 7 лет.</a:t>
            </a:r>
            <a:endParaRPr lang="en-US" altLang="fr-FR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778" name="Rectangle 2">
            <a:extLst>
              <a:ext uri="{FF2B5EF4-FFF2-40B4-BE49-F238E27FC236}">
                <a16:creationId xmlns:a16="http://schemas.microsoft.com/office/drawing/2014/main" id="{F5687223-53B6-47EC-BAD9-04A212AC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Трудовая деятельность (труд)</a:t>
            </a:r>
          </a:p>
        </p:txBody>
      </p:sp>
      <p:sp>
        <p:nvSpPr>
          <p:cNvPr id="1739779" name="Rectangle 3">
            <a:extLst>
              <a:ext uri="{FF2B5EF4-FFF2-40B4-BE49-F238E27FC236}">
                <a16:creationId xmlns:a16="http://schemas.microsoft.com/office/drawing/2014/main" id="{20050438-F343-4944-B9D9-8628986A0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Вид деятельности человека, в процессе которой человек при помощи орудий труда преобразует предмет труда в продукт труда.</a:t>
            </a:r>
          </a:p>
          <a:p>
            <a:pPr lvl="1"/>
            <a:r>
              <a:rPr lang="ru-RU" altLang="fr-FR"/>
              <a:t>Труд одновременно и материальный процесс (простой процесс труда), направленный на создания продукта труда, и социально-экономическое отношение (трудовые отношения) по поводу присвоения продукта труда. Эта двойственность переходит и на другие понятия обеспечения безопасности труда.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>
            <a:extLst>
              <a:ext uri="{FF2B5EF4-FFF2-40B4-BE49-F238E27FC236}">
                <a16:creationId xmlns:a16="http://schemas.microsoft.com/office/drawing/2014/main" id="{26A375D8-EF48-44D2-94AB-1736DB065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Обучение работников знаниям охраны труда</a:t>
            </a:r>
            <a:endParaRPr lang="en-US" altLang="fr-FR"/>
          </a:p>
        </p:txBody>
      </p:sp>
      <p:sp>
        <p:nvSpPr>
          <p:cNvPr id="1653763" name="Rectangle 3">
            <a:extLst>
              <a:ext uri="{FF2B5EF4-FFF2-40B4-BE49-F238E27FC236}">
                <a16:creationId xmlns:a16="http://schemas.microsoft.com/office/drawing/2014/main" id="{1872A017-9AF9-48A1-93E4-20AC8AE89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 sz="2400"/>
              <a:t>Ст. 226 ТК Наниматель обязан обеспечить обучение, инструктаж, повышение квалификации и проверку знаний работников по ОТ.</a:t>
            </a:r>
          </a:p>
          <a:p>
            <a:pPr>
              <a:lnSpc>
                <a:spcPct val="90000"/>
              </a:lnSpc>
            </a:pPr>
            <a:r>
              <a:rPr lang="ru-RU" altLang="fr-FR" sz="2400"/>
              <a:t>Ответственность за организацию в целом по предприятию возлагают на нанимателя (главного инженера, технического директора), </a:t>
            </a:r>
          </a:p>
          <a:p>
            <a:pPr lvl="1">
              <a:lnSpc>
                <a:spcPct val="90000"/>
              </a:lnSpc>
            </a:pPr>
            <a:r>
              <a:rPr lang="ru-RU" altLang="fr-FR" sz="2000"/>
              <a:t>в подразделениях (цехе, участке, мастерской, лаборатории) – на руководителя подразделения,</a:t>
            </a:r>
          </a:p>
          <a:p>
            <a:pPr lvl="1">
              <a:lnSpc>
                <a:spcPct val="90000"/>
              </a:lnSpc>
            </a:pPr>
            <a:r>
              <a:rPr lang="ru-RU" altLang="fr-FR" sz="2000"/>
              <a:t>в учебном заведении – на директора, ректора. </a:t>
            </a:r>
          </a:p>
          <a:p>
            <a:pPr>
              <a:lnSpc>
                <a:spcPct val="90000"/>
              </a:lnSpc>
            </a:pPr>
            <a:r>
              <a:rPr lang="ru-RU" altLang="fr-FR" sz="2400"/>
              <a:t>Контроль за соблюдением – осуществляет отдел ОТ или работник, на которого возложены данные обязанности приказом руководителя предприятия.</a:t>
            </a:r>
            <a:endParaRPr lang="en-US" altLang="fr-FR"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>
            <a:extLst>
              <a:ext uri="{FF2B5EF4-FFF2-40B4-BE49-F238E27FC236}">
                <a16:creationId xmlns:a16="http://schemas.microsoft.com/office/drawing/2014/main" id="{E4C209D8-087B-4FA2-BA55-853CF6F24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Виды инструктажей</a:t>
            </a:r>
          </a:p>
        </p:txBody>
      </p:sp>
      <p:sp>
        <p:nvSpPr>
          <p:cNvPr id="1654787" name="Rectangle 3">
            <a:extLst>
              <a:ext uri="{FF2B5EF4-FFF2-40B4-BE49-F238E27FC236}">
                <a16:creationId xmlns:a16="http://schemas.microsoft.com/office/drawing/2014/main" id="{CB454AFC-FFBC-45CD-990D-0DFDFC1C3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Вводный</a:t>
            </a:r>
          </a:p>
          <a:p>
            <a:r>
              <a:rPr lang="ru-RU" altLang="fr-FR"/>
              <a:t>Первичный</a:t>
            </a:r>
          </a:p>
          <a:p>
            <a:r>
              <a:rPr lang="ru-RU" altLang="fr-FR"/>
              <a:t>Повторный</a:t>
            </a:r>
          </a:p>
          <a:p>
            <a:r>
              <a:rPr lang="ru-RU" altLang="fr-FR"/>
              <a:t>Внеплановый</a:t>
            </a:r>
          </a:p>
          <a:p>
            <a:r>
              <a:rPr lang="ru-RU" altLang="fr-FR"/>
              <a:t>Целевой</a:t>
            </a:r>
          </a:p>
          <a:p>
            <a:pPr lvl="1"/>
            <a:r>
              <a:rPr lang="ru-RU" altLang="fr-FR"/>
              <a:t>Регистрация проведения инструктажей осуществляется в специальных журналах.</a:t>
            </a:r>
          </a:p>
          <a:p>
            <a:pPr lvl="1"/>
            <a:r>
              <a:rPr lang="ru-RU" altLang="fr-FR"/>
              <a:t>Срок хранения журналов 10 лет со дня последней записи</a:t>
            </a:r>
            <a:endParaRPr lang="en-US" altLang="fr-F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>
            <a:extLst>
              <a:ext uri="{FF2B5EF4-FFF2-40B4-BE49-F238E27FC236}">
                <a16:creationId xmlns:a16="http://schemas.microsoft.com/office/drawing/2014/main" id="{35D878F7-FD0A-4E80-BA72-68164F22F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Вводный инструктаж</a:t>
            </a:r>
            <a:endParaRPr lang="en-US" altLang="fr-FR"/>
          </a:p>
        </p:txBody>
      </p:sp>
      <p:sp>
        <p:nvSpPr>
          <p:cNvPr id="1655811" name="Rectangle 3">
            <a:extLst>
              <a:ext uri="{FF2B5EF4-FFF2-40B4-BE49-F238E27FC236}">
                <a16:creationId xmlns:a16="http://schemas.microsoft.com/office/drawing/2014/main" id="{48895CEB-A175-41E6-B6D5-9F0724692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Проводит инженер по ОТ или специалист отдела кадров. </a:t>
            </a:r>
          </a:p>
          <a:p>
            <a:r>
              <a:rPr lang="ru-RU" altLang="fr-FR"/>
              <a:t>Проводят со всеми работниками, впервые принятыми на работу на предприятие, либо прибывшими на практику или в командировку. 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>
            <a:extLst>
              <a:ext uri="{FF2B5EF4-FFF2-40B4-BE49-F238E27FC236}">
                <a16:creationId xmlns:a16="http://schemas.microsoft.com/office/drawing/2014/main" id="{C3A775EC-D591-4750-A252-C7DC82006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Содержание вводного инструктажа</a:t>
            </a:r>
            <a:endParaRPr lang="en-US" altLang="fr-FR"/>
          </a:p>
        </p:txBody>
      </p:sp>
      <p:sp>
        <p:nvSpPr>
          <p:cNvPr id="1656835" name="Rectangle 3">
            <a:extLst>
              <a:ext uri="{FF2B5EF4-FFF2-40B4-BE49-F238E27FC236}">
                <a16:creationId xmlns:a16="http://schemas.microsoft.com/office/drawing/2014/main" id="{0BE1961C-79F2-45CF-98B6-2BEF12A28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При вводном инструктаже сообщают:</a:t>
            </a:r>
          </a:p>
          <a:p>
            <a:pPr lvl="1"/>
            <a:r>
              <a:rPr lang="ru-RU" altLang="fr-FR"/>
              <a:t>общие сведения о предприятии</a:t>
            </a:r>
          </a:p>
          <a:p>
            <a:pPr lvl="1"/>
            <a:r>
              <a:rPr lang="ru-RU" altLang="fr-FR"/>
              <a:t>особенности производства</a:t>
            </a:r>
          </a:p>
          <a:p>
            <a:pPr lvl="1"/>
            <a:r>
              <a:rPr lang="ru-RU" altLang="fr-FR"/>
              <a:t>правила нахождения на территории</a:t>
            </a:r>
          </a:p>
          <a:p>
            <a:pPr lvl="1"/>
            <a:r>
              <a:rPr lang="ru-RU" altLang="fr-FR"/>
              <a:t>основные документы по ОТ</a:t>
            </a:r>
          </a:p>
          <a:p>
            <a:pPr lvl="1"/>
            <a:r>
              <a:rPr lang="ru-RU" altLang="fr-FR"/>
              <a:t>правила внутреннего трудового распорядка</a:t>
            </a:r>
          </a:p>
          <a:p>
            <a:pPr lvl="1"/>
            <a:r>
              <a:rPr lang="ru-RU" altLang="fr-FR"/>
              <a:t>сведения об опасных и вредных производственных факторах, характерных для этого производства</a:t>
            </a:r>
          </a:p>
          <a:p>
            <a:pPr lvl="1"/>
            <a:r>
              <a:rPr lang="ru-RU" altLang="fr-FR"/>
              <a:t>общие меры безопасности при выполнении работ</a:t>
            </a:r>
            <a:endParaRPr lang="en-US" altLang="fr-FR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>
            <a:extLst>
              <a:ext uri="{FF2B5EF4-FFF2-40B4-BE49-F238E27FC236}">
                <a16:creationId xmlns:a16="http://schemas.microsoft.com/office/drawing/2014/main" id="{A4FEFA20-2172-4C81-99AA-32BB67236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Первичный инструктаж</a:t>
            </a:r>
            <a:endParaRPr lang="en-US" altLang="fr-FR"/>
          </a:p>
        </p:txBody>
      </p:sp>
      <p:sp>
        <p:nvSpPr>
          <p:cNvPr id="1657859" name="Rectangle 3">
            <a:extLst>
              <a:ext uri="{FF2B5EF4-FFF2-40B4-BE49-F238E27FC236}">
                <a16:creationId xmlns:a16="http://schemas.microsoft.com/office/drawing/2014/main" id="{45CB0B97-D344-446B-B226-D077C9D7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Проводится непосредственным руководителем работ, на рабочем месте до начала производственной деятельности. </a:t>
            </a:r>
          </a:p>
          <a:p>
            <a:r>
              <a:rPr lang="ru-RU" altLang="fr-FR"/>
              <a:t>Со всеми работниками, практикантами и командированными, пришедшими впервые на рабочее место</a:t>
            </a:r>
          </a:p>
          <a:p>
            <a:r>
              <a:rPr lang="ru-RU" altLang="fr-FR"/>
              <a:t>С работниками, переведенными из одного подразделения в другое подразделение</a:t>
            </a:r>
            <a:endParaRPr lang="en-US" altLang="fr-FR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>
            <a:extLst>
              <a:ext uri="{FF2B5EF4-FFF2-40B4-BE49-F238E27FC236}">
                <a16:creationId xmlns:a16="http://schemas.microsoft.com/office/drawing/2014/main" id="{3B9BBC4E-4F30-4D7D-BFAE-7A42B6C8F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Повторный инструктаж</a:t>
            </a:r>
            <a:endParaRPr lang="en-US" altLang="fr-FR"/>
          </a:p>
        </p:txBody>
      </p:sp>
      <p:sp>
        <p:nvSpPr>
          <p:cNvPr id="1658883" name="Rectangle 3">
            <a:extLst>
              <a:ext uri="{FF2B5EF4-FFF2-40B4-BE49-F238E27FC236}">
                <a16:creationId xmlns:a16="http://schemas.microsoft.com/office/drawing/2014/main" id="{428B55A8-9887-448A-A20B-7A384773E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Проводит непосредственный руководитель работ.</a:t>
            </a:r>
          </a:p>
          <a:p>
            <a:pPr>
              <a:lnSpc>
                <a:spcPct val="90000"/>
              </a:lnSpc>
            </a:pPr>
            <a:r>
              <a:rPr lang="ru-RU" altLang="fr-FR"/>
              <a:t>Проходят все без исключения работники, не реже одного раза в 6 месяцев (один раз в три месяца – опасное производство) по программе первичного инструктажа на рабочем месте. </a:t>
            </a:r>
          </a:p>
          <a:p>
            <a:pPr>
              <a:lnSpc>
                <a:spcPct val="90000"/>
              </a:lnSpc>
            </a:pPr>
            <a:r>
              <a:rPr lang="ru-RU" altLang="fr-FR"/>
              <a:t>Цель – восстановление в памяти работника правил охраны труда, а также разбор имеющих место нарушений требований техники безопасности в практике предприятия.</a:t>
            </a:r>
            <a:endParaRPr lang="en-US" altLang="fr-FR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>
            <a:extLst>
              <a:ext uri="{FF2B5EF4-FFF2-40B4-BE49-F238E27FC236}">
                <a16:creationId xmlns:a16="http://schemas.microsoft.com/office/drawing/2014/main" id="{188E52F6-C64A-4D73-9EB0-064F1840F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Внеплановый инструктаж</a:t>
            </a:r>
            <a:endParaRPr lang="en-US" altLang="fr-FR"/>
          </a:p>
        </p:txBody>
      </p:sp>
      <p:sp>
        <p:nvSpPr>
          <p:cNvPr id="1659907" name="Rectangle 3">
            <a:extLst>
              <a:ext uri="{FF2B5EF4-FFF2-40B4-BE49-F238E27FC236}">
                <a16:creationId xmlns:a16="http://schemas.microsoft.com/office/drawing/2014/main" id="{54854C7D-21A0-4515-8D01-DBEA8B08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Его проводит непосредственный руководитель работ. </a:t>
            </a:r>
          </a:p>
          <a:p>
            <a:pPr>
              <a:lnSpc>
                <a:spcPct val="90000"/>
              </a:lnSpc>
            </a:pPr>
            <a:r>
              <a:rPr lang="ru-RU" altLang="fr-FR"/>
              <a:t>Он проводится: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при изменении технологического процесса, замены оборудования, материалов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при грубом нарушении работником правил ТБ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по требованию вышестоящей организации (например, на соседнем подобном производстве произошел несчастный случай)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при перерывах в работе более 1 года</a:t>
            </a:r>
            <a:endParaRPr lang="en-US" altLang="fr-F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26C2F1B2-4632-4934-828F-34648B3FB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Целевой инструктаж</a:t>
            </a:r>
            <a:endParaRPr lang="en-US" altLang="fr-FR"/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452182DA-C21D-4469-A824-6F8FAF624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 Его проводит непосредственный руководитель работ. </a:t>
            </a:r>
          </a:p>
          <a:p>
            <a:pPr>
              <a:lnSpc>
                <a:spcPct val="90000"/>
              </a:lnSpc>
            </a:pPr>
            <a:r>
              <a:rPr lang="ru-RU" altLang="fr-FR"/>
              <a:t>Он проводится: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при проведении разовых работ, не связанных с прямыми обязанностями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при ликвидации последствий аварии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при экскурсии студентов по предприятию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с работниками, производящими разовые работы по наряд-допуску или по специальному разрешению на разовые опасные работы.</a:t>
            </a:r>
            <a:endParaRPr lang="en-US" altLang="fr-F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>
            <a:extLst>
              <a:ext uri="{FF2B5EF4-FFF2-40B4-BE49-F238E27FC236}">
                <a16:creationId xmlns:a16="http://schemas.microsoft.com/office/drawing/2014/main" id="{94AD4562-B816-4ADE-94AD-9A5ED5255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Содержание инструкций по охране труда</a:t>
            </a:r>
            <a:endParaRPr lang="en-US" altLang="fr-FR"/>
          </a:p>
        </p:txBody>
      </p:sp>
      <p:sp>
        <p:nvSpPr>
          <p:cNvPr id="1662979" name="Rectangle 3">
            <a:extLst>
              <a:ext uri="{FF2B5EF4-FFF2-40B4-BE49-F238E27FC236}">
                <a16:creationId xmlns:a16="http://schemas.microsoft.com/office/drawing/2014/main" id="{6DB7015B-8709-42B3-8C2C-F7F308F1B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Инструкции по охране труда разрабатываются руководителями структурных подразделений ― руководителями цехов, отделов, кафедр, лабораторий. </a:t>
            </a:r>
          </a:p>
          <a:p>
            <a:r>
              <a:rPr lang="ru-RU" altLang="fr-FR"/>
              <a:t>После чего они согласовываются с отделом охраны труда и утверждаются главным инженером предприятия. </a:t>
            </a:r>
          </a:p>
          <a:p>
            <a:r>
              <a:rPr lang="ru-RU" altLang="fr-FR"/>
              <a:t>Содержат пять обязательных разделов.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>
            <a:extLst>
              <a:ext uri="{FF2B5EF4-FFF2-40B4-BE49-F238E27FC236}">
                <a16:creationId xmlns:a16="http://schemas.microsoft.com/office/drawing/2014/main" id="{C5433F61-4046-4949-8085-70CD56C59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Раздел 1. Общие требования безопасности</a:t>
            </a:r>
            <a:endParaRPr lang="en-US" altLang="fr-FR"/>
          </a:p>
        </p:txBody>
      </p:sp>
      <p:sp>
        <p:nvSpPr>
          <p:cNvPr id="1664003" name="Rectangle 3">
            <a:extLst>
              <a:ext uri="{FF2B5EF4-FFF2-40B4-BE49-F238E27FC236}">
                <a16:creationId xmlns:a16="http://schemas.microsoft.com/office/drawing/2014/main" id="{661FC65B-1C49-4EC3-9E1A-5B7071086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 нём содержатся:</a:t>
            </a:r>
          </a:p>
          <a:p>
            <a:pPr lvl="1"/>
            <a:r>
              <a:rPr lang="ru-RU" altLang="fr-FR"/>
              <a:t>условия допуска к самостоятельной работе;</a:t>
            </a:r>
          </a:p>
          <a:p>
            <a:pPr lvl="1"/>
            <a:r>
              <a:rPr lang="ru-RU" altLang="fr-FR"/>
              <a:t>характеристика опасных и вредных факторов;</a:t>
            </a:r>
          </a:p>
          <a:p>
            <a:pPr lvl="1"/>
            <a:r>
              <a:rPr lang="ru-RU" altLang="fr-FR"/>
              <a:t>какая полагается спецодежда и СИЗ;</a:t>
            </a:r>
          </a:p>
          <a:p>
            <a:pPr lvl="1"/>
            <a:r>
              <a:rPr lang="ru-RU" altLang="fr-FR"/>
              <a:t>требования по обеспечению пожаробезопасности.</a:t>
            </a:r>
            <a:endParaRPr lang="en-US" alt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754" name="Rectangle 2">
            <a:extLst>
              <a:ext uri="{FF2B5EF4-FFF2-40B4-BE49-F238E27FC236}">
                <a16:creationId xmlns:a16="http://schemas.microsoft.com/office/drawing/2014/main" id="{6817A044-6E8E-41A2-A14E-C3860A349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Работоспособность</a:t>
            </a:r>
          </a:p>
        </p:txBody>
      </p:sp>
      <p:sp>
        <p:nvSpPr>
          <p:cNvPr id="1738755" name="Rectangle 3">
            <a:extLst>
              <a:ext uri="{FF2B5EF4-FFF2-40B4-BE49-F238E27FC236}">
                <a16:creationId xmlns:a16="http://schemas.microsoft.com/office/drawing/2014/main" id="{9598B474-AE10-4767-932F-A25BCA0E7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Способность человека, определяемая возможностью физиологических и психических функций организма, которая характеризует его возможности по выполнению конкретного количества труда (работы) заданного качества за определенный интервал времени.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>
            <a:extLst>
              <a:ext uri="{FF2B5EF4-FFF2-40B4-BE49-F238E27FC236}">
                <a16:creationId xmlns:a16="http://schemas.microsoft.com/office/drawing/2014/main" id="{9F5D6CE3-0F32-461E-BDAD-96C37F959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Раздел 2. Требования перед началом работы</a:t>
            </a:r>
            <a:endParaRPr lang="en-US" altLang="fr-FR"/>
          </a:p>
        </p:txBody>
      </p:sp>
      <p:sp>
        <p:nvSpPr>
          <p:cNvPr id="1665027" name="Rectangle 3">
            <a:extLst>
              <a:ext uri="{FF2B5EF4-FFF2-40B4-BE49-F238E27FC236}">
                <a16:creationId xmlns:a16="http://schemas.microsoft.com/office/drawing/2014/main" id="{305A1C90-1D46-4B4D-8017-F5FE2E7A2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 нём содержатся: </a:t>
            </a:r>
          </a:p>
          <a:p>
            <a:pPr lvl="1"/>
            <a:r>
              <a:rPr lang="ru-RU" altLang="fr-FR"/>
              <a:t>порядок подготовки рабочего места;</a:t>
            </a:r>
          </a:p>
          <a:p>
            <a:pPr lvl="1"/>
            <a:r>
              <a:rPr lang="ru-RU" altLang="fr-FR"/>
              <a:t>порядок проверки исправности оборудования;</a:t>
            </a:r>
          </a:p>
          <a:p>
            <a:pPr lvl="1"/>
            <a:r>
              <a:rPr lang="ru-RU" altLang="fr-FR"/>
              <a:t>порядок проверки исходных материалов;</a:t>
            </a:r>
          </a:p>
          <a:p>
            <a:pPr lvl="1"/>
            <a:r>
              <a:rPr lang="ru-RU" altLang="fr-FR"/>
              <a:t>порядок приема рабочего места от сменщика.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>
            <a:extLst>
              <a:ext uri="{FF2B5EF4-FFF2-40B4-BE49-F238E27FC236}">
                <a16:creationId xmlns:a16="http://schemas.microsoft.com/office/drawing/2014/main" id="{0438A4FE-8B1C-4E52-923C-AA8176094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Раздел 3. Требования безопасности при выполнении работ</a:t>
            </a:r>
            <a:endParaRPr lang="en-US" altLang="fr-FR" sz="2400"/>
          </a:p>
        </p:txBody>
      </p:sp>
      <p:sp>
        <p:nvSpPr>
          <p:cNvPr id="1666051" name="Rectangle 3">
            <a:extLst>
              <a:ext uri="{FF2B5EF4-FFF2-40B4-BE49-F238E27FC236}">
                <a16:creationId xmlns:a16="http://schemas.microsoft.com/office/drawing/2014/main" id="{AA03AA55-9788-4909-8E58-53282F2DB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 нём содержатся:</a:t>
            </a:r>
          </a:p>
          <a:p>
            <a:pPr lvl="1"/>
            <a:r>
              <a:rPr lang="ru-RU" altLang="fr-FR"/>
              <a:t>способы безопасного выполнения работ;</a:t>
            </a:r>
          </a:p>
          <a:p>
            <a:pPr lvl="1"/>
            <a:r>
              <a:rPr lang="ru-RU" altLang="fr-FR"/>
              <a:t>требования безопасности при работе с материалами, оборудованием;</a:t>
            </a:r>
          </a:p>
          <a:p>
            <a:pPr lvl="1"/>
            <a:r>
              <a:rPr lang="ru-RU" altLang="fr-FR"/>
              <a:t>правила работы с тарой, транспортными средствами, подъемными механизмами;</a:t>
            </a:r>
          </a:p>
          <a:p>
            <a:pPr lvl="1"/>
            <a:r>
              <a:rPr lang="ru-RU" altLang="fr-FR"/>
              <a:t>основные виды отклонений от нормального технологического режима и методы их устранения.</a:t>
            </a:r>
            <a:endParaRPr lang="en-US" altLang="fr-FR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>
            <a:extLst>
              <a:ext uri="{FF2B5EF4-FFF2-40B4-BE49-F238E27FC236}">
                <a16:creationId xmlns:a16="http://schemas.microsoft.com/office/drawing/2014/main" id="{FFED0F7E-5C33-4121-ACBB-1389E0C37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Раздел 4. Требования безопасности в аварийных ситуациях</a:t>
            </a:r>
            <a:endParaRPr lang="en-US" altLang="fr-FR" sz="2400"/>
          </a:p>
        </p:txBody>
      </p:sp>
      <p:sp>
        <p:nvSpPr>
          <p:cNvPr id="1667075" name="Rectangle 3">
            <a:extLst>
              <a:ext uri="{FF2B5EF4-FFF2-40B4-BE49-F238E27FC236}">
                <a16:creationId xmlns:a16="http://schemas.microsoft.com/office/drawing/2014/main" id="{7AD2FE93-C279-4659-AB6C-2FBFE1512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 нём содержатся:</a:t>
            </a:r>
          </a:p>
          <a:p>
            <a:pPr lvl="1"/>
            <a:r>
              <a:rPr lang="ru-RU" altLang="fr-FR"/>
              <a:t>ситуации, которые могут привести к аварии;</a:t>
            </a:r>
          </a:p>
          <a:p>
            <a:pPr lvl="1"/>
            <a:r>
              <a:rPr lang="ru-RU" altLang="fr-FR"/>
              <a:t>действия при аварии;</a:t>
            </a:r>
          </a:p>
          <a:p>
            <a:pPr lvl="1"/>
            <a:r>
              <a:rPr lang="ru-RU" altLang="fr-FR"/>
              <a:t>оказание первой медицинской помощи потерпевшему.</a:t>
            </a:r>
          </a:p>
          <a:p>
            <a:endParaRPr lang="en-US" altLang="fr-FR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>
            <a:extLst>
              <a:ext uri="{FF2B5EF4-FFF2-40B4-BE49-F238E27FC236}">
                <a16:creationId xmlns:a16="http://schemas.microsoft.com/office/drawing/2014/main" id="{BF172B7E-376E-434E-9736-ED3EA6F6F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Раздел 5. Требования безопасности по окончании работ</a:t>
            </a:r>
            <a:endParaRPr lang="en-US" altLang="fr-FR" sz="2400"/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52C7C513-7A9E-418C-B6F8-4FBD6672F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 нём содержатся:</a:t>
            </a:r>
          </a:p>
          <a:p>
            <a:pPr lvl="1"/>
            <a:r>
              <a:rPr lang="ru-RU" altLang="fr-FR"/>
              <a:t>порядок безопасной остановки оборудования;</a:t>
            </a:r>
          </a:p>
          <a:p>
            <a:pPr lvl="1"/>
            <a:r>
              <a:rPr lang="ru-RU" altLang="fr-FR"/>
              <a:t>порядок сдачи рабочего места сменщику;</a:t>
            </a:r>
          </a:p>
          <a:p>
            <a:pPr lvl="1"/>
            <a:r>
              <a:rPr lang="ru-RU" altLang="fr-FR"/>
              <a:t>порядок уборки отходов;</a:t>
            </a:r>
          </a:p>
          <a:p>
            <a:pPr lvl="1"/>
            <a:r>
              <a:rPr lang="ru-RU" altLang="fr-FR"/>
              <a:t>требования личной гигиены;</a:t>
            </a:r>
          </a:p>
          <a:p>
            <a:pPr lvl="1"/>
            <a:r>
              <a:rPr lang="ru-RU" altLang="fr-FR"/>
              <a:t>порядок извещения о проблемах, обнаруженных во время работы.</a:t>
            </a:r>
            <a:endParaRPr lang="en-US" altLang="fr-FR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>
            <a:extLst>
              <a:ext uri="{FF2B5EF4-FFF2-40B4-BE49-F238E27FC236}">
                <a16:creationId xmlns:a16="http://schemas.microsoft.com/office/drawing/2014/main" id="{0C548F7A-3FCF-4004-8471-9503050BC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Нормативно-правовые акты</a:t>
            </a:r>
            <a:endParaRPr lang="be-BY" altLang="fr-FR"/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BFFA4E70-BD5F-41C4-AB51-35FAD0DD4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ГОСТ 12.0.004</a:t>
            </a:r>
            <a:r>
              <a:rPr lang="en-US" altLang="fr-FR"/>
              <a:t>-90.</a:t>
            </a:r>
            <a:r>
              <a:rPr lang="ru-RU" altLang="fr-FR"/>
              <a:t> Система стандартов безопасности труда. Организация обучения безопасности труда.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Rectangle 2">
            <a:extLst>
              <a:ext uri="{FF2B5EF4-FFF2-40B4-BE49-F238E27FC236}">
                <a16:creationId xmlns:a16="http://schemas.microsoft.com/office/drawing/2014/main" id="{9CFF2261-9CBC-4DB7-A2E6-01959C3A9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/>
              <a:t>План</a:t>
            </a:r>
            <a:endParaRPr lang="en-US" altLang="fr-FR"/>
          </a:p>
        </p:txBody>
      </p:sp>
      <p:sp>
        <p:nvSpPr>
          <p:cNvPr id="1769475" name="Rectangle 3">
            <a:extLst>
              <a:ext uri="{FF2B5EF4-FFF2-40B4-BE49-F238E27FC236}">
                <a16:creationId xmlns:a16="http://schemas.microsoft.com/office/drawing/2014/main" id="{6488AF6F-2268-4763-AC9B-1B0DB9951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Гигиена труда</a:t>
            </a:r>
          </a:p>
          <a:p>
            <a:r>
              <a:rPr lang="ru-RU" altLang="fr-FR"/>
              <a:t>Правовые основы охраны труда</a:t>
            </a:r>
          </a:p>
          <a:p>
            <a:r>
              <a:rPr lang="ru-RU" altLang="fr-FR" b="1" u="sng"/>
              <a:t>Аттестация рабочих мест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498" name="Rectangle 2">
            <a:extLst>
              <a:ext uri="{FF2B5EF4-FFF2-40B4-BE49-F238E27FC236}">
                <a16:creationId xmlns:a16="http://schemas.microsoft.com/office/drawing/2014/main" id="{4F30B23E-BEDD-493C-A994-0470AA879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Аттестация рабочих мест</a:t>
            </a:r>
          </a:p>
        </p:txBody>
      </p:sp>
      <p:sp>
        <p:nvSpPr>
          <p:cNvPr id="1770499" name="Rectangle 3">
            <a:extLst>
              <a:ext uri="{FF2B5EF4-FFF2-40B4-BE49-F238E27FC236}">
                <a16:creationId xmlns:a16="http://schemas.microsoft.com/office/drawing/2014/main" id="{0CA5C286-99C1-444C-8E51-CDA78D1F2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Аттестация рабочих мест по условиям труда – оценка условий труда  на рабочих местах в целях выявления вредных и (или) опасных производственных факторов и осуществления мероприятий по приведению условий труда в соответствие государственными нормативными требованиями охраны труда .</a:t>
            </a:r>
          </a:p>
          <a:p>
            <a:endParaRPr lang="ru-RU" altLang="fr-FR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>
            <a:extLst>
              <a:ext uri="{FF2B5EF4-FFF2-40B4-BE49-F238E27FC236}">
                <a16:creationId xmlns:a16="http://schemas.microsoft.com/office/drawing/2014/main" id="{D35B8050-12A4-4394-A55B-BBFACE5B7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Задачи аттестации  рабочих мест по условиям труда</a:t>
            </a:r>
          </a:p>
        </p:txBody>
      </p:sp>
      <p:sp>
        <p:nvSpPr>
          <p:cNvPr id="1771523" name="Rectangle 3">
            <a:extLst>
              <a:ext uri="{FF2B5EF4-FFF2-40B4-BE49-F238E27FC236}">
                <a16:creationId xmlns:a16="http://schemas.microsoft.com/office/drawing/2014/main" id="{BAE1F615-5F19-45DA-BADB-C204AEBF8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fr-FR" sz="2000"/>
              <a:t>выявление на конкретном рабочем месте работника, занятого на нем полный рабочий день, факторов производственной среды, тяжести и напряженности трудового процесса, воздействующих на работоспособность и здоровье,</a:t>
            </a:r>
          </a:p>
          <a:p>
            <a:pPr>
              <a:lnSpc>
                <a:spcPct val="80000"/>
              </a:lnSpc>
            </a:pPr>
            <a:r>
              <a:rPr lang="ru-RU" altLang="fr-FR" sz="2000"/>
              <a:t>разработка и реализация плана мероприятий по улучшению условий труда на рабочих местах с вредными и (или) опасными условиями труда,</a:t>
            </a:r>
          </a:p>
          <a:p>
            <a:pPr>
              <a:lnSpc>
                <a:spcPct val="80000"/>
              </a:lnSpc>
            </a:pPr>
            <a:r>
              <a:rPr lang="ru-RU" altLang="fr-FR" sz="2000"/>
              <a:t>определение права работника на</a:t>
            </a:r>
          </a:p>
          <a:p>
            <a:pPr lvl="1">
              <a:lnSpc>
                <a:spcPct val="80000"/>
              </a:lnSpc>
            </a:pPr>
            <a:r>
              <a:rPr lang="ru-RU" altLang="fr-FR" sz="1800"/>
              <a:t>пенсию по возрасту за работу с особыми условиями труда,</a:t>
            </a:r>
          </a:p>
          <a:p>
            <a:pPr lvl="1">
              <a:lnSpc>
                <a:spcPct val="80000"/>
              </a:lnSpc>
            </a:pPr>
            <a:r>
              <a:rPr lang="ru-RU" altLang="fr-FR" sz="1800"/>
              <a:t>сокращенную продолжительность рабочего времени за работу с вредными и (или) опасными условиями труда,</a:t>
            </a:r>
          </a:p>
          <a:p>
            <a:pPr lvl="1">
              <a:lnSpc>
                <a:spcPct val="80000"/>
              </a:lnSpc>
            </a:pPr>
            <a:r>
              <a:rPr lang="ru-RU" altLang="fr-FR" sz="1800"/>
              <a:t>дополнительный отпуск за работу с вредными и (или) опасными условиями труда,</a:t>
            </a:r>
          </a:p>
          <a:p>
            <a:pPr lvl="1">
              <a:lnSpc>
                <a:spcPct val="80000"/>
              </a:lnSpc>
            </a:pPr>
            <a:r>
              <a:rPr lang="ru-RU" altLang="fr-FR" sz="1800"/>
              <a:t>оплату труда в повышенном размере путем установления доплат за работу с вредными и (или) опасными условиями труда,</a:t>
            </a:r>
          </a:p>
          <a:p>
            <a:pPr>
              <a:lnSpc>
                <a:spcPct val="80000"/>
              </a:lnSpc>
            </a:pPr>
            <a:r>
              <a:rPr lang="ru-RU" altLang="fr-FR" sz="2000"/>
              <a:t>определение обязанностей нанимателя по профессиональному пенсионному страхованию работников.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>
            <a:extLst>
              <a:ext uri="{FF2B5EF4-FFF2-40B4-BE49-F238E27FC236}">
                <a16:creationId xmlns:a16="http://schemas.microsoft.com/office/drawing/2014/main" id="{A6FD3AFE-8191-486C-9ED8-95EEC240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Рабочее место</a:t>
            </a:r>
          </a:p>
        </p:txBody>
      </p:sp>
      <p:sp>
        <p:nvSpPr>
          <p:cNvPr id="1772547" name="Rectangle 3">
            <a:extLst>
              <a:ext uri="{FF2B5EF4-FFF2-40B4-BE49-F238E27FC236}">
                <a16:creationId xmlns:a16="http://schemas.microsoft.com/office/drawing/2014/main" id="{20259ECC-6FF5-4A08-80DD-35CB6727C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fr-FR"/>
              <a:t>В физическом смысле – пространство трудовой деятельности работающего, его рабочая зона,</a:t>
            </a:r>
          </a:p>
          <a:p>
            <a:r>
              <a:rPr lang="ru-RU" altLang="fr-FR"/>
              <a:t>В юридическом смысле – место занятости (место работы) у работодателя, связанное со всеми рабочими зонами, в которых в связи с работой должен находиться или куда должен прибыть работник.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>
            <a:extLst>
              <a:ext uri="{FF2B5EF4-FFF2-40B4-BE49-F238E27FC236}">
                <a16:creationId xmlns:a16="http://schemas.microsoft.com/office/drawing/2014/main" id="{2727E888-C2FE-415B-A294-D0FC13B7E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fr-FR" sz="2400"/>
              <a:t>Постоянное рабочее место</a:t>
            </a:r>
          </a:p>
        </p:txBody>
      </p:sp>
      <p:sp>
        <p:nvSpPr>
          <p:cNvPr id="1773571" name="Rectangle 3">
            <a:extLst>
              <a:ext uri="{FF2B5EF4-FFF2-40B4-BE49-F238E27FC236}">
                <a16:creationId xmlns:a16="http://schemas.microsoft.com/office/drawing/2014/main" id="{8935D12A-D449-4B46-81CB-9D7ABF3D4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fr-FR"/>
              <a:t>Рабочее место в физическом пространстве, на котором работающий ежедневно работает большую часть своего рабочего времени нормальной продолжительности (более 50%) или не менее 2 ч непрерывно.</a:t>
            </a:r>
          </a:p>
          <a:p>
            <a:pPr lvl="1">
              <a:lnSpc>
                <a:spcPct val="90000"/>
              </a:lnSpc>
            </a:pPr>
            <a:r>
              <a:rPr lang="ru-RU" altLang="fr-FR"/>
              <a:t>Если при этом работа осуществляется в различных пунктах рабочей зоны, постоянным рабочим местом считается вся рабочая зона.</a:t>
            </a:r>
            <a:endParaRPr lang="it-IT" altLang="fr-FR"/>
          </a:p>
          <a:p>
            <a:pPr lvl="1">
              <a:lnSpc>
                <a:spcPct val="90000"/>
              </a:lnSpc>
            </a:pPr>
            <a:r>
              <a:rPr lang="ru-RU" altLang="fr-FR"/>
              <a:t>Различают стационарные постоянные рабочие места и нестационарные постоянные рабочие места, например, место водителя транспортного средства.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4">
      <a:dk1>
        <a:srgbClr val="0066FF"/>
      </a:dk1>
      <a:lt1>
        <a:srgbClr val="FFFFFF"/>
      </a:lt1>
      <a:dk2>
        <a:srgbClr val="000066"/>
      </a:dk2>
      <a:lt2>
        <a:srgbClr val="FFFFFF"/>
      </a:lt2>
      <a:accent1>
        <a:srgbClr val="6699FF"/>
      </a:accent1>
      <a:accent2>
        <a:srgbClr val="3333FF"/>
      </a:accent2>
      <a:accent3>
        <a:srgbClr val="AAAAB8"/>
      </a:accent3>
      <a:accent4>
        <a:srgbClr val="DADADA"/>
      </a:accent4>
      <a:accent5>
        <a:srgbClr val="B8CAFF"/>
      </a:accent5>
      <a:accent6>
        <a:srgbClr val="2D2DE7"/>
      </a:accent6>
      <a:hlink>
        <a:srgbClr val="0000CC"/>
      </a:hlink>
      <a:folHlink>
        <a:srgbClr val="0000CC"/>
      </a:folHlink>
    </a:clrScheme>
    <a:fontScheme name="Пиксел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3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003399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14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0000CC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4883</Words>
  <Application>Microsoft Office PowerPoint</Application>
  <PresentationFormat>Произвольный</PresentationFormat>
  <Paragraphs>588</Paragraphs>
  <Slides>115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115</vt:i4>
      </vt:variant>
    </vt:vector>
  </HeadingPairs>
  <TitlesOfParts>
    <vt:vector size="119" baseType="lpstr">
      <vt:lpstr>Arial</vt:lpstr>
      <vt:lpstr>Arial Narrow</vt:lpstr>
      <vt:lpstr>Wingdings</vt:lpstr>
      <vt:lpstr>Пиксел</vt:lpstr>
      <vt:lpstr>Лекция   Гигиена труда и правовые основы охраны труда</vt:lpstr>
      <vt:lpstr>Определение охраны труда</vt:lpstr>
      <vt:lpstr>Безопасность труда</vt:lpstr>
      <vt:lpstr>Разделы охраны труда</vt:lpstr>
      <vt:lpstr>План</vt:lpstr>
      <vt:lpstr>Гигиена труда</vt:lpstr>
      <vt:lpstr>Задачи гигиены труда</vt:lpstr>
      <vt:lpstr>Трудовая деятельность (труд)</vt:lpstr>
      <vt:lpstr>Работоспособность</vt:lpstr>
      <vt:lpstr>Условия труда</vt:lpstr>
      <vt:lpstr>Производственные факторы</vt:lpstr>
      <vt:lpstr>Технические факторы</vt:lpstr>
      <vt:lpstr>Эргономические факторы</vt:lpstr>
      <vt:lpstr>Эстетические факторы</vt:lpstr>
      <vt:lpstr>Санитарно-гигиенические факторы</vt:lpstr>
      <vt:lpstr>Организационные факторы</vt:lpstr>
      <vt:lpstr>Психофизиологические факторы</vt:lpstr>
      <vt:lpstr>Социально-бытовые факторы</vt:lpstr>
      <vt:lpstr>Природно-климатические факторы</vt:lpstr>
      <vt:lpstr>Экономические факторы</vt:lpstr>
      <vt:lpstr>Опасные и вредные факторы</vt:lpstr>
      <vt:lpstr>Опасный производственный фактор</vt:lpstr>
      <vt:lpstr>Примеры опасных производственных факторов</vt:lpstr>
      <vt:lpstr>Вредный производственный фактор </vt:lpstr>
      <vt:lpstr>Классификация производственных факторов</vt:lpstr>
      <vt:lpstr>Физические опасные и вредные производственные факторы</vt:lpstr>
      <vt:lpstr>Химические опасные и вредные производственные факторы</vt:lpstr>
      <vt:lpstr>Биологические опасные и вредные производственные факторы</vt:lpstr>
      <vt:lpstr>Психофизиологические опасные и вредные производственные факторы</vt:lpstr>
      <vt:lpstr>Несчастный случай</vt:lpstr>
      <vt:lpstr>Травма</vt:lpstr>
      <vt:lpstr>Примеры несчастных случаев на производстве</vt:lpstr>
      <vt:lpstr>Виды травм</vt:lpstr>
      <vt:lpstr>Механические травмы</vt:lpstr>
      <vt:lpstr>Термические травмы</vt:lpstr>
      <vt:lpstr>Химические травмы</vt:lpstr>
      <vt:lpstr>Электрические травмы</vt:lpstr>
      <vt:lpstr>Психологические травмы</vt:lpstr>
      <vt:lpstr>Факторы, определяющие тяжесть несчастного случая</vt:lpstr>
      <vt:lpstr>Причины производственного травматизма и заболеваний</vt:lpstr>
      <vt:lpstr>Технические причины</vt:lpstr>
      <vt:lpstr>Организационные причины</vt:lpstr>
      <vt:lpstr>Санитарно-гигиенические причины</vt:lpstr>
      <vt:lpstr>Психофизиологические причины</vt:lpstr>
      <vt:lpstr>Субъективные причины</vt:lpstr>
      <vt:lpstr>Экономические причины</vt:lpstr>
      <vt:lpstr>Профессиональное заболевание</vt:lpstr>
      <vt:lpstr>Средства защиты</vt:lpstr>
      <vt:lpstr>Средства индивидуальной защиты</vt:lpstr>
      <vt:lpstr>Средства коллективной защиты</vt:lpstr>
      <vt:lpstr>Оценка условий труда</vt:lpstr>
      <vt:lpstr>Оценка риска</vt:lpstr>
      <vt:lpstr>Риск</vt:lpstr>
      <vt:lpstr>Основные направления минимизации рисков</vt:lpstr>
      <vt:lpstr>Профилактика травматизма и профзаболеваний</vt:lpstr>
      <vt:lpstr>Законодательные мероприятия</vt:lpstr>
      <vt:lpstr>Организационные мероприятия</vt:lpstr>
      <vt:lpstr>Технические мероприятия</vt:lpstr>
      <vt:lpstr>Медико-профилактические мероприятия</vt:lpstr>
      <vt:lpstr>Экономические мероприятия</vt:lpstr>
      <vt:lpstr>Нормативно-правовые акты</vt:lpstr>
      <vt:lpstr>План</vt:lpstr>
      <vt:lpstr>Принципы государственной политики</vt:lpstr>
      <vt:lpstr>Направления реализации государственной политики</vt:lpstr>
      <vt:lpstr>Реализация государственное управления</vt:lpstr>
      <vt:lpstr>Правовая основа охраны труда</vt:lpstr>
      <vt:lpstr>Законодательные акты Республики Беларусь</vt:lpstr>
      <vt:lpstr>Конституция устанавливает</vt:lpstr>
      <vt:lpstr>Трудовой кодекс</vt:lpstr>
      <vt:lpstr>Обязанности нанимателя</vt:lpstr>
      <vt:lpstr>Ответственность нанимателя за вред причиненный работнику</vt:lpstr>
      <vt:lpstr>Права работников</vt:lpstr>
      <vt:lpstr>Права работников (продолжение)</vt:lpstr>
      <vt:lpstr>Обязанности работников по охране труда</vt:lpstr>
      <vt:lpstr>Нормативные документы по охране труда</vt:lpstr>
      <vt:lpstr>Виды нормативных документов</vt:lpstr>
      <vt:lpstr>Государственный надзор и контроль за соблюдением законодательства о труде</vt:lpstr>
      <vt:lpstr>Другие виды надзора и контроля за соблюдением законодательства о труде</vt:lpstr>
      <vt:lpstr>Виды ответственности за нарушения законодательства по охране труда</vt:lpstr>
      <vt:lpstr>Обучение работников знаниям охраны труда</vt:lpstr>
      <vt:lpstr>Виды инструктажей</vt:lpstr>
      <vt:lpstr>Вводный инструктаж</vt:lpstr>
      <vt:lpstr>Содержание вводного инструктажа</vt:lpstr>
      <vt:lpstr>Первичный инструктаж</vt:lpstr>
      <vt:lpstr>Повторный инструктаж</vt:lpstr>
      <vt:lpstr>Внеплановый инструктаж</vt:lpstr>
      <vt:lpstr>Целевой инструктаж</vt:lpstr>
      <vt:lpstr>Содержание инструкций по охране труда</vt:lpstr>
      <vt:lpstr>Раздел 1. Общие требования безопасности</vt:lpstr>
      <vt:lpstr>Раздел 2. Требования перед началом работы</vt:lpstr>
      <vt:lpstr>Раздел 3. Требования безопасности при выполнении работ</vt:lpstr>
      <vt:lpstr>Раздел 4. Требования безопасности в аварийных ситуациях</vt:lpstr>
      <vt:lpstr>Раздел 5. Требования безопасности по окончании работ</vt:lpstr>
      <vt:lpstr>Нормативно-правовые акты</vt:lpstr>
      <vt:lpstr>План</vt:lpstr>
      <vt:lpstr>Аттестация рабочих мест</vt:lpstr>
      <vt:lpstr>Задачи аттестации  рабочих мест по условиям труда</vt:lpstr>
      <vt:lpstr>Рабочее место</vt:lpstr>
      <vt:lpstr>Постоянное рабочее место</vt:lpstr>
      <vt:lpstr>Рабочая зона</vt:lpstr>
      <vt:lpstr>Тяжесть труда</vt:lpstr>
      <vt:lpstr>Напряженность труда</vt:lpstr>
      <vt:lpstr>Классификация вредных веществ по степени воздействия</vt:lpstr>
      <vt:lpstr>Классы условий труда</vt:lpstr>
      <vt:lpstr>Оптимальные условия труда (1 класс)</vt:lpstr>
      <vt:lpstr>Допустимые условия труда (2 класс)</vt:lpstr>
      <vt:lpstr>Вредные условия труда (3 класс)</vt:lpstr>
      <vt:lpstr>Опасные условия труда (4 класс)</vt:lpstr>
      <vt:lpstr>Степени вредности условия труда </vt:lpstr>
      <vt:lpstr>Оценка условий труда</vt:lpstr>
      <vt:lpstr>Принципы проведения аттестации рабочих мест</vt:lpstr>
      <vt:lpstr>Оценка условий труда</vt:lpstr>
      <vt:lpstr>Карта аттестации рабочего места и приложения </vt:lpstr>
      <vt:lpstr>Заключительные документы</vt:lpstr>
      <vt:lpstr>Нормативно-правовые акты</vt:lpstr>
    </vt:vector>
  </TitlesOfParts>
  <Company>Сам по себе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Organizations</dc:title>
  <dc:creator>Александр</dc:creator>
  <cp:lastModifiedBy>Henadzi Babraunichy</cp:lastModifiedBy>
  <cp:revision>96</cp:revision>
  <dcterms:created xsi:type="dcterms:W3CDTF">2012-05-25T17:41:01Z</dcterms:created>
  <dcterms:modified xsi:type="dcterms:W3CDTF">2021-11-18T19:38:04Z</dcterms:modified>
</cp:coreProperties>
</file>