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2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16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8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7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3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2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33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5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6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5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D5310-3C80-4749-93F1-0981D0DBC8D7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C11409-6E33-4178-955D-280BF7818E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45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910AB-790C-40B3-B104-F3DEEE750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287263"/>
            <a:ext cx="9440034" cy="2219418"/>
          </a:xfrm>
        </p:spPr>
        <p:txBody>
          <a:bodyPr>
            <a:normAutofit fontScale="90000"/>
          </a:bodyPr>
          <a:lstStyle/>
          <a:p>
            <a:r>
              <a:rPr lang="ru-RU" dirty="0"/>
              <a:t>Борьба против белорусских антисоветских организаций и групп в БССР в 1944-1951 гг.</a:t>
            </a:r>
          </a:p>
        </p:txBody>
      </p:sp>
    </p:spTree>
    <p:extLst>
      <p:ext uri="{BB962C8B-B14F-4D97-AF65-F5344CB8AC3E}">
        <p14:creationId xmlns:p14="http://schemas.microsoft.com/office/powerpoint/2010/main" val="17125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Иосиф Сталин не боялся зубной боли">
            <a:extLst>
              <a:ext uri="{FF2B5EF4-FFF2-40B4-BE49-F238E27FC236}">
                <a16:creationId xmlns:a16="http://schemas.microsoft.com/office/drawing/2014/main" id="{A7CD2562-2414-45A6-8B7E-3B6B05B37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B2B565-FAA1-4E36-961B-3C9A760E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5926"/>
            <a:ext cx="10353762" cy="459872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июле 1944 г. на освобожденной от захватчиков белорусской земле действовали: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Более 35 тыс. активных членов различных белорусских коллаборационистских организаций; 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тыс. участников польской Армии Крайовой; 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тыс. членов Организации Украинской повстанческой армии;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Около тысячи участников литовских                                          террористических организаций и групп,                                        которые подчинялись Верховному комитету                                               освобождения Литвы.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7B960B-998A-4D8B-B9AC-8864A821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56" y="3542278"/>
            <a:ext cx="4283742" cy="32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6F2899-ADD2-455B-BBEE-3F1073ABE19A}"/>
              </a:ext>
            </a:extLst>
          </p:cNvPr>
          <p:cNvSpPr txBox="1"/>
          <p:nvPr/>
        </p:nvSpPr>
        <p:spPr>
          <a:xfrm>
            <a:off x="747943" y="95253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Всеволод Филаретович Родзько — белорусский военный и политический деятель, в годы Второй мировой войны сотрудничавший с гитлеровской Германией. Командовал белорусским десантным батальоном «Дальвиц»</a:t>
            </a:r>
          </a:p>
        </p:txBody>
      </p:sp>
      <p:pic>
        <p:nvPicPr>
          <p:cNvPr id="2053" name="Picture 5" descr="Родзько, Всеволод Филаретович — Википедия">
            <a:extLst>
              <a:ext uri="{FF2B5EF4-FFF2-40B4-BE49-F238E27FC236}">
                <a16:creationId xmlns:a16="http://schemas.microsoft.com/office/drawing/2014/main" id="{8DCD792D-99AA-4EBC-BA7A-622AACDC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63" y="952533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F1760-BB6A-4D04-A9F8-1B73C0D1FFC4}"/>
              </a:ext>
            </a:extLst>
          </p:cNvPr>
          <p:cNvSpPr txBox="1"/>
          <p:nvPr/>
        </p:nvSpPr>
        <p:spPr>
          <a:xfrm>
            <a:off x="1316113" y="3887274"/>
            <a:ext cx="52415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22 мая 1946 года «за измену Родине» приговорили военным трибуналом Белорусского военного округа к смерти.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7ED1-9BD6-43AA-B0F4-8F5AD86E0741}"/>
              </a:ext>
            </a:extLst>
          </p:cNvPr>
          <p:cNvSpPr txBox="1"/>
          <p:nvPr/>
        </p:nvSpPr>
        <p:spPr>
          <a:xfrm>
            <a:off x="2168369" y="5228677"/>
            <a:ext cx="72952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Этапирован в Минск, где (вероятнее всего 26 мая) расстрелян, но о времени и месте казни нет точных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3223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56FAF4-755E-4FA1-9EDF-12AC5E0AC31E}"/>
              </a:ext>
            </a:extLst>
          </p:cNvPr>
          <p:cNvSpPr txBox="1"/>
          <p:nvPr/>
        </p:nvSpPr>
        <p:spPr>
          <a:xfrm>
            <a:off x="651677" y="735925"/>
            <a:ext cx="609452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В июле – августе 1944 г. в местечке Дальвитц, расположенном в Восточной Пруссии, была создана разведывательно-диверсионная школа «Специальный батальон </a:t>
            </a:r>
            <a:r>
              <a:rPr lang="ru-RU" sz="2800" b="1" dirty="0">
                <a:solidFill>
                  <a:schemeClr val="tx2"/>
                </a:solidFill>
              </a:rPr>
              <a:t>”Дальвитц”</a:t>
            </a:r>
            <a:r>
              <a:rPr lang="ru-RU" sz="2400" dirty="0">
                <a:solidFill>
                  <a:schemeClr val="tx2"/>
                </a:solidFill>
              </a:rPr>
              <a:t>».</a:t>
            </a:r>
          </a:p>
        </p:txBody>
      </p:sp>
      <p:pic>
        <p:nvPicPr>
          <p:cNvPr id="3074" name="Picture 2" descr="Батальон Дальвитц»: белорусские предатели на службе Гитлера | Русская  семерка">
            <a:extLst>
              <a:ext uri="{FF2B5EF4-FFF2-40B4-BE49-F238E27FC236}">
                <a16:creationId xmlns:a16="http://schemas.microsoft.com/office/drawing/2014/main" id="{1EA933E4-B985-4B22-86EA-F7804E9B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52" y="1347551"/>
            <a:ext cx="51625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Батальон «Дальвитц»: какие белорусы воевали за Гитлера | Русская семерка">
            <a:extLst>
              <a:ext uri="{FF2B5EF4-FFF2-40B4-BE49-F238E27FC236}">
                <a16:creationId xmlns:a16="http://schemas.microsoft.com/office/drawing/2014/main" id="{80D1D3B7-8212-4ABB-869E-BDDD93AC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1" y="2886157"/>
            <a:ext cx="4952791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7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9E23E1-14E1-4500-AD24-694A0A3990B6}"/>
              </a:ext>
            </a:extLst>
          </p:cNvPr>
          <p:cNvSpPr txBox="1"/>
          <p:nvPr/>
        </p:nvSpPr>
        <p:spPr>
          <a:xfrm>
            <a:off x="443885" y="597425"/>
            <a:ext cx="622324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В конце 1945-го — начале 1946 года студенты Глубокского и Поставского педагогических училищ создали антисоветскую подпольную организацию — </a:t>
            </a:r>
            <a:r>
              <a:rPr lang="ru-RU" sz="2600" b="1" dirty="0">
                <a:solidFill>
                  <a:schemeClr val="tx2"/>
                </a:solidFill>
              </a:rPr>
              <a:t>Союз белорусских патриотов </a:t>
            </a:r>
            <a:r>
              <a:rPr lang="ru-RU" sz="2400" dirty="0">
                <a:solidFill>
                  <a:schemeClr val="tx2"/>
                </a:solidFill>
              </a:rPr>
              <a:t>(СБП), просуществовавшую до начала 1947 г.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291F5C-AC99-4A82-BA9F-D24703A7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54" y="437834"/>
            <a:ext cx="5152948" cy="3441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34952-8A1B-48CA-9429-36210ABE36A2}"/>
              </a:ext>
            </a:extLst>
          </p:cNvPr>
          <p:cNvSpPr txBox="1"/>
          <p:nvPr/>
        </p:nvSpPr>
        <p:spPr>
          <a:xfrm>
            <a:off x="5482654" y="4352278"/>
            <a:ext cx="62920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Руководителем группы являлся активный член СБМ, работавший до ареста секретарем комсомольской организации Глубокского педучилища — В.Мяделец.</a:t>
            </a:r>
          </a:p>
        </p:txBody>
      </p:sp>
      <p:pic>
        <p:nvPicPr>
          <p:cNvPr id="2050" name="Picture 2" descr="Нас, школьниц, судили военным трибуналом!» Как после войны белорусские  подростки боролись с советской властью">
            <a:extLst>
              <a:ext uri="{FF2B5EF4-FFF2-40B4-BE49-F238E27FC236}">
                <a16:creationId xmlns:a16="http://schemas.microsoft.com/office/drawing/2014/main" id="{69B20CD2-5E36-4318-8916-6790C319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90" y="3287490"/>
            <a:ext cx="4383931" cy="31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13D37D-B463-400B-A23B-EA896B44C9AC}"/>
              </a:ext>
            </a:extLst>
          </p:cNvPr>
          <p:cNvSpPr txBox="1"/>
          <p:nvPr/>
        </p:nvSpPr>
        <p:spPr>
          <a:xfrm>
            <a:off x="348448" y="697170"/>
            <a:ext cx="6094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В мае-июне 1946 г. в Слониме была создана подпольная антисоветская организация </a:t>
            </a:r>
            <a:r>
              <a:rPr lang="ru-RU" sz="2800" b="1" dirty="0">
                <a:solidFill>
                  <a:schemeClr val="tx2"/>
                </a:solidFill>
              </a:rPr>
              <a:t>«Чайка»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0F440-A2FA-4EF4-9BFA-A975088CFAE9}"/>
              </a:ext>
            </a:extLst>
          </p:cNvPr>
          <p:cNvSpPr txBox="1"/>
          <p:nvPr/>
        </p:nvSpPr>
        <p:spPr>
          <a:xfrm>
            <a:off x="1617954" y="2319450"/>
            <a:ext cx="75171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Ее деятельностью руководил объединенный комитет под председательством учителя Гловсевичской начальной школы (Слонимский район) Василия Супруна (псевдоним «Погромовец»).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EB644-4909-42EE-AE55-64AFA8995AE3}"/>
              </a:ext>
            </a:extLst>
          </p:cNvPr>
          <p:cNvSpPr txBox="1"/>
          <p:nvPr/>
        </p:nvSpPr>
        <p:spPr>
          <a:xfrm>
            <a:off x="3395708" y="4311062"/>
            <a:ext cx="87445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tx2"/>
                </a:solidFill>
              </a:rPr>
              <a:t>В.Супрун</a:t>
            </a:r>
            <a:r>
              <a:rPr lang="ru-RU" sz="2000" dirty="0">
                <a:solidFill>
                  <a:schemeClr val="tx2"/>
                </a:solidFill>
              </a:rPr>
              <a:t> судебном заседании дал следующие показания:</a:t>
            </a:r>
          </a:p>
          <a:p>
            <a:r>
              <a:rPr lang="ru-RU" sz="2000" dirty="0">
                <a:solidFill>
                  <a:schemeClr val="tx2"/>
                </a:solidFill>
              </a:rPr>
              <a:t>«В советской власти мне не нравилось, главным образом, коллективное ведение сельского хозяйства. Также мне не нравилось то, что Белорусской ССР управляют другие нации, но не белорусы… Являясь по профессии учителем, сталкиваясь с вопросами преподавания в школах, я пришел к выводу, что, хотя школы и именуются белорусскими, преподавание ведется исключительно на русском языке».</a:t>
            </a:r>
          </a:p>
        </p:txBody>
      </p:sp>
    </p:spTree>
    <p:extLst>
      <p:ext uri="{BB962C8B-B14F-4D97-AF65-F5344CB8AC3E}">
        <p14:creationId xmlns:p14="http://schemas.microsoft.com/office/powerpoint/2010/main" val="380330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Эмблема Армии Крайовой">
            <a:extLst>
              <a:ext uri="{FF2B5EF4-FFF2-40B4-BE49-F238E27FC236}">
                <a16:creationId xmlns:a16="http://schemas.microsoft.com/office/drawing/2014/main" id="{71ACF59A-8B84-4DF8-B579-564659729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18" y="301841"/>
            <a:ext cx="3139145" cy="19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FDA3B-2C35-4A65-9D2C-CB17E7470713}"/>
              </a:ext>
            </a:extLst>
          </p:cNvPr>
          <p:cNvSpPr txBox="1"/>
          <p:nvPr/>
        </p:nvSpPr>
        <p:spPr>
          <a:xfrm>
            <a:off x="224160" y="380818"/>
            <a:ext cx="664715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Армия Крайова </a:t>
            </a:r>
            <a:r>
              <a:rPr lang="ru-RU" sz="2400" dirty="0">
                <a:solidFill>
                  <a:schemeClr val="tx2"/>
                </a:solidFill>
              </a:rPr>
              <a:t>(сокращённо АК) — подпольная польская военная организация времён Второй мировой войны.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CAD70E-D51D-4A13-B851-D36B7357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5" y="1883294"/>
            <a:ext cx="4534270" cy="2927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AEEB6D-A7D5-4F29-8BB3-0F9B6FFC2DE3}"/>
              </a:ext>
            </a:extLst>
          </p:cNvPr>
          <p:cNvSpPr txBox="1"/>
          <p:nvPr/>
        </p:nvSpPr>
        <p:spPr>
          <a:xfrm>
            <a:off x="5284434" y="2655202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18 июля 1944 г. советскими войсками было разоружено Виленско-Новогрудское соединение АК, в составе которого насчитывалось более 3 тыс. человек. В декабре 1944 г. был завершен разгром соединения «Юг» Новогрудского округа АК, которое насчитывало около 600 человек.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719F3-AF7C-456E-810E-68AC5A102562}"/>
              </a:ext>
            </a:extLst>
          </p:cNvPr>
          <p:cNvSpPr txBox="1"/>
          <p:nvPr/>
        </p:nvSpPr>
        <p:spPr>
          <a:xfrm>
            <a:off x="1137374" y="5202267"/>
            <a:ext cx="9283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Во второй половине 1944 – начале 1945 г. на территории БССР были ликвидированы также основные силы соединений «Восток» и «Север» Новогрудского округа АК.</a:t>
            </a:r>
          </a:p>
        </p:txBody>
      </p:sp>
    </p:spTree>
    <p:extLst>
      <p:ext uri="{BB962C8B-B14F-4D97-AF65-F5344CB8AC3E}">
        <p14:creationId xmlns:p14="http://schemas.microsoft.com/office/powerpoint/2010/main" val="399234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1302EE-1A95-4EB0-8DCE-16C23F61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126" y="300361"/>
            <a:ext cx="4000500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0C973-1E5F-477E-A38D-285D9F4A951E}"/>
              </a:ext>
            </a:extLst>
          </p:cNvPr>
          <p:cNvSpPr txBox="1"/>
          <p:nvPr/>
        </p:nvSpPr>
        <p:spPr>
          <a:xfrm>
            <a:off x="349374" y="473138"/>
            <a:ext cx="691256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Украинская повстанческая армия </a:t>
            </a:r>
            <a:r>
              <a:rPr lang="ru-RU" sz="2400" dirty="0">
                <a:solidFill>
                  <a:schemeClr val="tx2"/>
                </a:solidFill>
              </a:rPr>
              <a:t>(сокращённо УПА) — подпольная украинская военная организация времён Второй мировой войны, вооружённое крыло Организации украинских националистов.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11B711-87B3-4142-A05A-E66B79D45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4" y="2967361"/>
            <a:ext cx="6165956" cy="3283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CAB9D0-7860-4972-898F-C75152D5554E}"/>
              </a:ext>
            </a:extLst>
          </p:cNvPr>
          <p:cNvSpPr txBox="1"/>
          <p:nvPr/>
        </p:nvSpPr>
        <p:spPr>
          <a:xfrm>
            <a:off x="6713738" y="3319328"/>
            <a:ext cx="52000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Ликвидация отрядов УПА в Беларуси растянулась на 10 лет. В 1944-46 годах УПА в Беларуси совершила 2384 диверсии и теракта и имела несомненную поддержку местного населения, которое пополняло отряды УПА.</a:t>
            </a:r>
          </a:p>
        </p:txBody>
      </p:sp>
    </p:spTree>
    <p:extLst>
      <p:ext uri="{BB962C8B-B14F-4D97-AF65-F5344CB8AC3E}">
        <p14:creationId xmlns:p14="http://schemas.microsoft.com/office/powerpoint/2010/main" val="240054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Лесные братья Белоруссии (1944-1952): кого скрывала Пуща | АРГУМЕНТ">
            <a:extLst>
              <a:ext uri="{FF2B5EF4-FFF2-40B4-BE49-F238E27FC236}">
                <a16:creationId xmlns:a16="http://schemas.microsoft.com/office/drawing/2014/main" id="{A8BAD108-10CC-454C-9DE6-70D5B5FFD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" r="4130" b="1750"/>
          <a:stretch/>
        </p:blipFill>
        <p:spPr bwMode="auto">
          <a:xfrm>
            <a:off x="415400" y="3260324"/>
            <a:ext cx="4662627" cy="322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ECE71D-30A9-4375-AD3F-24A9777C02CF}"/>
              </a:ext>
            </a:extLst>
          </p:cNvPr>
          <p:cNvSpPr txBox="1"/>
          <p:nvPr/>
        </p:nvSpPr>
        <p:spPr>
          <a:xfrm>
            <a:off x="277427" y="251195"/>
            <a:ext cx="60079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В 1944-1947 гг. деятельностью </a:t>
            </a:r>
            <a:r>
              <a:rPr lang="ru-RU" sz="2800" b="1" dirty="0">
                <a:solidFill>
                  <a:schemeClr val="tx2"/>
                </a:solidFill>
              </a:rPr>
              <a:t>литовских антисоветских организаций</a:t>
            </a:r>
            <a:r>
              <a:rPr lang="ru-RU" sz="2400" dirty="0">
                <a:solidFill>
                  <a:schemeClr val="tx2"/>
                </a:solidFill>
              </a:rPr>
              <a:t> руководил Верховный военный штаб. В его подчинении находилось 6 окружных комитетов со своими штабами. На территории Беларуси находился округ №6.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A2D3D-A16D-4675-9FD6-49A54153D6BA}"/>
              </a:ext>
            </a:extLst>
          </p:cNvPr>
          <p:cNvSpPr txBox="1"/>
          <p:nvPr/>
        </p:nvSpPr>
        <p:spPr>
          <a:xfrm>
            <a:off x="6630880" y="937770"/>
            <a:ext cx="5561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</a:rPr>
              <a:t>В качестве основной цели борьбы подпольных структур провозглашалось полное восстановление независимости Литвы в границах 1940 года.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1A61A2-57F7-4EED-8B21-0123726D6823}"/>
              </a:ext>
            </a:extLst>
          </p:cNvPr>
          <p:cNvSpPr txBox="1"/>
          <p:nvPr/>
        </p:nvSpPr>
        <p:spPr>
          <a:xfrm>
            <a:off x="5682080" y="3144320"/>
            <a:ext cx="6094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В непосредственные задачи входила борьба с «коммунистическим, большевистским духом и деятельностью, вредной для литовского народа». Необходимо было развивать «литовское национальное чувство самосознания государственности», усиливать «душевную стойкость литовцев» в борьбе против их угнетателей.</a:t>
            </a:r>
          </a:p>
        </p:txBody>
      </p:sp>
    </p:spTree>
    <p:extLst>
      <p:ext uri="{BB962C8B-B14F-4D97-AF65-F5344CB8AC3E}">
        <p14:creationId xmlns:p14="http://schemas.microsoft.com/office/powerpoint/2010/main" val="332265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561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Сланец</vt:lpstr>
      <vt:lpstr>Борьба против белорусских антисоветских организаций и групп в БССР в 1944-1951 гг.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Борьба против белорусских антисоветских организаций и групп в БССР в 1944-1951 гг.</dc:title>
  <dc:creator>Влад Шумигай</dc:creator>
  <cp:lastModifiedBy>Влад Шумигай</cp:lastModifiedBy>
  <cp:revision>25</cp:revision>
  <dcterms:created xsi:type="dcterms:W3CDTF">2021-04-17T19:35:52Z</dcterms:created>
  <dcterms:modified xsi:type="dcterms:W3CDTF">2021-04-20T09:15:16Z</dcterms:modified>
</cp:coreProperties>
</file>