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Частота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Лист1!$B$2:$B$9</c:f>
              <c:numCache>
                <c:formatCode>General</c:formatCode>
                <c:ptCount val="8"/>
                <c:pt idx="0">
                  <c:v>24</c:v>
                </c:pt>
                <c:pt idx="1">
                  <c:v>21</c:v>
                </c:pt>
                <c:pt idx="2">
                  <c:v>18</c:v>
                </c:pt>
                <c:pt idx="3">
                  <c:v>17</c:v>
                </c:pt>
                <c:pt idx="4">
                  <c:v>6</c:v>
                </c:pt>
                <c:pt idx="5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B6-4C3C-BFA2-9E504A23C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6362848"/>
        <c:axId val="986363264"/>
      </c:scatterChart>
      <c:valAx>
        <c:axId val="98636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6363264"/>
        <c:crosses val="autoZero"/>
        <c:crossBetween val="midCat"/>
      </c:valAx>
      <c:valAx>
        <c:axId val="98636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636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524255764580132E-2"/>
          <c:y val="4.4428472430326639E-2"/>
          <c:w val="0.93829179226211101"/>
          <c:h val="0.879672984716811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Частота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Лист1!$B$2:$B$9</c:f>
              <c:numCache>
                <c:formatCode>General</c:formatCode>
                <c:ptCount val="8"/>
                <c:pt idx="0">
                  <c:v>21</c:v>
                </c:pt>
                <c:pt idx="1">
                  <c:v>18</c:v>
                </c:pt>
                <c:pt idx="2">
                  <c:v>17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19-458A-A721-E140C3746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6362848"/>
        <c:axId val="986363264"/>
      </c:scatterChart>
      <c:valAx>
        <c:axId val="98636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6363264"/>
        <c:crosses val="autoZero"/>
        <c:crossBetween val="midCat"/>
      </c:valAx>
      <c:valAx>
        <c:axId val="98636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636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FC69D-552D-4168-8A77-77295C5FF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 АНАЛИЗА ТЕКСТА </a:t>
            </a:r>
            <a:br>
              <a:rPr lang="ru-RU" dirty="0"/>
            </a:br>
            <a:r>
              <a:rPr lang="ru-RU" dirty="0"/>
              <a:t>И ИЗВЛЕЧЕНИЯ КЛЮЧЕВЫХ СЛОВ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6C60D3-AD1A-4FC1-8691-E363D69A4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Кульбеда Е. А.</a:t>
            </a:r>
          </a:p>
          <a:p>
            <a:r>
              <a:rPr lang="ru-RU" dirty="0"/>
              <a:t>Шумигай В. В.</a:t>
            </a:r>
          </a:p>
        </p:txBody>
      </p:sp>
    </p:spTree>
    <p:extLst>
      <p:ext uri="{BB962C8B-B14F-4D97-AF65-F5344CB8AC3E}">
        <p14:creationId xmlns:p14="http://schemas.microsoft.com/office/powerpoint/2010/main" val="1784110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8D76E-9E3B-4EE8-8DBC-F698235F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ЗАКОНЫ ЗИПФА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BAF90-7E7B-4807-96CF-F9D2A298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«ранг – частота»: вероятность обнаружения любого слова, умноженная на его ранг – постоянная величина (С).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«количество – частота»: если построить график, где ось X отображает частоту слова, а ось Y – количество слов, входящих в текст с такой частотой, то для любого текста этот график будет одинаковым</a:t>
            </a:r>
          </a:p>
        </p:txBody>
      </p:sp>
    </p:spTree>
    <p:extLst>
      <p:ext uri="{BB962C8B-B14F-4D97-AF65-F5344CB8AC3E}">
        <p14:creationId xmlns:p14="http://schemas.microsoft.com/office/powerpoint/2010/main" val="3049213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E64095-D4F9-4C97-AE59-E3E382AEE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92014"/>
              </p:ext>
            </p:extLst>
          </p:nvPr>
        </p:nvGraphicFramePr>
        <p:xfrm>
          <a:off x="210264" y="2553801"/>
          <a:ext cx="11771472" cy="36390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922984">
                  <a:extLst>
                    <a:ext uri="{9D8B030D-6E8A-4147-A177-3AD203B41FA5}">
                      <a16:colId xmlns:a16="http://schemas.microsoft.com/office/drawing/2014/main" val="294031764"/>
                    </a:ext>
                  </a:extLst>
                </a:gridCol>
                <a:gridCol w="3924244">
                  <a:extLst>
                    <a:ext uri="{9D8B030D-6E8A-4147-A177-3AD203B41FA5}">
                      <a16:colId xmlns:a16="http://schemas.microsoft.com/office/drawing/2014/main" val="2709478057"/>
                    </a:ext>
                  </a:extLst>
                </a:gridCol>
                <a:gridCol w="3924244">
                  <a:extLst>
                    <a:ext uri="{9D8B030D-6E8A-4147-A177-3AD203B41FA5}">
                      <a16:colId xmlns:a16="http://schemas.microsoft.com/office/drawing/2014/main" val="2303279498"/>
                    </a:ext>
                  </a:extLst>
                </a:gridCol>
              </a:tblGrid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Слова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Частота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Ранг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3616962407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Рынок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24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1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2030116973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b="0" dirty="0">
                          <a:effectLst/>
                        </a:rPr>
                        <a:t>CRM</a:t>
                      </a:r>
                      <a:endParaRPr lang="ru-RU" sz="2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21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2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4109418633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dirty="0">
                          <a:effectLst/>
                        </a:rPr>
                        <a:t>Клиенты</a:t>
                      </a:r>
                      <a:endParaRPr lang="ru-RU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18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3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223177322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Компаний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17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dirty="0">
                          <a:effectLst/>
                        </a:rPr>
                        <a:t>4</a:t>
                      </a:r>
                      <a:endParaRPr lang="ru-RU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940274018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Конкуренция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6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5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2440111896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Предприятие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6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5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1640732401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Офис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5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6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525602476"/>
                  </a:ext>
                </a:extLst>
              </a:tr>
              <a:tr h="404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Сегментация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>
                          <a:effectLst/>
                        </a:rPr>
                        <a:t>5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dirty="0">
                          <a:effectLst/>
                        </a:rPr>
                        <a:t>6</a:t>
                      </a:r>
                      <a:endParaRPr lang="ru-RU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522" marR="160522" marT="0" marB="0"/>
                </a:tc>
                <a:extLst>
                  <a:ext uri="{0D108BD9-81ED-4DB2-BD59-A6C34878D82A}">
                    <a16:rowId xmlns:a16="http://schemas.microsoft.com/office/drawing/2014/main" val="3167365738"/>
                  </a:ext>
                </a:extLst>
              </a:tr>
            </a:tbl>
          </a:graphicData>
        </a:graphic>
      </p:graphicFrame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D25227F-3646-4214-9650-D6492CF1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ключевых слов</a:t>
            </a:r>
          </a:p>
        </p:txBody>
      </p:sp>
    </p:spTree>
    <p:extLst>
      <p:ext uri="{BB962C8B-B14F-4D97-AF65-F5344CB8AC3E}">
        <p14:creationId xmlns:p14="http://schemas.microsoft.com/office/powerpoint/2010/main" val="63969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69E18-9B0F-4BE4-B2B6-56E0B78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частоты слов от ранга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27C6FFA-681C-4FB8-A21A-265018E9B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611681"/>
              </p:ext>
            </p:extLst>
          </p:nvPr>
        </p:nvGraphicFramePr>
        <p:xfrm>
          <a:off x="2068406" y="2153412"/>
          <a:ext cx="8055187" cy="4639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7255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FE0CC-70AB-4AF3-9B62-41ED8AD6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ключевых слов системой </a:t>
            </a:r>
            <a:r>
              <a:rPr lang="ru-RU" dirty="0" err="1"/>
              <a:t>TextAnalyst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60BBE86-27DE-4669-8D61-205710430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758098"/>
              </p:ext>
            </p:extLst>
          </p:nvPr>
        </p:nvGraphicFramePr>
        <p:xfrm>
          <a:off x="1377146" y="2382195"/>
          <a:ext cx="9437707" cy="4069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229">
                  <a:extLst>
                    <a:ext uri="{9D8B030D-6E8A-4147-A177-3AD203B41FA5}">
                      <a16:colId xmlns:a16="http://schemas.microsoft.com/office/drawing/2014/main" val="3640767802"/>
                    </a:ext>
                  </a:extLst>
                </a:gridCol>
                <a:gridCol w="3146239">
                  <a:extLst>
                    <a:ext uri="{9D8B030D-6E8A-4147-A177-3AD203B41FA5}">
                      <a16:colId xmlns:a16="http://schemas.microsoft.com/office/drawing/2014/main" val="4119946072"/>
                    </a:ext>
                  </a:extLst>
                </a:gridCol>
                <a:gridCol w="3146239">
                  <a:extLst>
                    <a:ext uri="{9D8B030D-6E8A-4147-A177-3AD203B41FA5}">
                      <a16:colId xmlns:a16="http://schemas.microsoft.com/office/drawing/2014/main" val="436036944"/>
                    </a:ext>
                  </a:extLst>
                </a:gridCol>
              </a:tblGrid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Слова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Частота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Ранг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2806868003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CRM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21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1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1991342700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Клиентами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18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2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3971226583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Компаний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17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370531643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Рынка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17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1746256181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Рынок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7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4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4183817029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Конкуренция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2809032329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Предприятие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3096172575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Разработку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361733459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Деятельности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3701486326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Конкуренты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1231330002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Офисов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365551018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Процессов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2214804887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Российском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6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417173148"/>
                  </a:ext>
                </a:extLst>
              </a:tr>
              <a:tr h="271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Сегментация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700" dirty="0">
                          <a:effectLst/>
                        </a:rPr>
                        <a:t>6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083" marR="109083" marT="0" marB="0"/>
                </a:tc>
                <a:extLst>
                  <a:ext uri="{0D108BD9-81ED-4DB2-BD59-A6C34878D82A}">
                    <a16:rowId xmlns:a16="http://schemas.microsoft.com/office/drawing/2014/main" val="263413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74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23C13-9BE7-4C6D-AE1A-559A5B92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частоты от ранга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8E6C802-86F9-4E42-9C8B-036D8E64E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977387"/>
              </p:ext>
            </p:extLst>
          </p:nvPr>
        </p:nvGraphicFramePr>
        <p:xfrm>
          <a:off x="1659467" y="2360120"/>
          <a:ext cx="8873066" cy="427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918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4D461-050E-4396-8476-1796878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C2F44-CB78-4885-BB97-0D59B339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r>
              <a:rPr lang="ru-RU" sz="1900" dirty="0"/>
              <a:t>По результатам запроса, составленного из ключевых слов, которые были выбраны вручную из исходного текста, получили примерно те же документы, что и по запросу, составленному на основании слов, которые были выбраны аналитической системой </a:t>
            </a:r>
            <a:r>
              <a:rPr lang="ru-RU" sz="1900" dirty="0" err="1"/>
              <a:t>TestAnalyst</a:t>
            </a:r>
            <a:r>
              <a:rPr lang="ru-RU" sz="1900" dirty="0"/>
              <a:t>. Однако по выбранным ключевым словам видно, что программа не на столько универсальна, она не может учитывать всё разнообразие форм слов. Ручной же разбор текста позволяет более точно и правильно найти, и определить все формы слов. </a:t>
            </a:r>
          </a:p>
          <a:p>
            <a:r>
              <a:rPr lang="ru-RU" sz="1900" dirty="0"/>
              <a:t>Однако, если тест будет большим, то обработать такой текст вручную будет сложно, а в некоторых случаях невозможно. Тогда используют аналитические системы, выполняющие анализ текстов любого </a:t>
            </a:r>
            <a:r>
              <a:rPr lang="ru-RU" sz="1900" dirty="0" err="1"/>
              <a:t>объема</a:t>
            </a:r>
            <a:r>
              <a:rPr lang="ru-RU" sz="1900" dirty="0"/>
              <a:t> и сложности, возможно, с меньшей, но достаточной точностью.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12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D45AD-B3E6-4D07-B55F-EFFBD7D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AEF26-D218-4C5D-8CD3-56D60E09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итогу работы было выявлено, что для обработки небольших текстов лучше использовать ручной разбор, он будет эффективней и запрос чаще выдаст большее количество документов. В свою очередь аналитические системы являются удобным инструментом ля обработки больших текстов, хоть и с меньшей точностью.</a:t>
            </a:r>
          </a:p>
        </p:txBody>
      </p:sp>
    </p:spTree>
    <p:extLst>
      <p:ext uri="{BB962C8B-B14F-4D97-AF65-F5344CB8AC3E}">
        <p14:creationId xmlns:p14="http://schemas.microsoft.com/office/powerpoint/2010/main" val="1900381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16</TotalTime>
  <Words>342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Times New Roman</vt:lpstr>
      <vt:lpstr>Посылка</vt:lpstr>
      <vt:lpstr>ТЕХНОЛОГИЯ АНАЛИЗА ТЕКСТА  И ИЗВЛЕЧЕНИЯ КЛЮЧЕВЫХ СЛОВ</vt:lpstr>
      <vt:lpstr>ЗАКОНЫ ЗИПФА</vt:lpstr>
      <vt:lpstr>Выбор ключевых слов</vt:lpstr>
      <vt:lpstr>График зависимости частоты слов от ранга</vt:lpstr>
      <vt:lpstr>Выбор ключевых слов системой TextAnalyst</vt:lpstr>
      <vt:lpstr>График зависимости частоты от ранга</vt:lpstr>
      <vt:lpstr>АНАЛИЗ ПОЛУЧЕННЫХ РЕЗУЛЬТАТОВ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АНАЛИЗА ТЕКСТА  И ИЗВЛЕЧЕНИЯ КЛЮЧЕВЫХ СЛОВ</dc:title>
  <dc:creator>Евгений Кульбеда</dc:creator>
  <cp:lastModifiedBy>Евгений Кульбеда</cp:lastModifiedBy>
  <cp:revision>2</cp:revision>
  <dcterms:created xsi:type="dcterms:W3CDTF">2022-10-07T11:20:33Z</dcterms:created>
  <dcterms:modified xsi:type="dcterms:W3CDTF">2022-10-07T11:37:07Z</dcterms:modified>
</cp:coreProperties>
</file>