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9144000" cy="6858000" type="screen4x3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2C0"/>
    <a:srgbClr val="02376D"/>
    <a:srgbClr val="163163"/>
    <a:srgbClr val="345C93"/>
    <a:srgbClr val="1C3161"/>
    <a:srgbClr val="20386A"/>
    <a:srgbClr val="040B29"/>
    <a:srgbClr val="325992"/>
    <a:srgbClr val="274A7A"/>
    <a:srgbClr val="3E6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84" autoAdjust="0"/>
    <p:restoredTop sz="94629" autoAdjust="0"/>
  </p:normalViewPr>
  <p:slideViewPr>
    <p:cSldViewPr>
      <p:cViewPr varScale="1">
        <p:scale>
          <a:sx n="75" d="100"/>
          <a:sy n="75" d="100"/>
        </p:scale>
        <p:origin x="72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78D2F-D1A3-4550-82DC-D986686530F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CD1CA-747C-4662-ACEA-202EED173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92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DCCA2-4E3C-4303-A9F4-38A28A6FCEF8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2B43-97EC-4CAE-8773-143B73EE6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22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pPr/>
              <a:t>16.09.2022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2" y="1628800"/>
            <a:ext cx="9161588" cy="2664296"/>
            <a:chOff x="0" y="1628800"/>
            <a:chExt cx="9161588" cy="2664296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17588" y="1628800"/>
              <a:ext cx="9144000" cy="2448272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 userDrawn="1"/>
          </p:nvSpPr>
          <p:spPr>
            <a:xfrm>
              <a:off x="0" y="407707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Прямоугольник 10"/>
          <p:cNvSpPr/>
          <p:nvPr userDrawn="1"/>
        </p:nvSpPr>
        <p:spPr>
          <a:xfrm>
            <a:off x="12837" y="4293096"/>
            <a:ext cx="9131167" cy="25649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32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noFill/>
              </a:ln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2833" y="548680"/>
            <a:ext cx="9144000" cy="1080120"/>
          </a:xfrm>
          <a:prstGeom prst="rect">
            <a:avLst/>
          </a:prstGeom>
          <a:gradFill>
            <a:gsLst>
              <a:gs pos="0">
                <a:srgbClr val="20386A"/>
              </a:gs>
              <a:gs pos="50000">
                <a:srgbClr val="1C3161"/>
              </a:gs>
              <a:gs pos="100000">
                <a:srgbClr val="040B2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7" y="698402"/>
            <a:ext cx="600075" cy="71437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35696" y="548680"/>
            <a:ext cx="4248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Б</a:t>
            </a:r>
            <a:r>
              <a:rPr lang="ru-RU" sz="16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ЕЛОРУССКИЙ </a:t>
            </a:r>
            <a:r>
              <a:rPr lang="ru-RU" sz="16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Г</a:t>
            </a:r>
            <a:r>
              <a:rPr lang="ru-RU" sz="16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ОСУДАРСТВЕННЫЙ </a:t>
            </a:r>
            <a:r>
              <a:rPr lang="ru-RU" sz="18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УНИВЕРСИТЕТ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 </a:t>
            </a:r>
            <a:r>
              <a:rPr lang="ru-RU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 </a:t>
            </a:r>
            <a:r>
              <a:rPr lang="en-US" baseline="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 </a:t>
            </a:r>
            <a:r>
              <a:rPr lang="ru-RU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ИНФОРМАТИКИ</a:t>
            </a:r>
            <a:endParaRPr lang="en-US" dirty="0" smtClean="0">
              <a:solidFill>
                <a:schemeClr val="bg1"/>
              </a:solidFill>
              <a:effectLst/>
              <a:latin typeface="Batang" pitchFamily="18" charset="-127"/>
              <a:ea typeface="Batang" pitchFamily="18" charset="-127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И РАДИОЭЛЕКТРОНИКИ</a:t>
            </a:r>
            <a:endParaRPr lang="ru-RU" sz="2400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85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2" name="Прямоугольник 11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1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11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DCD4-862B-446B-8D71-FD97D0C6E088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3429-0D34-4D7E-B6F9-4D2BFEC57B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67544" y="1642836"/>
            <a:ext cx="8280920" cy="459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единительная линия 9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3" name="Прямоугольник 12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49" cy="5810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54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6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17637" y="1642836"/>
            <a:ext cx="4082355" cy="4522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4652393" y="1637865"/>
            <a:ext cx="4082355" cy="4522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11" name="Прямоугольник 10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5" name="Прямоугольник 14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73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17637" y="1642836"/>
            <a:ext cx="4082355" cy="453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4637265" y="1626915"/>
            <a:ext cx="4082355" cy="453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13" name="Прямоугольник 12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Прямоугольник 14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7" name="Прямоугольник 16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78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5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7" name="Прямоугольник 6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рямоугольник 8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1" name="Прямоугольник 10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55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9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77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66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F739-27B0-4898-8C6D-14FF6A37506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77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35042"/>
            <a:ext cx="9144000" cy="1470025"/>
          </a:xfrm>
        </p:spPr>
        <p:txBody>
          <a:bodyPr>
            <a:noAutofit/>
          </a:bodyPr>
          <a:lstStyle/>
          <a:p>
            <a:r>
              <a:rPr lang="ru-RU" sz="3600" dirty="0" smtClean="0"/>
              <a:t>ОСНОВЫ ИНФОРМАЦИОННЫХ ТЕХНОЛОГИЙ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8424936" cy="2204864"/>
          </a:xfrm>
        </p:spPr>
        <p:txBody>
          <a:bodyPr numCol="1">
            <a:normAutofit/>
          </a:bodyPr>
          <a:lstStyle/>
          <a:p>
            <a:r>
              <a:rPr lang="ru-RU" sz="2800" b="1" dirty="0" smtClean="0"/>
              <a:t>1.</a:t>
            </a:r>
            <a:r>
              <a:rPr lang="en-US" sz="2800" b="1" smtClean="0"/>
              <a:t>5</a:t>
            </a:r>
            <a:r>
              <a:rPr lang="ru-RU" sz="2800" b="1" smtClean="0"/>
              <a:t> </a:t>
            </a:r>
            <a:r>
              <a:rPr lang="ru-RU" sz="2800" b="1" dirty="0" smtClean="0"/>
              <a:t>Взаимосвязь </a:t>
            </a:r>
            <a:r>
              <a:rPr lang="ru-RU" sz="2800" b="1" dirty="0"/>
              <a:t>информационной технологии с другими научными направлениями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569568"/>
            <a:ext cx="9108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201706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4702" y="876776"/>
            <a:ext cx="87047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Предположим, что S – число возможных состояний элементов  системы, а  N – число состояний этих же элементов, но без связей, т.е. предоставленных самим себе (как молекулы газа в некотором сосуде).</a:t>
            </a:r>
          </a:p>
          <a:p>
            <a:r>
              <a:rPr lang="ru-RU" sz="2400" dirty="0"/>
              <a:t>В качестве примера рассмотрим множество всех возможных различающихся комбинаций, состоящих из 100 букв русского языка. Если не различать буквы: </a:t>
            </a:r>
            <a:r>
              <a:rPr lang="ru-RU" sz="2400" b="1" i="1" dirty="0"/>
              <a:t>е</a:t>
            </a:r>
            <a:r>
              <a:rPr lang="ru-RU" sz="2400" b="1" dirty="0"/>
              <a:t> </a:t>
            </a:r>
            <a:r>
              <a:rPr lang="ru-RU" sz="2400" dirty="0"/>
              <a:t>и </a:t>
            </a:r>
            <a:r>
              <a:rPr lang="ru-RU" sz="2400" b="1" i="1" dirty="0"/>
              <a:t>ё</a:t>
            </a:r>
            <a:r>
              <a:rPr lang="ru-RU" sz="2400" dirty="0"/>
              <a:t>, </a:t>
            </a:r>
            <a:r>
              <a:rPr lang="ru-RU" sz="2400" b="1" i="1" dirty="0"/>
              <a:t>ь</a:t>
            </a:r>
            <a:r>
              <a:rPr lang="ru-RU" sz="2400" b="1" dirty="0"/>
              <a:t> </a:t>
            </a:r>
            <a:r>
              <a:rPr lang="ru-RU" sz="2400" dirty="0"/>
              <a:t>и </a:t>
            </a:r>
            <a:r>
              <a:rPr lang="ru-RU" sz="2400" b="1" i="1" dirty="0"/>
              <a:t>ъ</a:t>
            </a:r>
            <a:r>
              <a:rPr lang="ru-RU" sz="2400" dirty="0"/>
              <a:t> и дополнительно ввести пробел, то будем иметь </a:t>
            </a:r>
            <a:r>
              <a:rPr lang="ru-RU" sz="2400" dirty="0" smtClean="0"/>
              <a:t>следующую комбинацию:</a:t>
            </a:r>
            <a:endParaRPr lang="ru-RU" sz="2400" dirty="0"/>
          </a:p>
          <a:p>
            <a:pPr indent="447675" algn="just"/>
            <a:endParaRPr lang="ru-RU" sz="2400" dirty="0"/>
          </a:p>
        </p:txBody>
      </p:sp>
      <p:pic>
        <p:nvPicPr>
          <p:cNvPr id="1026" name="Рисунок 40" descr="Описание: Описание: Описание: E:\ЭРУД\ЭРУД_ОинфТ\Теория\content\t1\img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3056"/>
            <a:ext cx="29416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62548" y="4005064"/>
            <a:ext cx="82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(1.1)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703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7040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767601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dirty="0" smtClean="0"/>
              <a:t>Однако </a:t>
            </a:r>
            <a:r>
              <a:rPr lang="ru-RU" sz="2400" dirty="0"/>
              <a:t>русский язык является сложной системой, в которой буквы и слова имеют определенные взаимосвязи, поэтому количество комбинаций из множества  (1.1), принадлежащих русскому языку (т.е. используемых на практике), значительно меньше. В этом случае говорят, что система (в данном случае русский язык) обладает избыточностью. Избыточность обычно обозначают буквой R. Наличие избыточности являемся неотъемлемым свойством сложной системы. </a:t>
            </a:r>
          </a:p>
          <a:p>
            <a:pPr indent="447675" algn="just"/>
            <a:r>
              <a:rPr lang="ru-RU" sz="2400" dirty="0"/>
              <a:t>Известно, что избыточность русского языка R &gt; 0,5. Если предположить, что R=0,5, то число типичных, т.е. существующих в русском языке и благозвучных сто буквенных комбинаций составит только</a:t>
            </a:r>
          </a:p>
        </p:txBody>
      </p:sp>
    </p:spTree>
    <p:extLst>
      <p:ext uri="{BB962C8B-B14F-4D97-AF65-F5344CB8AC3E}">
        <p14:creationId xmlns:p14="http://schemas.microsoft.com/office/powerpoint/2010/main" val="5096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7040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pic>
        <p:nvPicPr>
          <p:cNvPr id="2050" name="Рисунок 39" descr="Описание: Описание: Описание: E:\ЭРУД\ЭРУД_ОинфТ\Теория\content\t1\img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692696"/>
            <a:ext cx="2808313" cy="60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6083" y="1340768"/>
            <a:ext cx="83529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из общего количества сто буквенных </a:t>
            </a:r>
            <a:r>
              <a:rPr lang="ru-RU" sz="2200" dirty="0" smtClean="0"/>
              <a:t>комбинаций.</a:t>
            </a:r>
            <a:r>
              <a:rPr lang="ru-RU" sz="2200" dirty="0"/>
              <a:t>  </a:t>
            </a:r>
          </a:p>
          <a:p>
            <a:pPr indent="447675" algn="just"/>
            <a:r>
              <a:rPr lang="ru-RU" sz="2200" dirty="0"/>
              <a:t>Оба числа огромны, но первое ничтожно мало по сравнению со вторым. </a:t>
            </a:r>
          </a:p>
          <a:p>
            <a:pPr indent="447675" algn="just"/>
            <a:r>
              <a:rPr lang="ru-RU" sz="2200" dirty="0"/>
              <a:t>Так что, количество слов, которые мы используем или можем использовать ничтожно в сравнении с общим числом комбинаций типа: </a:t>
            </a:r>
            <a:r>
              <a:rPr lang="ru-RU" sz="2200" dirty="0" err="1"/>
              <a:t>ъхъъььчюф</a:t>
            </a:r>
            <a:r>
              <a:rPr lang="ru-RU" sz="2200" dirty="0"/>
              <a:t>……</a:t>
            </a:r>
            <a:r>
              <a:rPr lang="ru-RU" sz="2200" dirty="0" err="1"/>
              <a:t>ыыыъъ</a:t>
            </a:r>
            <a:r>
              <a:rPr lang="ru-RU" sz="2200" dirty="0"/>
              <a:t>; но и количества типичных комбинаций (при R=0,5) более чем достаточно для присвоения собственного имени каждому атому нашей Галактики. В качестве упражнения подсчитайте, на сколько порядков масса бумаги, необходимая для распечатки всех возможных сто буквенных комбинаций, превысит массу нашей  Вселенной (масса нашей  Вселенной </a:t>
            </a:r>
            <a:r>
              <a:rPr lang="ru-RU" sz="2200" dirty="0" smtClean="0"/>
              <a:t>-               )</a:t>
            </a:r>
          </a:p>
          <a:p>
            <a:pPr indent="447675" algn="just"/>
            <a:r>
              <a:rPr lang="ru-RU" sz="2000" dirty="0"/>
              <a:t>Это пример того, как связи между элементами могут уменьшить число возможных состояний системы. Избыточность русского языка составляет примерно 0,7. Точный расчет R именно из-за связей представляет собой </a:t>
            </a:r>
            <a:r>
              <a:rPr lang="ru-RU" sz="2000" dirty="0" err="1"/>
              <a:t>трансвычислительную</a:t>
            </a:r>
            <a:r>
              <a:rPr lang="ru-RU" sz="2000" dirty="0"/>
              <a:t> задачу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2051" name="Рисунок 38" descr="Описание: Описание: Описание: E:\ЭРУД\ЭРУД_ОинфТ\Теория\content\t1\img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058573"/>
            <a:ext cx="825291" cy="40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6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4624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Энергетический барьер информационных технологий</a:t>
            </a:r>
            <a:endParaRPr lang="ru-RU" sz="2400" dirty="0"/>
          </a:p>
        </p:txBody>
      </p:sp>
      <p:pic>
        <p:nvPicPr>
          <p:cNvPr id="3076" name="Рисунок 37" descr="Описание: Описание: Описание: E:\ЭРУД\ЭРУД_ОинфТ\Теория\content\t1\img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556792"/>
            <a:ext cx="565382" cy="36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Рисунок 36" descr="Описание: Описание: Описание: E:\ЭРУД\ЭРУД_ОинфТ\Теория\content\t1\img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583406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Рисунок 35" descr="Описание: Описание: Описание: E:\ЭРУД\ЭРУД_ОинфТ\Теория\content\t1\img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46045"/>
            <a:ext cx="577664" cy="3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94211" y="635165"/>
            <a:ext cx="87378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/>
            <a:r>
              <a:rPr lang="ru-RU" sz="2200" dirty="0" err="1"/>
              <a:t>Ханс-Йоахим</a:t>
            </a:r>
            <a:r>
              <a:rPr lang="ru-RU" sz="2200" dirty="0"/>
              <a:t> </a:t>
            </a:r>
            <a:r>
              <a:rPr lang="ru-RU" sz="2200" dirty="0" err="1"/>
              <a:t>Бремерманн</a:t>
            </a:r>
            <a:r>
              <a:rPr lang="ru-RU" sz="2200" dirty="0"/>
              <a:t> утверждал, что система (процессор) искусственная или естественная с практически недостижимыми предельными возможностями, имеющая массу, равную массе Земли за 10 млрд. лет может обработать не более чем  </a:t>
            </a:r>
            <a:r>
              <a:rPr lang="ru-RU" sz="2200" dirty="0" smtClean="0"/>
              <a:t>       </a:t>
            </a:r>
            <a:r>
              <a:rPr lang="ru-RU" sz="2400" dirty="0"/>
              <a:t>бит информации. </a:t>
            </a:r>
            <a:endParaRPr lang="ru-RU" sz="2400" dirty="0" smtClean="0"/>
          </a:p>
          <a:p>
            <a:pPr indent="358775"/>
            <a:r>
              <a:rPr lang="ru-RU" sz="2400" dirty="0" smtClean="0"/>
              <a:t>Под </a:t>
            </a:r>
            <a:r>
              <a:rPr lang="ru-RU" sz="2400" dirty="0"/>
              <a:t>обработкой </a:t>
            </a:r>
            <a:r>
              <a:rPr lang="ru-RU" sz="2400" dirty="0" err="1"/>
              <a:t>Бремерманн</a:t>
            </a:r>
            <a:r>
              <a:rPr lang="ru-RU" sz="2400" dirty="0"/>
              <a:t> понимал пересылку N бит по одному или нескольким каналам. Задача, требующая обработки более чем </a:t>
            </a:r>
            <a:r>
              <a:rPr lang="ru-RU" sz="2400" dirty="0" smtClean="0"/>
              <a:t>         бит </a:t>
            </a:r>
            <a:r>
              <a:rPr lang="ru-RU" sz="2400" dirty="0"/>
              <a:t>информации, называется  </a:t>
            </a:r>
            <a:r>
              <a:rPr lang="ru-RU" sz="2400" dirty="0" err="1"/>
              <a:t>трансвычислительной</a:t>
            </a:r>
            <a:r>
              <a:rPr lang="ru-RU" sz="2400" dirty="0"/>
              <a:t>, а число </a:t>
            </a:r>
            <a:endParaRPr lang="ru-RU" sz="2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3846045"/>
            <a:ext cx="868051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           – </a:t>
            </a:r>
            <a:r>
              <a:rPr lang="ru-RU" sz="2200" dirty="0"/>
              <a:t>пределом </a:t>
            </a:r>
            <a:r>
              <a:rPr lang="ru-RU" sz="2200" dirty="0" err="1"/>
              <a:t>Бремерманна</a:t>
            </a:r>
            <a:r>
              <a:rPr lang="ru-RU" sz="2200" dirty="0"/>
              <a:t>.</a:t>
            </a:r>
          </a:p>
          <a:p>
            <a:r>
              <a:rPr lang="ru-RU" sz="2200" dirty="0"/>
              <a:t>Однако при огромных объемах вычислений узким местом все же является не быстродействие процессора, а потребляемая энергия. Рассмотрим данный вопрос более детально.</a:t>
            </a:r>
          </a:p>
          <a:p>
            <a:r>
              <a:rPr lang="ru-RU" sz="2200" dirty="0"/>
              <a:t>Для записи данных в ячейки памяти необходима энергия. </a:t>
            </a:r>
          </a:p>
        </p:txBody>
      </p:sp>
    </p:spTree>
    <p:extLst>
      <p:ext uri="{BB962C8B-B14F-4D97-AF65-F5344CB8AC3E}">
        <p14:creationId xmlns:p14="http://schemas.microsoft.com/office/powerpoint/2010/main" val="1139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7040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767601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dirty="0" smtClean="0"/>
              <a:t>Минимальное значение энергии для записи одного бита определяется принципом неопределенности Гейзенберга, согласно которому энергия может быть измерена с точностью </a:t>
            </a:r>
            <a:r>
              <a:rPr lang="ru-RU" sz="2400" dirty="0"/>
              <a:t>Δ</a:t>
            </a:r>
            <a:r>
              <a:rPr lang="en-US" sz="2400" i="1" dirty="0"/>
              <a:t>E</a:t>
            </a:r>
            <a:r>
              <a:rPr lang="ru-RU" sz="2400" dirty="0" smtClean="0"/>
              <a:t> при условии выполнения неравенства                                                   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2780928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 Δ</a:t>
            </a:r>
            <a:r>
              <a:rPr lang="en-US" sz="2400" i="1" dirty="0" err="1"/>
              <a:t>E</a:t>
            </a:r>
            <a:r>
              <a:rPr lang="en-US" sz="2400" dirty="0" err="1"/>
              <a:t>Δ</a:t>
            </a:r>
            <a:r>
              <a:rPr lang="en-US" sz="2400" i="1" dirty="0" err="1"/>
              <a:t>t</a:t>
            </a:r>
            <a:r>
              <a:rPr lang="ru-RU" sz="2400" i="1" dirty="0"/>
              <a:t>≥</a:t>
            </a:r>
            <a:r>
              <a:rPr lang="en-US" sz="2400" i="1" dirty="0"/>
              <a:t>h</a:t>
            </a:r>
            <a:r>
              <a:rPr lang="ru-RU" sz="2400" dirty="0"/>
              <a:t> ,  </a:t>
            </a:r>
            <a:r>
              <a:rPr lang="ru-RU" sz="2400" dirty="0" smtClean="0"/>
              <a:t>                                 (</a:t>
            </a:r>
            <a:r>
              <a:rPr lang="ru-RU" sz="2400" dirty="0"/>
              <a:t>1.2)</a:t>
            </a:r>
          </a:p>
          <a:p>
            <a:r>
              <a:rPr lang="ru-RU" sz="2400" dirty="0"/>
              <a:t>где Δ</a:t>
            </a:r>
            <a:r>
              <a:rPr lang="en-US" sz="2400" i="1" dirty="0"/>
              <a:t>t</a:t>
            </a:r>
            <a:r>
              <a:rPr lang="ru-RU" sz="2400" dirty="0"/>
              <a:t>  – длительность времени измерения, </a:t>
            </a:r>
          </a:p>
          <a:p>
            <a:r>
              <a:rPr lang="ru-RU" sz="2400" dirty="0"/>
              <a:t> </a:t>
            </a:r>
          </a:p>
          <a:p>
            <a:r>
              <a:rPr lang="en-US" sz="2400" i="1" dirty="0"/>
              <a:t>h </a:t>
            </a:r>
            <a:r>
              <a:rPr lang="ru-RU" sz="2400" dirty="0"/>
              <a:t>≈ 6,625*10</a:t>
            </a:r>
            <a:r>
              <a:rPr lang="ru-RU" sz="2400" baseline="30000" dirty="0"/>
              <a:t>-27</a:t>
            </a:r>
            <a:r>
              <a:rPr lang="ru-RU" sz="2400" dirty="0"/>
              <a:t> эрг </a:t>
            </a:r>
            <a:r>
              <a:rPr lang="ru-RU" sz="2400" b="1" baseline="30000" dirty="0"/>
              <a:t>. </a:t>
            </a:r>
            <a:r>
              <a:rPr lang="ru-RU" sz="2400" dirty="0"/>
              <a:t>с – постоянная Планка.</a:t>
            </a:r>
          </a:p>
          <a:p>
            <a:r>
              <a:rPr lang="ru-RU" sz="2400" dirty="0"/>
              <a:t> </a:t>
            </a:r>
          </a:p>
          <a:p>
            <a:r>
              <a:rPr lang="ru-RU" sz="2400" dirty="0"/>
              <a:t>Полагая в неравенстве (1.2)  Δ</a:t>
            </a:r>
            <a:r>
              <a:rPr lang="en-US" sz="2400" i="1" dirty="0"/>
              <a:t>t</a:t>
            </a:r>
            <a:r>
              <a:rPr lang="ru-RU" sz="2400" i="1" dirty="0"/>
              <a:t> = </a:t>
            </a:r>
            <a:r>
              <a:rPr lang="ru-RU" sz="2400" dirty="0"/>
              <a:t>1</a:t>
            </a:r>
            <a:r>
              <a:rPr lang="en-US" sz="2400" dirty="0"/>
              <a:t>c</a:t>
            </a:r>
            <a:r>
              <a:rPr lang="ru-RU" sz="2400" dirty="0"/>
              <a:t>  имеем </a:t>
            </a:r>
          </a:p>
          <a:p>
            <a:r>
              <a:rPr lang="ru-RU" sz="2400" dirty="0"/>
              <a:t>                              </a:t>
            </a:r>
            <a:r>
              <a:rPr lang="en-US" sz="2400" i="1" dirty="0"/>
              <a:t>E</a:t>
            </a:r>
            <a:r>
              <a:rPr lang="ru-RU" sz="2400" i="1" baseline="30000" dirty="0"/>
              <a:t>1</a:t>
            </a:r>
            <a:r>
              <a:rPr lang="en-US" sz="2400" i="1" baseline="-25000" dirty="0"/>
              <a:t>min</a:t>
            </a:r>
            <a:r>
              <a:rPr lang="ru-RU" sz="2400" i="1" dirty="0"/>
              <a:t>≈6,625</a:t>
            </a:r>
            <a:r>
              <a:rPr lang="ru-RU" sz="2400" b="1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-27</a:t>
            </a:r>
            <a:r>
              <a:rPr lang="ru-RU" sz="2400" dirty="0"/>
              <a:t>             </a:t>
            </a:r>
            <a:r>
              <a:rPr lang="ru-RU" sz="2400" dirty="0" smtClean="0"/>
              <a:t> </a:t>
            </a:r>
            <a:r>
              <a:rPr lang="ru-RU" sz="2400" dirty="0"/>
              <a:t>(1.3)</a:t>
            </a:r>
          </a:p>
        </p:txBody>
      </p:sp>
    </p:spTree>
    <p:extLst>
      <p:ext uri="{BB962C8B-B14F-4D97-AF65-F5344CB8AC3E}">
        <p14:creationId xmlns:p14="http://schemas.microsoft.com/office/powerpoint/2010/main" val="14639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7040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1394" y="332656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E</a:t>
            </a:r>
            <a:r>
              <a:rPr lang="ru-RU" sz="2200" i="1" dirty="0"/>
              <a:t>=</a:t>
            </a:r>
            <a:r>
              <a:rPr lang="en-US" sz="2200" i="1" dirty="0"/>
              <a:t>mc</a:t>
            </a:r>
            <a:r>
              <a:rPr lang="ru-RU" sz="2200" i="1" baseline="30000" dirty="0"/>
              <a:t>2</a:t>
            </a:r>
            <a:r>
              <a:rPr lang="ru-RU" sz="2200" i="1" dirty="0"/>
              <a:t>, </a:t>
            </a:r>
            <a:r>
              <a:rPr lang="en-US" sz="2200" i="1" dirty="0"/>
              <a:t>c</a:t>
            </a:r>
            <a:r>
              <a:rPr lang="ru-RU" sz="2200" i="1" dirty="0"/>
              <a:t>≈3*10</a:t>
            </a:r>
            <a:r>
              <a:rPr lang="ru-RU" sz="2200" i="1" baseline="30000" dirty="0"/>
              <a:t>10</a:t>
            </a:r>
            <a:r>
              <a:rPr lang="ru-RU" sz="2200" i="1" dirty="0"/>
              <a:t>см/с</a:t>
            </a:r>
            <a:r>
              <a:rPr lang="ru-RU" sz="2200" dirty="0"/>
              <a:t>, найдем массу соответствующую этой энергии</a:t>
            </a:r>
          </a:p>
          <a:p>
            <a:r>
              <a:rPr lang="ru-RU" sz="2200" dirty="0"/>
              <a:t>                          </a:t>
            </a:r>
            <a:r>
              <a:rPr lang="en-US" sz="2200" i="1" dirty="0"/>
              <a:t>M</a:t>
            </a:r>
            <a:r>
              <a:rPr lang="ru-RU" sz="2200" baseline="30000" dirty="0"/>
              <a:t>1</a:t>
            </a:r>
            <a:r>
              <a:rPr lang="en-US" sz="2200" baseline="-25000" dirty="0"/>
              <a:t>min</a:t>
            </a:r>
            <a:r>
              <a:rPr lang="ru-RU" sz="2200" dirty="0"/>
              <a:t>=</a:t>
            </a:r>
            <a:r>
              <a:rPr lang="en-US" sz="2200" i="1" dirty="0"/>
              <a:t>E</a:t>
            </a:r>
            <a:r>
              <a:rPr lang="ru-RU" sz="2200" baseline="30000" dirty="0"/>
              <a:t>1</a:t>
            </a:r>
            <a:r>
              <a:rPr lang="en-US" sz="2200" baseline="-25000" dirty="0"/>
              <a:t>min</a:t>
            </a:r>
            <a:r>
              <a:rPr lang="ru-RU" sz="2200" dirty="0"/>
              <a:t>/</a:t>
            </a:r>
            <a:r>
              <a:rPr lang="en-US" sz="2200" i="1" dirty="0"/>
              <a:t>c</a:t>
            </a:r>
            <a:r>
              <a:rPr lang="ru-RU" sz="2200" baseline="30000" dirty="0"/>
              <a:t>2</a:t>
            </a:r>
            <a:r>
              <a:rPr lang="ru-RU" sz="2200" dirty="0"/>
              <a:t> ≈ 7,36*10</a:t>
            </a:r>
            <a:r>
              <a:rPr lang="ru-RU" sz="2200" baseline="30000" dirty="0"/>
              <a:t>-48</a:t>
            </a:r>
            <a:r>
              <a:rPr lang="ru-RU" sz="2200" dirty="0"/>
              <a:t> </a:t>
            </a:r>
            <a:r>
              <a:rPr lang="ru-RU" sz="2200" i="1" dirty="0"/>
              <a:t>г</a:t>
            </a:r>
            <a:r>
              <a:rPr lang="ru-RU" sz="2200" dirty="0"/>
              <a:t>.                  </a:t>
            </a:r>
            <a:r>
              <a:rPr lang="ru-RU" sz="2200" dirty="0" smtClean="0"/>
              <a:t>(</a:t>
            </a:r>
            <a:r>
              <a:rPr lang="ru-RU" sz="2200" dirty="0"/>
              <a:t>1.4)</a:t>
            </a:r>
          </a:p>
          <a:p>
            <a:r>
              <a:rPr lang="ru-RU" sz="2200" dirty="0"/>
              <a:t>Числовое значение в правой части (1.4) можно интерпретировать как минимальную массу, посредством которой энергетический источник еще способен обеспечить запись одного бита информации.</a:t>
            </a:r>
          </a:p>
          <a:p>
            <a:r>
              <a:rPr lang="ru-RU" sz="2200" dirty="0"/>
              <a:t>Используя  выражение  (1.4)  определим количество бит, запись  которых способен обеспечить 1 грамм массы </a:t>
            </a:r>
            <a:endParaRPr lang="ru-RU" sz="2200" dirty="0" smtClean="0"/>
          </a:p>
          <a:p>
            <a:pPr algn="ctr"/>
            <a:r>
              <a:rPr lang="en-US" sz="2200" dirty="0" err="1" smtClean="0"/>
              <a:t>N</a:t>
            </a:r>
            <a:r>
              <a:rPr lang="en-US" sz="2200" baseline="-25000" dirty="0" err="1" smtClean="0"/>
              <a:t>lr</a:t>
            </a:r>
            <a:r>
              <a:rPr lang="ru-RU" sz="2200" dirty="0" smtClean="0"/>
              <a:t>=1,36</a:t>
            </a:r>
            <a:r>
              <a:rPr lang="ru-RU" sz="2200" b="1" baseline="30000" dirty="0" smtClean="0"/>
              <a:t>.</a:t>
            </a:r>
            <a:r>
              <a:rPr lang="ru-RU" sz="2200" dirty="0" smtClean="0"/>
              <a:t>10</a:t>
            </a:r>
            <a:r>
              <a:rPr lang="ru-RU" sz="2200" baseline="30000" dirty="0" smtClean="0"/>
              <a:t>47</a:t>
            </a:r>
            <a:r>
              <a:rPr lang="ru-RU" sz="2200" dirty="0" smtClean="0"/>
              <a:t> </a:t>
            </a:r>
            <a:r>
              <a:rPr lang="ru-RU" sz="2200" dirty="0"/>
              <a:t>бит		(1.5)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8564" y="3356992"/>
            <a:ext cx="88179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Формально это совпадает с главным выводом </a:t>
            </a:r>
            <a:r>
              <a:rPr lang="ru-RU" sz="2200" dirty="0" err="1"/>
              <a:t>Бремерманна</a:t>
            </a:r>
            <a:r>
              <a:rPr lang="ru-RU" sz="2200" dirty="0"/>
              <a:t>: “Не существует системы обработки данных, искусственной или естественной, которая могла бы обработать более чем 2*10</a:t>
            </a:r>
            <a:r>
              <a:rPr lang="ru-RU" sz="2200" baseline="30000" dirty="0"/>
              <a:t>47</a:t>
            </a:r>
            <a:r>
              <a:rPr lang="ru-RU" sz="2200" dirty="0"/>
              <a:t>бит в секунду  информации на грамм своей массы” (</a:t>
            </a:r>
            <a:r>
              <a:rPr lang="ru-RU" sz="2200" dirty="0" err="1"/>
              <a:t>Бремерманн</a:t>
            </a:r>
            <a:r>
              <a:rPr lang="ru-RU" sz="2200" dirty="0"/>
              <a:t> округлил 1,36 до 2).</a:t>
            </a:r>
          </a:p>
          <a:p>
            <a:r>
              <a:rPr lang="ru-RU" sz="2200" dirty="0"/>
              <a:t>Заметим, что выражение (1.5) предполагает использование ядерной энергии 1 грамма массы и сопряжено с немыслимым давлением и температурой. </a:t>
            </a:r>
          </a:p>
          <a:p>
            <a:r>
              <a:rPr lang="ru-RU" sz="2200" dirty="0"/>
              <a:t>Используя (1.3) подсчитаем массу ядерного топлива необходимого для достижения предела </a:t>
            </a:r>
            <a:r>
              <a:rPr lang="ru-RU" sz="2200" dirty="0" err="1"/>
              <a:t>Бремерманна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967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7040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6090" y="879103"/>
            <a:ext cx="8544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E </a:t>
            </a:r>
            <a:r>
              <a:rPr lang="ru-RU" sz="2400" i="1" dirty="0"/>
              <a:t>≈ </a:t>
            </a:r>
            <a:r>
              <a:rPr lang="en-US" sz="2400" i="1" dirty="0"/>
              <a:t>E</a:t>
            </a:r>
            <a:r>
              <a:rPr lang="ru-RU" sz="2400" i="1" baseline="30000" dirty="0"/>
              <a:t>1</a:t>
            </a:r>
            <a:r>
              <a:rPr lang="en-US" sz="2400" i="1" baseline="-25000" dirty="0"/>
              <a:t>min </a:t>
            </a:r>
            <a:r>
              <a:rPr lang="ru-RU" sz="2400" i="1" dirty="0"/>
              <a:t>*</a:t>
            </a:r>
            <a:r>
              <a:rPr lang="ru-RU" sz="2400" dirty="0"/>
              <a:t>10</a:t>
            </a:r>
            <a:r>
              <a:rPr lang="ru-RU" sz="2400" baseline="30000" dirty="0"/>
              <a:t>93</a:t>
            </a:r>
            <a:r>
              <a:rPr lang="ru-RU" sz="2400" dirty="0"/>
              <a:t> = 7,36*10</a:t>
            </a:r>
            <a:r>
              <a:rPr lang="ru-RU" sz="2400" baseline="30000" dirty="0"/>
              <a:t>-48</a:t>
            </a:r>
            <a:r>
              <a:rPr lang="ru-RU" sz="2400" dirty="0"/>
              <a:t> * 10</a:t>
            </a:r>
            <a:r>
              <a:rPr lang="ru-RU" sz="2400" baseline="30000" dirty="0"/>
              <a:t>93</a:t>
            </a:r>
            <a:r>
              <a:rPr lang="ru-RU" sz="2400" dirty="0"/>
              <a:t> = 7,36 * 10</a:t>
            </a:r>
            <a:r>
              <a:rPr lang="ru-RU" sz="2400" baseline="30000" dirty="0"/>
              <a:t>45</a:t>
            </a:r>
            <a:r>
              <a:rPr lang="ru-RU" sz="2400" dirty="0"/>
              <a:t> </a:t>
            </a:r>
            <a:r>
              <a:rPr lang="ru-RU" sz="2400" i="1" dirty="0"/>
              <a:t>г</a:t>
            </a:r>
            <a:r>
              <a:rPr lang="ru-RU" sz="2400" dirty="0"/>
              <a:t>.                    </a:t>
            </a:r>
            <a:r>
              <a:rPr lang="ru-RU" sz="2400" dirty="0" smtClean="0"/>
              <a:t> </a:t>
            </a:r>
            <a:r>
              <a:rPr lang="ru-RU" sz="2400" dirty="0"/>
              <a:t>(1.6)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19" y="1794296"/>
            <a:ext cx="85689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/>
            <a:r>
              <a:rPr lang="ru-RU" sz="2400" dirty="0"/>
              <a:t>Масса в (1.6) более чем в 70 раз превышает  массу нашей Галактики, которая составляет примерно10</a:t>
            </a:r>
            <a:r>
              <a:rPr lang="ru-RU" sz="2400" baseline="30000" dirty="0"/>
              <a:t>44</a:t>
            </a:r>
            <a:r>
              <a:rPr lang="ru-RU" sz="2400" i="1" dirty="0"/>
              <a:t>г</a:t>
            </a:r>
            <a:r>
              <a:rPr lang="ru-RU" sz="2400" dirty="0"/>
              <a:t>. </a:t>
            </a:r>
          </a:p>
          <a:p>
            <a:pPr indent="358775" algn="just"/>
            <a:r>
              <a:rPr lang="ru-RU" sz="2400" dirty="0"/>
              <a:t>Предел  10</a:t>
            </a:r>
            <a:r>
              <a:rPr lang="ru-RU" sz="2400" baseline="30000" dirty="0"/>
              <a:t>93</a:t>
            </a:r>
            <a:r>
              <a:rPr lang="ru-RU" sz="2400" dirty="0"/>
              <a:t> был получен </a:t>
            </a:r>
            <a:r>
              <a:rPr lang="ru-RU" sz="2400" dirty="0" err="1"/>
              <a:t>Бремерманном</a:t>
            </a:r>
            <a:r>
              <a:rPr lang="ru-RU" sz="2400" dirty="0"/>
              <a:t> простым перемножением числа </a:t>
            </a:r>
            <a:r>
              <a:rPr lang="ru-RU" sz="2400" dirty="0" smtClean="0"/>
              <a:t>1</a:t>
            </a:r>
            <a:r>
              <a:rPr lang="ru-RU" sz="2400" dirty="0"/>
              <a:t>,</a:t>
            </a:r>
            <a:r>
              <a:rPr lang="ru-RU" sz="2400" dirty="0" smtClean="0"/>
              <a:t>36</a:t>
            </a:r>
            <a:r>
              <a:rPr lang="ru-RU" sz="2400" b="1" baseline="30000" dirty="0" smtClean="0"/>
              <a:t>.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47</a:t>
            </a:r>
            <a:r>
              <a:rPr lang="ru-RU" sz="2400" dirty="0" smtClean="0"/>
              <a:t>  </a:t>
            </a:r>
            <a:r>
              <a:rPr lang="ru-RU" sz="2400" dirty="0"/>
              <a:t>на массу Земли в граммах и на 10</a:t>
            </a:r>
            <a:r>
              <a:rPr lang="ru-RU" sz="2400" baseline="30000" dirty="0"/>
              <a:t>10</a:t>
            </a:r>
            <a:r>
              <a:rPr lang="ru-RU" sz="2400" dirty="0"/>
              <a:t> лет в секундах, т.е. без учета потребляемой энергии. В то время как для записи  10</a:t>
            </a:r>
            <a:r>
              <a:rPr lang="ru-RU" sz="2400" baseline="30000" dirty="0"/>
              <a:t>93</a:t>
            </a:r>
            <a:r>
              <a:rPr lang="ru-RU" sz="2400" dirty="0"/>
              <a:t> бит информации необходимо 7,36*10</a:t>
            </a:r>
            <a:r>
              <a:rPr lang="ru-RU" sz="2400" baseline="30000" dirty="0"/>
              <a:t>45</a:t>
            </a:r>
            <a:r>
              <a:rPr lang="ru-RU" sz="2400" dirty="0"/>
              <a:t> </a:t>
            </a:r>
            <a:r>
              <a:rPr lang="ru-RU" sz="2400" i="1" dirty="0"/>
              <a:t>г.</a:t>
            </a:r>
            <a:r>
              <a:rPr lang="ru-RU" sz="2400" dirty="0"/>
              <a:t> ядерного топлива. Если предположить, как это сделал </a:t>
            </a:r>
            <a:r>
              <a:rPr lang="ru-RU" sz="2400" dirty="0" err="1"/>
              <a:t>Бремерманн</a:t>
            </a:r>
            <a:r>
              <a:rPr lang="ru-RU" sz="2400" dirty="0"/>
              <a:t>, что масса процессорной системы равна массе Земли, то при записи 10</a:t>
            </a:r>
            <a:r>
              <a:rPr lang="ru-RU" sz="2400" baseline="30000" dirty="0"/>
              <a:t>93</a:t>
            </a:r>
            <a:r>
              <a:rPr lang="ru-RU" sz="2400" dirty="0"/>
              <a:t> бит отношение массы требуемого топлива к массе процессорной системы составит примерно 10</a:t>
            </a:r>
            <a:r>
              <a:rPr lang="ru-RU" sz="2400" baseline="30000" dirty="0"/>
              <a:t>18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9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7040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076818"/>
            <a:ext cx="8784976" cy="417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Используя предел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Бремерманна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У. Росс Эшби подсчитал, что вся информация, используемая мировой наукой, какой бы она не стала в будущем, не сможет превзойти объем 10</a:t>
            </a:r>
            <a:r>
              <a:rPr lang="ru-RU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бит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Нетрудно подсчитать, подставляя 10</a:t>
            </a:r>
            <a:r>
              <a:rPr lang="ru-RU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бит  в выражение (1.4), что для достижения этого предела нашей информационной Вселенной, необходимо 7,36*10</a:t>
            </a:r>
            <a:r>
              <a:rPr lang="ru-RU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массы ядерного топлива, что составляет примерно треть массы Солнца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8163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что при огромных объемах вычислений узким местом  становится не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масса и быстродействие процессора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энергия, необходимая для выполнения вычислений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9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394692"/>
            <a:ext cx="878497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является нормой для вещественно-энергетических технологий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Возвращаясь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трансвычислительной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задаче, со сто буквенными комбинациями русского языка обнаруживаем, что даже записать исходное множество комбинаций 32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≈3,27*10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некоторый гипотетический регистр мы не сможем по энергетическим соображениям, так как потребуется более чем 10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массы ядерного топлива, в то время как масса нашей Вселенной составляет всего 10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Во-первых, Природа, по-видимому, "идет" другим путем; у нее иная "технология проектирования", тем более, что упомянутая задача не идет ни в какое сравнение с конструированием человеческого мозга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marR="85725" indent="6350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 возникновения жизни случайным перебором составляет 10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-260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289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795769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Во-вторых, традиционные компьютерные технологии должны пополниться, квантовыми компьютерными технологиями (они находятся на стадии лабораторных исследований). Например, задачу, связанную с отбором системы множеств из 32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≈3,27*10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комбинаций, удовлетворяющую заданному критерию, мог бы решить квантовый компьютер, содержащий 500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кубитов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кубит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квантовый бит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может одновременно находиться в состоянии и "0" и "1").</a:t>
            </a:r>
          </a:p>
          <a:p>
            <a:pPr indent="35560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Т.е.,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проводя аналогию с простейшей системой, состоящей из 500 монет. Эта система позволяет сгенерировать (путем бросания монет) любую сто буквенную комбинацию с вероятностью 32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 монет на одну букву).  А далее мы имеем то, что описано выше.</a:t>
            </a:r>
          </a:p>
        </p:txBody>
      </p:sp>
    </p:spTree>
    <p:extLst>
      <p:ext uri="{BB962C8B-B14F-4D97-AF65-F5344CB8AC3E}">
        <p14:creationId xmlns:p14="http://schemas.microsoft.com/office/powerpoint/2010/main" val="25338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2377" y="517803"/>
            <a:ext cx="871296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/>
            <a:r>
              <a:rPr lang="ru-RU" sz="2400" dirty="0"/>
              <a:t>Информационная технология как научное направление является неотъемлемой частью  </a:t>
            </a:r>
            <a:r>
              <a:rPr lang="ru-RU" sz="2400" b="1" dirty="0"/>
              <a:t>системы научного знания</a:t>
            </a:r>
            <a:r>
              <a:rPr lang="ru-RU" sz="2400" dirty="0"/>
              <a:t>, поэтому уяснить ее роль и место в этой системе можно только во взаимосвязи с другими родственными направлениями, такими как </a:t>
            </a:r>
            <a:r>
              <a:rPr lang="ru-RU" sz="2400" b="1" dirty="0"/>
              <a:t>теория автоматического управления, кибернетика, системотехника и информатика</a:t>
            </a:r>
            <a:r>
              <a:rPr lang="ru-RU" sz="2400" dirty="0"/>
              <a:t>.</a:t>
            </a:r>
          </a:p>
          <a:p>
            <a:pPr indent="358775" algn="just"/>
            <a:r>
              <a:rPr lang="ru-RU" sz="2400" dirty="0"/>
              <a:t>В качестве отправной точки выберем системотехнику. Объектом исследования системотехники являются </a:t>
            </a:r>
            <a:r>
              <a:rPr lang="ru-RU" sz="2400" i="1" dirty="0"/>
              <a:t>сложные технические комплексы </a:t>
            </a:r>
            <a:r>
              <a:rPr lang="ru-RU" sz="2400" dirty="0"/>
              <a:t>(СТК), а предметом исследования </a:t>
            </a:r>
            <a:r>
              <a:rPr lang="ru-RU" sz="2400" dirty="0" smtClean="0"/>
              <a:t>– </a:t>
            </a:r>
            <a:r>
              <a:rPr lang="ru-RU" sz="2400" i="1" dirty="0" smtClean="0"/>
              <a:t>процесс </a:t>
            </a:r>
            <a:r>
              <a:rPr lang="ru-RU" sz="2400" i="1" dirty="0"/>
              <a:t>создания</a:t>
            </a:r>
            <a:r>
              <a:rPr lang="ru-RU" sz="2400" dirty="0"/>
              <a:t>, использования, совершенствования и ликвидации СТК. Системотехника имеет ряд направлений: военная системотехника, радиолокационная системотехника и др. Основным методом системотехники является системный подход, который нашел воплощение в методологии системного анализа.</a:t>
            </a:r>
          </a:p>
          <a:p>
            <a:pPr indent="358775" algn="just"/>
            <a:r>
              <a:rPr lang="ru-RU" sz="2400" dirty="0" smtClean="0"/>
              <a:t> </a:t>
            </a:r>
            <a:endParaRPr lang="ru-RU" sz="2400" dirty="0"/>
          </a:p>
          <a:p>
            <a:pPr indent="358775" algn="just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784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795769"/>
            <a:ext cx="87849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Иначе работает гипотетический 500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кубитовый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компьютер В процессе эксперимента он имеет состояние в 2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мерном гильбертовом пространстве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обобщение евклидова пространства, допускающее бесконечную размерность </a:t>
            </a:r>
            <a:r>
              <a:rPr lang="ru-RU" sz="2400" dirty="0" smtClean="0"/>
              <a:t>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допланковский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уровень). В результате  измерения параллельно формируется 500-мерный бинарный вектор (сто буквенная комбинация), но с высокой вероятностью, определяемой перепутыванием (сцеплением)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кубитов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560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Важны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момента: во-первых, большая экономия энергии; а во-вторых, возможность формирования определенных свойств. Однако здесь возникает масса вопросов.</a:t>
            </a:r>
          </a:p>
        </p:txBody>
      </p:sp>
    </p:spTree>
    <p:extLst>
      <p:ext uri="{BB962C8B-B14F-4D97-AF65-F5344CB8AC3E}">
        <p14:creationId xmlns:p14="http://schemas.microsoft.com/office/powerpoint/2010/main" val="19648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795769"/>
            <a:ext cx="87849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/>
            <a:r>
              <a:rPr lang="ru-RU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обладать следующими свойствам: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 или членимость (раздробляемость);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существенных устойчивых связей (отношение) между элементами и их свойствами превосходящих по силе связи этих элементов с элементами не входящими в систему.</a:t>
            </a:r>
          </a:p>
          <a:p>
            <a:pPr indent="355600"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 числу основных характеристик связей относится: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Физическое наполнение;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Направленность;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(сила);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в системе.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5516" y="703436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физическому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направлению связи делятся на: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Вещественные;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Энергетические;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Смешанные;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Ненаполненные (отношения).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четыре вида связи предполагают существование некоторого физического канала по которому осуществляется обмен (вещественный, энергетический, информационный).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направлению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связи делят: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Прямые;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Обратные;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Нейтральные.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4163" y="611103"/>
            <a:ext cx="87849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взаимодействия и энергетических связей оцениваются по интенсивности взаимодействия или энергии.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информационных системах – величиной потока информации и скоростью передачи информации.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определённой организации третье свойство системы проявляется в снижении энтропии (степени неопределённости) системы по сравнению с энтропией системообразующий фактор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H(S)&lt;&lt;H(F)=log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(f1*f2*…*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энтропия системообразующих факторов;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энтропия системы;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– количество возможных состояний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-го фактора.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системообразующим факторам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-факторам) относится число элементов системы, число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системнозначимых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факторов, число существенных связей, число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системнозначимых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свойств связей, число квантов в пространстве, число квантов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3602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80435"/>
            <a:ext cx="878497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связи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системе определяется характером её влияния на ход процесса. В этом смысле различают связи: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Усиливающие;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Ограничивающие;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Селектирующие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Преобразующие;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Координирующие и др.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интегративных качеств (эмерджентных свойств), т.е., таких качеств, которые присущи только к системе в целом, но не свойственны ни одному из его элементов в отдельности.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9062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80435"/>
            <a:ext cx="87849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реальном мире любую ситуацию можно охарактеризовать следующим образом. </a:t>
            </a:r>
            <a:endParaRPr lang="ru-RU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указать, какие объекты участвуют в ситуации. Во-вторых, определить, в какие отношения вступают объекты. Наконец, указать свойства объектов и свойства отношений. Таким образом  можно передать знания об очень широком классе ситуаций. </a:t>
            </a:r>
            <a:endParaRPr lang="ru-RU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Дано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“Студент Максимов сдал экзамен по химии”. В этой ситуации выделяем объекты: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Максимов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Отношения между объектами передаются с помощью глаголов. В нашем случае отношением является глагол  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сдать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Свойством Максимова является &lt;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Свойством экзамена является     &lt;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химии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Свойством отношения &lt;сдать&gt; является время и характер действия (в нашем случае – это прошедшее время).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18864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 иллюстрации связей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188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80435"/>
            <a:ext cx="87849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400" dirty="0"/>
              <a:t>Таким образом, описываемую ситуацию можно было бы представить с помощью следующей спецификации (на некотором полуформальном языке):</a:t>
            </a:r>
          </a:p>
          <a:p>
            <a:r>
              <a:rPr lang="ru-RU" altLang="ru-RU" sz="2400" b="1" dirty="0"/>
              <a:t>  </a:t>
            </a:r>
            <a:r>
              <a:rPr lang="en-US" altLang="ru-RU" sz="2400" b="1" dirty="0"/>
              <a:t>Situation</a:t>
            </a:r>
            <a:r>
              <a:rPr lang="ru-RU" altLang="ru-RU" sz="2400" dirty="0"/>
              <a:t> : Сессия</a:t>
            </a:r>
          </a:p>
          <a:p>
            <a:r>
              <a:rPr lang="ru-RU" altLang="ru-RU" sz="2400" b="1" dirty="0"/>
              <a:t>  </a:t>
            </a:r>
            <a:r>
              <a:rPr lang="en-US" altLang="ru-RU" sz="2400" b="1" dirty="0"/>
              <a:t>Objects</a:t>
            </a:r>
            <a:r>
              <a:rPr lang="ru-RU" altLang="ru-RU" sz="2400" dirty="0"/>
              <a:t>: Максимов(студент), экзамен (по химии)</a:t>
            </a:r>
          </a:p>
          <a:p>
            <a:r>
              <a:rPr lang="ru-RU" altLang="ru-RU" sz="2400" b="1" dirty="0"/>
              <a:t>  </a:t>
            </a:r>
            <a:r>
              <a:rPr lang="en-US" altLang="ru-RU" sz="2400" b="1" dirty="0"/>
              <a:t>Relation</a:t>
            </a:r>
            <a:r>
              <a:rPr lang="ru-RU" altLang="ru-RU" sz="2400" dirty="0"/>
              <a:t>: Сдать[Максимов, Экзамен] (</a:t>
            </a:r>
            <a:r>
              <a:rPr lang="en-US" altLang="ru-RU" sz="2400" dirty="0"/>
              <a:t>past time</a:t>
            </a:r>
            <a:r>
              <a:rPr lang="ru-RU" altLang="ru-RU" sz="2400" dirty="0"/>
              <a:t>)</a:t>
            </a:r>
          </a:p>
          <a:p>
            <a:r>
              <a:rPr lang="ru-RU" altLang="ru-RU" sz="2400" b="1" dirty="0"/>
              <a:t>Спецификацию</a:t>
            </a:r>
            <a:r>
              <a:rPr lang="ru-RU" altLang="ru-RU" sz="2400" dirty="0"/>
              <a:t> можно охарактеризовать как описание предметной ситуации (проблемы, задачи) на формализованном языке. Спецификацию можно усложнить, если включить в нее </a:t>
            </a:r>
            <a:r>
              <a:rPr lang="ru-RU" altLang="ru-RU" sz="2400" i="1" dirty="0"/>
              <a:t>возможные</a:t>
            </a:r>
            <a:r>
              <a:rPr lang="ru-RU" altLang="ru-RU" sz="2400" dirty="0"/>
              <a:t> и </a:t>
            </a:r>
            <a:r>
              <a:rPr lang="ru-RU" altLang="ru-RU" sz="2400" i="1" dirty="0"/>
              <a:t>необходимые</a:t>
            </a:r>
            <a:r>
              <a:rPr lang="ru-RU" altLang="ru-RU" sz="2400" dirty="0"/>
              <a:t> действия, тем самым задав некую динамику развертывания ситуации. Для подобных спецификаций становится актуальной задача: определить последовательность действий, которая могла бы привести к некоторой желаемой  (или не желаемой) ситуации.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18864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 иллюстрации связей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448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80435"/>
            <a:ext cx="87849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400" dirty="0"/>
              <a:t>Подобные спецификации строятся в языках моделирования сигналов и схем. Построенную выше спецификацию можно отобразить в форме </a:t>
            </a:r>
            <a:r>
              <a:rPr lang="ru-RU" altLang="ru-RU" sz="2400" dirty="0" smtClean="0"/>
              <a:t>сети</a:t>
            </a:r>
          </a:p>
          <a:p>
            <a:endParaRPr lang="ru-RU" alt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18864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 иллюстрации связей </a:t>
            </a:r>
            <a:endParaRPr lang="ru-RU" sz="2400" b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983552"/>
              </p:ext>
            </p:extLst>
          </p:nvPr>
        </p:nvGraphicFramePr>
        <p:xfrm>
          <a:off x="2195736" y="2348880"/>
          <a:ext cx="4997396" cy="3850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Точечный рисунок" r:id="rId3" imgW="2200582" imgH="1695687" progId="PBrush">
                  <p:embed/>
                </p:oleObj>
              </mc:Choice>
              <mc:Fallback>
                <p:oleObj name="Точечный рисунок" r:id="rId3" imgW="2200582" imgH="1695687" progId="PBrush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348880"/>
                        <a:ext cx="4997396" cy="3850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5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80435"/>
            <a:ext cx="87849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400" dirty="0"/>
              <a:t>Объекты, отношения и свойства отображаются на семантической сети различными типами вершин. Ситуации могут образовывать целые сценарии. Например, рассмотрим второй фрагмент: “Экзамен по химии принимал профессор </a:t>
            </a:r>
            <a:r>
              <a:rPr lang="en-US" altLang="ru-RU" sz="2400" dirty="0"/>
              <a:t>ZZZ</a:t>
            </a:r>
            <a:r>
              <a:rPr lang="ru-RU" altLang="ru-RU" sz="2400" dirty="0"/>
              <a:t>”. Объединенная семантическая сеть представлена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18864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 иллюстрации связей </a:t>
            </a:r>
            <a:endParaRPr lang="ru-RU" sz="2400" b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393756"/>
              </p:ext>
            </p:extLst>
          </p:nvPr>
        </p:nvGraphicFramePr>
        <p:xfrm>
          <a:off x="1259632" y="2919427"/>
          <a:ext cx="6878638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Точечный рисунок" r:id="rId3" imgW="3296110" imgH="1657581" progId="PBrush">
                  <p:embed/>
                </p:oleObj>
              </mc:Choice>
              <mc:Fallback>
                <p:oleObj name="Точечный рисунок" r:id="rId3" imgW="3296110" imgH="1657581" progId="PBrush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919427"/>
                        <a:ext cx="6878638" cy="345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9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2377" y="764704"/>
            <a:ext cx="87129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/>
            <a:r>
              <a:rPr lang="ru-RU" sz="2200" dirty="0" smtClean="0"/>
              <a:t>Понятие </a:t>
            </a:r>
            <a:r>
              <a:rPr lang="ru-RU" sz="2200" dirty="0"/>
              <a:t>«</a:t>
            </a:r>
            <a:r>
              <a:rPr lang="ru-RU" sz="2200" dirty="0" smtClean="0"/>
              <a:t>система» связано с большим количеством </a:t>
            </a:r>
            <a:r>
              <a:rPr lang="ru-RU" sz="2200" dirty="0"/>
              <a:t>литературных источников, </a:t>
            </a:r>
            <a:r>
              <a:rPr lang="ru-RU" sz="2200" dirty="0" smtClean="0"/>
              <a:t>до </a:t>
            </a:r>
            <a:r>
              <a:rPr lang="ru-RU" sz="2200" dirty="0"/>
              <a:t>сих пор так и не существует общепринятого толкования понятия «система». </a:t>
            </a:r>
          </a:p>
          <a:p>
            <a:pPr indent="358775" algn="just"/>
            <a:r>
              <a:rPr lang="ru-RU" sz="2200" dirty="0"/>
              <a:t>Приведем некоторые дефиниции понятия </a:t>
            </a:r>
            <a:r>
              <a:rPr lang="ru-RU" sz="2200" dirty="0" smtClean="0"/>
              <a:t>«</a:t>
            </a:r>
            <a:r>
              <a:rPr lang="ru-RU" sz="2200" b="1" dirty="0" smtClean="0"/>
              <a:t>система</a:t>
            </a:r>
            <a:r>
              <a:rPr lang="ru-RU" sz="2200" dirty="0" smtClean="0"/>
              <a:t>». </a:t>
            </a:r>
            <a:r>
              <a:rPr lang="ru-RU" sz="2200" dirty="0"/>
              <a:t>Под системой понимается: </a:t>
            </a:r>
          </a:p>
          <a:p>
            <a:pPr indent="447675" algn="just">
              <a:buFont typeface="Arial" pitchFamily="34" charset="0"/>
              <a:buChar char="•"/>
            </a:pPr>
            <a:r>
              <a:rPr lang="ru-RU" sz="2200" dirty="0"/>
              <a:t>комплекс элементов, находящихся во взаимодействии (Л. </a:t>
            </a:r>
            <a:r>
              <a:rPr lang="ru-RU" sz="2200" dirty="0" err="1"/>
              <a:t>Берталанфи</a:t>
            </a:r>
            <a:r>
              <a:rPr lang="ru-RU" sz="2200" dirty="0"/>
              <a:t>);</a:t>
            </a:r>
          </a:p>
          <a:p>
            <a:pPr indent="447675" algn="just">
              <a:buFont typeface="Arial" pitchFamily="34" charset="0"/>
              <a:buChar char="•"/>
            </a:pPr>
            <a:r>
              <a:rPr lang="ru-RU" sz="2200" dirty="0"/>
              <a:t>множество объектов вместе с отношениями между объектами и между их атрибутами </a:t>
            </a:r>
            <a:r>
              <a:rPr lang="ru-RU" sz="2200" dirty="0" smtClean="0"/>
              <a:t>(</a:t>
            </a:r>
            <a:r>
              <a:rPr lang="ru-RU" sz="2400" i="1" dirty="0" smtClean="0"/>
              <a:t>А. Холл, </a:t>
            </a:r>
            <a:r>
              <a:rPr lang="ru-RU" sz="2400" i="1" dirty="0"/>
              <a:t>Р</a:t>
            </a:r>
            <a:r>
              <a:rPr lang="ru-RU" sz="2400" i="1" dirty="0" smtClean="0"/>
              <a:t>. </a:t>
            </a:r>
            <a:r>
              <a:rPr lang="ru-RU" sz="2400" i="1" dirty="0" err="1" smtClean="0"/>
              <a:t>Фейджин</a:t>
            </a:r>
            <a:r>
              <a:rPr lang="ru-RU" sz="2200" dirty="0" smtClean="0"/>
              <a:t>);</a:t>
            </a:r>
            <a:endParaRPr lang="ru-RU" sz="2200" dirty="0"/>
          </a:p>
          <a:p>
            <a:pPr indent="447675" algn="just">
              <a:buFont typeface="Arial" pitchFamily="34" charset="0"/>
              <a:buChar char="•"/>
            </a:pPr>
            <a:r>
              <a:rPr lang="ru-RU" sz="2200" dirty="0"/>
              <a:t>отображение входов и состояний объекта в выходах объекта (М. </a:t>
            </a:r>
            <a:r>
              <a:rPr lang="ru-RU" sz="2200" dirty="0" err="1"/>
              <a:t>Месарович</a:t>
            </a:r>
            <a:r>
              <a:rPr lang="ru-RU" sz="2200" dirty="0"/>
              <a:t>);</a:t>
            </a:r>
          </a:p>
          <a:p>
            <a:pPr indent="447675" algn="just">
              <a:buFont typeface="Arial" pitchFamily="34" charset="0"/>
              <a:buChar char="•"/>
            </a:pPr>
            <a:r>
              <a:rPr lang="ru-RU" sz="2200" dirty="0"/>
              <a:t>множество взаимосвязанных элементов, каждый из которых связан прямо или косвенно с каждым другим элементом, а два любых подмножества этого множества не могут быть независимыми (Р. </a:t>
            </a:r>
            <a:r>
              <a:rPr lang="ru-RU" sz="2200" dirty="0" err="1"/>
              <a:t>Акофф</a:t>
            </a:r>
            <a:r>
              <a:rPr lang="ru-RU" sz="2200" dirty="0"/>
              <a:t>, Ф. Эмери).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24957" y="243390"/>
            <a:ext cx="4867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Дефиниции понятия "система"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6320" y="1412776"/>
            <a:ext cx="79928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/>
            <a:r>
              <a:rPr lang="ru-RU" sz="2600" dirty="0"/>
              <a:t>Эти и другие определения, в общем, сводятся к тому, что </a:t>
            </a:r>
            <a:r>
              <a:rPr lang="ru-RU" sz="2600" b="1" dirty="0"/>
              <a:t>система представляет собой совокупность взаимосвязанных элементов (объектов) любой природы, образующих единое целое. </a:t>
            </a:r>
            <a:endParaRPr lang="en-US" sz="2600" b="1" dirty="0" smtClean="0"/>
          </a:p>
          <a:p>
            <a:pPr indent="358775" algn="just"/>
            <a:r>
              <a:rPr lang="ru-RU" sz="2600" dirty="0" smtClean="0"/>
              <a:t>Однако </a:t>
            </a:r>
            <a:r>
              <a:rPr lang="ru-RU" sz="2600" dirty="0"/>
              <a:t>никакая дефиниция  не позволяет уяснить сущность системы, поэтому обычно прибегают к рассмотрению основных свойств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6982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1760" y="44624"/>
            <a:ext cx="3997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Основные свойства системы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404664"/>
            <a:ext cx="869474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Любая система обладает многочисленными свойствами, однако </a:t>
            </a:r>
            <a:r>
              <a:rPr lang="ru-RU" sz="2200" dirty="0" err="1"/>
              <a:t>системаобразующих</a:t>
            </a:r>
            <a:r>
              <a:rPr lang="ru-RU" sz="2200" dirty="0"/>
              <a:t> свойств немного. Рассмотрим основные (главные) свойства системы.</a:t>
            </a:r>
          </a:p>
          <a:p>
            <a:r>
              <a:rPr lang="ru-RU" sz="2200" dirty="0" smtClean="0"/>
              <a:t>1</a:t>
            </a:r>
            <a:r>
              <a:rPr lang="en-US" sz="2200" dirty="0" smtClean="0"/>
              <a:t>)</a:t>
            </a:r>
            <a:r>
              <a:rPr lang="ru-RU" sz="2200" dirty="0"/>
              <a:t> </a:t>
            </a:r>
            <a:r>
              <a:rPr lang="ru-RU" sz="2200" b="1" dirty="0"/>
              <a:t>Система обладает интегративными (эмерджентными) свойствами</a:t>
            </a:r>
            <a:r>
              <a:rPr lang="ru-RU" sz="2200" dirty="0"/>
              <a:t>.</a:t>
            </a:r>
          </a:p>
          <a:p>
            <a:r>
              <a:rPr lang="ru-RU" sz="2200" u="sng" dirty="0"/>
              <a:t>Интегративные или эмерджентные свойства</a:t>
            </a:r>
            <a:r>
              <a:rPr lang="ru-RU" sz="2200" dirty="0"/>
              <a:t> </a:t>
            </a:r>
            <a:r>
              <a:rPr lang="ru-RU" sz="2200" dirty="0" smtClean="0"/>
              <a:t>– это такие </a:t>
            </a:r>
            <a:r>
              <a:rPr lang="ru-RU" sz="2200" dirty="0"/>
              <a:t>свойства  системы, которые присущи только системе в целом, но не свойственны ни одному из ее элементов (или совокупности элементов) в отдельности.</a:t>
            </a:r>
          </a:p>
          <a:p>
            <a:r>
              <a:rPr lang="ru-RU" sz="2200" dirty="0"/>
              <a:t>Рассматривая некоторый объект, мы обнаруживаем, что его свойства отличаются от свойств окружающей среды. Исследуя его (объекта) элементы по отдельности мы обнаруживаем, что они такими свойствами не обладают. </a:t>
            </a:r>
            <a:r>
              <a:rPr lang="ru-RU" sz="2200" dirty="0" smtClean="0"/>
              <a:t>В </a:t>
            </a:r>
            <a:r>
              <a:rPr lang="ru-RU" sz="2200" dirty="0"/>
              <a:t>качестве примера рассмотрим таджикский способ перехода через горную реку. То, что не под силу одному человеку может сделать группа людей, соединившихся руками на уровне плеч в кольцо (так танцуют гуцулы). Наконец, вспомните описание охоты первобытных людей на мамонта. Эмерджентным свойством обладает и волчья стая, охотящаяся на крупное животное. </a:t>
            </a:r>
          </a:p>
        </p:txBody>
      </p:sp>
    </p:spTree>
    <p:extLst>
      <p:ext uri="{BB962C8B-B14F-4D97-AF65-F5344CB8AC3E}">
        <p14:creationId xmlns:p14="http://schemas.microsoft.com/office/powerpoint/2010/main" val="21945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1760" y="44624"/>
            <a:ext cx="3997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Основные свойства системы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404664"/>
            <a:ext cx="869474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2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ru-RU" sz="2400" b="1" dirty="0"/>
              <a:t>Система обладает  целостностью</a:t>
            </a:r>
            <a:r>
              <a:rPr lang="ru-RU" sz="2400" dirty="0"/>
              <a:t>.</a:t>
            </a:r>
          </a:p>
          <a:p>
            <a:r>
              <a:rPr lang="ru-RU" sz="2400" dirty="0"/>
              <a:t>Система хотя и состоит из элементов, но это нечто целое. Элементы, составляющие систему, могут в свою очередь быть системами, но для системы это элементы. Она использует только определенные их свойства.</a:t>
            </a:r>
          </a:p>
          <a:p>
            <a:r>
              <a:rPr lang="ru-RU" sz="2400" dirty="0"/>
              <a:t>Например, элементом в таджикском способе перехода через  реку является человек. Причем это может любой человек (сегодня один, завтра другой). В испортившихся часах мастер заменит деталь, и они снова приобретут свойство показывать время. </a:t>
            </a:r>
            <a:r>
              <a:rPr lang="ru-RU" sz="2400" dirty="0" smtClean="0"/>
              <a:t>Данная </a:t>
            </a:r>
            <a:r>
              <a:rPr lang="ru-RU" sz="2400" dirty="0"/>
              <a:t>особенность системы, </a:t>
            </a:r>
            <a:r>
              <a:rPr lang="ru-RU" sz="2400" dirty="0" smtClean="0"/>
              <a:t>поможет </a:t>
            </a:r>
            <a:r>
              <a:rPr lang="ru-RU" sz="2400" dirty="0"/>
              <a:t>уяснению очень </a:t>
            </a:r>
            <a:r>
              <a:rPr lang="ru-RU" sz="2400" dirty="0" smtClean="0"/>
              <a:t>непростое понятие </a:t>
            </a:r>
            <a:r>
              <a:rPr lang="ru-RU" sz="2400" dirty="0"/>
              <a:t>структуры системы.</a:t>
            </a:r>
          </a:p>
          <a:p>
            <a:r>
              <a:rPr lang="ru-RU" sz="2400" dirty="0"/>
              <a:t>В свою очередь система может входить в качестве  элемента в более сложную (вышестоящую) систему, так что, как правило, имеет место иерархическая взаимосвязь объектов, в том числе и в самой системе. В этом плане часто используют термины: надсистема, система, подсистема. </a:t>
            </a:r>
          </a:p>
        </p:txBody>
      </p:sp>
    </p:spTree>
    <p:extLst>
      <p:ext uri="{BB962C8B-B14F-4D97-AF65-F5344CB8AC3E}">
        <p14:creationId xmlns:p14="http://schemas.microsoft.com/office/powerpoint/2010/main" val="1515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1760" y="44624"/>
            <a:ext cx="3997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Основные свойства системы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404664"/>
            <a:ext cx="86947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3) </a:t>
            </a:r>
            <a:r>
              <a:rPr lang="ru-RU" sz="2400" b="1" dirty="0"/>
              <a:t>В системе имеются существенные устойчивые связи.</a:t>
            </a:r>
            <a:endParaRPr lang="ru-RU" sz="2400" dirty="0"/>
          </a:p>
          <a:p>
            <a:r>
              <a:rPr lang="ru-RU" sz="2400" dirty="0"/>
              <a:t>Целостность системы обеспечивают устойчивые связи, которые, можно интерпретировать как некоторое множество физических каналов (трактов), по которым между элементами системы (или ее подсистемами) и системы с окружающей средой осуществляется обмен (метаболизм) энергией, веществом и информацией. При этом связи могут различаться мощностью (интенсивность потока вещества или энергии, скоростью передачи информации), направленностью (прямые, обратные) и ролью в системе (усиление, преобразование, координация и др.). Такой метаболизм по существу представляет собой «технологию» существования системы.</a:t>
            </a:r>
          </a:p>
          <a:p>
            <a:r>
              <a:rPr lang="ru-RU" sz="2400" dirty="0"/>
              <a:t>Система может быть и абстрактной: моделью или теорией. В этом случае говорят не о связях, а об отношениях между элементами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293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1760" y="44624"/>
            <a:ext cx="3997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Основные свойства системы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2952" y="1628800"/>
            <a:ext cx="869474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/>
            <a:r>
              <a:rPr lang="ru-RU" sz="2200" dirty="0"/>
              <a:t>Наличие существенных устойчивых связей в системе накладывает определенные ограничения на степень свободы ее элементов. Например, человек в кольце таджикского способа может перемещаться только месте с кольцом. Но именно эта несвобода и обеспечивают такой системе ее эмерджентное свойство: возможность прейти реку. Отметим, что у людей, входящих в кольцо одна цель </a:t>
            </a:r>
            <a:r>
              <a:rPr lang="ru-RU" sz="2200" dirty="0" smtClean="0"/>
              <a:t>– перейти реку</a:t>
            </a:r>
            <a:r>
              <a:rPr lang="ru-RU" sz="2200" dirty="0"/>
              <a:t>, она-то их и объединяет; а действия (функции), которые они совершают для достижения этой цели и составляют технологию («технологию кольца»). То же, что остается неизменным в процессе существования  данного кольца является его </a:t>
            </a:r>
            <a:r>
              <a:rPr lang="ru-RU" sz="2200" dirty="0" smtClean="0"/>
              <a:t>структурой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6570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7040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4702" y="398331"/>
            <a:ext cx="87047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dirty="0"/>
              <a:t>Приобретая (посредством связей) эмерджентные свойства, система "платит" несвободой своих элементов, и тем самым ограничивает пространство своих возможных состояний (пространство свободы системы). При этом поведение системы (без потерь качества) возможно только в рамках этого ограниченного пространства. Примером объекта, обладающего уникальной свободой, основанной на уникальной же несвободе, является человек. Именно несвобода физическая и духовная дает человеку (и еще в большей степени человечеству) эмерджентные свойства, отличающие его от остального живого мира.  </a:t>
            </a:r>
          </a:p>
          <a:p>
            <a:pPr indent="447675" algn="just"/>
            <a:r>
              <a:rPr lang="ru-RU" sz="2400" dirty="0"/>
              <a:t>Элементов в системе может быть много, при этом количество возможных состояний системы становится невероятно большим, таким, что исследование свойств системы приобретает характер </a:t>
            </a:r>
            <a:r>
              <a:rPr lang="ru-RU" sz="2400" dirty="0" err="1"/>
              <a:t>трансвычислительной</a:t>
            </a:r>
            <a:r>
              <a:rPr lang="ru-RU" sz="2400" dirty="0"/>
              <a:t> задачи. Важно представить себе, на сколько связи между элементами  системы ограничивают степень ее свободы.</a:t>
            </a:r>
          </a:p>
        </p:txBody>
      </p:sp>
    </p:spTree>
    <p:extLst>
      <p:ext uri="{BB962C8B-B14F-4D97-AF65-F5344CB8AC3E}">
        <p14:creationId xmlns:p14="http://schemas.microsoft.com/office/powerpoint/2010/main" val="18735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4092</TotalTime>
  <Words>1491</Words>
  <Application>Microsoft Office PowerPoint</Application>
  <PresentationFormat>Экран (4:3)</PresentationFormat>
  <Paragraphs>147</Paragraphs>
  <Slides>28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Batang</vt:lpstr>
      <vt:lpstr>Calibri</vt:lpstr>
      <vt:lpstr>Calibri Light</vt:lpstr>
      <vt:lpstr>Times New Roman</vt:lpstr>
      <vt:lpstr>Office Theme</vt:lpstr>
      <vt:lpstr>Точечный рисунок</vt:lpstr>
      <vt:lpstr>ОСНОВЫ ИНФОРМАЦИОННЫХ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Жариков</dc:creator>
  <cp:lastModifiedBy>Тиханович Т.В.</cp:lastModifiedBy>
  <cp:revision>112</cp:revision>
  <cp:lastPrinted>2021-09-17T09:27:30Z</cp:lastPrinted>
  <dcterms:created xsi:type="dcterms:W3CDTF">2017-06-11T10:47:44Z</dcterms:created>
  <dcterms:modified xsi:type="dcterms:W3CDTF">2022-09-16T13:46:09Z</dcterms:modified>
</cp:coreProperties>
</file>