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C0"/>
    <a:srgbClr val="02376D"/>
    <a:srgbClr val="163163"/>
    <a:srgbClr val="345C93"/>
    <a:srgbClr val="1C3161"/>
    <a:srgbClr val="20386A"/>
    <a:srgbClr val="040B29"/>
    <a:srgbClr val="325992"/>
    <a:srgbClr val="274A7A"/>
    <a:srgbClr val="3E6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84" autoAdjust="0"/>
    <p:restoredTop sz="94629" autoAdjust="0"/>
  </p:normalViewPr>
  <p:slideViewPr>
    <p:cSldViewPr>
      <p:cViewPr varScale="1">
        <p:scale>
          <a:sx n="75" d="100"/>
          <a:sy n="75" d="100"/>
        </p:scale>
        <p:origin x="72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78D2F-D1A3-4550-82DC-D986686530F3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D1CA-747C-4662-ACEA-202EED173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CCA2-4E3C-4303-A9F4-38A28A6FCEF8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2B43-97EC-4CAE-8773-143B73EE6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pPr/>
              <a:t>30.09.2019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2" y="1628800"/>
            <a:ext cx="9161588" cy="2664296"/>
            <a:chOff x="0" y="1628800"/>
            <a:chExt cx="9161588" cy="266429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2448272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0" y="407707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Прямоугольник 10"/>
          <p:cNvSpPr/>
          <p:nvPr userDrawn="1"/>
        </p:nvSpPr>
        <p:spPr>
          <a:xfrm>
            <a:off x="12837" y="4293096"/>
            <a:ext cx="9131167" cy="2564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32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833" y="548680"/>
            <a:ext cx="9144000" cy="1080120"/>
          </a:xfrm>
          <a:prstGeom prst="rect">
            <a:avLst/>
          </a:prstGeom>
          <a:gradFill>
            <a:gsLst>
              <a:gs pos="0">
                <a:srgbClr val="20386A"/>
              </a:gs>
              <a:gs pos="50000">
                <a:srgbClr val="1C3161"/>
              </a:gs>
              <a:gs pos="100000">
                <a:srgbClr val="040B2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7" y="698402"/>
            <a:ext cx="600075" cy="71437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35696" y="548680"/>
            <a:ext cx="4248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Б</a:t>
            </a:r>
            <a:r>
              <a:rPr lang="ru-RU" sz="1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ЕЛОРУССКИЙ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Г</a:t>
            </a:r>
            <a:r>
              <a:rPr lang="ru-RU" sz="1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ОСУДАРСТВЕННЫЙ </a:t>
            </a:r>
            <a:r>
              <a:rPr lang="ru-RU" sz="18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УНИВЕРСИТЕТ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 </a:t>
            </a:r>
            <a:r>
              <a:rPr lang="en-US" baseline="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ИНФОРМАТИКИ</a:t>
            </a:r>
            <a:endParaRPr lang="en-US" dirty="0" smtClean="0">
              <a:solidFill>
                <a:schemeClr val="bg1"/>
              </a:solidFill>
              <a:effectLst/>
              <a:latin typeface="Batang" pitchFamily="18" charset="-127"/>
              <a:ea typeface="Batang" pitchFamily="18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 РАДИОЭЛЕКТРОНИКИ</a:t>
            </a:r>
            <a:endParaRPr lang="ru-R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8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2" name="Прямоугольник 11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1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1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DCD4-862B-446B-8D71-FD97D0C6E088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3429-0D34-4D7E-B6F9-4D2BFEC57B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67544" y="1642836"/>
            <a:ext cx="8280920" cy="459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49" cy="5810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5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17637" y="1642836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4652393" y="1637865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5" name="Прямоугольник 14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7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17637" y="1642836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637265" y="1626915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7" name="Прямоугольник 16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78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7" name="Прямоугольник 6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5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9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6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739-27B0-4898-8C6D-14FF6A375064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35042"/>
            <a:ext cx="9144000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ОСНОВЫ ИНФОРМАЦИОННЫХ ТЕХНОЛОГИЙ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8424936" cy="2204864"/>
          </a:xfrm>
        </p:spPr>
        <p:txBody>
          <a:bodyPr numCol="1">
            <a:normAutofit/>
          </a:bodyPr>
          <a:lstStyle/>
          <a:p>
            <a:r>
              <a:rPr lang="ru-RU" sz="2800" b="1" dirty="0" smtClean="0"/>
              <a:t>1.3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Структура, архитектура и цель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569568"/>
            <a:ext cx="9108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2377" y="517803"/>
            <a:ext cx="87129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400" dirty="0" smtClean="0"/>
              <a:t> </a:t>
            </a:r>
            <a:endParaRPr lang="ru-RU" sz="2400" dirty="0"/>
          </a:p>
          <a:p>
            <a:pPr indent="358775" algn="just"/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95736" y="11713"/>
            <a:ext cx="4420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Структура, архитектура и цель системы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4385" y="27793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531595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b="1" dirty="0"/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ее инвариант, это то, что остается неизменным в процессе функционирования системы. Структура сохраняет систему как сущность в процессе вещественного, энергетического и информационного обмена между ее элементами, но до определенного предела, за которым в системе происходят структурные изменения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Вещественный, энергетический и информационный обмен в системе приводит на определенном этапе к качественному изменению ее элементов, а последнее – к определенному изменению структуры системы. В этом плане различают следующие типы структур: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экстенсивные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(рост числа элементов во времени),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редуцирующие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(уменьшение числа элементов),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интенсивные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(рост числа связей и их мощностей при постоянном числе элементов),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деградирующие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(уменьшение числа связей и их мощностей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12845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Важным классификационным признаком системы является ее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сложность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Сложность понятие многогранное. Общепринятого критерия определения сложности системы не существует, так как для того, чтобы его иметь необходимо уметь адекватно описывать системы, а это-то и является проблемой. Обычно используют такие качественные характеристики как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простая,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сложная, очень сложная система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(большая система). Отличительным признаком сложной системы является невозможность ее адекватного формализованного описания.</a:t>
            </a:r>
          </a:p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Структура сложной системы характеризуется многочисленными и разноплановыми аспектами, каждому из которых может быть сопоставлена, в свою очередь, определенная структура (структура аспекта системы).</a:t>
            </a:r>
          </a:p>
        </p:txBody>
      </p:sp>
    </p:spTree>
    <p:extLst>
      <p:ext uri="{BB962C8B-B14F-4D97-AF65-F5344CB8AC3E}">
        <p14:creationId xmlns:p14="http://schemas.microsoft.com/office/powerpoint/2010/main" val="38373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56895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сложной системы ее строение описывают при помощи различных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структурных схем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так, например, внутренне строение АСУ описывают при помощи следующих схем: 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 функции, задачи, процедуры; связи:  информационные);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 устройства, компоненты и комплексы; связи:  линии и каналы связи);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  коллективы людей и отдельные исполнители; связи : информационные, соподчинения и взаимодействия); 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документальных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  неделимые составные части и документы АС; связи: взаимодействия,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входимости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соподчинения);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  алгоритмы; связи: информа­ционные);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(элементы:  программные модули и изделия; связи: управляющие);</a:t>
            </a:r>
          </a:p>
          <a:p>
            <a:pPr indent="3556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формы существования и представления информации в системе;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операции преобразования информации в системе).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568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515895"/>
            <a:ext cx="8568952" cy="523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Порожденная связями элементов, структура системы имеет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(целевую структуру). Для искусственных систем эта цель определяется требованиями пользователя (Заказчика системы), на основе которых формируется архитектура системы.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этом архитектура, характеризуя свойства и принципы построения системы, объединяет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разноплановые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структурные аспекты системы. Разработку архитектуры системы осуществляет главный конструктор (архитектор) системы или менеджер проекта, который обеспечивает, с одной стороны, интерфейс с Заказчиком системы, с другой стороны, с разработчиками компонентов (подсистем) системы.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515895"/>
            <a:ext cx="8568952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508" y="33295"/>
            <a:ext cx="8784976" cy="685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Возникает вопрос: как же оценить качество проектной организации? Для этого существуют стандарты ISO серии 9000 и интегрированная модель уровней зрелости  </a:t>
            </a:r>
            <a:r>
              <a:rPr lang="ru-RU" sz="2100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CMMI. 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 ISO серии 9000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основополагающим стандартам данной серии относятся: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 9000:2005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«Системы менеджмента качества. Основные положения и словарь» (основные положения систем менеджмента качества и терминология);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 9001:2008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«Системы менеджмента качества. Требования» (требования к системам менеджмента качества);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 9004:2009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«Менеджмент для достижения устойчивого успеха организации. Подход с позиции менеджмента качества» (рекомендации по достижению устойчивого успеха любой организацией в сложной, требовательной и постоянно изменяющейся деловой среде</a:t>
            </a:r>
            <a:r>
              <a:rPr lang="ru-RU" sz="2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1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 </a:t>
            </a:r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19011:2002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«Руководящие указания по аудиту систем менеджмента качества и/или систем экологического менеджмента» (указания по принципам и правилам проведения аудита систем менеджмента качества и систем экологического менеджмента )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8316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515895"/>
            <a:ext cx="8568952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100" dirty="0"/>
              <a:t>Названные стандарты применимы к любой предметной области. Построение адекватной систем качества по </a:t>
            </a:r>
            <a:r>
              <a:rPr lang="ru-RU" sz="2100" b="1" dirty="0"/>
              <a:t>ISO </a:t>
            </a:r>
            <a:r>
              <a:rPr lang="ru-RU" sz="2100" dirty="0"/>
              <a:t>к конкретной</a:t>
            </a:r>
            <a:r>
              <a:rPr lang="ru-RU" sz="2100" b="1" dirty="0"/>
              <a:t> </a:t>
            </a:r>
            <a:r>
              <a:rPr lang="ru-RU" sz="2100" dirty="0"/>
              <a:t>предметной области</a:t>
            </a:r>
            <a:r>
              <a:rPr lang="ru-RU" sz="2100" b="1" dirty="0"/>
              <a:t> </a:t>
            </a:r>
            <a:r>
              <a:rPr lang="ru-RU" sz="2100" dirty="0"/>
              <a:t>предполагает использования дополнительных стандартов. Для организаций, занимающихся разработкой программного обеспечения, к таким стандартам относятся:</a:t>
            </a:r>
            <a:r>
              <a:rPr lang="ru-RU" sz="2100" b="1" dirty="0"/>
              <a:t> ISO 9003,   ISO 10007,   ISO 10013,   ISO 12207</a:t>
            </a:r>
            <a:r>
              <a:rPr lang="ru-RU" sz="2100" b="1" dirty="0" smtClean="0"/>
              <a:t>.</a:t>
            </a:r>
            <a:r>
              <a:rPr lang="ru-RU" sz="2100" b="1" dirty="0"/>
              <a:t> Стандарт CMMI</a:t>
            </a:r>
            <a:endParaRPr lang="ru-RU" sz="2100" dirty="0"/>
          </a:p>
          <a:p>
            <a:pPr indent="355600" algn="just"/>
            <a:r>
              <a:rPr lang="ru-RU" sz="2100" dirty="0"/>
              <a:t>Стандарт </a:t>
            </a:r>
            <a:r>
              <a:rPr lang="ru-RU" sz="2100" b="1" dirty="0"/>
              <a:t>CMMI</a:t>
            </a:r>
            <a:r>
              <a:rPr lang="ru-RU" sz="2100" dirty="0"/>
              <a:t> (</a:t>
            </a:r>
            <a:r>
              <a:rPr lang="ru-RU" sz="2100" dirty="0" err="1"/>
              <a:t>Capability</a:t>
            </a:r>
            <a:r>
              <a:rPr lang="ru-RU" sz="2100" dirty="0"/>
              <a:t> </a:t>
            </a:r>
            <a:r>
              <a:rPr lang="ru-RU" sz="2100" dirty="0" err="1"/>
              <a:t>Maturity</a:t>
            </a:r>
            <a:r>
              <a:rPr lang="ru-RU" sz="2100" dirty="0"/>
              <a:t> </a:t>
            </a:r>
            <a:r>
              <a:rPr lang="ru-RU" sz="2100" dirty="0" err="1"/>
              <a:t>Model</a:t>
            </a:r>
            <a:r>
              <a:rPr lang="ru-RU" sz="2100" dirty="0"/>
              <a:t> </a:t>
            </a:r>
            <a:r>
              <a:rPr lang="ru-RU" sz="2100" dirty="0" err="1"/>
              <a:t>Integration</a:t>
            </a:r>
            <a:r>
              <a:rPr lang="ru-RU" sz="2100" dirty="0"/>
              <a:t>; март 2002) вобрал в себя лучшее из частных моделей </a:t>
            </a:r>
            <a:r>
              <a:rPr lang="ru-RU" sz="2100" b="1" dirty="0"/>
              <a:t>CMM</a:t>
            </a:r>
            <a:r>
              <a:rPr lang="ru-RU" sz="2100" dirty="0"/>
              <a:t> (</a:t>
            </a:r>
            <a:r>
              <a:rPr lang="ru-RU" sz="2100" dirty="0" err="1"/>
              <a:t>Capability</a:t>
            </a:r>
            <a:r>
              <a:rPr lang="ru-RU" sz="2100" dirty="0"/>
              <a:t> </a:t>
            </a:r>
            <a:r>
              <a:rPr lang="ru-RU" sz="2100" dirty="0" err="1"/>
              <a:t>Maturity</a:t>
            </a:r>
            <a:r>
              <a:rPr lang="ru-RU" sz="2100" dirty="0"/>
              <a:t> </a:t>
            </a:r>
            <a:r>
              <a:rPr lang="ru-RU" sz="2100" dirty="0" err="1"/>
              <a:t>Model</a:t>
            </a:r>
            <a:r>
              <a:rPr lang="ru-RU" sz="2100" dirty="0"/>
              <a:t>), предложенных в 1987 году американским институтом программной инженерии (</a:t>
            </a:r>
            <a:r>
              <a:rPr lang="ru-RU" sz="2100" b="1" dirty="0"/>
              <a:t>SEI</a:t>
            </a:r>
            <a:r>
              <a:rPr lang="ru-RU" sz="2100" dirty="0"/>
              <a:t>). Эта модель содержит 5 уровней</a:t>
            </a:r>
            <a:r>
              <a:rPr lang="ru-RU" sz="2100" b="1" dirty="0"/>
              <a:t> </a:t>
            </a:r>
            <a:r>
              <a:rPr lang="ru-RU" sz="2100" dirty="0"/>
              <a:t>зрелости и позволяет организации не только оценить уровень ее зрелости, но и помогает в совершенствовании процесса управления разработкой программного  обеспечения</a:t>
            </a:r>
            <a:r>
              <a:rPr lang="ru-RU" sz="2100" dirty="0" smtClean="0"/>
              <a:t>.</a:t>
            </a:r>
          </a:p>
          <a:p>
            <a:r>
              <a:rPr lang="ru-RU" sz="2100" b="1" dirty="0"/>
              <a:t>Основные модели СММ</a:t>
            </a:r>
            <a:r>
              <a:rPr lang="ru-RU" sz="2100" dirty="0"/>
              <a:t>: </a:t>
            </a:r>
          </a:p>
          <a:p>
            <a:pPr indent="355600" algn="just"/>
            <a:r>
              <a:rPr lang="ru-RU" sz="2100" b="1" dirty="0"/>
              <a:t>SW-CMM </a:t>
            </a:r>
            <a:r>
              <a:rPr lang="ru-RU" sz="2100" dirty="0"/>
              <a:t>(</a:t>
            </a:r>
            <a:r>
              <a:rPr lang="ru-RU" sz="2100" dirty="0" err="1"/>
              <a:t>Capability</a:t>
            </a:r>
            <a:r>
              <a:rPr lang="ru-RU" sz="2100" dirty="0"/>
              <a:t> </a:t>
            </a:r>
            <a:r>
              <a:rPr lang="ru-RU" sz="2100" dirty="0" err="1"/>
              <a:t>Maturity</a:t>
            </a:r>
            <a:r>
              <a:rPr lang="ru-RU" sz="2100" dirty="0"/>
              <a:t> </a:t>
            </a:r>
            <a:r>
              <a:rPr lang="ru-RU" sz="2100" dirty="0" err="1"/>
              <a:t>Model</a:t>
            </a:r>
            <a:r>
              <a:rPr lang="ru-RU" sz="2100" dirty="0"/>
              <a:t> </a:t>
            </a:r>
            <a:r>
              <a:rPr lang="ru-RU" sz="2100" dirty="0" err="1"/>
              <a:t>for</a:t>
            </a:r>
            <a:r>
              <a:rPr lang="ru-RU" sz="2100" dirty="0"/>
              <a:t> </a:t>
            </a:r>
            <a:r>
              <a:rPr lang="ru-RU" sz="2100" dirty="0" err="1"/>
              <a:t>Software</a:t>
            </a:r>
            <a:r>
              <a:rPr lang="ru-RU" sz="2100" dirty="0"/>
              <a:t>:</a:t>
            </a:r>
            <a:r>
              <a:rPr lang="ru-RU" sz="2100" b="1" dirty="0"/>
              <a:t> </a:t>
            </a:r>
            <a:r>
              <a:rPr lang="ru-RU" sz="2100" dirty="0"/>
              <a:t>модель зрелости процессов разработки ПО), </a:t>
            </a:r>
          </a:p>
          <a:p>
            <a:pPr indent="355600" algn="just"/>
            <a:r>
              <a:rPr lang="en-US" sz="2100" b="1" dirty="0"/>
              <a:t>EIA</a:t>
            </a:r>
            <a:r>
              <a:rPr lang="ru-RU" sz="2100" b="1" dirty="0"/>
              <a:t>/</a:t>
            </a:r>
            <a:r>
              <a:rPr lang="en-US" sz="2100" b="1" dirty="0"/>
              <a:t>IS</a:t>
            </a:r>
            <a:r>
              <a:rPr lang="ru-RU" sz="2100" b="1" dirty="0"/>
              <a:t> 731 </a:t>
            </a:r>
            <a:r>
              <a:rPr lang="ru-RU" sz="2100" dirty="0"/>
              <a:t>(</a:t>
            </a:r>
            <a:r>
              <a:rPr lang="en-US" sz="2100" dirty="0"/>
              <a:t>Electronic Industries Alliance Interim Standard</a:t>
            </a:r>
            <a:r>
              <a:rPr lang="ru-RU" sz="2100" dirty="0"/>
              <a:t>:</a:t>
            </a:r>
            <a:r>
              <a:rPr lang="ru-RU" sz="2100" b="1" dirty="0"/>
              <a:t> </a:t>
            </a:r>
            <a:r>
              <a:rPr lang="ru-RU" sz="2100" dirty="0"/>
              <a:t>модель зрелости процессов для системного реинжиниринга), </a:t>
            </a:r>
          </a:p>
          <a:p>
            <a:pPr indent="355600" algn="just"/>
            <a:r>
              <a:rPr lang="en-US" sz="2100" b="1" dirty="0"/>
              <a:t>PD</a:t>
            </a:r>
            <a:r>
              <a:rPr lang="ru-RU" sz="2100" b="1" dirty="0"/>
              <a:t>-</a:t>
            </a:r>
            <a:r>
              <a:rPr lang="en-US" sz="2100" b="1" dirty="0"/>
              <a:t>CMM </a:t>
            </a:r>
            <a:r>
              <a:rPr lang="ru-RU" sz="2100" dirty="0"/>
              <a:t>(</a:t>
            </a:r>
            <a:r>
              <a:rPr lang="en-US" sz="2100" dirty="0"/>
              <a:t>Integrated Product Development Capability Maturity Model</a:t>
            </a:r>
            <a:r>
              <a:rPr lang="ru-RU" sz="2100" dirty="0"/>
              <a:t>: модель зрелости процессов интегрированной разработки продуктов).</a:t>
            </a:r>
          </a:p>
        </p:txBody>
      </p:sp>
    </p:spTree>
    <p:extLst>
      <p:ext uri="{BB962C8B-B14F-4D97-AF65-F5344CB8AC3E}">
        <p14:creationId xmlns:p14="http://schemas.microsoft.com/office/powerpoint/2010/main" val="11905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515895"/>
            <a:ext cx="8568952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396" y="0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Основные </a:t>
            </a:r>
            <a:r>
              <a:rPr lang="ru-RU" sz="2200" b="1" dirty="0"/>
              <a:t>характеристики  уровней  CMM:</a:t>
            </a:r>
            <a:endParaRPr lang="ru-RU" sz="2200" dirty="0"/>
          </a:p>
          <a:p>
            <a:r>
              <a:rPr lang="ru-RU" sz="2200" dirty="0"/>
              <a:t>1. </a:t>
            </a:r>
            <a:r>
              <a:rPr lang="ru-RU" sz="2200" b="1" dirty="0"/>
              <a:t>Начальный.</a:t>
            </a:r>
            <a:r>
              <a:rPr lang="ru-RU" sz="2200" dirty="0"/>
              <a:t> Процесс разработки носит хаотический характер. Определены лишь немногие из процессов и успех проектов зависит от конкретных исполнителей. </a:t>
            </a:r>
          </a:p>
          <a:p>
            <a:r>
              <a:rPr lang="ru-RU" sz="2200" dirty="0"/>
              <a:t>2. </a:t>
            </a:r>
            <a:r>
              <a:rPr lang="ru-RU" sz="2200" b="1" dirty="0"/>
              <a:t>Управляемый. </a:t>
            </a:r>
            <a:r>
              <a:rPr lang="ru-RU" sz="2200" dirty="0"/>
              <a:t>Установлены основные процессы управления проектами: отслеживание затрат, графика работ и функциональности. Упорядочены некоторые процессы, необходимые для того, чтобы повторить предыдущие достижения на аналогичных проектах либо проектах с аналогичными приложениями. </a:t>
            </a:r>
          </a:p>
          <a:p>
            <a:r>
              <a:rPr lang="ru-RU" sz="2200" dirty="0"/>
              <a:t>3. </a:t>
            </a:r>
            <a:r>
              <a:rPr lang="ru-RU" sz="2200" b="1" dirty="0"/>
              <a:t>Определенный. </a:t>
            </a:r>
            <a:r>
              <a:rPr lang="ru-RU" sz="2200" dirty="0"/>
              <a:t> Процессы разработки ПО и управления проектами описаны и внедрены в единую систему процессов компании. Во всех проектах используется стандартный для организации процесс разработки и поддержки ПО, адаптированный под конкретный проект. </a:t>
            </a:r>
          </a:p>
          <a:p>
            <a:r>
              <a:rPr lang="ru-RU" sz="2200" dirty="0"/>
              <a:t>4. </a:t>
            </a:r>
            <a:r>
              <a:rPr lang="ru-RU" sz="2200" b="1" dirty="0"/>
              <a:t>Количественно-управляемый</a:t>
            </a:r>
            <a:r>
              <a:rPr lang="ru-RU" sz="2200" dirty="0"/>
              <a:t>. Собираются детальные количественные данные по функционированию процессов разработки и качеству конечного продукта. Анализируется значение и динамика этих данных. </a:t>
            </a:r>
          </a:p>
          <a:p>
            <a:r>
              <a:rPr lang="ru-RU" sz="2200" dirty="0"/>
              <a:t>5. </a:t>
            </a:r>
            <a:r>
              <a:rPr lang="ru-RU" sz="2200" b="1" dirty="0"/>
              <a:t>Оптимизированный</a:t>
            </a:r>
            <a:r>
              <a:rPr lang="ru-RU" sz="2200" dirty="0"/>
              <a:t>. Постоянное улучшение процессов основывается на количественных данных по процессам и на пробном внедрении новых идей и технологий.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292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4137</TotalTime>
  <Words>406</Words>
  <Application>Microsoft Office PowerPoint</Application>
  <PresentationFormat>Экран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Batang</vt:lpstr>
      <vt:lpstr>Calibri</vt:lpstr>
      <vt:lpstr>Calibri Light</vt:lpstr>
      <vt:lpstr>Courier New</vt:lpstr>
      <vt:lpstr>Times New Roman</vt:lpstr>
      <vt:lpstr>Office Theme</vt:lpstr>
      <vt:lpstr>ОСНОВЫ ИНФОРМАЦИОННЫХ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Жариков</dc:creator>
  <cp:lastModifiedBy>Тиханович Т.В.</cp:lastModifiedBy>
  <cp:revision>114</cp:revision>
  <cp:lastPrinted>2019-09-30T12:49:37Z</cp:lastPrinted>
  <dcterms:created xsi:type="dcterms:W3CDTF">2017-06-11T10:47:44Z</dcterms:created>
  <dcterms:modified xsi:type="dcterms:W3CDTF">2019-09-30T12:49:45Z</dcterms:modified>
</cp:coreProperties>
</file>