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96" r:id="rId1"/>
  </p:sldMasterIdLst>
  <p:notesMasterIdLst>
    <p:notesMasterId r:id="rId23"/>
  </p:notesMasterIdLst>
  <p:handoutMasterIdLst>
    <p:handoutMasterId r:id="rId24"/>
  </p:handoutMasterIdLst>
  <p:sldIdLst>
    <p:sldId id="256" r:id="rId2"/>
    <p:sldId id="264" r:id="rId3"/>
    <p:sldId id="265" r:id="rId4"/>
    <p:sldId id="266" r:id="rId5"/>
    <p:sldId id="267" r:id="rId6"/>
    <p:sldId id="268" r:id="rId7"/>
    <p:sldId id="269" r:id="rId8"/>
    <p:sldId id="270" r:id="rId9"/>
    <p:sldId id="271" r:id="rId10"/>
    <p:sldId id="276" r:id="rId11"/>
    <p:sldId id="272" r:id="rId12"/>
    <p:sldId id="273" r:id="rId13"/>
    <p:sldId id="274" r:id="rId14"/>
    <p:sldId id="275" r:id="rId15"/>
    <p:sldId id="277" r:id="rId16"/>
    <p:sldId id="278" r:id="rId17"/>
    <p:sldId id="279" r:id="rId18"/>
    <p:sldId id="280" r:id="rId19"/>
    <p:sldId id="281" r:id="rId20"/>
    <p:sldId id="282" r:id="rId21"/>
    <p:sldId id="283" r:id="rId22"/>
  </p:sldIdLst>
  <p:sldSz cx="9144000" cy="6858000" type="screen4x3"/>
  <p:notesSz cx="9926638" cy="67976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FB2C0"/>
    <a:srgbClr val="02376D"/>
    <a:srgbClr val="163163"/>
    <a:srgbClr val="345C93"/>
    <a:srgbClr val="1C3161"/>
    <a:srgbClr val="20386A"/>
    <a:srgbClr val="040B29"/>
    <a:srgbClr val="325992"/>
    <a:srgbClr val="274A7A"/>
    <a:srgbClr val="3E69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684" autoAdjust="0"/>
    <p:restoredTop sz="94629" autoAdjust="0"/>
  </p:normalViewPr>
  <p:slideViewPr>
    <p:cSldViewPr>
      <p:cViewPr varScale="1">
        <p:scale>
          <a:sx n="112" d="100"/>
          <a:sy n="112" d="100"/>
        </p:scale>
        <p:origin x="768"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1"/>
            <a:ext cx="4301543" cy="341064"/>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5622798" y="1"/>
            <a:ext cx="4301543" cy="341064"/>
          </a:xfrm>
          <a:prstGeom prst="rect">
            <a:avLst/>
          </a:prstGeom>
        </p:spPr>
        <p:txBody>
          <a:bodyPr vert="horz" lIns="91440" tIns="45720" rIns="91440" bIns="45720" rtlCol="0"/>
          <a:lstStyle>
            <a:lvl1pPr algn="r">
              <a:defRPr sz="1200"/>
            </a:lvl1pPr>
          </a:lstStyle>
          <a:p>
            <a:fld id="{F5C78D2F-D1A3-4550-82DC-D986686530F3}" type="datetimeFigureOut">
              <a:rPr lang="ru-RU" smtClean="0"/>
              <a:t>18.10.2022</a:t>
            </a:fld>
            <a:endParaRPr lang="ru-RU"/>
          </a:p>
        </p:txBody>
      </p:sp>
      <p:sp>
        <p:nvSpPr>
          <p:cNvPr id="4" name="Нижний колонтитул 3"/>
          <p:cNvSpPr>
            <a:spLocks noGrp="1"/>
          </p:cNvSpPr>
          <p:nvPr>
            <p:ph type="ftr" sz="quarter" idx="2"/>
          </p:nvPr>
        </p:nvSpPr>
        <p:spPr>
          <a:xfrm>
            <a:off x="0" y="6456612"/>
            <a:ext cx="4301543" cy="341063"/>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5622798" y="6456612"/>
            <a:ext cx="4301543" cy="341063"/>
          </a:xfrm>
          <a:prstGeom prst="rect">
            <a:avLst/>
          </a:prstGeom>
        </p:spPr>
        <p:txBody>
          <a:bodyPr vert="horz" lIns="91440" tIns="45720" rIns="91440" bIns="45720" rtlCol="0" anchor="b"/>
          <a:lstStyle>
            <a:lvl1pPr algn="r">
              <a:defRPr sz="1200"/>
            </a:lvl1pPr>
          </a:lstStyle>
          <a:p>
            <a:fld id="{5F9CD1CA-747C-4662-ACEA-202EED17337F}" type="slidenum">
              <a:rPr lang="ru-RU" smtClean="0"/>
              <a:t>‹#›</a:t>
            </a:fld>
            <a:endParaRPr lang="ru-RU"/>
          </a:p>
        </p:txBody>
      </p:sp>
    </p:spTree>
    <p:extLst>
      <p:ext uri="{BB962C8B-B14F-4D97-AF65-F5344CB8AC3E}">
        <p14:creationId xmlns:p14="http://schemas.microsoft.com/office/powerpoint/2010/main" val="32290921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4301543" cy="339884"/>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5622798" y="0"/>
            <a:ext cx="4301543" cy="339884"/>
          </a:xfrm>
          <a:prstGeom prst="rect">
            <a:avLst/>
          </a:prstGeom>
        </p:spPr>
        <p:txBody>
          <a:bodyPr vert="horz" lIns="91440" tIns="45720" rIns="91440" bIns="45720" rtlCol="0"/>
          <a:lstStyle>
            <a:lvl1pPr algn="r">
              <a:defRPr sz="1200"/>
            </a:lvl1pPr>
          </a:lstStyle>
          <a:p>
            <a:fld id="{11DDCCA2-4E3C-4303-A9F4-38A28A6FCEF8}" type="datetimeFigureOut">
              <a:rPr lang="ru-RU" smtClean="0"/>
              <a:t>18.10.2022</a:t>
            </a:fld>
            <a:endParaRPr lang="ru-RU"/>
          </a:p>
        </p:txBody>
      </p:sp>
      <p:sp>
        <p:nvSpPr>
          <p:cNvPr id="4" name="Образ слайда 3"/>
          <p:cNvSpPr>
            <a:spLocks noGrp="1" noRot="1" noChangeAspect="1"/>
          </p:cNvSpPr>
          <p:nvPr>
            <p:ph type="sldImg" idx="2"/>
          </p:nvPr>
        </p:nvSpPr>
        <p:spPr>
          <a:xfrm>
            <a:off x="3263900" y="509588"/>
            <a:ext cx="3398838" cy="2549525"/>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992664" y="3228896"/>
            <a:ext cx="7941310" cy="3058954"/>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6456612"/>
            <a:ext cx="4301543" cy="339884"/>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5622798" y="6456612"/>
            <a:ext cx="4301543" cy="339884"/>
          </a:xfrm>
          <a:prstGeom prst="rect">
            <a:avLst/>
          </a:prstGeom>
        </p:spPr>
        <p:txBody>
          <a:bodyPr vert="horz" lIns="91440" tIns="45720" rIns="91440" bIns="45720" rtlCol="0" anchor="b"/>
          <a:lstStyle>
            <a:lvl1pPr algn="r">
              <a:defRPr sz="1200"/>
            </a:lvl1pPr>
          </a:lstStyle>
          <a:p>
            <a:fld id="{3C852B43-97EC-4CAE-8773-143B73EE6605}" type="slidenum">
              <a:rPr lang="ru-RU" smtClean="0"/>
              <a:t>‹#›</a:t>
            </a:fld>
            <a:endParaRPr lang="ru-RU"/>
          </a:p>
        </p:txBody>
      </p:sp>
    </p:spTree>
    <p:extLst>
      <p:ext uri="{BB962C8B-B14F-4D97-AF65-F5344CB8AC3E}">
        <p14:creationId xmlns:p14="http://schemas.microsoft.com/office/powerpoint/2010/main" val="3697220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ru-RU" smtClean="0"/>
              <a:t>Образец заголовка</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DDA1F739-27B0-4898-8C6D-14FF6A375064}" type="datetimeFigureOut">
              <a:rPr lang="ru-RU" smtClean="0"/>
              <a:pPr/>
              <a:t>18.10.2022</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6B7A1997-4BBA-48AF-9D99-EA17BBC43C1E}" type="slidenum">
              <a:rPr lang="ru-RU" smtClean="0"/>
              <a:pPr/>
              <a:t>‹#›</a:t>
            </a:fld>
            <a:endParaRPr lang="ru-RU"/>
          </a:p>
        </p:txBody>
      </p:sp>
      <p:grpSp>
        <p:nvGrpSpPr>
          <p:cNvPr id="7" name="Группа 6"/>
          <p:cNvGrpSpPr/>
          <p:nvPr userDrawn="1"/>
        </p:nvGrpSpPr>
        <p:grpSpPr>
          <a:xfrm>
            <a:off x="2" y="1628800"/>
            <a:ext cx="9161588" cy="2664296"/>
            <a:chOff x="0" y="1628800"/>
            <a:chExt cx="9161588" cy="2664296"/>
          </a:xfrm>
        </p:grpSpPr>
        <p:sp>
          <p:nvSpPr>
            <p:cNvPr id="8" name="Прямоугольник 7"/>
            <p:cNvSpPr/>
            <p:nvPr userDrawn="1"/>
          </p:nvSpPr>
          <p:spPr>
            <a:xfrm>
              <a:off x="17588" y="1628800"/>
              <a:ext cx="9144000" cy="2448272"/>
            </a:xfrm>
            <a:prstGeom prst="rect">
              <a:avLst/>
            </a:prstGeom>
            <a:solidFill>
              <a:srgbClr val="345C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9" name="Прямая соединительная линия 8"/>
            <p:cNvCxnSpPr/>
            <p:nvPr userDrawn="1"/>
          </p:nvCxnSpPr>
          <p:spPr>
            <a:xfrm>
              <a:off x="12833" y="1628800"/>
              <a:ext cx="9144000"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Прямоугольник 9"/>
            <p:cNvSpPr/>
            <p:nvPr userDrawn="1"/>
          </p:nvSpPr>
          <p:spPr>
            <a:xfrm>
              <a:off x="0" y="4077072"/>
              <a:ext cx="9144000" cy="216024"/>
            </a:xfrm>
            <a:prstGeom prst="rect">
              <a:avLst/>
            </a:prstGeom>
            <a:solidFill>
              <a:srgbClr val="1631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11" name="Прямоугольник 10"/>
          <p:cNvSpPr/>
          <p:nvPr userDrawn="1"/>
        </p:nvSpPr>
        <p:spPr>
          <a:xfrm>
            <a:off x="12837" y="4293096"/>
            <a:ext cx="9131167" cy="2564904"/>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Прямоугольник 11"/>
          <p:cNvSpPr/>
          <p:nvPr userDrawn="1"/>
        </p:nvSpPr>
        <p:spPr>
          <a:xfrm>
            <a:off x="0" y="0"/>
            <a:ext cx="9144000" cy="548680"/>
          </a:xfrm>
          <a:prstGeom prst="rect">
            <a:avLst/>
          </a:prstGeom>
          <a:solidFill>
            <a:srgbClr val="3259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n>
                <a:noFill/>
              </a:ln>
            </a:endParaRPr>
          </a:p>
        </p:txBody>
      </p:sp>
      <p:sp>
        <p:nvSpPr>
          <p:cNvPr id="13" name="Прямоугольник 12"/>
          <p:cNvSpPr/>
          <p:nvPr userDrawn="1"/>
        </p:nvSpPr>
        <p:spPr>
          <a:xfrm>
            <a:off x="12833" y="548680"/>
            <a:ext cx="9144000" cy="1080120"/>
          </a:xfrm>
          <a:prstGeom prst="rect">
            <a:avLst/>
          </a:prstGeom>
          <a:gradFill>
            <a:gsLst>
              <a:gs pos="0">
                <a:srgbClr val="20386A"/>
              </a:gs>
              <a:gs pos="50000">
                <a:srgbClr val="1C3161"/>
              </a:gs>
              <a:gs pos="100000">
                <a:srgbClr val="040B29"/>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4" name="Рисунок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597" y="698402"/>
            <a:ext cx="600075" cy="714375"/>
          </a:xfrm>
          <a:prstGeom prst="rect">
            <a:avLst/>
          </a:prstGeom>
        </p:spPr>
      </p:pic>
      <p:sp>
        <p:nvSpPr>
          <p:cNvPr id="15" name="TextBox 14"/>
          <p:cNvSpPr txBox="1"/>
          <p:nvPr userDrawn="1"/>
        </p:nvSpPr>
        <p:spPr>
          <a:xfrm>
            <a:off x="1835696" y="548680"/>
            <a:ext cx="4248472" cy="1261884"/>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600" dirty="0" smtClean="0">
                <a:solidFill>
                  <a:schemeClr val="bg1"/>
                </a:solidFill>
                <a:effectLst/>
                <a:latin typeface="Batang" pitchFamily="18" charset="-127"/>
                <a:ea typeface="Batang" pitchFamily="18" charset="-127"/>
              </a:rPr>
              <a:t>Б</a:t>
            </a:r>
            <a:r>
              <a:rPr lang="ru-RU" sz="1600" dirty="0" smtClean="0">
                <a:solidFill>
                  <a:schemeClr val="bg1"/>
                </a:solidFill>
                <a:latin typeface="Batang" pitchFamily="18" charset="-127"/>
                <a:ea typeface="Batang" pitchFamily="18" charset="-127"/>
              </a:rPr>
              <a:t>ЕЛОРУССКИЙ </a:t>
            </a:r>
            <a:r>
              <a:rPr lang="ru-RU" sz="1600" dirty="0" smtClean="0">
                <a:solidFill>
                  <a:schemeClr val="bg1"/>
                </a:solidFill>
                <a:effectLst/>
                <a:latin typeface="Batang" pitchFamily="18" charset="-127"/>
                <a:ea typeface="Batang" pitchFamily="18" charset="-127"/>
              </a:rPr>
              <a:t>Г</a:t>
            </a:r>
            <a:r>
              <a:rPr lang="ru-RU" sz="1600" dirty="0" smtClean="0">
                <a:solidFill>
                  <a:schemeClr val="bg1"/>
                </a:solidFill>
                <a:latin typeface="Batang" pitchFamily="18" charset="-127"/>
                <a:ea typeface="Batang" pitchFamily="18" charset="-127"/>
              </a:rPr>
              <a:t>ОСУДАРСТВЕННЫЙ </a:t>
            </a:r>
            <a:r>
              <a:rPr lang="ru-RU" sz="1800" dirty="0" smtClean="0">
                <a:solidFill>
                  <a:schemeClr val="bg1"/>
                </a:solidFill>
                <a:effectLst/>
                <a:latin typeface="Batang" pitchFamily="18" charset="-127"/>
                <a:ea typeface="Batang" pitchFamily="18" charset="-127"/>
              </a:rPr>
              <a:t>УНИВЕРСИТЕТ</a:t>
            </a:r>
            <a:r>
              <a:rPr lang="en-US" sz="1800" dirty="0" smtClean="0">
                <a:solidFill>
                  <a:schemeClr val="bg1"/>
                </a:solidFill>
                <a:effectLst/>
                <a:latin typeface="Batang" pitchFamily="18" charset="-127"/>
                <a:ea typeface="Batang" pitchFamily="18" charset="-127"/>
              </a:rPr>
              <a:t> </a:t>
            </a:r>
            <a:r>
              <a:rPr lang="ru-RU" dirty="0" smtClean="0">
                <a:solidFill>
                  <a:schemeClr val="bg1"/>
                </a:solidFill>
                <a:effectLst/>
                <a:latin typeface="Batang" pitchFamily="18" charset="-127"/>
                <a:ea typeface="Batang" pitchFamily="18" charset="-127"/>
              </a:rPr>
              <a:t> </a:t>
            </a:r>
            <a:r>
              <a:rPr lang="en-US" baseline="0" dirty="0" smtClean="0">
                <a:solidFill>
                  <a:schemeClr val="bg1"/>
                </a:solidFill>
                <a:effectLst/>
                <a:latin typeface="Batang" pitchFamily="18" charset="-127"/>
                <a:ea typeface="Batang" pitchFamily="18" charset="-127"/>
              </a:rPr>
              <a:t> </a:t>
            </a:r>
            <a:r>
              <a:rPr lang="ru-RU" dirty="0" smtClean="0">
                <a:solidFill>
                  <a:schemeClr val="bg1"/>
                </a:solidFill>
                <a:effectLst/>
                <a:latin typeface="Batang" pitchFamily="18" charset="-127"/>
                <a:ea typeface="Batang" pitchFamily="18" charset="-127"/>
              </a:rPr>
              <a:t>ИНФОРМАТИКИ</a:t>
            </a:r>
            <a:endParaRPr lang="en-US" dirty="0" smtClean="0">
              <a:solidFill>
                <a:schemeClr val="bg1"/>
              </a:solidFill>
              <a:effectLst/>
              <a:latin typeface="Batang" pitchFamily="18" charset="-127"/>
              <a:ea typeface="Batang" pitchFamily="18" charset="-127"/>
            </a:endParaRPr>
          </a:p>
          <a:p>
            <a:pPr marL="0" marR="0" indent="0" algn="l" defTabSz="914400" rtl="0" eaLnBrk="1" fontAlgn="auto" latinLnBrk="0" hangingPunct="1">
              <a:lnSpc>
                <a:spcPct val="100000"/>
              </a:lnSpc>
              <a:spcBef>
                <a:spcPts val="0"/>
              </a:spcBef>
              <a:spcAft>
                <a:spcPts val="0"/>
              </a:spcAft>
              <a:buClrTx/>
              <a:buSzTx/>
              <a:buFontTx/>
              <a:buNone/>
              <a:tabLst/>
              <a:defRPr/>
            </a:pPr>
            <a:r>
              <a:rPr lang="ru-RU" sz="2400" dirty="0" smtClean="0">
                <a:solidFill>
                  <a:schemeClr val="bg1"/>
                </a:solidFill>
                <a:effectLst/>
                <a:latin typeface="Batang" pitchFamily="18" charset="-127"/>
                <a:ea typeface="Batang" pitchFamily="18" charset="-127"/>
              </a:rPr>
              <a:t>И РАДИОЭЛЕКТРОНИКИ</a:t>
            </a:r>
            <a:endParaRPr lang="ru-RU" sz="2400" dirty="0" smtClean="0">
              <a:solidFill>
                <a:schemeClr val="bg1"/>
              </a:solidFill>
              <a:latin typeface="Batang" pitchFamily="18" charset="-127"/>
              <a:ea typeface="Batang" pitchFamily="18" charset="-127"/>
            </a:endParaRPr>
          </a:p>
          <a:p>
            <a:pPr algn="l"/>
            <a:endParaRPr lang="ru-RU" dirty="0"/>
          </a:p>
        </p:txBody>
      </p:sp>
    </p:spTree>
    <p:extLst>
      <p:ext uri="{BB962C8B-B14F-4D97-AF65-F5344CB8AC3E}">
        <p14:creationId xmlns:p14="http://schemas.microsoft.com/office/powerpoint/2010/main" val="1073851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DDA1F739-27B0-4898-8C6D-14FF6A375064}" type="datetimeFigureOut">
              <a:rPr lang="ru-RU" smtClean="0"/>
              <a:t>18.10.2022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B7A1997-4BBA-48AF-9D99-EA17BBC43C1E}" type="slidenum">
              <a:rPr lang="ru-RU" smtClean="0"/>
              <a:t>‹#›</a:t>
            </a:fld>
            <a:endParaRPr lang="ru-RU"/>
          </a:p>
        </p:txBody>
      </p:sp>
      <p:grpSp>
        <p:nvGrpSpPr>
          <p:cNvPr id="7" name="Группа 6"/>
          <p:cNvGrpSpPr/>
          <p:nvPr userDrawn="1"/>
        </p:nvGrpSpPr>
        <p:grpSpPr>
          <a:xfrm>
            <a:off x="1436" y="0"/>
            <a:ext cx="9150257" cy="1642836"/>
            <a:chOff x="12833" y="1628800"/>
            <a:chExt cx="9150257" cy="1642836"/>
          </a:xfrm>
        </p:grpSpPr>
        <p:sp>
          <p:nvSpPr>
            <p:cNvPr id="8" name="Прямоугольник 7"/>
            <p:cNvSpPr/>
            <p:nvPr userDrawn="1"/>
          </p:nvSpPr>
          <p:spPr>
            <a:xfrm>
              <a:off x="17588" y="1628800"/>
              <a:ext cx="9144000" cy="1412776"/>
            </a:xfrm>
            <a:prstGeom prst="rect">
              <a:avLst/>
            </a:prstGeom>
            <a:solidFill>
              <a:srgbClr val="345C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9" name="Прямая соединительная линия 8"/>
            <p:cNvCxnSpPr/>
            <p:nvPr userDrawn="1"/>
          </p:nvCxnSpPr>
          <p:spPr>
            <a:xfrm>
              <a:off x="12833" y="1628800"/>
              <a:ext cx="9144000"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Прямоугольник 9"/>
            <p:cNvSpPr/>
            <p:nvPr userDrawn="1"/>
          </p:nvSpPr>
          <p:spPr>
            <a:xfrm>
              <a:off x="19090" y="3055612"/>
              <a:ext cx="9144000" cy="216024"/>
            </a:xfrm>
            <a:prstGeom prst="rect">
              <a:avLst/>
            </a:prstGeom>
            <a:solidFill>
              <a:srgbClr val="1631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11" name="Группа 10"/>
          <p:cNvGrpSpPr/>
          <p:nvPr userDrawn="1"/>
        </p:nvGrpSpPr>
        <p:grpSpPr>
          <a:xfrm>
            <a:off x="7693" y="6165298"/>
            <a:ext cx="9136311" cy="974576"/>
            <a:chOff x="7689" y="6165304"/>
            <a:chExt cx="9136311" cy="974574"/>
          </a:xfrm>
        </p:grpSpPr>
        <p:sp>
          <p:nvSpPr>
            <p:cNvPr id="12" name="Прямоугольник 11"/>
            <p:cNvSpPr/>
            <p:nvPr userDrawn="1"/>
          </p:nvSpPr>
          <p:spPr>
            <a:xfrm>
              <a:off x="7689" y="6165304"/>
              <a:ext cx="9136311" cy="692696"/>
            </a:xfrm>
            <a:prstGeom prst="rect">
              <a:avLst/>
            </a:prstGeom>
            <a:solidFill>
              <a:srgbClr val="023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3" name="Рисунок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9512" y="6232351"/>
              <a:ext cx="476250" cy="581025"/>
            </a:xfrm>
            <a:prstGeom prst="rect">
              <a:avLst/>
            </a:prstGeom>
          </p:spPr>
        </p:pic>
        <p:sp>
          <p:nvSpPr>
            <p:cNvPr id="14" name="TextBox 13"/>
            <p:cNvSpPr txBox="1"/>
            <p:nvPr userDrawn="1"/>
          </p:nvSpPr>
          <p:spPr>
            <a:xfrm>
              <a:off x="655762" y="6178078"/>
              <a:ext cx="3484189" cy="961800"/>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050" dirty="0" smtClean="0">
                  <a:solidFill>
                    <a:srgbClr val="AFB2C0"/>
                  </a:solidFill>
                  <a:effectLst/>
                </a:rPr>
                <a:t>Б</a:t>
              </a:r>
              <a:r>
                <a:rPr lang="ru-RU" sz="1050" dirty="0" smtClean="0">
                  <a:solidFill>
                    <a:srgbClr val="AFB2C0"/>
                  </a:solidFill>
                </a:rPr>
                <a:t>елорусский </a:t>
              </a:r>
              <a:r>
                <a:rPr lang="ru-RU" sz="1050" dirty="0" smtClean="0">
                  <a:solidFill>
                    <a:srgbClr val="AFB2C0"/>
                  </a:solidFill>
                  <a:effectLst/>
                </a:rPr>
                <a:t>Г</a:t>
              </a:r>
              <a:r>
                <a:rPr lang="ru-RU" sz="1050" dirty="0" smtClean="0">
                  <a:solidFill>
                    <a:srgbClr val="AFB2C0"/>
                  </a:solidFill>
                </a:rPr>
                <a:t>осударственный </a:t>
              </a:r>
              <a:endParaRPr lang="en-US" sz="1050" dirty="0" smtClean="0">
                <a:solidFill>
                  <a:srgbClr val="AFB2C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ru-RU" sz="1200" dirty="0" smtClean="0">
                  <a:solidFill>
                    <a:srgbClr val="AFB2C0"/>
                  </a:solidFill>
                  <a:effectLst/>
                </a:rPr>
                <a:t>Университет</a:t>
              </a:r>
              <a:r>
                <a:rPr lang="ru-RU" sz="1200" dirty="0" smtClean="0">
                  <a:solidFill>
                    <a:srgbClr val="AFB2C0"/>
                  </a:solidFill>
                </a:rPr>
                <a:t> </a:t>
              </a:r>
              <a:r>
                <a:rPr lang="ru-RU" sz="1200" dirty="0" smtClean="0">
                  <a:solidFill>
                    <a:srgbClr val="AFB2C0"/>
                  </a:solidFill>
                  <a:effectLst/>
                </a:rPr>
                <a:t>Информатики</a:t>
              </a:r>
              <a:endParaRPr lang="en-US" sz="1200" dirty="0" smtClean="0">
                <a:solidFill>
                  <a:srgbClr val="AFB2C0"/>
                </a:solidFill>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ru-RU" sz="1600" dirty="0" smtClean="0">
                  <a:solidFill>
                    <a:srgbClr val="AFB2C0"/>
                  </a:solidFill>
                  <a:effectLst/>
                </a:rPr>
                <a:t>и Радиоэлектроники</a:t>
              </a:r>
              <a:endParaRPr lang="ru-RU" sz="1600" dirty="0" smtClean="0">
                <a:solidFill>
                  <a:srgbClr val="AFB2C0"/>
                </a:solidFill>
              </a:endParaRPr>
            </a:p>
            <a:p>
              <a:endParaRPr lang="ru-RU" dirty="0"/>
            </a:p>
          </p:txBody>
        </p:sp>
        <p:sp>
          <p:nvSpPr>
            <p:cNvPr id="15" name="TextBox 14"/>
            <p:cNvSpPr txBox="1"/>
            <p:nvPr userDrawn="1"/>
          </p:nvSpPr>
          <p:spPr>
            <a:xfrm>
              <a:off x="6516216" y="6237312"/>
              <a:ext cx="2520280" cy="523219"/>
            </a:xfrm>
            <a:prstGeom prst="rect">
              <a:avLst/>
            </a:prstGeom>
            <a:noFill/>
          </p:spPr>
          <p:txBody>
            <a:bodyPr wrap="square" rtlCol="0">
              <a:spAutoFit/>
            </a:bodyPr>
            <a:lstStyle/>
            <a:p>
              <a:pPr algn="r"/>
              <a:r>
                <a:rPr lang="ru-RU" sz="1400" dirty="0" smtClean="0">
                  <a:solidFill>
                    <a:schemeClr val="bg1">
                      <a:lumMod val="65000"/>
                    </a:schemeClr>
                  </a:solidFill>
                </a:rPr>
                <a:t>Республика Беларусь, Минск</a:t>
              </a:r>
              <a:br>
                <a:rPr lang="ru-RU" sz="1400" dirty="0" smtClean="0">
                  <a:solidFill>
                    <a:schemeClr val="bg1">
                      <a:lumMod val="65000"/>
                    </a:schemeClr>
                  </a:solidFill>
                </a:rPr>
              </a:br>
              <a:r>
                <a:rPr lang="ru-RU" sz="1400" dirty="0" smtClean="0">
                  <a:solidFill>
                    <a:schemeClr val="bg1">
                      <a:lumMod val="65000"/>
                    </a:schemeClr>
                  </a:solidFill>
                </a:rPr>
                <a:t>220013, ул. П. Бровки, 6</a:t>
              </a:r>
              <a:endParaRPr lang="ru-RU" sz="1400" dirty="0">
                <a:solidFill>
                  <a:schemeClr val="bg1">
                    <a:lumMod val="65000"/>
                  </a:schemeClr>
                </a:solidFill>
              </a:endParaRPr>
            </a:p>
          </p:txBody>
        </p:sp>
      </p:grpSp>
    </p:spTree>
    <p:extLst>
      <p:ext uri="{BB962C8B-B14F-4D97-AF65-F5344CB8AC3E}">
        <p14:creationId xmlns:p14="http://schemas.microsoft.com/office/powerpoint/2010/main" val="2797012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DDA1F739-27B0-4898-8C6D-14FF6A375064}" type="datetimeFigureOut">
              <a:rPr lang="ru-RU" smtClean="0"/>
              <a:t>18.10.2022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B7A1997-4BBA-48AF-9D99-EA17BBC43C1E}" type="slidenum">
              <a:rPr lang="ru-RU" smtClean="0"/>
              <a:t>‹#›</a:t>
            </a:fld>
            <a:endParaRPr lang="ru-RU"/>
          </a:p>
        </p:txBody>
      </p:sp>
      <p:grpSp>
        <p:nvGrpSpPr>
          <p:cNvPr id="7" name="Группа 6"/>
          <p:cNvGrpSpPr/>
          <p:nvPr userDrawn="1"/>
        </p:nvGrpSpPr>
        <p:grpSpPr>
          <a:xfrm>
            <a:off x="7693" y="6165298"/>
            <a:ext cx="9136311" cy="974576"/>
            <a:chOff x="7689" y="6165304"/>
            <a:chExt cx="9136311" cy="974574"/>
          </a:xfrm>
        </p:grpSpPr>
        <p:sp>
          <p:nvSpPr>
            <p:cNvPr id="8" name="Прямоугольник 7"/>
            <p:cNvSpPr/>
            <p:nvPr userDrawn="1"/>
          </p:nvSpPr>
          <p:spPr>
            <a:xfrm>
              <a:off x="7689" y="6165304"/>
              <a:ext cx="9136311" cy="692696"/>
            </a:xfrm>
            <a:prstGeom prst="rect">
              <a:avLst/>
            </a:prstGeom>
            <a:solidFill>
              <a:srgbClr val="023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9" name="Рисунок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9512" y="6232351"/>
              <a:ext cx="476250" cy="581025"/>
            </a:xfrm>
            <a:prstGeom prst="rect">
              <a:avLst/>
            </a:prstGeom>
          </p:spPr>
        </p:pic>
        <p:sp>
          <p:nvSpPr>
            <p:cNvPr id="10" name="TextBox 9"/>
            <p:cNvSpPr txBox="1"/>
            <p:nvPr userDrawn="1"/>
          </p:nvSpPr>
          <p:spPr>
            <a:xfrm>
              <a:off x="655762" y="6178078"/>
              <a:ext cx="3484189" cy="961800"/>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050" dirty="0" smtClean="0">
                  <a:solidFill>
                    <a:srgbClr val="AFB2C0"/>
                  </a:solidFill>
                  <a:effectLst/>
                </a:rPr>
                <a:t>Б</a:t>
              </a:r>
              <a:r>
                <a:rPr lang="ru-RU" sz="1050" dirty="0" smtClean="0">
                  <a:solidFill>
                    <a:srgbClr val="AFB2C0"/>
                  </a:solidFill>
                </a:rPr>
                <a:t>елорусский </a:t>
              </a:r>
              <a:r>
                <a:rPr lang="ru-RU" sz="1050" dirty="0" smtClean="0">
                  <a:solidFill>
                    <a:srgbClr val="AFB2C0"/>
                  </a:solidFill>
                  <a:effectLst/>
                </a:rPr>
                <a:t>Г</a:t>
              </a:r>
              <a:r>
                <a:rPr lang="ru-RU" sz="1050" dirty="0" smtClean="0">
                  <a:solidFill>
                    <a:srgbClr val="AFB2C0"/>
                  </a:solidFill>
                </a:rPr>
                <a:t>осударственный </a:t>
              </a:r>
              <a:endParaRPr lang="en-US" sz="1050" dirty="0" smtClean="0">
                <a:solidFill>
                  <a:srgbClr val="AFB2C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ru-RU" sz="1200" dirty="0" smtClean="0">
                  <a:solidFill>
                    <a:srgbClr val="AFB2C0"/>
                  </a:solidFill>
                  <a:effectLst/>
                </a:rPr>
                <a:t>Университет</a:t>
              </a:r>
              <a:r>
                <a:rPr lang="ru-RU" sz="1200" dirty="0" smtClean="0">
                  <a:solidFill>
                    <a:srgbClr val="AFB2C0"/>
                  </a:solidFill>
                </a:rPr>
                <a:t> </a:t>
              </a:r>
              <a:r>
                <a:rPr lang="ru-RU" sz="1200" dirty="0" smtClean="0">
                  <a:solidFill>
                    <a:srgbClr val="AFB2C0"/>
                  </a:solidFill>
                  <a:effectLst/>
                </a:rPr>
                <a:t>Информатики</a:t>
              </a:r>
              <a:endParaRPr lang="en-US" sz="1200" dirty="0" smtClean="0">
                <a:solidFill>
                  <a:srgbClr val="AFB2C0"/>
                </a:solidFill>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ru-RU" sz="1600" dirty="0" smtClean="0">
                  <a:solidFill>
                    <a:srgbClr val="AFB2C0"/>
                  </a:solidFill>
                  <a:effectLst/>
                </a:rPr>
                <a:t>и Радиоэлектроники</a:t>
              </a:r>
              <a:endParaRPr lang="ru-RU" sz="1600" dirty="0" smtClean="0">
                <a:solidFill>
                  <a:srgbClr val="AFB2C0"/>
                </a:solidFill>
              </a:endParaRPr>
            </a:p>
            <a:p>
              <a:endParaRPr lang="ru-RU" dirty="0"/>
            </a:p>
          </p:txBody>
        </p:sp>
        <p:sp>
          <p:nvSpPr>
            <p:cNvPr id="11" name="TextBox 10"/>
            <p:cNvSpPr txBox="1"/>
            <p:nvPr userDrawn="1"/>
          </p:nvSpPr>
          <p:spPr>
            <a:xfrm>
              <a:off x="6516216" y="6237312"/>
              <a:ext cx="2520280" cy="523219"/>
            </a:xfrm>
            <a:prstGeom prst="rect">
              <a:avLst/>
            </a:prstGeom>
            <a:noFill/>
          </p:spPr>
          <p:txBody>
            <a:bodyPr wrap="square" rtlCol="0">
              <a:spAutoFit/>
            </a:bodyPr>
            <a:lstStyle/>
            <a:p>
              <a:pPr algn="r"/>
              <a:r>
                <a:rPr lang="ru-RU" sz="1400" dirty="0" smtClean="0">
                  <a:solidFill>
                    <a:schemeClr val="bg1">
                      <a:lumMod val="65000"/>
                    </a:schemeClr>
                  </a:solidFill>
                </a:rPr>
                <a:t>Республика Беларусь, Минск</a:t>
              </a:r>
              <a:br>
                <a:rPr lang="ru-RU" sz="1400" dirty="0" smtClean="0">
                  <a:solidFill>
                    <a:schemeClr val="bg1">
                      <a:lumMod val="65000"/>
                    </a:schemeClr>
                  </a:solidFill>
                </a:rPr>
              </a:br>
              <a:r>
                <a:rPr lang="ru-RU" sz="1400" dirty="0" smtClean="0">
                  <a:solidFill>
                    <a:schemeClr val="bg1">
                      <a:lumMod val="65000"/>
                    </a:schemeClr>
                  </a:solidFill>
                </a:rPr>
                <a:t>220013, ул. П. Бровки, 6</a:t>
              </a:r>
              <a:endParaRPr lang="ru-RU" sz="1400" dirty="0">
                <a:solidFill>
                  <a:schemeClr val="bg1">
                    <a:lumMod val="65000"/>
                  </a:schemeClr>
                </a:solidFill>
              </a:endParaRPr>
            </a:p>
          </p:txBody>
        </p:sp>
      </p:grpSp>
    </p:spTree>
    <p:extLst>
      <p:ext uri="{BB962C8B-B14F-4D97-AF65-F5344CB8AC3E}">
        <p14:creationId xmlns:p14="http://schemas.microsoft.com/office/powerpoint/2010/main" val="1849117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7D9DCD4-862B-446B-8D71-FD97D0C6E088}" type="datetimeFigureOut">
              <a:rPr lang="ru-RU" smtClean="0"/>
              <a:t>18.10.2022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16F3429-0D34-4D7E-B6F9-4D2BFEC57BFE}" type="slidenum">
              <a:rPr lang="ru-RU" smtClean="0"/>
              <a:t>‹#›</a:t>
            </a:fld>
            <a:endParaRPr lang="ru-RU"/>
          </a:p>
        </p:txBody>
      </p:sp>
      <p:sp>
        <p:nvSpPr>
          <p:cNvPr id="7" name="Прямоугольник 6"/>
          <p:cNvSpPr/>
          <p:nvPr userDrawn="1"/>
        </p:nvSpPr>
        <p:spPr>
          <a:xfrm>
            <a:off x="467544" y="1642836"/>
            <a:ext cx="8280920" cy="45944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8" name="Группа 7"/>
          <p:cNvGrpSpPr/>
          <p:nvPr userDrawn="1"/>
        </p:nvGrpSpPr>
        <p:grpSpPr>
          <a:xfrm>
            <a:off x="1436" y="0"/>
            <a:ext cx="9150257" cy="1642836"/>
            <a:chOff x="12833" y="1628800"/>
            <a:chExt cx="9150257" cy="1642836"/>
          </a:xfrm>
        </p:grpSpPr>
        <p:sp>
          <p:nvSpPr>
            <p:cNvPr id="9" name="Прямоугольник 8"/>
            <p:cNvSpPr/>
            <p:nvPr userDrawn="1"/>
          </p:nvSpPr>
          <p:spPr>
            <a:xfrm>
              <a:off x="17588" y="1628800"/>
              <a:ext cx="9144000" cy="1412776"/>
            </a:xfrm>
            <a:prstGeom prst="rect">
              <a:avLst/>
            </a:prstGeom>
            <a:solidFill>
              <a:srgbClr val="345C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0" name="Прямая соединительная линия 9"/>
            <p:cNvCxnSpPr/>
            <p:nvPr userDrawn="1"/>
          </p:nvCxnSpPr>
          <p:spPr>
            <a:xfrm>
              <a:off x="12833" y="1628800"/>
              <a:ext cx="9144000" cy="0"/>
            </a:xfrm>
            <a:prstGeom prst="line">
              <a:avLst/>
            </a:prstGeom>
          </p:spPr>
          <p:style>
            <a:lnRef idx="2">
              <a:schemeClr val="accent1"/>
            </a:lnRef>
            <a:fillRef idx="0">
              <a:schemeClr val="accent1"/>
            </a:fillRef>
            <a:effectRef idx="1">
              <a:schemeClr val="accent1"/>
            </a:effectRef>
            <a:fontRef idx="minor">
              <a:schemeClr val="tx1"/>
            </a:fontRef>
          </p:style>
        </p:cxnSp>
        <p:sp>
          <p:nvSpPr>
            <p:cNvPr id="11" name="Прямоугольник 10"/>
            <p:cNvSpPr/>
            <p:nvPr userDrawn="1"/>
          </p:nvSpPr>
          <p:spPr>
            <a:xfrm>
              <a:off x="19090" y="3055612"/>
              <a:ext cx="9144000" cy="216024"/>
            </a:xfrm>
            <a:prstGeom prst="rect">
              <a:avLst/>
            </a:prstGeom>
            <a:solidFill>
              <a:srgbClr val="1631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12" name="Группа 11"/>
          <p:cNvGrpSpPr/>
          <p:nvPr userDrawn="1"/>
        </p:nvGrpSpPr>
        <p:grpSpPr>
          <a:xfrm>
            <a:off x="7693" y="6165298"/>
            <a:ext cx="9136311" cy="974576"/>
            <a:chOff x="7689" y="6165304"/>
            <a:chExt cx="9136311" cy="974574"/>
          </a:xfrm>
        </p:grpSpPr>
        <p:sp>
          <p:nvSpPr>
            <p:cNvPr id="13" name="Прямоугольник 12"/>
            <p:cNvSpPr/>
            <p:nvPr userDrawn="1"/>
          </p:nvSpPr>
          <p:spPr>
            <a:xfrm>
              <a:off x="7689" y="6165304"/>
              <a:ext cx="9136311" cy="692696"/>
            </a:xfrm>
            <a:prstGeom prst="rect">
              <a:avLst/>
            </a:prstGeom>
            <a:solidFill>
              <a:srgbClr val="023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4" name="Рисунок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9512" y="6232351"/>
              <a:ext cx="476249" cy="581025"/>
            </a:xfrm>
            <a:prstGeom prst="rect">
              <a:avLst/>
            </a:prstGeom>
          </p:spPr>
        </p:pic>
        <p:sp>
          <p:nvSpPr>
            <p:cNvPr id="15" name="TextBox 14"/>
            <p:cNvSpPr txBox="1"/>
            <p:nvPr userDrawn="1"/>
          </p:nvSpPr>
          <p:spPr>
            <a:xfrm>
              <a:off x="655762" y="6178078"/>
              <a:ext cx="3484189" cy="961800"/>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050" dirty="0" smtClean="0">
                  <a:solidFill>
                    <a:srgbClr val="AFB2C0"/>
                  </a:solidFill>
                  <a:effectLst/>
                </a:rPr>
                <a:t>Б</a:t>
              </a:r>
              <a:r>
                <a:rPr lang="ru-RU" sz="1050" dirty="0" smtClean="0">
                  <a:solidFill>
                    <a:srgbClr val="AFB2C0"/>
                  </a:solidFill>
                </a:rPr>
                <a:t>елорусский </a:t>
              </a:r>
              <a:r>
                <a:rPr lang="ru-RU" sz="1050" dirty="0" smtClean="0">
                  <a:solidFill>
                    <a:srgbClr val="AFB2C0"/>
                  </a:solidFill>
                  <a:effectLst/>
                </a:rPr>
                <a:t>Г</a:t>
              </a:r>
              <a:r>
                <a:rPr lang="ru-RU" sz="1050" dirty="0" smtClean="0">
                  <a:solidFill>
                    <a:srgbClr val="AFB2C0"/>
                  </a:solidFill>
                </a:rPr>
                <a:t>осударственный </a:t>
              </a:r>
              <a:endParaRPr lang="en-US" sz="1050" dirty="0" smtClean="0">
                <a:solidFill>
                  <a:srgbClr val="AFB2C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ru-RU" sz="1200" dirty="0" smtClean="0">
                  <a:solidFill>
                    <a:srgbClr val="AFB2C0"/>
                  </a:solidFill>
                  <a:effectLst/>
                </a:rPr>
                <a:t>Университет</a:t>
              </a:r>
              <a:r>
                <a:rPr lang="ru-RU" sz="1200" dirty="0" smtClean="0">
                  <a:solidFill>
                    <a:srgbClr val="AFB2C0"/>
                  </a:solidFill>
                </a:rPr>
                <a:t> </a:t>
              </a:r>
              <a:r>
                <a:rPr lang="ru-RU" sz="1200" dirty="0" smtClean="0">
                  <a:solidFill>
                    <a:srgbClr val="AFB2C0"/>
                  </a:solidFill>
                  <a:effectLst/>
                </a:rPr>
                <a:t>Информатики</a:t>
              </a:r>
              <a:endParaRPr lang="en-US" sz="1200" dirty="0" smtClean="0">
                <a:solidFill>
                  <a:srgbClr val="AFB2C0"/>
                </a:solidFill>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ru-RU" sz="1600" dirty="0" smtClean="0">
                  <a:solidFill>
                    <a:srgbClr val="AFB2C0"/>
                  </a:solidFill>
                  <a:effectLst/>
                </a:rPr>
                <a:t>и Радиоэлектроники</a:t>
              </a:r>
              <a:endParaRPr lang="ru-RU" sz="1600" dirty="0" smtClean="0">
                <a:solidFill>
                  <a:srgbClr val="AFB2C0"/>
                </a:solidFill>
              </a:endParaRPr>
            </a:p>
            <a:p>
              <a:endParaRPr lang="ru-RU" dirty="0"/>
            </a:p>
          </p:txBody>
        </p:sp>
        <p:sp>
          <p:nvSpPr>
            <p:cNvPr id="16" name="TextBox 15"/>
            <p:cNvSpPr txBox="1"/>
            <p:nvPr userDrawn="1"/>
          </p:nvSpPr>
          <p:spPr>
            <a:xfrm>
              <a:off x="6516216" y="6237312"/>
              <a:ext cx="2520280" cy="523219"/>
            </a:xfrm>
            <a:prstGeom prst="rect">
              <a:avLst/>
            </a:prstGeom>
            <a:noFill/>
          </p:spPr>
          <p:txBody>
            <a:bodyPr wrap="square" rtlCol="0">
              <a:spAutoFit/>
            </a:bodyPr>
            <a:lstStyle/>
            <a:p>
              <a:pPr algn="r"/>
              <a:r>
                <a:rPr lang="ru-RU" sz="1400" dirty="0" smtClean="0">
                  <a:solidFill>
                    <a:schemeClr val="bg1">
                      <a:lumMod val="65000"/>
                    </a:schemeClr>
                  </a:solidFill>
                </a:rPr>
                <a:t>Республика Беларусь, Минск</a:t>
              </a:r>
              <a:br>
                <a:rPr lang="ru-RU" sz="1400" dirty="0" smtClean="0">
                  <a:solidFill>
                    <a:schemeClr val="bg1">
                      <a:lumMod val="65000"/>
                    </a:schemeClr>
                  </a:solidFill>
                </a:rPr>
              </a:br>
              <a:r>
                <a:rPr lang="ru-RU" sz="1400" dirty="0" smtClean="0">
                  <a:solidFill>
                    <a:schemeClr val="bg1">
                      <a:lumMod val="65000"/>
                    </a:schemeClr>
                  </a:solidFill>
                </a:rPr>
                <a:t>220013, ул. П. Бровки, 6</a:t>
              </a:r>
              <a:endParaRPr lang="ru-RU" sz="1400" dirty="0">
                <a:solidFill>
                  <a:schemeClr val="bg1">
                    <a:lumMod val="65000"/>
                  </a:schemeClr>
                </a:solidFill>
              </a:endParaRPr>
            </a:p>
          </p:txBody>
        </p:sp>
      </p:grpSp>
    </p:spTree>
    <p:extLst>
      <p:ext uri="{BB962C8B-B14F-4D97-AF65-F5344CB8AC3E}">
        <p14:creationId xmlns:p14="http://schemas.microsoft.com/office/powerpoint/2010/main" val="815546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ru-RU" smtClean="0"/>
              <a:t>Образец заголовка</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DDA1F739-27B0-4898-8C6D-14FF6A375064}" type="datetimeFigureOut">
              <a:rPr lang="ru-RU" smtClean="0"/>
              <a:t>18.10.2022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B7A1997-4BBA-48AF-9D99-EA17BBC43C1E}" type="slidenum">
              <a:rPr lang="ru-RU" smtClean="0"/>
              <a:t>‹#›</a:t>
            </a:fld>
            <a:endParaRPr lang="ru-RU"/>
          </a:p>
        </p:txBody>
      </p:sp>
    </p:spTree>
    <p:extLst>
      <p:ext uri="{BB962C8B-B14F-4D97-AF65-F5344CB8AC3E}">
        <p14:creationId xmlns:p14="http://schemas.microsoft.com/office/powerpoint/2010/main" val="3399864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DDA1F739-27B0-4898-8C6D-14FF6A375064}" type="datetimeFigureOut">
              <a:rPr lang="ru-RU" smtClean="0"/>
              <a:t>18.10.2022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6B7A1997-4BBA-48AF-9D99-EA17BBC43C1E}" type="slidenum">
              <a:rPr lang="ru-RU" smtClean="0"/>
              <a:t>‹#›</a:t>
            </a:fld>
            <a:endParaRPr lang="ru-RU"/>
          </a:p>
        </p:txBody>
      </p:sp>
      <p:sp>
        <p:nvSpPr>
          <p:cNvPr id="8" name="Прямоугольник 7"/>
          <p:cNvSpPr/>
          <p:nvPr userDrawn="1"/>
        </p:nvSpPr>
        <p:spPr>
          <a:xfrm>
            <a:off x="417637" y="1642836"/>
            <a:ext cx="4082355" cy="4522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Прямоугольник 8"/>
          <p:cNvSpPr/>
          <p:nvPr userDrawn="1"/>
        </p:nvSpPr>
        <p:spPr>
          <a:xfrm>
            <a:off x="4652393" y="1637865"/>
            <a:ext cx="4082355" cy="4522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10" name="Группа 9"/>
          <p:cNvGrpSpPr/>
          <p:nvPr userDrawn="1"/>
        </p:nvGrpSpPr>
        <p:grpSpPr>
          <a:xfrm>
            <a:off x="1436" y="0"/>
            <a:ext cx="9150257" cy="1642836"/>
            <a:chOff x="12833" y="1628800"/>
            <a:chExt cx="9150257" cy="1642836"/>
          </a:xfrm>
        </p:grpSpPr>
        <p:sp>
          <p:nvSpPr>
            <p:cNvPr id="11" name="Прямоугольник 10"/>
            <p:cNvSpPr/>
            <p:nvPr userDrawn="1"/>
          </p:nvSpPr>
          <p:spPr>
            <a:xfrm>
              <a:off x="17588" y="1628800"/>
              <a:ext cx="9144000" cy="1412776"/>
            </a:xfrm>
            <a:prstGeom prst="rect">
              <a:avLst/>
            </a:prstGeom>
            <a:solidFill>
              <a:srgbClr val="345C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2" name="Прямая соединительная линия 11"/>
            <p:cNvCxnSpPr/>
            <p:nvPr userDrawn="1"/>
          </p:nvCxnSpPr>
          <p:spPr>
            <a:xfrm>
              <a:off x="12833" y="1628800"/>
              <a:ext cx="9144000" cy="0"/>
            </a:xfrm>
            <a:prstGeom prst="line">
              <a:avLst/>
            </a:prstGeom>
          </p:spPr>
          <p:style>
            <a:lnRef idx="2">
              <a:schemeClr val="accent1"/>
            </a:lnRef>
            <a:fillRef idx="0">
              <a:schemeClr val="accent1"/>
            </a:fillRef>
            <a:effectRef idx="1">
              <a:schemeClr val="accent1"/>
            </a:effectRef>
            <a:fontRef idx="minor">
              <a:schemeClr val="tx1"/>
            </a:fontRef>
          </p:style>
        </p:cxnSp>
        <p:sp>
          <p:nvSpPr>
            <p:cNvPr id="13" name="Прямоугольник 12"/>
            <p:cNvSpPr/>
            <p:nvPr userDrawn="1"/>
          </p:nvSpPr>
          <p:spPr>
            <a:xfrm>
              <a:off x="19090" y="3055612"/>
              <a:ext cx="9144000" cy="216024"/>
            </a:xfrm>
            <a:prstGeom prst="rect">
              <a:avLst/>
            </a:prstGeom>
            <a:solidFill>
              <a:srgbClr val="1631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14" name="Группа 13"/>
          <p:cNvGrpSpPr/>
          <p:nvPr userDrawn="1"/>
        </p:nvGrpSpPr>
        <p:grpSpPr>
          <a:xfrm>
            <a:off x="7693" y="6165298"/>
            <a:ext cx="9136311" cy="974576"/>
            <a:chOff x="7689" y="6165304"/>
            <a:chExt cx="9136311" cy="974574"/>
          </a:xfrm>
        </p:grpSpPr>
        <p:sp>
          <p:nvSpPr>
            <p:cNvPr id="15" name="Прямоугольник 14"/>
            <p:cNvSpPr/>
            <p:nvPr userDrawn="1"/>
          </p:nvSpPr>
          <p:spPr>
            <a:xfrm>
              <a:off x="7689" y="6165304"/>
              <a:ext cx="9136311" cy="692696"/>
            </a:xfrm>
            <a:prstGeom prst="rect">
              <a:avLst/>
            </a:prstGeom>
            <a:solidFill>
              <a:srgbClr val="023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6" name="Рисунок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9512" y="6232351"/>
              <a:ext cx="476250" cy="581025"/>
            </a:xfrm>
            <a:prstGeom prst="rect">
              <a:avLst/>
            </a:prstGeom>
          </p:spPr>
        </p:pic>
        <p:sp>
          <p:nvSpPr>
            <p:cNvPr id="17" name="TextBox 16"/>
            <p:cNvSpPr txBox="1"/>
            <p:nvPr userDrawn="1"/>
          </p:nvSpPr>
          <p:spPr>
            <a:xfrm>
              <a:off x="655762" y="6178078"/>
              <a:ext cx="3484189" cy="961800"/>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050" dirty="0" smtClean="0">
                  <a:solidFill>
                    <a:srgbClr val="AFB2C0"/>
                  </a:solidFill>
                  <a:effectLst/>
                </a:rPr>
                <a:t>Б</a:t>
              </a:r>
              <a:r>
                <a:rPr lang="ru-RU" sz="1050" dirty="0" smtClean="0">
                  <a:solidFill>
                    <a:srgbClr val="AFB2C0"/>
                  </a:solidFill>
                </a:rPr>
                <a:t>елорусский </a:t>
              </a:r>
              <a:r>
                <a:rPr lang="ru-RU" sz="1050" dirty="0" smtClean="0">
                  <a:solidFill>
                    <a:srgbClr val="AFB2C0"/>
                  </a:solidFill>
                  <a:effectLst/>
                </a:rPr>
                <a:t>Г</a:t>
              </a:r>
              <a:r>
                <a:rPr lang="ru-RU" sz="1050" dirty="0" smtClean="0">
                  <a:solidFill>
                    <a:srgbClr val="AFB2C0"/>
                  </a:solidFill>
                </a:rPr>
                <a:t>осударственный </a:t>
              </a:r>
              <a:endParaRPr lang="en-US" sz="1050" dirty="0" smtClean="0">
                <a:solidFill>
                  <a:srgbClr val="AFB2C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ru-RU" sz="1200" dirty="0" smtClean="0">
                  <a:solidFill>
                    <a:srgbClr val="AFB2C0"/>
                  </a:solidFill>
                  <a:effectLst/>
                </a:rPr>
                <a:t>Университет</a:t>
              </a:r>
              <a:r>
                <a:rPr lang="ru-RU" sz="1200" dirty="0" smtClean="0">
                  <a:solidFill>
                    <a:srgbClr val="AFB2C0"/>
                  </a:solidFill>
                </a:rPr>
                <a:t> </a:t>
              </a:r>
              <a:r>
                <a:rPr lang="ru-RU" sz="1200" dirty="0" smtClean="0">
                  <a:solidFill>
                    <a:srgbClr val="AFB2C0"/>
                  </a:solidFill>
                  <a:effectLst/>
                </a:rPr>
                <a:t>Информатики</a:t>
              </a:r>
              <a:endParaRPr lang="en-US" sz="1200" dirty="0" smtClean="0">
                <a:solidFill>
                  <a:srgbClr val="AFB2C0"/>
                </a:solidFill>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ru-RU" sz="1600" dirty="0" smtClean="0">
                  <a:solidFill>
                    <a:srgbClr val="AFB2C0"/>
                  </a:solidFill>
                  <a:effectLst/>
                </a:rPr>
                <a:t>и Радиоэлектроники</a:t>
              </a:r>
              <a:endParaRPr lang="ru-RU" sz="1600" dirty="0" smtClean="0">
                <a:solidFill>
                  <a:srgbClr val="AFB2C0"/>
                </a:solidFill>
              </a:endParaRPr>
            </a:p>
            <a:p>
              <a:endParaRPr lang="ru-RU" dirty="0"/>
            </a:p>
          </p:txBody>
        </p:sp>
        <p:sp>
          <p:nvSpPr>
            <p:cNvPr id="18" name="TextBox 17"/>
            <p:cNvSpPr txBox="1"/>
            <p:nvPr userDrawn="1"/>
          </p:nvSpPr>
          <p:spPr>
            <a:xfrm>
              <a:off x="6516216" y="6237312"/>
              <a:ext cx="2520280" cy="523219"/>
            </a:xfrm>
            <a:prstGeom prst="rect">
              <a:avLst/>
            </a:prstGeom>
            <a:noFill/>
          </p:spPr>
          <p:txBody>
            <a:bodyPr wrap="square" rtlCol="0">
              <a:spAutoFit/>
            </a:bodyPr>
            <a:lstStyle/>
            <a:p>
              <a:pPr algn="r"/>
              <a:r>
                <a:rPr lang="ru-RU" sz="1400" dirty="0" smtClean="0">
                  <a:solidFill>
                    <a:schemeClr val="bg1">
                      <a:lumMod val="65000"/>
                    </a:schemeClr>
                  </a:solidFill>
                </a:rPr>
                <a:t>Республика Беларусь, Минск</a:t>
              </a:r>
              <a:br>
                <a:rPr lang="ru-RU" sz="1400" dirty="0" smtClean="0">
                  <a:solidFill>
                    <a:schemeClr val="bg1">
                      <a:lumMod val="65000"/>
                    </a:schemeClr>
                  </a:solidFill>
                </a:rPr>
              </a:br>
              <a:r>
                <a:rPr lang="ru-RU" sz="1400" dirty="0" smtClean="0">
                  <a:solidFill>
                    <a:schemeClr val="bg1">
                      <a:lumMod val="65000"/>
                    </a:schemeClr>
                  </a:solidFill>
                </a:rPr>
                <a:t>220013, ул. П. Бровки, 6</a:t>
              </a:r>
              <a:endParaRPr lang="ru-RU" sz="1400" dirty="0">
                <a:solidFill>
                  <a:schemeClr val="bg1">
                    <a:lumMod val="65000"/>
                  </a:schemeClr>
                </a:solidFill>
              </a:endParaRPr>
            </a:p>
          </p:txBody>
        </p:sp>
      </p:grpSp>
    </p:spTree>
    <p:extLst>
      <p:ext uri="{BB962C8B-B14F-4D97-AF65-F5344CB8AC3E}">
        <p14:creationId xmlns:p14="http://schemas.microsoft.com/office/powerpoint/2010/main" val="1526732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29842" y="2505075"/>
            <a:ext cx="3868340"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4629150" y="2505075"/>
            <a:ext cx="3887391"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DDA1F739-27B0-4898-8C6D-14FF6A375064}" type="datetimeFigureOut">
              <a:rPr lang="ru-RU" smtClean="0"/>
              <a:t>18.10.2022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6B7A1997-4BBA-48AF-9D99-EA17BBC43C1E}" type="slidenum">
              <a:rPr lang="ru-RU" smtClean="0"/>
              <a:t>‹#›</a:t>
            </a:fld>
            <a:endParaRPr lang="ru-RU"/>
          </a:p>
        </p:txBody>
      </p:sp>
      <p:sp>
        <p:nvSpPr>
          <p:cNvPr id="10" name="Прямоугольник 9"/>
          <p:cNvSpPr/>
          <p:nvPr userDrawn="1"/>
        </p:nvSpPr>
        <p:spPr>
          <a:xfrm>
            <a:off x="417637" y="1642836"/>
            <a:ext cx="4082355" cy="45352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Прямоугольник 10"/>
          <p:cNvSpPr/>
          <p:nvPr userDrawn="1"/>
        </p:nvSpPr>
        <p:spPr>
          <a:xfrm>
            <a:off x="4637265" y="1626915"/>
            <a:ext cx="4082355" cy="45352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12" name="Группа 11"/>
          <p:cNvGrpSpPr/>
          <p:nvPr userDrawn="1"/>
        </p:nvGrpSpPr>
        <p:grpSpPr>
          <a:xfrm>
            <a:off x="1436" y="0"/>
            <a:ext cx="9150257" cy="1642836"/>
            <a:chOff x="12833" y="1628800"/>
            <a:chExt cx="9150257" cy="1642836"/>
          </a:xfrm>
        </p:grpSpPr>
        <p:sp>
          <p:nvSpPr>
            <p:cNvPr id="13" name="Прямоугольник 12"/>
            <p:cNvSpPr/>
            <p:nvPr userDrawn="1"/>
          </p:nvSpPr>
          <p:spPr>
            <a:xfrm>
              <a:off x="17588" y="1628800"/>
              <a:ext cx="9144000" cy="1412776"/>
            </a:xfrm>
            <a:prstGeom prst="rect">
              <a:avLst/>
            </a:prstGeom>
            <a:solidFill>
              <a:srgbClr val="345C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4" name="Прямая соединительная линия 13"/>
            <p:cNvCxnSpPr/>
            <p:nvPr userDrawn="1"/>
          </p:nvCxnSpPr>
          <p:spPr>
            <a:xfrm>
              <a:off x="12833" y="1628800"/>
              <a:ext cx="9144000" cy="0"/>
            </a:xfrm>
            <a:prstGeom prst="line">
              <a:avLst/>
            </a:prstGeom>
          </p:spPr>
          <p:style>
            <a:lnRef idx="2">
              <a:schemeClr val="accent1"/>
            </a:lnRef>
            <a:fillRef idx="0">
              <a:schemeClr val="accent1"/>
            </a:fillRef>
            <a:effectRef idx="1">
              <a:schemeClr val="accent1"/>
            </a:effectRef>
            <a:fontRef idx="minor">
              <a:schemeClr val="tx1"/>
            </a:fontRef>
          </p:style>
        </p:cxnSp>
        <p:sp>
          <p:nvSpPr>
            <p:cNvPr id="15" name="Прямоугольник 14"/>
            <p:cNvSpPr/>
            <p:nvPr userDrawn="1"/>
          </p:nvSpPr>
          <p:spPr>
            <a:xfrm>
              <a:off x="19090" y="3055612"/>
              <a:ext cx="9144000" cy="216024"/>
            </a:xfrm>
            <a:prstGeom prst="rect">
              <a:avLst/>
            </a:prstGeom>
            <a:solidFill>
              <a:srgbClr val="1631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16" name="Группа 15"/>
          <p:cNvGrpSpPr/>
          <p:nvPr userDrawn="1"/>
        </p:nvGrpSpPr>
        <p:grpSpPr>
          <a:xfrm>
            <a:off x="7693" y="6165298"/>
            <a:ext cx="9136311" cy="974576"/>
            <a:chOff x="7689" y="6165304"/>
            <a:chExt cx="9136311" cy="974574"/>
          </a:xfrm>
        </p:grpSpPr>
        <p:sp>
          <p:nvSpPr>
            <p:cNvPr id="17" name="Прямоугольник 16"/>
            <p:cNvSpPr/>
            <p:nvPr userDrawn="1"/>
          </p:nvSpPr>
          <p:spPr>
            <a:xfrm>
              <a:off x="7689" y="6165304"/>
              <a:ext cx="9136311" cy="692696"/>
            </a:xfrm>
            <a:prstGeom prst="rect">
              <a:avLst/>
            </a:prstGeom>
            <a:solidFill>
              <a:srgbClr val="023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8" name="Рисунок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9512" y="6232351"/>
              <a:ext cx="476250" cy="581025"/>
            </a:xfrm>
            <a:prstGeom prst="rect">
              <a:avLst/>
            </a:prstGeom>
          </p:spPr>
        </p:pic>
        <p:sp>
          <p:nvSpPr>
            <p:cNvPr id="19" name="TextBox 18"/>
            <p:cNvSpPr txBox="1"/>
            <p:nvPr userDrawn="1"/>
          </p:nvSpPr>
          <p:spPr>
            <a:xfrm>
              <a:off x="655762" y="6178078"/>
              <a:ext cx="3484189" cy="961800"/>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050" dirty="0" smtClean="0">
                  <a:solidFill>
                    <a:srgbClr val="AFB2C0"/>
                  </a:solidFill>
                  <a:effectLst/>
                </a:rPr>
                <a:t>Б</a:t>
              </a:r>
              <a:r>
                <a:rPr lang="ru-RU" sz="1050" dirty="0" smtClean="0">
                  <a:solidFill>
                    <a:srgbClr val="AFB2C0"/>
                  </a:solidFill>
                </a:rPr>
                <a:t>елорусский </a:t>
              </a:r>
              <a:r>
                <a:rPr lang="ru-RU" sz="1050" dirty="0" smtClean="0">
                  <a:solidFill>
                    <a:srgbClr val="AFB2C0"/>
                  </a:solidFill>
                  <a:effectLst/>
                </a:rPr>
                <a:t>Г</a:t>
              </a:r>
              <a:r>
                <a:rPr lang="ru-RU" sz="1050" dirty="0" smtClean="0">
                  <a:solidFill>
                    <a:srgbClr val="AFB2C0"/>
                  </a:solidFill>
                </a:rPr>
                <a:t>осударственный </a:t>
              </a:r>
              <a:endParaRPr lang="en-US" sz="1050" dirty="0" smtClean="0">
                <a:solidFill>
                  <a:srgbClr val="AFB2C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ru-RU" sz="1200" dirty="0" smtClean="0">
                  <a:solidFill>
                    <a:srgbClr val="AFB2C0"/>
                  </a:solidFill>
                  <a:effectLst/>
                </a:rPr>
                <a:t>Университет</a:t>
              </a:r>
              <a:r>
                <a:rPr lang="ru-RU" sz="1200" dirty="0" smtClean="0">
                  <a:solidFill>
                    <a:srgbClr val="AFB2C0"/>
                  </a:solidFill>
                </a:rPr>
                <a:t> </a:t>
              </a:r>
              <a:r>
                <a:rPr lang="ru-RU" sz="1200" dirty="0" smtClean="0">
                  <a:solidFill>
                    <a:srgbClr val="AFB2C0"/>
                  </a:solidFill>
                  <a:effectLst/>
                </a:rPr>
                <a:t>Информатики</a:t>
              </a:r>
              <a:endParaRPr lang="en-US" sz="1200" dirty="0" smtClean="0">
                <a:solidFill>
                  <a:srgbClr val="AFB2C0"/>
                </a:solidFill>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ru-RU" sz="1600" dirty="0" smtClean="0">
                  <a:solidFill>
                    <a:srgbClr val="AFB2C0"/>
                  </a:solidFill>
                  <a:effectLst/>
                </a:rPr>
                <a:t>и Радиоэлектроники</a:t>
              </a:r>
              <a:endParaRPr lang="ru-RU" sz="1600" dirty="0" smtClean="0">
                <a:solidFill>
                  <a:srgbClr val="AFB2C0"/>
                </a:solidFill>
              </a:endParaRPr>
            </a:p>
            <a:p>
              <a:endParaRPr lang="ru-RU" dirty="0"/>
            </a:p>
          </p:txBody>
        </p:sp>
        <p:sp>
          <p:nvSpPr>
            <p:cNvPr id="20" name="TextBox 19"/>
            <p:cNvSpPr txBox="1"/>
            <p:nvPr userDrawn="1"/>
          </p:nvSpPr>
          <p:spPr>
            <a:xfrm>
              <a:off x="6516216" y="6237312"/>
              <a:ext cx="2520280" cy="523219"/>
            </a:xfrm>
            <a:prstGeom prst="rect">
              <a:avLst/>
            </a:prstGeom>
            <a:noFill/>
          </p:spPr>
          <p:txBody>
            <a:bodyPr wrap="square" rtlCol="0">
              <a:spAutoFit/>
            </a:bodyPr>
            <a:lstStyle/>
            <a:p>
              <a:pPr algn="r"/>
              <a:r>
                <a:rPr lang="ru-RU" sz="1400" dirty="0" smtClean="0">
                  <a:solidFill>
                    <a:schemeClr val="bg1">
                      <a:lumMod val="65000"/>
                    </a:schemeClr>
                  </a:solidFill>
                </a:rPr>
                <a:t>Республика Беларусь, Минск</a:t>
              </a:r>
              <a:br>
                <a:rPr lang="ru-RU" sz="1400" dirty="0" smtClean="0">
                  <a:solidFill>
                    <a:schemeClr val="bg1">
                      <a:lumMod val="65000"/>
                    </a:schemeClr>
                  </a:solidFill>
                </a:rPr>
              </a:br>
              <a:r>
                <a:rPr lang="ru-RU" sz="1400" dirty="0" smtClean="0">
                  <a:solidFill>
                    <a:schemeClr val="bg1">
                      <a:lumMod val="65000"/>
                    </a:schemeClr>
                  </a:solidFill>
                </a:rPr>
                <a:t>220013, ул. П. Бровки, 6</a:t>
              </a:r>
              <a:endParaRPr lang="ru-RU" sz="1400" dirty="0">
                <a:solidFill>
                  <a:schemeClr val="bg1">
                    <a:lumMod val="65000"/>
                  </a:schemeClr>
                </a:solidFill>
              </a:endParaRPr>
            </a:p>
          </p:txBody>
        </p:sp>
      </p:grpSp>
    </p:spTree>
    <p:extLst>
      <p:ext uri="{BB962C8B-B14F-4D97-AF65-F5344CB8AC3E}">
        <p14:creationId xmlns:p14="http://schemas.microsoft.com/office/powerpoint/2010/main" val="3157782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DDA1F739-27B0-4898-8C6D-14FF6A375064}" type="datetimeFigureOut">
              <a:rPr lang="ru-RU" smtClean="0"/>
              <a:t>18.10.2022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6B7A1997-4BBA-48AF-9D99-EA17BBC43C1E}" type="slidenum">
              <a:rPr lang="ru-RU" smtClean="0"/>
              <a:t>‹#›</a:t>
            </a:fld>
            <a:endParaRPr lang="ru-RU"/>
          </a:p>
        </p:txBody>
      </p:sp>
      <p:grpSp>
        <p:nvGrpSpPr>
          <p:cNvPr id="6" name="Группа 5"/>
          <p:cNvGrpSpPr/>
          <p:nvPr userDrawn="1"/>
        </p:nvGrpSpPr>
        <p:grpSpPr>
          <a:xfrm>
            <a:off x="1436" y="0"/>
            <a:ext cx="9150257" cy="1642836"/>
            <a:chOff x="12833" y="1628800"/>
            <a:chExt cx="9150257" cy="1642836"/>
          </a:xfrm>
        </p:grpSpPr>
        <p:sp>
          <p:nvSpPr>
            <p:cNvPr id="7" name="Прямоугольник 6"/>
            <p:cNvSpPr/>
            <p:nvPr userDrawn="1"/>
          </p:nvSpPr>
          <p:spPr>
            <a:xfrm>
              <a:off x="17588" y="1628800"/>
              <a:ext cx="9144000" cy="1412776"/>
            </a:xfrm>
            <a:prstGeom prst="rect">
              <a:avLst/>
            </a:prstGeom>
            <a:solidFill>
              <a:srgbClr val="345C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8" name="Прямая соединительная линия 7"/>
            <p:cNvCxnSpPr/>
            <p:nvPr userDrawn="1"/>
          </p:nvCxnSpPr>
          <p:spPr>
            <a:xfrm>
              <a:off x="12833" y="1628800"/>
              <a:ext cx="9144000" cy="0"/>
            </a:xfrm>
            <a:prstGeom prst="line">
              <a:avLst/>
            </a:prstGeom>
          </p:spPr>
          <p:style>
            <a:lnRef idx="2">
              <a:schemeClr val="accent1"/>
            </a:lnRef>
            <a:fillRef idx="0">
              <a:schemeClr val="accent1"/>
            </a:fillRef>
            <a:effectRef idx="1">
              <a:schemeClr val="accent1"/>
            </a:effectRef>
            <a:fontRef idx="minor">
              <a:schemeClr val="tx1"/>
            </a:fontRef>
          </p:style>
        </p:cxnSp>
        <p:sp>
          <p:nvSpPr>
            <p:cNvPr id="9" name="Прямоугольник 8"/>
            <p:cNvSpPr/>
            <p:nvPr userDrawn="1"/>
          </p:nvSpPr>
          <p:spPr>
            <a:xfrm>
              <a:off x="19090" y="3055612"/>
              <a:ext cx="9144000" cy="216024"/>
            </a:xfrm>
            <a:prstGeom prst="rect">
              <a:avLst/>
            </a:prstGeom>
            <a:solidFill>
              <a:srgbClr val="1631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10" name="Группа 9"/>
          <p:cNvGrpSpPr/>
          <p:nvPr userDrawn="1"/>
        </p:nvGrpSpPr>
        <p:grpSpPr>
          <a:xfrm>
            <a:off x="7693" y="6165298"/>
            <a:ext cx="9136311" cy="974576"/>
            <a:chOff x="7689" y="6165304"/>
            <a:chExt cx="9136311" cy="974574"/>
          </a:xfrm>
        </p:grpSpPr>
        <p:sp>
          <p:nvSpPr>
            <p:cNvPr id="11" name="Прямоугольник 10"/>
            <p:cNvSpPr/>
            <p:nvPr userDrawn="1"/>
          </p:nvSpPr>
          <p:spPr>
            <a:xfrm>
              <a:off x="7689" y="6165304"/>
              <a:ext cx="9136311" cy="692696"/>
            </a:xfrm>
            <a:prstGeom prst="rect">
              <a:avLst/>
            </a:prstGeom>
            <a:solidFill>
              <a:srgbClr val="023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2" name="Рисунок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9512" y="6232351"/>
              <a:ext cx="476250" cy="581025"/>
            </a:xfrm>
            <a:prstGeom prst="rect">
              <a:avLst/>
            </a:prstGeom>
          </p:spPr>
        </p:pic>
        <p:sp>
          <p:nvSpPr>
            <p:cNvPr id="13" name="TextBox 12"/>
            <p:cNvSpPr txBox="1"/>
            <p:nvPr userDrawn="1"/>
          </p:nvSpPr>
          <p:spPr>
            <a:xfrm>
              <a:off x="655762" y="6178078"/>
              <a:ext cx="3484189" cy="961800"/>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050" dirty="0" smtClean="0">
                  <a:solidFill>
                    <a:srgbClr val="AFB2C0"/>
                  </a:solidFill>
                  <a:effectLst/>
                </a:rPr>
                <a:t>Б</a:t>
              </a:r>
              <a:r>
                <a:rPr lang="ru-RU" sz="1050" dirty="0" smtClean="0">
                  <a:solidFill>
                    <a:srgbClr val="AFB2C0"/>
                  </a:solidFill>
                </a:rPr>
                <a:t>елорусский </a:t>
              </a:r>
              <a:r>
                <a:rPr lang="ru-RU" sz="1050" dirty="0" smtClean="0">
                  <a:solidFill>
                    <a:srgbClr val="AFB2C0"/>
                  </a:solidFill>
                  <a:effectLst/>
                </a:rPr>
                <a:t>Г</a:t>
              </a:r>
              <a:r>
                <a:rPr lang="ru-RU" sz="1050" dirty="0" smtClean="0">
                  <a:solidFill>
                    <a:srgbClr val="AFB2C0"/>
                  </a:solidFill>
                </a:rPr>
                <a:t>осударственный </a:t>
              </a:r>
              <a:endParaRPr lang="en-US" sz="1050" dirty="0" smtClean="0">
                <a:solidFill>
                  <a:srgbClr val="AFB2C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ru-RU" sz="1200" dirty="0" smtClean="0">
                  <a:solidFill>
                    <a:srgbClr val="AFB2C0"/>
                  </a:solidFill>
                  <a:effectLst/>
                </a:rPr>
                <a:t>Университет</a:t>
              </a:r>
              <a:r>
                <a:rPr lang="ru-RU" sz="1200" dirty="0" smtClean="0">
                  <a:solidFill>
                    <a:srgbClr val="AFB2C0"/>
                  </a:solidFill>
                </a:rPr>
                <a:t> </a:t>
              </a:r>
              <a:r>
                <a:rPr lang="ru-RU" sz="1200" dirty="0" smtClean="0">
                  <a:solidFill>
                    <a:srgbClr val="AFB2C0"/>
                  </a:solidFill>
                  <a:effectLst/>
                </a:rPr>
                <a:t>Информатики</a:t>
              </a:r>
              <a:endParaRPr lang="en-US" sz="1200" dirty="0" smtClean="0">
                <a:solidFill>
                  <a:srgbClr val="AFB2C0"/>
                </a:solidFill>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ru-RU" sz="1600" dirty="0" smtClean="0">
                  <a:solidFill>
                    <a:srgbClr val="AFB2C0"/>
                  </a:solidFill>
                  <a:effectLst/>
                </a:rPr>
                <a:t>и Радиоэлектроники</a:t>
              </a:r>
              <a:endParaRPr lang="ru-RU" sz="1600" dirty="0" smtClean="0">
                <a:solidFill>
                  <a:srgbClr val="AFB2C0"/>
                </a:solidFill>
              </a:endParaRPr>
            </a:p>
            <a:p>
              <a:endParaRPr lang="ru-RU" dirty="0"/>
            </a:p>
          </p:txBody>
        </p:sp>
        <p:sp>
          <p:nvSpPr>
            <p:cNvPr id="14" name="TextBox 13"/>
            <p:cNvSpPr txBox="1"/>
            <p:nvPr userDrawn="1"/>
          </p:nvSpPr>
          <p:spPr>
            <a:xfrm>
              <a:off x="6516216" y="6237312"/>
              <a:ext cx="2520280" cy="523219"/>
            </a:xfrm>
            <a:prstGeom prst="rect">
              <a:avLst/>
            </a:prstGeom>
            <a:noFill/>
          </p:spPr>
          <p:txBody>
            <a:bodyPr wrap="square" rtlCol="0">
              <a:spAutoFit/>
            </a:bodyPr>
            <a:lstStyle/>
            <a:p>
              <a:pPr algn="r"/>
              <a:r>
                <a:rPr lang="ru-RU" sz="1400" dirty="0" smtClean="0">
                  <a:solidFill>
                    <a:schemeClr val="bg1">
                      <a:lumMod val="65000"/>
                    </a:schemeClr>
                  </a:solidFill>
                </a:rPr>
                <a:t>Республика Беларусь, Минск</a:t>
              </a:r>
              <a:br>
                <a:rPr lang="ru-RU" sz="1400" dirty="0" smtClean="0">
                  <a:solidFill>
                    <a:schemeClr val="bg1">
                      <a:lumMod val="65000"/>
                    </a:schemeClr>
                  </a:solidFill>
                </a:rPr>
              </a:br>
              <a:r>
                <a:rPr lang="ru-RU" sz="1400" dirty="0" smtClean="0">
                  <a:solidFill>
                    <a:schemeClr val="bg1">
                      <a:lumMod val="65000"/>
                    </a:schemeClr>
                  </a:solidFill>
                </a:rPr>
                <a:t>220013, ул. П. Бровки, 6</a:t>
              </a:r>
              <a:endParaRPr lang="ru-RU" sz="1400" dirty="0">
                <a:solidFill>
                  <a:schemeClr val="bg1">
                    <a:lumMod val="65000"/>
                  </a:schemeClr>
                </a:solidFill>
              </a:endParaRPr>
            </a:p>
          </p:txBody>
        </p:sp>
      </p:grpSp>
    </p:spTree>
    <p:extLst>
      <p:ext uri="{BB962C8B-B14F-4D97-AF65-F5344CB8AC3E}">
        <p14:creationId xmlns:p14="http://schemas.microsoft.com/office/powerpoint/2010/main" val="2105558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A1F739-27B0-4898-8C6D-14FF6A375064}" type="datetimeFigureOut">
              <a:rPr lang="ru-RU" smtClean="0"/>
              <a:t>18.10.2022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6B7A1997-4BBA-48AF-9D99-EA17BBC43C1E}" type="slidenum">
              <a:rPr lang="ru-RU" smtClean="0"/>
              <a:t>‹#›</a:t>
            </a:fld>
            <a:endParaRPr lang="ru-RU"/>
          </a:p>
        </p:txBody>
      </p:sp>
      <p:grpSp>
        <p:nvGrpSpPr>
          <p:cNvPr id="5" name="Группа 4"/>
          <p:cNvGrpSpPr/>
          <p:nvPr userDrawn="1"/>
        </p:nvGrpSpPr>
        <p:grpSpPr>
          <a:xfrm>
            <a:off x="7693" y="6165298"/>
            <a:ext cx="9136311" cy="974576"/>
            <a:chOff x="7689" y="6165304"/>
            <a:chExt cx="9136311" cy="974574"/>
          </a:xfrm>
        </p:grpSpPr>
        <p:sp>
          <p:nvSpPr>
            <p:cNvPr id="6" name="Прямоугольник 5"/>
            <p:cNvSpPr/>
            <p:nvPr userDrawn="1"/>
          </p:nvSpPr>
          <p:spPr>
            <a:xfrm>
              <a:off x="7689" y="6165304"/>
              <a:ext cx="9136311" cy="692696"/>
            </a:xfrm>
            <a:prstGeom prst="rect">
              <a:avLst/>
            </a:prstGeom>
            <a:solidFill>
              <a:srgbClr val="023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7" name="Рисунок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9512" y="6232351"/>
              <a:ext cx="476250" cy="581025"/>
            </a:xfrm>
            <a:prstGeom prst="rect">
              <a:avLst/>
            </a:prstGeom>
          </p:spPr>
        </p:pic>
        <p:sp>
          <p:nvSpPr>
            <p:cNvPr id="8" name="TextBox 7"/>
            <p:cNvSpPr txBox="1"/>
            <p:nvPr userDrawn="1"/>
          </p:nvSpPr>
          <p:spPr>
            <a:xfrm>
              <a:off x="655762" y="6178078"/>
              <a:ext cx="3484189" cy="961800"/>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050" dirty="0" smtClean="0">
                  <a:solidFill>
                    <a:srgbClr val="AFB2C0"/>
                  </a:solidFill>
                  <a:effectLst/>
                </a:rPr>
                <a:t>Б</a:t>
              </a:r>
              <a:r>
                <a:rPr lang="ru-RU" sz="1050" dirty="0" smtClean="0">
                  <a:solidFill>
                    <a:srgbClr val="AFB2C0"/>
                  </a:solidFill>
                </a:rPr>
                <a:t>елорусский </a:t>
              </a:r>
              <a:r>
                <a:rPr lang="ru-RU" sz="1050" dirty="0" smtClean="0">
                  <a:solidFill>
                    <a:srgbClr val="AFB2C0"/>
                  </a:solidFill>
                  <a:effectLst/>
                </a:rPr>
                <a:t>Г</a:t>
              </a:r>
              <a:r>
                <a:rPr lang="ru-RU" sz="1050" dirty="0" smtClean="0">
                  <a:solidFill>
                    <a:srgbClr val="AFB2C0"/>
                  </a:solidFill>
                </a:rPr>
                <a:t>осударственный </a:t>
              </a:r>
              <a:endParaRPr lang="en-US" sz="1050" dirty="0" smtClean="0">
                <a:solidFill>
                  <a:srgbClr val="AFB2C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ru-RU" sz="1200" dirty="0" smtClean="0">
                  <a:solidFill>
                    <a:srgbClr val="AFB2C0"/>
                  </a:solidFill>
                  <a:effectLst/>
                </a:rPr>
                <a:t>Университет</a:t>
              </a:r>
              <a:r>
                <a:rPr lang="ru-RU" sz="1200" dirty="0" smtClean="0">
                  <a:solidFill>
                    <a:srgbClr val="AFB2C0"/>
                  </a:solidFill>
                </a:rPr>
                <a:t> </a:t>
              </a:r>
              <a:r>
                <a:rPr lang="ru-RU" sz="1200" dirty="0" smtClean="0">
                  <a:solidFill>
                    <a:srgbClr val="AFB2C0"/>
                  </a:solidFill>
                  <a:effectLst/>
                </a:rPr>
                <a:t>Информатики</a:t>
              </a:r>
              <a:endParaRPr lang="en-US" sz="1200" dirty="0" smtClean="0">
                <a:solidFill>
                  <a:srgbClr val="AFB2C0"/>
                </a:solidFill>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ru-RU" sz="1600" dirty="0" smtClean="0">
                  <a:solidFill>
                    <a:srgbClr val="AFB2C0"/>
                  </a:solidFill>
                  <a:effectLst/>
                </a:rPr>
                <a:t>и Радиоэлектроники</a:t>
              </a:r>
              <a:endParaRPr lang="ru-RU" sz="1600" dirty="0" smtClean="0">
                <a:solidFill>
                  <a:srgbClr val="AFB2C0"/>
                </a:solidFill>
              </a:endParaRPr>
            </a:p>
            <a:p>
              <a:endParaRPr lang="ru-RU" dirty="0"/>
            </a:p>
          </p:txBody>
        </p:sp>
        <p:sp>
          <p:nvSpPr>
            <p:cNvPr id="9" name="TextBox 8"/>
            <p:cNvSpPr txBox="1"/>
            <p:nvPr userDrawn="1"/>
          </p:nvSpPr>
          <p:spPr>
            <a:xfrm>
              <a:off x="6516216" y="6237312"/>
              <a:ext cx="2520280" cy="523219"/>
            </a:xfrm>
            <a:prstGeom prst="rect">
              <a:avLst/>
            </a:prstGeom>
            <a:noFill/>
          </p:spPr>
          <p:txBody>
            <a:bodyPr wrap="square" rtlCol="0">
              <a:spAutoFit/>
            </a:bodyPr>
            <a:lstStyle/>
            <a:p>
              <a:pPr algn="r"/>
              <a:r>
                <a:rPr lang="ru-RU" sz="1400" dirty="0" smtClean="0">
                  <a:solidFill>
                    <a:schemeClr val="bg1">
                      <a:lumMod val="65000"/>
                    </a:schemeClr>
                  </a:solidFill>
                </a:rPr>
                <a:t>Республика Беларусь, Минск</a:t>
              </a:r>
              <a:br>
                <a:rPr lang="ru-RU" sz="1400" dirty="0" smtClean="0">
                  <a:solidFill>
                    <a:schemeClr val="bg1">
                      <a:lumMod val="65000"/>
                    </a:schemeClr>
                  </a:solidFill>
                </a:rPr>
              </a:br>
              <a:r>
                <a:rPr lang="ru-RU" sz="1400" dirty="0" smtClean="0">
                  <a:solidFill>
                    <a:schemeClr val="bg1">
                      <a:lumMod val="65000"/>
                    </a:schemeClr>
                  </a:solidFill>
                </a:rPr>
                <a:t>220013, ул. П. Бровки, 6</a:t>
              </a:r>
              <a:endParaRPr lang="ru-RU" sz="1400" dirty="0">
                <a:solidFill>
                  <a:schemeClr val="bg1">
                    <a:lumMod val="65000"/>
                  </a:schemeClr>
                </a:solidFill>
              </a:endParaRPr>
            </a:p>
          </p:txBody>
        </p:sp>
      </p:grpSp>
    </p:spTree>
    <p:extLst>
      <p:ext uri="{BB962C8B-B14F-4D97-AF65-F5344CB8AC3E}">
        <p14:creationId xmlns:p14="http://schemas.microsoft.com/office/powerpoint/2010/main" val="886937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ru-RU" smtClean="0"/>
              <a:t>Образец заголовка</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DDA1F739-27B0-4898-8C6D-14FF6A375064}" type="datetimeFigureOut">
              <a:rPr lang="ru-RU" smtClean="0"/>
              <a:t>18.10.2022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6B7A1997-4BBA-48AF-9D99-EA17BBC43C1E}" type="slidenum">
              <a:rPr lang="ru-RU" smtClean="0"/>
              <a:t>‹#›</a:t>
            </a:fld>
            <a:endParaRPr lang="ru-RU"/>
          </a:p>
        </p:txBody>
      </p:sp>
      <p:grpSp>
        <p:nvGrpSpPr>
          <p:cNvPr id="8" name="Группа 7"/>
          <p:cNvGrpSpPr/>
          <p:nvPr userDrawn="1"/>
        </p:nvGrpSpPr>
        <p:grpSpPr>
          <a:xfrm>
            <a:off x="7693" y="6165298"/>
            <a:ext cx="9136311" cy="974576"/>
            <a:chOff x="7689" y="6165304"/>
            <a:chExt cx="9136311" cy="974574"/>
          </a:xfrm>
        </p:grpSpPr>
        <p:sp>
          <p:nvSpPr>
            <p:cNvPr id="9" name="Прямоугольник 8"/>
            <p:cNvSpPr/>
            <p:nvPr userDrawn="1"/>
          </p:nvSpPr>
          <p:spPr>
            <a:xfrm>
              <a:off x="7689" y="6165304"/>
              <a:ext cx="9136311" cy="692696"/>
            </a:xfrm>
            <a:prstGeom prst="rect">
              <a:avLst/>
            </a:prstGeom>
            <a:solidFill>
              <a:srgbClr val="023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0" name="Рисунок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9512" y="6232351"/>
              <a:ext cx="476250" cy="581025"/>
            </a:xfrm>
            <a:prstGeom prst="rect">
              <a:avLst/>
            </a:prstGeom>
          </p:spPr>
        </p:pic>
        <p:sp>
          <p:nvSpPr>
            <p:cNvPr id="11" name="TextBox 10"/>
            <p:cNvSpPr txBox="1"/>
            <p:nvPr userDrawn="1"/>
          </p:nvSpPr>
          <p:spPr>
            <a:xfrm>
              <a:off x="655762" y="6178078"/>
              <a:ext cx="3484189" cy="961800"/>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050" dirty="0" smtClean="0">
                  <a:solidFill>
                    <a:srgbClr val="AFB2C0"/>
                  </a:solidFill>
                  <a:effectLst/>
                </a:rPr>
                <a:t>Б</a:t>
              </a:r>
              <a:r>
                <a:rPr lang="ru-RU" sz="1050" dirty="0" smtClean="0">
                  <a:solidFill>
                    <a:srgbClr val="AFB2C0"/>
                  </a:solidFill>
                </a:rPr>
                <a:t>елорусский </a:t>
              </a:r>
              <a:r>
                <a:rPr lang="ru-RU" sz="1050" dirty="0" smtClean="0">
                  <a:solidFill>
                    <a:srgbClr val="AFB2C0"/>
                  </a:solidFill>
                  <a:effectLst/>
                </a:rPr>
                <a:t>Г</a:t>
              </a:r>
              <a:r>
                <a:rPr lang="ru-RU" sz="1050" dirty="0" smtClean="0">
                  <a:solidFill>
                    <a:srgbClr val="AFB2C0"/>
                  </a:solidFill>
                </a:rPr>
                <a:t>осударственный </a:t>
              </a:r>
              <a:endParaRPr lang="en-US" sz="1050" dirty="0" smtClean="0">
                <a:solidFill>
                  <a:srgbClr val="AFB2C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ru-RU" sz="1200" dirty="0" smtClean="0">
                  <a:solidFill>
                    <a:srgbClr val="AFB2C0"/>
                  </a:solidFill>
                  <a:effectLst/>
                </a:rPr>
                <a:t>Университет</a:t>
              </a:r>
              <a:r>
                <a:rPr lang="ru-RU" sz="1200" dirty="0" smtClean="0">
                  <a:solidFill>
                    <a:srgbClr val="AFB2C0"/>
                  </a:solidFill>
                </a:rPr>
                <a:t> </a:t>
              </a:r>
              <a:r>
                <a:rPr lang="ru-RU" sz="1200" dirty="0" smtClean="0">
                  <a:solidFill>
                    <a:srgbClr val="AFB2C0"/>
                  </a:solidFill>
                  <a:effectLst/>
                </a:rPr>
                <a:t>Информатики</a:t>
              </a:r>
              <a:endParaRPr lang="en-US" sz="1200" dirty="0" smtClean="0">
                <a:solidFill>
                  <a:srgbClr val="AFB2C0"/>
                </a:solidFill>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ru-RU" sz="1600" dirty="0" smtClean="0">
                  <a:solidFill>
                    <a:srgbClr val="AFB2C0"/>
                  </a:solidFill>
                  <a:effectLst/>
                </a:rPr>
                <a:t>и Радиоэлектроники</a:t>
              </a:r>
              <a:endParaRPr lang="ru-RU" sz="1600" dirty="0" smtClean="0">
                <a:solidFill>
                  <a:srgbClr val="AFB2C0"/>
                </a:solidFill>
              </a:endParaRPr>
            </a:p>
            <a:p>
              <a:endParaRPr lang="ru-RU" dirty="0"/>
            </a:p>
          </p:txBody>
        </p:sp>
        <p:sp>
          <p:nvSpPr>
            <p:cNvPr id="12" name="TextBox 11"/>
            <p:cNvSpPr txBox="1"/>
            <p:nvPr userDrawn="1"/>
          </p:nvSpPr>
          <p:spPr>
            <a:xfrm>
              <a:off x="6516216" y="6237312"/>
              <a:ext cx="2520280" cy="523219"/>
            </a:xfrm>
            <a:prstGeom prst="rect">
              <a:avLst/>
            </a:prstGeom>
            <a:noFill/>
          </p:spPr>
          <p:txBody>
            <a:bodyPr wrap="square" rtlCol="0">
              <a:spAutoFit/>
            </a:bodyPr>
            <a:lstStyle/>
            <a:p>
              <a:pPr algn="r"/>
              <a:r>
                <a:rPr lang="ru-RU" sz="1400" dirty="0" smtClean="0">
                  <a:solidFill>
                    <a:schemeClr val="bg1">
                      <a:lumMod val="65000"/>
                    </a:schemeClr>
                  </a:solidFill>
                </a:rPr>
                <a:t>Республика Беларусь, Минск</a:t>
              </a:r>
              <a:br>
                <a:rPr lang="ru-RU" sz="1400" dirty="0" smtClean="0">
                  <a:solidFill>
                    <a:schemeClr val="bg1">
                      <a:lumMod val="65000"/>
                    </a:schemeClr>
                  </a:solidFill>
                </a:rPr>
              </a:br>
              <a:r>
                <a:rPr lang="ru-RU" sz="1400" dirty="0" smtClean="0">
                  <a:solidFill>
                    <a:schemeClr val="bg1">
                      <a:lumMod val="65000"/>
                    </a:schemeClr>
                  </a:solidFill>
                </a:rPr>
                <a:t>220013, ул. П. Бровки, 6</a:t>
              </a:r>
              <a:endParaRPr lang="ru-RU" sz="1400" dirty="0">
                <a:solidFill>
                  <a:schemeClr val="bg1">
                    <a:lumMod val="65000"/>
                  </a:schemeClr>
                </a:solidFill>
              </a:endParaRPr>
            </a:p>
          </p:txBody>
        </p:sp>
      </p:grpSp>
    </p:spTree>
    <p:extLst>
      <p:ext uri="{BB962C8B-B14F-4D97-AF65-F5344CB8AC3E}">
        <p14:creationId xmlns:p14="http://schemas.microsoft.com/office/powerpoint/2010/main" val="3334778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DDA1F739-27B0-4898-8C6D-14FF6A375064}" type="datetimeFigureOut">
              <a:rPr lang="ru-RU" smtClean="0"/>
              <a:t>18.10.2022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6B7A1997-4BBA-48AF-9D99-EA17BBC43C1E}" type="slidenum">
              <a:rPr lang="ru-RU" smtClean="0"/>
              <a:t>‹#›</a:t>
            </a:fld>
            <a:endParaRPr lang="ru-RU"/>
          </a:p>
        </p:txBody>
      </p:sp>
      <p:grpSp>
        <p:nvGrpSpPr>
          <p:cNvPr id="8" name="Группа 7"/>
          <p:cNvGrpSpPr/>
          <p:nvPr userDrawn="1"/>
        </p:nvGrpSpPr>
        <p:grpSpPr>
          <a:xfrm>
            <a:off x="7693" y="6165298"/>
            <a:ext cx="9136311" cy="974576"/>
            <a:chOff x="7689" y="6165304"/>
            <a:chExt cx="9136311" cy="974574"/>
          </a:xfrm>
        </p:grpSpPr>
        <p:sp>
          <p:nvSpPr>
            <p:cNvPr id="9" name="Прямоугольник 8"/>
            <p:cNvSpPr/>
            <p:nvPr userDrawn="1"/>
          </p:nvSpPr>
          <p:spPr>
            <a:xfrm>
              <a:off x="7689" y="6165304"/>
              <a:ext cx="9136311" cy="692696"/>
            </a:xfrm>
            <a:prstGeom prst="rect">
              <a:avLst/>
            </a:prstGeom>
            <a:solidFill>
              <a:srgbClr val="023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0" name="Рисунок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9512" y="6232351"/>
              <a:ext cx="476250" cy="581025"/>
            </a:xfrm>
            <a:prstGeom prst="rect">
              <a:avLst/>
            </a:prstGeom>
          </p:spPr>
        </p:pic>
        <p:sp>
          <p:nvSpPr>
            <p:cNvPr id="11" name="TextBox 10"/>
            <p:cNvSpPr txBox="1"/>
            <p:nvPr userDrawn="1"/>
          </p:nvSpPr>
          <p:spPr>
            <a:xfrm>
              <a:off x="655762" y="6178078"/>
              <a:ext cx="3484189" cy="961800"/>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050" dirty="0" smtClean="0">
                  <a:solidFill>
                    <a:srgbClr val="AFB2C0"/>
                  </a:solidFill>
                  <a:effectLst/>
                </a:rPr>
                <a:t>Б</a:t>
              </a:r>
              <a:r>
                <a:rPr lang="ru-RU" sz="1050" dirty="0" smtClean="0">
                  <a:solidFill>
                    <a:srgbClr val="AFB2C0"/>
                  </a:solidFill>
                </a:rPr>
                <a:t>елорусский </a:t>
              </a:r>
              <a:r>
                <a:rPr lang="ru-RU" sz="1050" dirty="0" smtClean="0">
                  <a:solidFill>
                    <a:srgbClr val="AFB2C0"/>
                  </a:solidFill>
                  <a:effectLst/>
                </a:rPr>
                <a:t>Г</a:t>
              </a:r>
              <a:r>
                <a:rPr lang="ru-RU" sz="1050" dirty="0" smtClean="0">
                  <a:solidFill>
                    <a:srgbClr val="AFB2C0"/>
                  </a:solidFill>
                </a:rPr>
                <a:t>осударственный </a:t>
              </a:r>
              <a:endParaRPr lang="en-US" sz="1050" dirty="0" smtClean="0">
                <a:solidFill>
                  <a:srgbClr val="AFB2C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ru-RU" sz="1200" dirty="0" smtClean="0">
                  <a:solidFill>
                    <a:srgbClr val="AFB2C0"/>
                  </a:solidFill>
                  <a:effectLst/>
                </a:rPr>
                <a:t>Университет</a:t>
              </a:r>
              <a:r>
                <a:rPr lang="ru-RU" sz="1200" dirty="0" smtClean="0">
                  <a:solidFill>
                    <a:srgbClr val="AFB2C0"/>
                  </a:solidFill>
                </a:rPr>
                <a:t> </a:t>
              </a:r>
              <a:r>
                <a:rPr lang="ru-RU" sz="1200" dirty="0" smtClean="0">
                  <a:solidFill>
                    <a:srgbClr val="AFB2C0"/>
                  </a:solidFill>
                  <a:effectLst/>
                </a:rPr>
                <a:t>Информатики</a:t>
              </a:r>
              <a:endParaRPr lang="en-US" sz="1200" dirty="0" smtClean="0">
                <a:solidFill>
                  <a:srgbClr val="AFB2C0"/>
                </a:solidFill>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ru-RU" sz="1600" dirty="0" smtClean="0">
                  <a:solidFill>
                    <a:srgbClr val="AFB2C0"/>
                  </a:solidFill>
                  <a:effectLst/>
                </a:rPr>
                <a:t>и Радиоэлектроники</a:t>
              </a:r>
              <a:endParaRPr lang="ru-RU" sz="1600" dirty="0" smtClean="0">
                <a:solidFill>
                  <a:srgbClr val="AFB2C0"/>
                </a:solidFill>
              </a:endParaRPr>
            </a:p>
            <a:p>
              <a:endParaRPr lang="ru-RU" dirty="0"/>
            </a:p>
          </p:txBody>
        </p:sp>
        <p:sp>
          <p:nvSpPr>
            <p:cNvPr id="12" name="TextBox 11"/>
            <p:cNvSpPr txBox="1"/>
            <p:nvPr userDrawn="1"/>
          </p:nvSpPr>
          <p:spPr>
            <a:xfrm>
              <a:off x="6516216" y="6237312"/>
              <a:ext cx="2520280" cy="523219"/>
            </a:xfrm>
            <a:prstGeom prst="rect">
              <a:avLst/>
            </a:prstGeom>
            <a:noFill/>
          </p:spPr>
          <p:txBody>
            <a:bodyPr wrap="square" rtlCol="0">
              <a:spAutoFit/>
            </a:bodyPr>
            <a:lstStyle/>
            <a:p>
              <a:pPr algn="r"/>
              <a:r>
                <a:rPr lang="ru-RU" sz="1400" dirty="0" smtClean="0">
                  <a:solidFill>
                    <a:schemeClr val="bg1">
                      <a:lumMod val="65000"/>
                    </a:schemeClr>
                  </a:solidFill>
                </a:rPr>
                <a:t>Республика Беларусь, Минск</a:t>
              </a:r>
              <a:br>
                <a:rPr lang="ru-RU" sz="1400" dirty="0" smtClean="0">
                  <a:solidFill>
                    <a:schemeClr val="bg1">
                      <a:lumMod val="65000"/>
                    </a:schemeClr>
                  </a:solidFill>
                </a:rPr>
              </a:br>
              <a:r>
                <a:rPr lang="ru-RU" sz="1400" dirty="0" smtClean="0">
                  <a:solidFill>
                    <a:schemeClr val="bg1">
                      <a:lumMod val="65000"/>
                    </a:schemeClr>
                  </a:solidFill>
                </a:rPr>
                <a:t>220013, ул. П. Бровки, 6</a:t>
              </a:r>
              <a:endParaRPr lang="ru-RU" sz="1400" dirty="0">
                <a:solidFill>
                  <a:schemeClr val="bg1">
                    <a:lumMod val="65000"/>
                  </a:schemeClr>
                </a:solidFill>
              </a:endParaRPr>
            </a:p>
          </p:txBody>
        </p:sp>
      </p:grpSp>
    </p:spTree>
    <p:extLst>
      <p:ext uri="{BB962C8B-B14F-4D97-AF65-F5344CB8AC3E}">
        <p14:creationId xmlns:p14="http://schemas.microsoft.com/office/powerpoint/2010/main" val="1940664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A1F739-27B0-4898-8C6D-14FF6A375064}" type="datetimeFigureOut">
              <a:rPr lang="ru-RU" smtClean="0"/>
              <a:t>18.10.2022</a:t>
            </a:fld>
            <a:endParaRPr lang="ru-RU"/>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7A1997-4BBA-48AF-9D99-EA17BBC43C1E}" type="slidenum">
              <a:rPr lang="ru-RU" smtClean="0"/>
              <a:t>‹#›</a:t>
            </a:fld>
            <a:endParaRPr lang="ru-RU"/>
          </a:p>
        </p:txBody>
      </p:sp>
    </p:spTree>
    <p:extLst>
      <p:ext uri="{BB962C8B-B14F-4D97-AF65-F5344CB8AC3E}">
        <p14:creationId xmlns:p14="http://schemas.microsoft.com/office/powerpoint/2010/main" val="409877185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2535042"/>
            <a:ext cx="9144000" cy="1470025"/>
          </a:xfrm>
        </p:spPr>
        <p:txBody>
          <a:bodyPr>
            <a:noAutofit/>
          </a:bodyPr>
          <a:lstStyle/>
          <a:p>
            <a:r>
              <a:rPr lang="ru-RU" sz="3600" dirty="0" smtClean="0"/>
              <a:t>ОСНОВЫ ИНФОРМАЦИОННЫХ ТЕХНОЛОГИЙ</a:t>
            </a:r>
            <a:endParaRPr lang="ru-RU" sz="3600" dirty="0"/>
          </a:p>
        </p:txBody>
      </p:sp>
      <p:sp>
        <p:nvSpPr>
          <p:cNvPr id="3" name="Подзаголовок 2"/>
          <p:cNvSpPr>
            <a:spLocks noGrp="1"/>
          </p:cNvSpPr>
          <p:nvPr>
            <p:ph type="subTitle" idx="1"/>
          </p:nvPr>
        </p:nvSpPr>
        <p:spPr>
          <a:xfrm>
            <a:off x="539552" y="4365104"/>
            <a:ext cx="8424936" cy="2204864"/>
          </a:xfrm>
        </p:spPr>
        <p:txBody>
          <a:bodyPr numCol="1">
            <a:normAutofit/>
          </a:bodyPr>
          <a:lstStyle/>
          <a:p>
            <a:r>
              <a:rPr lang="ru-RU" sz="2800" b="1" dirty="0" smtClean="0"/>
              <a:t>1.5 </a:t>
            </a:r>
            <a:r>
              <a:rPr lang="ru-RU" sz="2800" b="1" dirty="0"/>
              <a:t>Методология современных информационных технологий</a:t>
            </a:r>
            <a:endParaRPr lang="ru-RU" sz="2800" dirty="0"/>
          </a:p>
        </p:txBody>
      </p:sp>
      <p:sp>
        <p:nvSpPr>
          <p:cNvPr id="4" name="TextBox 3"/>
          <p:cNvSpPr txBox="1"/>
          <p:nvPr/>
        </p:nvSpPr>
        <p:spPr>
          <a:xfrm>
            <a:off x="35496" y="1569568"/>
            <a:ext cx="9108504" cy="430887"/>
          </a:xfrm>
          <a:prstGeom prst="rect">
            <a:avLst/>
          </a:prstGeom>
          <a:noFill/>
        </p:spPr>
        <p:txBody>
          <a:bodyPr wrap="square" rtlCol="0">
            <a:spAutoFit/>
          </a:bodyPr>
          <a:lstStyle/>
          <a:p>
            <a:endParaRPr lang="ru-RU" sz="2200" dirty="0">
              <a:solidFill>
                <a:schemeClr val="bg1"/>
              </a:solidFill>
            </a:endParaRPr>
          </a:p>
        </p:txBody>
      </p:sp>
    </p:spTree>
    <p:extLst>
      <p:ext uri="{BB962C8B-B14F-4D97-AF65-F5344CB8AC3E}">
        <p14:creationId xmlns:p14="http://schemas.microsoft.com/office/powerpoint/2010/main" val="897864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Прямоугольник 4"/>
          <p:cNvSpPr/>
          <p:nvPr/>
        </p:nvSpPr>
        <p:spPr>
          <a:xfrm>
            <a:off x="202377" y="517803"/>
            <a:ext cx="8712968" cy="800219"/>
          </a:xfrm>
          <a:prstGeom prst="rect">
            <a:avLst/>
          </a:prstGeom>
        </p:spPr>
        <p:txBody>
          <a:bodyPr wrap="square">
            <a:spAutoFit/>
          </a:bodyPr>
          <a:lstStyle/>
          <a:p>
            <a:pPr indent="358775" algn="just"/>
            <a:r>
              <a:rPr lang="ru-RU" sz="2400" dirty="0" smtClean="0"/>
              <a:t> </a:t>
            </a:r>
            <a:endParaRPr lang="ru-RU" sz="2400" dirty="0"/>
          </a:p>
          <a:p>
            <a:pPr indent="358775" algn="just"/>
            <a:endParaRPr lang="ru-RU" sz="2200" dirty="0"/>
          </a:p>
        </p:txBody>
      </p:sp>
      <p:sp>
        <p:nvSpPr>
          <p:cNvPr id="3" name="Прямоугольник 2"/>
          <p:cNvSpPr/>
          <p:nvPr/>
        </p:nvSpPr>
        <p:spPr>
          <a:xfrm>
            <a:off x="251520" y="2780928"/>
            <a:ext cx="8712968" cy="461665"/>
          </a:xfrm>
          <a:prstGeom prst="rect">
            <a:avLst/>
          </a:prstGeom>
        </p:spPr>
        <p:txBody>
          <a:bodyPr wrap="square">
            <a:spAutoFit/>
          </a:bodyPr>
          <a:lstStyle/>
          <a:p>
            <a:r>
              <a:rPr lang="ru-RU" sz="2400" dirty="0"/>
              <a:t>                  </a:t>
            </a:r>
          </a:p>
        </p:txBody>
      </p:sp>
      <p:sp>
        <p:nvSpPr>
          <p:cNvPr id="7" name="Прямоугольник 6"/>
          <p:cNvSpPr/>
          <p:nvPr/>
        </p:nvSpPr>
        <p:spPr>
          <a:xfrm>
            <a:off x="274385" y="2779357"/>
            <a:ext cx="8712968" cy="461665"/>
          </a:xfrm>
          <a:prstGeom prst="rect">
            <a:avLst/>
          </a:prstGeom>
        </p:spPr>
        <p:txBody>
          <a:bodyPr wrap="square">
            <a:spAutoFit/>
          </a:bodyPr>
          <a:lstStyle/>
          <a:p>
            <a:r>
              <a:rPr lang="ru-RU" sz="2400" dirty="0"/>
              <a:t>                  </a:t>
            </a:r>
          </a:p>
        </p:txBody>
      </p:sp>
      <p:sp>
        <p:nvSpPr>
          <p:cNvPr id="4" name="Прямоугольник 3"/>
          <p:cNvSpPr/>
          <p:nvPr/>
        </p:nvSpPr>
        <p:spPr>
          <a:xfrm>
            <a:off x="194076" y="1163530"/>
            <a:ext cx="8784976" cy="4524315"/>
          </a:xfrm>
          <a:prstGeom prst="rect">
            <a:avLst/>
          </a:prstGeom>
        </p:spPr>
        <p:txBody>
          <a:bodyPr wrap="square">
            <a:spAutoFit/>
          </a:bodyPr>
          <a:lstStyle/>
          <a:p>
            <a:endParaRPr lang="ru-RU" sz="2400" dirty="0" smtClean="0"/>
          </a:p>
          <a:p>
            <a:pPr indent="355600" algn="just"/>
            <a:r>
              <a:rPr lang="ru-RU" sz="2400" dirty="0" smtClean="0"/>
              <a:t>Разработка </a:t>
            </a:r>
            <a:r>
              <a:rPr lang="ru-RU" sz="2400" dirty="0"/>
              <a:t>любой проблемы (системы) предполагает поэтапно-циклическое разрешение следующих  </a:t>
            </a:r>
            <a:r>
              <a:rPr lang="ru-RU" sz="2400" dirty="0" err="1"/>
              <a:t>подпроблем</a:t>
            </a:r>
            <a:r>
              <a:rPr lang="ru-RU" sz="2400" dirty="0" smtClean="0"/>
              <a:t>:</a:t>
            </a:r>
          </a:p>
          <a:p>
            <a:endParaRPr lang="ru-RU" sz="2400" dirty="0"/>
          </a:p>
          <a:p>
            <a:pPr marL="355600" indent="-355600">
              <a:buFont typeface="Wingdings" panose="05000000000000000000" pitchFamily="2" charset="2"/>
              <a:buChar char="Ø"/>
            </a:pPr>
            <a:r>
              <a:rPr lang="ru-RU" sz="2400" i="1" dirty="0"/>
              <a:t>Постановка проблемы </a:t>
            </a:r>
            <a:r>
              <a:rPr lang="ru-RU" sz="2400" dirty="0"/>
              <a:t>(выделение проблемы). </a:t>
            </a:r>
          </a:p>
          <a:p>
            <a:pPr marL="355600" indent="-355600">
              <a:buFont typeface="Wingdings" panose="05000000000000000000" pitchFamily="2" charset="2"/>
              <a:buChar char="Ø"/>
            </a:pPr>
            <a:r>
              <a:rPr lang="ru-RU" sz="2400" i="1" dirty="0"/>
              <a:t>Описание</a:t>
            </a:r>
            <a:r>
              <a:rPr lang="ru-RU" sz="2400" dirty="0"/>
              <a:t> (построение модели). </a:t>
            </a:r>
          </a:p>
          <a:p>
            <a:pPr marL="355600" indent="-355600">
              <a:buFont typeface="Wingdings" panose="05000000000000000000" pitchFamily="2" charset="2"/>
              <a:buChar char="Ø"/>
            </a:pPr>
            <a:r>
              <a:rPr lang="ru-RU" sz="2400" i="1" dirty="0"/>
              <a:t>Формирование критериев </a:t>
            </a:r>
            <a:r>
              <a:rPr lang="ru-RU" sz="2400" dirty="0"/>
              <a:t>(для сравнения альтернативных вариантов разрешения проблемы).</a:t>
            </a:r>
          </a:p>
          <a:p>
            <a:pPr marL="355600" indent="-355600">
              <a:buFont typeface="Wingdings" panose="05000000000000000000" pitchFamily="2" charset="2"/>
              <a:buChar char="Ø"/>
            </a:pPr>
            <a:r>
              <a:rPr lang="ru-RU" sz="2400" i="1" dirty="0"/>
              <a:t>Идеализация</a:t>
            </a:r>
            <a:r>
              <a:rPr lang="ru-RU" sz="2400" dirty="0"/>
              <a:t> (рациональное упрощение проблемы).</a:t>
            </a:r>
          </a:p>
          <a:p>
            <a:pPr marL="355600" indent="-355600">
              <a:buFont typeface="Wingdings" panose="05000000000000000000" pitchFamily="2" charset="2"/>
              <a:buChar char="Ø"/>
            </a:pPr>
            <a:r>
              <a:rPr lang="ru-RU" sz="2400" i="1" dirty="0"/>
              <a:t>Декомпозиция</a:t>
            </a:r>
            <a:r>
              <a:rPr lang="ru-RU" sz="2400" dirty="0"/>
              <a:t> (разделение целого на части).</a:t>
            </a:r>
          </a:p>
          <a:p>
            <a:pPr marL="355600" indent="-355600">
              <a:buFont typeface="Wingdings" panose="05000000000000000000" pitchFamily="2" charset="2"/>
              <a:buChar char="Ø"/>
            </a:pPr>
            <a:r>
              <a:rPr lang="ru-RU" sz="2400" i="1" dirty="0"/>
              <a:t>Композиция</a:t>
            </a:r>
            <a:r>
              <a:rPr lang="ru-RU" sz="2400" dirty="0"/>
              <a:t> (объединение частей в целое).</a:t>
            </a:r>
          </a:p>
          <a:p>
            <a:pPr marL="355600" indent="-355600">
              <a:buFont typeface="Wingdings" panose="05000000000000000000" pitchFamily="2" charset="2"/>
              <a:buChar char="Ø"/>
            </a:pPr>
            <a:r>
              <a:rPr lang="ru-RU" sz="2400" i="1" dirty="0"/>
              <a:t>Решение</a:t>
            </a:r>
            <a:r>
              <a:rPr lang="ru-RU" sz="2400" b="1" dirty="0"/>
              <a:t> (</a:t>
            </a:r>
            <a:r>
              <a:rPr lang="ru-RU" sz="2400" dirty="0"/>
              <a:t>разрешение проблемы).</a:t>
            </a:r>
          </a:p>
        </p:txBody>
      </p:sp>
      <p:sp>
        <p:nvSpPr>
          <p:cNvPr id="2" name="TextBox 1"/>
          <p:cNvSpPr txBox="1"/>
          <p:nvPr/>
        </p:nvSpPr>
        <p:spPr>
          <a:xfrm>
            <a:off x="194076" y="93564"/>
            <a:ext cx="8941623" cy="830997"/>
          </a:xfrm>
          <a:prstGeom prst="rect">
            <a:avLst/>
          </a:prstGeom>
          <a:noFill/>
        </p:spPr>
        <p:txBody>
          <a:bodyPr wrap="square" rtlCol="0">
            <a:spAutoFit/>
          </a:bodyPr>
          <a:lstStyle/>
          <a:p>
            <a:pPr marL="541338" indent="-541338"/>
            <a:r>
              <a:rPr lang="ru-RU" sz="2400" b="1" dirty="0" smtClean="0"/>
              <a:t>Общие </a:t>
            </a:r>
            <a:r>
              <a:rPr lang="ru-RU" sz="2400" b="1" dirty="0"/>
              <a:t>и частные принципы разработки информационной технологии</a:t>
            </a:r>
            <a:endParaRPr lang="ru-RU" sz="2400" dirty="0"/>
          </a:p>
        </p:txBody>
      </p:sp>
    </p:spTree>
    <p:extLst>
      <p:ext uri="{BB962C8B-B14F-4D97-AF65-F5344CB8AC3E}">
        <p14:creationId xmlns:p14="http://schemas.microsoft.com/office/powerpoint/2010/main" val="33092970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Прямоугольник 4"/>
          <p:cNvSpPr/>
          <p:nvPr/>
        </p:nvSpPr>
        <p:spPr>
          <a:xfrm>
            <a:off x="202377" y="517803"/>
            <a:ext cx="8712968" cy="800219"/>
          </a:xfrm>
          <a:prstGeom prst="rect">
            <a:avLst/>
          </a:prstGeom>
        </p:spPr>
        <p:txBody>
          <a:bodyPr wrap="square">
            <a:spAutoFit/>
          </a:bodyPr>
          <a:lstStyle/>
          <a:p>
            <a:pPr indent="358775" algn="just"/>
            <a:r>
              <a:rPr lang="ru-RU" sz="2400" dirty="0" smtClean="0"/>
              <a:t> </a:t>
            </a:r>
            <a:endParaRPr lang="ru-RU" sz="2400" dirty="0"/>
          </a:p>
          <a:p>
            <a:pPr indent="358775" algn="just"/>
            <a:endParaRPr lang="ru-RU" sz="2200" dirty="0"/>
          </a:p>
        </p:txBody>
      </p:sp>
      <p:sp>
        <p:nvSpPr>
          <p:cNvPr id="4" name="Прямоугольник 3"/>
          <p:cNvSpPr/>
          <p:nvPr/>
        </p:nvSpPr>
        <p:spPr>
          <a:xfrm>
            <a:off x="202377" y="335846"/>
            <a:ext cx="8784976" cy="461665"/>
          </a:xfrm>
          <a:prstGeom prst="rect">
            <a:avLst/>
          </a:prstGeom>
        </p:spPr>
        <p:txBody>
          <a:bodyPr wrap="square">
            <a:spAutoFit/>
          </a:bodyPr>
          <a:lstStyle/>
          <a:p>
            <a:pPr indent="355600" algn="just"/>
            <a:endParaRPr lang="ru-RU" sz="2400" dirty="0"/>
          </a:p>
        </p:txBody>
      </p:sp>
      <p:sp>
        <p:nvSpPr>
          <p:cNvPr id="6" name="TextBox 5"/>
          <p:cNvSpPr txBox="1"/>
          <p:nvPr/>
        </p:nvSpPr>
        <p:spPr>
          <a:xfrm>
            <a:off x="520316" y="503822"/>
            <a:ext cx="8424936" cy="461665"/>
          </a:xfrm>
          <a:prstGeom prst="rect">
            <a:avLst/>
          </a:prstGeom>
          <a:noFill/>
        </p:spPr>
        <p:txBody>
          <a:bodyPr wrap="square" rtlCol="0">
            <a:spAutoFit/>
          </a:bodyPr>
          <a:lstStyle/>
          <a:p>
            <a:r>
              <a:rPr lang="ru-RU" sz="2400" dirty="0" smtClean="0"/>
              <a:t>Схема системного подхода:</a:t>
            </a:r>
            <a:endParaRPr lang="ru-RU" sz="2400" dirty="0"/>
          </a:p>
        </p:txBody>
      </p:sp>
      <p:grpSp>
        <p:nvGrpSpPr>
          <p:cNvPr id="59" name="Группа 58"/>
          <p:cNvGrpSpPr/>
          <p:nvPr/>
        </p:nvGrpSpPr>
        <p:grpSpPr>
          <a:xfrm>
            <a:off x="1331640" y="1628800"/>
            <a:ext cx="6480720" cy="3537684"/>
            <a:chOff x="827584" y="1772816"/>
            <a:chExt cx="6480720" cy="3537684"/>
          </a:xfrm>
        </p:grpSpPr>
        <p:sp>
          <p:nvSpPr>
            <p:cNvPr id="8" name="TextBox 7"/>
            <p:cNvSpPr txBox="1"/>
            <p:nvPr/>
          </p:nvSpPr>
          <p:spPr>
            <a:xfrm>
              <a:off x="3275856" y="2060848"/>
              <a:ext cx="1476164" cy="646331"/>
            </a:xfrm>
            <a:prstGeom prst="rect">
              <a:avLst/>
            </a:prstGeom>
            <a:noFill/>
            <a:ln w="19050">
              <a:solidFill>
                <a:schemeClr val="tx1"/>
              </a:solidFill>
            </a:ln>
          </p:spPr>
          <p:txBody>
            <a:bodyPr wrap="square" rtlCol="0">
              <a:spAutoFit/>
            </a:bodyPr>
            <a:lstStyle/>
            <a:p>
              <a:pPr algn="ctr"/>
              <a:r>
                <a:rPr lang="ru-RU" dirty="0" smtClean="0"/>
                <a:t>ВЫДЕЛЕНИЕ ПРОБЛЕМЫ</a:t>
              </a:r>
              <a:endParaRPr lang="ru-RU" dirty="0"/>
            </a:p>
          </p:txBody>
        </p:sp>
        <p:sp>
          <p:nvSpPr>
            <p:cNvPr id="10" name="TextBox 9"/>
            <p:cNvSpPr txBox="1"/>
            <p:nvPr/>
          </p:nvSpPr>
          <p:spPr>
            <a:xfrm>
              <a:off x="5652120" y="2780928"/>
              <a:ext cx="1584176" cy="369332"/>
            </a:xfrm>
            <a:prstGeom prst="rect">
              <a:avLst/>
            </a:prstGeom>
            <a:noFill/>
            <a:ln w="19050">
              <a:solidFill>
                <a:schemeClr val="tx1"/>
              </a:solidFill>
            </a:ln>
          </p:spPr>
          <p:txBody>
            <a:bodyPr wrap="square" rtlCol="0">
              <a:spAutoFit/>
            </a:bodyPr>
            <a:lstStyle/>
            <a:p>
              <a:pPr algn="ctr"/>
              <a:r>
                <a:rPr lang="ru-RU" dirty="0" smtClean="0"/>
                <a:t>Описание</a:t>
              </a:r>
              <a:endParaRPr lang="ru-RU" dirty="0"/>
            </a:p>
          </p:txBody>
        </p:sp>
        <p:sp>
          <p:nvSpPr>
            <p:cNvPr id="11" name="TextBox 10"/>
            <p:cNvSpPr txBox="1"/>
            <p:nvPr/>
          </p:nvSpPr>
          <p:spPr>
            <a:xfrm>
              <a:off x="5652120" y="3717032"/>
              <a:ext cx="1656184" cy="923330"/>
            </a:xfrm>
            <a:prstGeom prst="rect">
              <a:avLst/>
            </a:prstGeom>
            <a:noFill/>
            <a:ln w="19050">
              <a:solidFill>
                <a:schemeClr val="tx1"/>
              </a:solidFill>
            </a:ln>
          </p:spPr>
          <p:txBody>
            <a:bodyPr wrap="square" rtlCol="0">
              <a:spAutoFit/>
            </a:bodyPr>
            <a:lstStyle/>
            <a:p>
              <a:pPr algn="ctr"/>
              <a:r>
                <a:rPr lang="ru-RU" dirty="0" smtClean="0"/>
                <a:t>Установление критериев оценки</a:t>
              </a:r>
              <a:endParaRPr lang="ru-RU" dirty="0"/>
            </a:p>
          </p:txBody>
        </p:sp>
        <p:sp>
          <p:nvSpPr>
            <p:cNvPr id="12" name="TextBox 11"/>
            <p:cNvSpPr txBox="1"/>
            <p:nvPr/>
          </p:nvSpPr>
          <p:spPr>
            <a:xfrm>
              <a:off x="3347864" y="4941168"/>
              <a:ext cx="1584176" cy="369332"/>
            </a:xfrm>
            <a:prstGeom prst="rect">
              <a:avLst/>
            </a:prstGeom>
            <a:noFill/>
            <a:ln w="19050">
              <a:solidFill>
                <a:schemeClr val="tx1"/>
              </a:solidFill>
            </a:ln>
          </p:spPr>
          <p:txBody>
            <a:bodyPr wrap="square" rtlCol="0">
              <a:spAutoFit/>
            </a:bodyPr>
            <a:lstStyle/>
            <a:p>
              <a:pPr algn="ctr"/>
              <a:r>
                <a:rPr lang="ru-RU" dirty="0" smtClean="0"/>
                <a:t>Идеализация</a:t>
              </a:r>
              <a:endParaRPr lang="ru-RU" dirty="0"/>
            </a:p>
          </p:txBody>
        </p:sp>
        <p:sp>
          <p:nvSpPr>
            <p:cNvPr id="13" name="TextBox 12"/>
            <p:cNvSpPr txBox="1"/>
            <p:nvPr/>
          </p:nvSpPr>
          <p:spPr>
            <a:xfrm>
              <a:off x="827584" y="4211796"/>
              <a:ext cx="1656184" cy="369332"/>
            </a:xfrm>
            <a:prstGeom prst="rect">
              <a:avLst/>
            </a:prstGeom>
            <a:noFill/>
            <a:ln w="19050">
              <a:solidFill>
                <a:schemeClr val="tx1"/>
              </a:solidFill>
            </a:ln>
          </p:spPr>
          <p:txBody>
            <a:bodyPr wrap="square" rtlCol="0">
              <a:spAutoFit/>
            </a:bodyPr>
            <a:lstStyle/>
            <a:p>
              <a:pPr algn="ctr"/>
              <a:r>
                <a:rPr lang="ru-RU" dirty="0" smtClean="0"/>
                <a:t>Декомпозиция</a:t>
              </a:r>
              <a:endParaRPr lang="ru-RU" dirty="0"/>
            </a:p>
          </p:txBody>
        </p:sp>
        <p:sp>
          <p:nvSpPr>
            <p:cNvPr id="14" name="TextBox 13"/>
            <p:cNvSpPr txBox="1"/>
            <p:nvPr/>
          </p:nvSpPr>
          <p:spPr>
            <a:xfrm>
              <a:off x="850196" y="3501008"/>
              <a:ext cx="1633571" cy="369332"/>
            </a:xfrm>
            <a:prstGeom prst="rect">
              <a:avLst/>
            </a:prstGeom>
            <a:noFill/>
            <a:ln w="19050">
              <a:solidFill>
                <a:schemeClr val="tx1"/>
              </a:solidFill>
            </a:ln>
          </p:spPr>
          <p:txBody>
            <a:bodyPr wrap="square" rtlCol="0">
              <a:spAutoFit/>
            </a:bodyPr>
            <a:lstStyle/>
            <a:p>
              <a:pPr algn="ctr"/>
              <a:r>
                <a:rPr lang="ru-RU" dirty="0" smtClean="0"/>
                <a:t>Композиция</a:t>
              </a:r>
              <a:endParaRPr lang="ru-RU" dirty="0"/>
            </a:p>
          </p:txBody>
        </p:sp>
        <p:sp>
          <p:nvSpPr>
            <p:cNvPr id="15" name="TextBox 14"/>
            <p:cNvSpPr txBox="1"/>
            <p:nvPr/>
          </p:nvSpPr>
          <p:spPr>
            <a:xfrm>
              <a:off x="855877" y="2843644"/>
              <a:ext cx="1627890" cy="369332"/>
            </a:xfrm>
            <a:prstGeom prst="rect">
              <a:avLst/>
            </a:prstGeom>
            <a:noFill/>
            <a:ln w="19050">
              <a:solidFill>
                <a:schemeClr val="tx1"/>
              </a:solidFill>
            </a:ln>
          </p:spPr>
          <p:txBody>
            <a:bodyPr wrap="square" rtlCol="0">
              <a:spAutoFit/>
            </a:bodyPr>
            <a:lstStyle/>
            <a:p>
              <a:pPr algn="ctr"/>
              <a:r>
                <a:rPr lang="ru-RU" dirty="0" smtClean="0"/>
                <a:t>Решение</a:t>
              </a:r>
              <a:endParaRPr lang="ru-RU" dirty="0"/>
            </a:p>
          </p:txBody>
        </p:sp>
        <p:sp>
          <p:nvSpPr>
            <p:cNvPr id="16" name="TextBox 15"/>
            <p:cNvSpPr txBox="1"/>
            <p:nvPr/>
          </p:nvSpPr>
          <p:spPr>
            <a:xfrm>
              <a:off x="6948264" y="3420978"/>
              <a:ext cx="288032" cy="369332"/>
            </a:xfrm>
            <a:prstGeom prst="rect">
              <a:avLst/>
            </a:prstGeom>
            <a:noFill/>
          </p:spPr>
          <p:txBody>
            <a:bodyPr wrap="square" rtlCol="0">
              <a:spAutoFit/>
            </a:bodyPr>
            <a:lstStyle/>
            <a:p>
              <a:r>
                <a:rPr lang="ru-RU" dirty="0"/>
                <a:t>3</a:t>
              </a:r>
            </a:p>
          </p:txBody>
        </p:sp>
        <p:sp>
          <p:nvSpPr>
            <p:cNvPr id="17" name="TextBox 16"/>
            <p:cNvSpPr txBox="1"/>
            <p:nvPr/>
          </p:nvSpPr>
          <p:spPr>
            <a:xfrm>
              <a:off x="4444752" y="1772816"/>
              <a:ext cx="288032" cy="369332"/>
            </a:xfrm>
            <a:prstGeom prst="rect">
              <a:avLst/>
            </a:prstGeom>
            <a:noFill/>
          </p:spPr>
          <p:txBody>
            <a:bodyPr wrap="square" rtlCol="0">
              <a:spAutoFit/>
            </a:bodyPr>
            <a:lstStyle/>
            <a:p>
              <a:r>
                <a:rPr lang="ru-RU" dirty="0" smtClean="0"/>
                <a:t>1</a:t>
              </a:r>
              <a:endParaRPr lang="ru-RU" dirty="0"/>
            </a:p>
          </p:txBody>
        </p:sp>
        <p:sp>
          <p:nvSpPr>
            <p:cNvPr id="18" name="TextBox 17"/>
            <p:cNvSpPr txBox="1"/>
            <p:nvPr/>
          </p:nvSpPr>
          <p:spPr>
            <a:xfrm>
              <a:off x="2123728" y="2585039"/>
              <a:ext cx="288032" cy="369332"/>
            </a:xfrm>
            <a:prstGeom prst="rect">
              <a:avLst/>
            </a:prstGeom>
            <a:noFill/>
          </p:spPr>
          <p:txBody>
            <a:bodyPr wrap="square" rtlCol="0">
              <a:spAutoFit/>
            </a:bodyPr>
            <a:lstStyle/>
            <a:p>
              <a:r>
                <a:rPr lang="ru-RU" dirty="0"/>
                <a:t>7</a:t>
              </a:r>
            </a:p>
          </p:txBody>
        </p:sp>
        <p:sp>
          <p:nvSpPr>
            <p:cNvPr id="19" name="TextBox 18"/>
            <p:cNvSpPr txBox="1"/>
            <p:nvPr/>
          </p:nvSpPr>
          <p:spPr>
            <a:xfrm>
              <a:off x="2144605" y="3236312"/>
              <a:ext cx="288032" cy="369332"/>
            </a:xfrm>
            <a:prstGeom prst="rect">
              <a:avLst/>
            </a:prstGeom>
            <a:noFill/>
          </p:spPr>
          <p:txBody>
            <a:bodyPr wrap="square" rtlCol="0">
              <a:spAutoFit/>
            </a:bodyPr>
            <a:lstStyle/>
            <a:p>
              <a:r>
                <a:rPr lang="ru-RU" dirty="0"/>
                <a:t>6</a:t>
              </a:r>
            </a:p>
          </p:txBody>
        </p:sp>
        <p:sp>
          <p:nvSpPr>
            <p:cNvPr id="20" name="TextBox 19"/>
            <p:cNvSpPr txBox="1"/>
            <p:nvPr/>
          </p:nvSpPr>
          <p:spPr>
            <a:xfrm>
              <a:off x="4588768" y="4640362"/>
              <a:ext cx="288032" cy="369332"/>
            </a:xfrm>
            <a:prstGeom prst="rect">
              <a:avLst/>
            </a:prstGeom>
            <a:noFill/>
          </p:spPr>
          <p:txBody>
            <a:bodyPr wrap="square" rtlCol="0">
              <a:spAutoFit/>
            </a:bodyPr>
            <a:lstStyle/>
            <a:p>
              <a:r>
                <a:rPr lang="ru-RU" dirty="0"/>
                <a:t>4</a:t>
              </a:r>
            </a:p>
          </p:txBody>
        </p:sp>
        <p:sp>
          <p:nvSpPr>
            <p:cNvPr id="21" name="TextBox 20"/>
            <p:cNvSpPr txBox="1"/>
            <p:nvPr/>
          </p:nvSpPr>
          <p:spPr>
            <a:xfrm>
              <a:off x="2144605" y="3933056"/>
              <a:ext cx="288032" cy="369332"/>
            </a:xfrm>
            <a:prstGeom prst="rect">
              <a:avLst/>
            </a:prstGeom>
            <a:noFill/>
          </p:spPr>
          <p:txBody>
            <a:bodyPr wrap="square" rtlCol="0">
              <a:spAutoFit/>
            </a:bodyPr>
            <a:lstStyle/>
            <a:p>
              <a:r>
                <a:rPr lang="ru-RU" dirty="0"/>
                <a:t>5</a:t>
              </a:r>
            </a:p>
          </p:txBody>
        </p:sp>
        <p:sp>
          <p:nvSpPr>
            <p:cNvPr id="22" name="TextBox 21"/>
            <p:cNvSpPr txBox="1"/>
            <p:nvPr/>
          </p:nvSpPr>
          <p:spPr>
            <a:xfrm>
              <a:off x="6876256" y="2522513"/>
              <a:ext cx="288032" cy="369332"/>
            </a:xfrm>
            <a:prstGeom prst="rect">
              <a:avLst/>
            </a:prstGeom>
            <a:noFill/>
          </p:spPr>
          <p:txBody>
            <a:bodyPr wrap="square" rtlCol="0">
              <a:spAutoFit/>
            </a:bodyPr>
            <a:lstStyle/>
            <a:p>
              <a:r>
                <a:rPr lang="ru-RU" dirty="0" smtClean="0"/>
                <a:t>2</a:t>
              </a:r>
              <a:endParaRPr lang="ru-RU" dirty="0"/>
            </a:p>
          </p:txBody>
        </p:sp>
        <p:cxnSp>
          <p:nvCxnSpPr>
            <p:cNvPr id="24" name="Прямая со стрелкой 23"/>
            <p:cNvCxnSpPr/>
            <p:nvPr/>
          </p:nvCxnSpPr>
          <p:spPr>
            <a:xfrm flipV="1">
              <a:off x="1043608" y="2142148"/>
              <a:ext cx="2232248" cy="701496"/>
            </a:xfrm>
            <a:prstGeom prst="straightConnector1">
              <a:avLst/>
            </a:prstGeom>
            <a:ln w="57150">
              <a:solidFill>
                <a:schemeClr val="tx1"/>
              </a:solidFill>
              <a:tailEnd type="stealth"/>
            </a:ln>
            <a:effectLst>
              <a:glow rad="228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6" name="Прямая со стрелкой 25"/>
            <p:cNvCxnSpPr/>
            <p:nvPr/>
          </p:nvCxnSpPr>
          <p:spPr>
            <a:xfrm>
              <a:off x="4732784" y="2142148"/>
              <a:ext cx="2143472" cy="627557"/>
            </a:xfrm>
            <a:prstGeom prst="straightConnector1">
              <a:avLst/>
            </a:prstGeom>
            <a:ln w="57150">
              <a:solidFill>
                <a:schemeClr val="tx1"/>
              </a:solidFill>
              <a:tailEnd type="stealth"/>
            </a:ln>
            <a:effectLst>
              <a:glow rad="228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7" name="Прямая со стрелкой 26"/>
            <p:cNvCxnSpPr/>
            <p:nvPr/>
          </p:nvCxnSpPr>
          <p:spPr>
            <a:xfrm>
              <a:off x="6804248" y="3158134"/>
              <a:ext cx="0" cy="558898"/>
            </a:xfrm>
            <a:prstGeom prst="straightConnector1">
              <a:avLst/>
            </a:prstGeom>
            <a:ln w="57150">
              <a:solidFill>
                <a:schemeClr val="tx1"/>
              </a:solidFill>
              <a:tailEnd type="stealth"/>
            </a:ln>
            <a:effectLst>
              <a:glow rad="228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9" name="Прямая со стрелкой 28"/>
            <p:cNvCxnSpPr>
              <a:endCxn id="12" idx="3"/>
            </p:cNvCxnSpPr>
            <p:nvPr/>
          </p:nvCxnSpPr>
          <p:spPr>
            <a:xfrm flipH="1">
              <a:off x="4932040" y="4640362"/>
              <a:ext cx="1944216" cy="485472"/>
            </a:xfrm>
            <a:prstGeom prst="straightConnector1">
              <a:avLst/>
            </a:prstGeom>
            <a:ln w="57150">
              <a:solidFill>
                <a:schemeClr val="tx1"/>
              </a:solidFill>
              <a:tailEnd type="stealth"/>
            </a:ln>
            <a:effectLst>
              <a:glow rad="228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1" name="Прямая со стрелкой 30"/>
            <p:cNvCxnSpPr>
              <a:endCxn id="13" idx="2"/>
            </p:cNvCxnSpPr>
            <p:nvPr/>
          </p:nvCxnSpPr>
          <p:spPr>
            <a:xfrm flipH="1" flipV="1">
              <a:off x="1655676" y="4581128"/>
              <a:ext cx="1654708" cy="544706"/>
            </a:xfrm>
            <a:prstGeom prst="straightConnector1">
              <a:avLst/>
            </a:prstGeom>
            <a:ln w="57150">
              <a:solidFill>
                <a:schemeClr val="tx1"/>
              </a:solidFill>
              <a:tailEnd type="stealth"/>
            </a:ln>
            <a:effectLst>
              <a:glow rad="228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3" name="Прямая со стрелкой 32"/>
            <p:cNvCxnSpPr/>
            <p:nvPr/>
          </p:nvCxnSpPr>
          <p:spPr>
            <a:xfrm flipV="1">
              <a:off x="1187624" y="3870339"/>
              <a:ext cx="0" cy="327131"/>
            </a:xfrm>
            <a:prstGeom prst="straightConnector1">
              <a:avLst/>
            </a:prstGeom>
            <a:ln w="57150">
              <a:solidFill>
                <a:schemeClr val="tx1"/>
              </a:solidFill>
              <a:tailEnd type="stealth"/>
            </a:ln>
            <a:effectLst>
              <a:glow rad="228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5" name="Прямая со стрелкой 34"/>
            <p:cNvCxnSpPr/>
            <p:nvPr/>
          </p:nvCxnSpPr>
          <p:spPr>
            <a:xfrm flipV="1">
              <a:off x="1132384" y="3212976"/>
              <a:ext cx="0" cy="263555"/>
            </a:xfrm>
            <a:prstGeom prst="straightConnector1">
              <a:avLst/>
            </a:prstGeom>
            <a:ln w="57150">
              <a:solidFill>
                <a:schemeClr val="tx1"/>
              </a:solidFill>
              <a:tailEnd type="stealth"/>
            </a:ln>
            <a:effectLst>
              <a:glow rad="228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9" name="Прямая со стрелкой 38"/>
            <p:cNvCxnSpPr>
              <a:endCxn id="8" idx="3"/>
            </p:cNvCxnSpPr>
            <p:nvPr/>
          </p:nvCxnSpPr>
          <p:spPr>
            <a:xfrm flipH="1" flipV="1">
              <a:off x="4752020" y="2384014"/>
              <a:ext cx="1152128" cy="396914"/>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Прямая со стрелкой 40"/>
            <p:cNvCxnSpPr/>
            <p:nvPr/>
          </p:nvCxnSpPr>
          <p:spPr>
            <a:xfrm flipV="1">
              <a:off x="6012160" y="3158134"/>
              <a:ext cx="0" cy="558898"/>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Прямая со стрелкой 42"/>
            <p:cNvCxnSpPr/>
            <p:nvPr/>
          </p:nvCxnSpPr>
          <p:spPr>
            <a:xfrm flipV="1">
              <a:off x="4932040" y="4640362"/>
              <a:ext cx="972108" cy="369332"/>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Прямая со стрелкой 43"/>
            <p:cNvCxnSpPr/>
            <p:nvPr/>
          </p:nvCxnSpPr>
          <p:spPr>
            <a:xfrm flipV="1">
              <a:off x="1907704" y="3870340"/>
              <a:ext cx="0" cy="327131"/>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Прямая со стрелкой 45"/>
            <p:cNvCxnSpPr/>
            <p:nvPr/>
          </p:nvCxnSpPr>
          <p:spPr>
            <a:xfrm flipH="1" flipV="1">
              <a:off x="2411760" y="4581128"/>
              <a:ext cx="936104" cy="42856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Прямая со стрелкой 47"/>
            <p:cNvCxnSpPr/>
            <p:nvPr/>
          </p:nvCxnSpPr>
          <p:spPr>
            <a:xfrm flipV="1">
              <a:off x="1907704" y="3197082"/>
              <a:ext cx="0" cy="279449"/>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2" name="Прямая со стрелкой 51"/>
            <p:cNvCxnSpPr/>
            <p:nvPr/>
          </p:nvCxnSpPr>
          <p:spPr>
            <a:xfrm>
              <a:off x="4558861" y="2707179"/>
              <a:ext cx="1093259" cy="1163161"/>
            </a:xfrm>
            <a:prstGeom prst="straightConnector1">
              <a:avLst/>
            </a:prstGeom>
            <a:ln w="190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Прямая со стрелкой 52"/>
            <p:cNvCxnSpPr/>
            <p:nvPr/>
          </p:nvCxnSpPr>
          <p:spPr>
            <a:xfrm>
              <a:off x="2483768" y="3104093"/>
              <a:ext cx="3168352" cy="929811"/>
            </a:xfrm>
            <a:prstGeom prst="straightConnector1">
              <a:avLst/>
            </a:prstGeom>
            <a:ln w="190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5" name="Прямая со стрелкой 54"/>
            <p:cNvCxnSpPr>
              <a:endCxn id="11" idx="1"/>
            </p:cNvCxnSpPr>
            <p:nvPr/>
          </p:nvCxnSpPr>
          <p:spPr>
            <a:xfrm>
              <a:off x="2483858" y="3630215"/>
              <a:ext cx="3168262" cy="548482"/>
            </a:xfrm>
            <a:prstGeom prst="straightConnector1">
              <a:avLst/>
            </a:prstGeom>
            <a:ln w="190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Прямая со стрелкой 56"/>
            <p:cNvCxnSpPr/>
            <p:nvPr/>
          </p:nvCxnSpPr>
          <p:spPr>
            <a:xfrm>
              <a:off x="2483858" y="4359587"/>
              <a:ext cx="3168262" cy="0"/>
            </a:xfrm>
            <a:prstGeom prst="straightConnector1">
              <a:avLst/>
            </a:prstGeom>
            <a:ln w="190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582028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Прямоугольник 4"/>
          <p:cNvSpPr/>
          <p:nvPr/>
        </p:nvSpPr>
        <p:spPr>
          <a:xfrm>
            <a:off x="202377" y="517803"/>
            <a:ext cx="8712968" cy="800219"/>
          </a:xfrm>
          <a:prstGeom prst="rect">
            <a:avLst/>
          </a:prstGeom>
        </p:spPr>
        <p:txBody>
          <a:bodyPr wrap="square">
            <a:spAutoFit/>
          </a:bodyPr>
          <a:lstStyle/>
          <a:p>
            <a:pPr indent="358775" algn="just"/>
            <a:r>
              <a:rPr lang="ru-RU" sz="2400" dirty="0" smtClean="0"/>
              <a:t> </a:t>
            </a:r>
            <a:endParaRPr lang="ru-RU" sz="2400" dirty="0"/>
          </a:p>
          <a:p>
            <a:pPr indent="358775" algn="just"/>
            <a:endParaRPr lang="ru-RU" sz="2200" dirty="0"/>
          </a:p>
        </p:txBody>
      </p:sp>
      <p:sp>
        <p:nvSpPr>
          <p:cNvPr id="3" name="Прямоугольник 2"/>
          <p:cNvSpPr/>
          <p:nvPr/>
        </p:nvSpPr>
        <p:spPr>
          <a:xfrm>
            <a:off x="251520" y="2780928"/>
            <a:ext cx="8712968" cy="461665"/>
          </a:xfrm>
          <a:prstGeom prst="rect">
            <a:avLst/>
          </a:prstGeom>
        </p:spPr>
        <p:txBody>
          <a:bodyPr wrap="square">
            <a:spAutoFit/>
          </a:bodyPr>
          <a:lstStyle/>
          <a:p>
            <a:r>
              <a:rPr lang="ru-RU" sz="2400" dirty="0"/>
              <a:t>                  </a:t>
            </a:r>
          </a:p>
        </p:txBody>
      </p:sp>
      <p:sp>
        <p:nvSpPr>
          <p:cNvPr id="7" name="Прямоугольник 6"/>
          <p:cNvSpPr/>
          <p:nvPr/>
        </p:nvSpPr>
        <p:spPr>
          <a:xfrm>
            <a:off x="274385" y="2779357"/>
            <a:ext cx="8712968" cy="461665"/>
          </a:xfrm>
          <a:prstGeom prst="rect">
            <a:avLst/>
          </a:prstGeom>
        </p:spPr>
        <p:txBody>
          <a:bodyPr wrap="square">
            <a:spAutoFit/>
          </a:bodyPr>
          <a:lstStyle/>
          <a:p>
            <a:r>
              <a:rPr lang="ru-RU" sz="2400" dirty="0"/>
              <a:t>                  </a:t>
            </a:r>
          </a:p>
        </p:txBody>
      </p:sp>
      <p:sp>
        <p:nvSpPr>
          <p:cNvPr id="4" name="Прямоугольник 3"/>
          <p:cNvSpPr/>
          <p:nvPr/>
        </p:nvSpPr>
        <p:spPr>
          <a:xfrm>
            <a:off x="238381" y="748031"/>
            <a:ext cx="8784976" cy="4524315"/>
          </a:xfrm>
          <a:prstGeom prst="rect">
            <a:avLst/>
          </a:prstGeom>
        </p:spPr>
        <p:txBody>
          <a:bodyPr wrap="square">
            <a:spAutoFit/>
          </a:bodyPr>
          <a:lstStyle/>
          <a:p>
            <a:pPr marL="457200" indent="-457200" algn="just">
              <a:buFont typeface="+mj-lt"/>
              <a:buAutoNum type="arabicPeriod"/>
            </a:pPr>
            <a:r>
              <a:rPr lang="ru-RU" sz="2400" dirty="0" smtClean="0"/>
              <a:t>Учесть всё, что необходимо и отбросить всё без чего можно обойтись;</a:t>
            </a:r>
          </a:p>
          <a:p>
            <a:pPr marL="457200" indent="-457200" algn="just">
              <a:buFont typeface="+mj-lt"/>
              <a:buAutoNum type="arabicPeriod"/>
            </a:pPr>
            <a:r>
              <a:rPr lang="ru-RU" sz="2400" dirty="0" smtClean="0"/>
              <a:t>Выделить на едином языке разнородные по физической природе явления и факторы;</a:t>
            </a:r>
          </a:p>
          <a:p>
            <a:pPr marL="457200" indent="-457200" algn="just">
              <a:buFont typeface="+mj-lt"/>
              <a:buAutoNum type="arabicPeriod"/>
            </a:pPr>
            <a:r>
              <a:rPr lang="ru-RU" sz="2400" dirty="0" smtClean="0"/>
              <a:t>Оценить степень значимости для сравнения альтернатив;</a:t>
            </a:r>
          </a:p>
          <a:p>
            <a:pPr marL="457200" indent="-457200" algn="just">
              <a:buFont typeface="+mj-lt"/>
              <a:buAutoNum type="arabicPeriod"/>
            </a:pPr>
            <a:r>
              <a:rPr lang="ru-RU" sz="2400" dirty="0" smtClean="0"/>
              <a:t>Ввести рациональную реализацию проблемы, упростив её до предела;</a:t>
            </a:r>
          </a:p>
          <a:p>
            <a:pPr marL="457200" indent="-457200" algn="just">
              <a:buFont typeface="+mj-lt"/>
              <a:buAutoNum type="arabicPeriod"/>
            </a:pPr>
            <a:r>
              <a:rPr lang="ru-RU" sz="2400" dirty="0" smtClean="0"/>
              <a:t>Найти способ разделения целого на части, не теряя свойства целого;</a:t>
            </a:r>
          </a:p>
          <a:p>
            <a:pPr marL="457200" indent="-457200" algn="just">
              <a:buFont typeface="+mj-lt"/>
              <a:buAutoNum type="arabicPeriod"/>
            </a:pPr>
            <a:r>
              <a:rPr lang="ru-RU" sz="2400" dirty="0" smtClean="0"/>
              <a:t>Найти способ объединения частей в целое, не теряя свойств частей;</a:t>
            </a:r>
          </a:p>
          <a:p>
            <a:pPr marL="457200" indent="-457200" algn="just">
              <a:buFont typeface="+mj-lt"/>
              <a:buAutoNum type="arabicPeriod"/>
            </a:pPr>
            <a:r>
              <a:rPr lang="ru-RU" sz="2400" dirty="0" smtClean="0"/>
              <a:t>Найти решение проблемы.</a:t>
            </a:r>
            <a:endParaRPr lang="ru-RU" sz="2400" dirty="0"/>
          </a:p>
        </p:txBody>
      </p:sp>
    </p:spTree>
    <p:extLst>
      <p:ext uri="{BB962C8B-B14F-4D97-AF65-F5344CB8AC3E}">
        <p14:creationId xmlns:p14="http://schemas.microsoft.com/office/powerpoint/2010/main" val="8609930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Прямоугольник 4"/>
          <p:cNvSpPr/>
          <p:nvPr/>
        </p:nvSpPr>
        <p:spPr>
          <a:xfrm>
            <a:off x="202377" y="517803"/>
            <a:ext cx="8712968" cy="800219"/>
          </a:xfrm>
          <a:prstGeom prst="rect">
            <a:avLst/>
          </a:prstGeom>
        </p:spPr>
        <p:txBody>
          <a:bodyPr wrap="square">
            <a:spAutoFit/>
          </a:bodyPr>
          <a:lstStyle/>
          <a:p>
            <a:pPr indent="358775" algn="just"/>
            <a:r>
              <a:rPr lang="ru-RU" sz="2400" dirty="0" smtClean="0"/>
              <a:t> </a:t>
            </a:r>
            <a:endParaRPr lang="ru-RU" sz="2400" dirty="0"/>
          </a:p>
          <a:p>
            <a:pPr indent="358775" algn="just"/>
            <a:endParaRPr lang="ru-RU" sz="2200" dirty="0"/>
          </a:p>
        </p:txBody>
      </p:sp>
      <p:sp>
        <p:nvSpPr>
          <p:cNvPr id="3" name="Прямоугольник 2"/>
          <p:cNvSpPr/>
          <p:nvPr/>
        </p:nvSpPr>
        <p:spPr>
          <a:xfrm>
            <a:off x="251520" y="2780928"/>
            <a:ext cx="8712968" cy="461665"/>
          </a:xfrm>
          <a:prstGeom prst="rect">
            <a:avLst/>
          </a:prstGeom>
        </p:spPr>
        <p:txBody>
          <a:bodyPr wrap="square">
            <a:spAutoFit/>
          </a:bodyPr>
          <a:lstStyle/>
          <a:p>
            <a:r>
              <a:rPr lang="ru-RU" sz="2400" dirty="0"/>
              <a:t>                  </a:t>
            </a:r>
          </a:p>
        </p:txBody>
      </p:sp>
      <p:sp>
        <p:nvSpPr>
          <p:cNvPr id="7" name="Прямоугольник 6"/>
          <p:cNvSpPr/>
          <p:nvPr/>
        </p:nvSpPr>
        <p:spPr>
          <a:xfrm>
            <a:off x="274385" y="2779357"/>
            <a:ext cx="8712968" cy="461665"/>
          </a:xfrm>
          <a:prstGeom prst="rect">
            <a:avLst/>
          </a:prstGeom>
        </p:spPr>
        <p:txBody>
          <a:bodyPr wrap="square">
            <a:spAutoFit/>
          </a:bodyPr>
          <a:lstStyle/>
          <a:p>
            <a:r>
              <a:rPr lang="ru-RU" sz="2400" dirty="0"/>
              <a:t>                  </a:t>
            </a:r>
          </a:p>
        </p:txBody>
      </p:sp>
      <p:sp>
        <p:nvSpPr>
          <p:cNvPr id="4" name="Прямоугольник 3"/>
          <p:cNvSpPr/>
          <p:nvPr/>
        </p:nvSpPr>
        <p:spPr>
          <a:xfrm>
            <a:off x="238381" y="748031"/>
            <a:ext cx="8784976" cy="5632311"/>
          </a:xfrm>
          <a:prstGeom prst="rect">
            <a:avLst/>
          </a:prstGeom>
        </p:spPr>
        <p:txBody>
          <a:bodyPr wrap="square">
            <a:spAutoFit/>
          </a:bodyPr>
          <a:lstStyle/>
          <a:p>
            <a:pPr indent="355600" algn="just"/>
            <a:r>
              <a:rPr lang="ru-RU" sz="2400" dirty="0"/>
              <a:t>Процесс разработки ИТ-системы, который сам по себе  является </a:t>
            </a:r>
            <a:r>
              <a:rPr lang="ru-RU" sz="2400" i="1" dirty="0"/>
              <a:t>информационной технологией</a:t>
            </a:r>
            <a:r>
              <a:rPr lang="ru-RU" sz="2400" dirty="0"/>
              <a:t>, состоит из стадий и этапов, регламентированных стандартами. При  разработке ИТ-системы, на всех ее этапах (начиная от анализа предметной области вплоть до сопровождения ИТ-системы) необходимо соблюдать как общие принципы системного подхода, так и частные принципы разработки информационной технологии. Пренебрежение названными принципами (особенно на ранних стадиях проектирования) дорого обходится, поскольку исправление ошибок, допущенных на предыдущей стадии, стоит на порядок дороже, чем на текущей стадии. Несоблюдение же общих и частных принципов разработки информационной технологии приводит либо к неработоспособности ИТ-системы, либо к ее низкой эффективности. Именно этим можно объяснить то, что успешными являются менее 50 % ERP/АСУ. </a:t>
            </a:r>
          </a:p>
        </p:txBody>
      </p:sp>
      <p:sp>
        <p:nvSpPr>
          <p:cNvPr id="2" name="TextBox 1"/>
          <p:cNvSpPr txBox="1"/>
          <p:nvPr/>
        </p:nvSpPr>
        <p:spPr>
          <a:xfrm>
            <a:off x="194076" y="93564"/>
            <a:ext cx="8941623" cy="430887"/>
          </a:xfrm>
          <a:prstGeom prst="rect">
            <a:avLst/>
          </a:prstGeom>
          <a:noFill/>
        </p:spPr>
        <p:txBody>
          <a:bodyPr wrap="square" rtlCol="0">
            <a:spAutoFit/>
          </a:bodyPr>
          <a:lstStyle/>
          <a:p>
            <a:r>
              <a:rPr lang="ru-RU" sz="2200" b="1" dirty="0"/>
              <a:t>Общие и частные принципы разработки информационной технологии</a:t>
            </a:r>
            <a:endParaRPr lang="ru-RU" sz="2200" dirty="0"/>
          </a:p>
        </p:txBody>
      </p:sp>
    </p:spTree>
    <p:extLst>
      <p:ext uri="{BB962C8B-B14F-4D97-AF65-F5344CB8AC3E}">
        <p14:creationId xmlns:p14="http://schemas.microsoft.com/office/powerpoint/2010/main" val="25304829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Прямоугольник 4"/>
          <p:cNvSpPr/>
          <p:nvPr/>
        </p:nvSpPr>
        <p:spPr>
          <a:xfrm>
            <a:off x="202377" y="517803"/>
            <a:ext cx="8712968" cy="800219"/>
          </a:xfrm>
          <a:prstGeom prst="rect">
            <a:avLst/>
          </a:prstGeom>
        </p:spPr>
        <p:txBody>
          <a:bodyPr wrap="square">
            <a:spAutoFit/>
          </a:bodyPr>
          <a:lstStyle/>
          <a:p>
            <a:pPr indent="358775" algn="just"/>
            <a:r>
              <a:rPr lang="ru-RU" sz="2400" dirty="0" smtClean="0"/>
              <a:t> </a:t>
            </a:r>
            <a:endParaRPr lang="ru-RU" sz="2400" dirty="0"/>
          </a:p>
          <a:p>
            <a:pPr indent="358775" algn="just"/>
            <a:endParaRPr lang="ru-RU" sz="2200" dirty="0"/>
          </a:p>
        </p:txBody>
      </p:sp>
      <p:sp>
        <p:nvSpPr>
          <p:cNvPr id="3" name="Прямоугольник 2"/>
          <p:cNvSpPr/>
          <p:nvPr/>
        </p:nvSpPr>
        <p:spPr>
          <a:xfrm>
            <a:off x="251520" y="2780928"/>
            <a:ext cx="8712968" cy="461665"/>
          </a:xfrm>
          <a:prstGeom prst="rect">
            <a:avLst/>
          </a:prstGeom>
        </p:spPr>
        <p:txBody>
          <a:bodyPr wrap="square">
            <a:spAutoFit/>
          </a:bodyPr>
          <a:lstStyle/>
          <a:p>
            <a:r>
              <a:rPr lang="ru-RU" sz="2400" dirty="0"/>
              <a:t>                  </a:t>
            </a:r>
          </a:p>
        </p:txBody>
      </p:sp>
      <p:sp>
        <p:nvSpPr>
          <p:cNvPr id="7" name="Прямоугольник 6"/>
          <p:cNvSpPr/>
          <p:nvPr/>
        </p:nvSpPr>
        <p:spPr>
          <a:xfrm>
            <a:off x="274385" y="2779357"/>
            <a:ext cx="8712968" cy="461665"/>
          </a:xfrm>
          <a:prstGeom prst="rect">
            <a:avLst/>
          </a:prstGeom>
        </p:spPr>
        <p:txBody>
          <a:bodyPr wrap="square">
            <a:spAutoFit/>
          </a:bodyPr>
          <a:lstStyle/>
          <a:p>
            <a:r>
              <a:rPr lang="ru-RU" sz="2400" dirty="0"/>
              <a:t>                  </a:t>
            </a:r>
          </a:p>
        </p:txBody>
      </p:sp>
      <p:sp>
        <p:nvSpPr>
          <p:cNvPr id="4" name="Прямоугольник 3"/>
          <p:cNvSpPr/>
          <p:nvPr/>
        </p:nvSpPr>
        <p:spPr>
          <a:xfrm>
            <a:off x="227364" y="1052736"/>
            <a:ext cx="8784976" cy="4154984"/>
          </a:xfrm>
          <a:prstGeom prst="rect">
            <a:avLst/>
          </a:prstGeom>
        </p:spPr>
        <p:txBody>
          <a:bodyPr wrap="square">
            <a:spAutoFit/>
          </a:bodyPr>
          <a:lstStyle/>
          <a:p>
            <a:pPr indent="355600"/>
            <a:r>
              <a:rPr lang="ru-RU" sz="2400" dirty="0"/>
              <a:t>Общие принципы системного подхода применимы к любой сфере человеческой   деятельности. </a:t>
            </a:r>
            <a:endParaRPr lang="ru-RU" sz="2400" dirty="0" smtClean="0"/>
          </a:p>
          <a:p>
            <a:pPr indent="355600"/>
            <a:r>
              <a:rPr lang="ru-RU" sz="2400" b="1" dirty="0" smtClean="0"/>
              <a:t>К </a:t>
            </a:r>
            <a:r>
              <a:rPr lang="ru-RU" sz="2400" b="1" dirty="0"/>
              <a:t>таким принципам относятся</a:t>
            </a:r>
            <a:r>
              <a:rPr lang="ru-RU" sz="2400" dirty="0"/>
              <a:t>:</a:t>
            </a:r>
          </a:p>
          <a:p>
            <a:pPr indent="355600"/>
            <a:r>
              <a:rPr lang="ru-RU" sz="2400" dirty="0"/>
              <a:t>1. </a:t>
            </a:r>
            <a:r>
              <a:rPr lang="ru-RU" sz="2400" u="sng" dirty="0"/>
              <a:t>Принцип системности </a:t>
            </a:r>
            <a:r>
              <a:rPr lang="ru-RU" sz="2400" dirty="0"/>
              <a:t>(учитываются все существенные аспекты системы; ее элементы, связи, процессы).</a:t>
            </a:r>
          </a:p>
          <a:p>
            <a:pPr indent="355600"/>
            <a:r>
              <a:rPr lang="ru-RU" sz="2400" dirty="0"/>
              <a:t>2. </a:t>
            </a:r>
            <a:r>
              <a:rPr lang="ru-RU" sz="2400" u="sng" dirty="0"/>
              <a:t>Принцип иерархичности </a:t>
            </a:r>
            <a:r>
              <a:rPr lang="ru-RU" sz="2400" dirty="0"/>
              <a:t>(рассматривается вышестоящая система, сама система и ее подсистемы). </a:t>
            </a:r>
          </a:p>
          <a:p>
            <a:pPr indent="355600"/>
            <a:r>
              <a:rPr lang="ru-RU" sz="2400" dirty="0"/>
              <a:t>3. </a:t>
            </a:r>
            <a:r>
              <a:rPr lang="ru-RU" sz="2400" u="sng" dirty="0"/>
              <a:t>Принцип </a:t>
            </a:r>
            <a:r>
              <a:rPr lang="ru-RU" sz="2400" u="sng" dirty="0" err="1"/>
              <a:t>интегративности</a:t>
            </a:r>
            <a:r>
              <a:rPr lang="ru-RU" sz="2400" u="sng" dirty="0"/>
              <a:t> </a:t>
            </a:r>
            <a:r>
              <a:rPr lang="ru-RU" sz="2400" dirty="0"/>
              <a:t>(рассматриваются эмерджентные свойства  </a:t>
            </a:r>
            <a:r>
              <a:rPr lang="ru-RU" sz="2400" dirty="0" smtClean="0"/>
              <a:t>и </a:t>
            </a:r>
            <a:r>
              <a:rPr lang="ru-RU" sz="2400" dirty="0" err="1" smtClean="0"/>
              <a:t>закономерностисистемы</a:t>
            </a:r>
            <a:r>
              <a:rPr lang="ru-RU" sz="2400" dirty="0"/>
              <a:t>).</a:t>
            </a:r>
          </a:p>
          <a:p>
            <a:pPr indent="355600"/>
            <a:r>
              <a:rPr lang="ru-RU" sz="2400" dirty="0"/>
              <a:t>4. </a:t>
            </a:r>
            <a:r>
              <a:rPr lang="ru-RU" sz="2400" u="sng" dirty="0"/>
              <a:t>Принцип формализации </a:t>
            </a:r>
            <a:r>
              <a:rPr lang="ru-RU" sz="2400" dirty="0"/>
              <a:t>(используются </a:t>
            </a:r>
            <a:r>
              <a:rPr lang="ru-RU" sz="2400" dirty="0" smtClean="0"/>
              <a:t>конструктивные (математические) </a:t>
            </a:r>
            <a:r>
              <a:rPr lang="ru-RU" sz="2400" dirty="0"/>
              <a:t>методы описания, анализа и синтеза).</a:t>
            </a:r>
          </a:p>
        </p:txBody>
      </p:sp>
      <p:sp>
        <p:nvSpPr>
          <p:cNvPr id="2" name="TextBox 1"/>
          <p:cNvSpPr txBox="1"/>
          <p:nvPr/>
        </p:nvSpPr>
        <p:spPr>
          <a:xfrm>
            <a:off x="194076" y="93564"/>
            <a:ext cx="8941623" cy="430887"/>
          </a:xfrm>
          <a:prstGeom prst="rect">
            <a:avLst/>
          </a:prstGeom>
          <a:noFill/>
        </p:spPr>
        <p:txBody>
          <a:bodyPr wrap="square" rtlCol="0">
            <a:spAutoFit/>
          </a:bodyPr>
          <a:lstStyle/>
          <a:p>
            <a:r>
              <a:rPr lang="ru-RU" sz="2200" b="1" dirty="0"/>
              <a:t>Общие и частные принципы разработки информационной технологии</a:t>
            </a:r>
            <a:endParaRPr lang="ru-RU" sz="2200" dirty="0"/>
          </a:p>
        </p:txBody>
      </p:sp>
    </p:spTree>
    <p:extLst>
      <p:ext uri="{BB962C8B-B14F-4D97-AF65-F5344CB8AC3E}">
        <p14:creationId xmlns:p14="http://schemas.microsoft.com/office/powerpoint/2010/main" val="6346689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Прямоугольник 4"/>
          <p:cNvSpPr/>
          <p:nvPr/>
        </p:nvSpPr>
        <p:spPr>
          <a:xfrm>
            <a:off x="202377" y="517803"/>
            <a:ext cx="8712968" cy="800219"/>
          </a:xfrm>
          <a:prstGeom prst="rect">
            <a:avLst/>
          </a:prstGeom>
        </p:spPr>
        <p:txBody>
          <a:bodyPr wrap="square">
            <a:spAutoFit/>
          </a:bodyPr>
          <a:lstStyle/>
          <a:p>
            <a:pPr indent="358775" algn="just"/>
            <a:r>
              <a:rPr lang="ru-RU" sz="2400" dirty="0" smtClean="0"/>
              <a:t> </a:t>
            </a:r>
            <a:endParaRPr lang="ru-RU" sz="2400" dirty="0"/>
          </a:p>
          <a:p>
            <a:pPr indent="358775" algn="just"/>
            <a:endParaRPr lang="ru-RU" sz="2200" dirty="0"/>
          </a:p>
        </p:txBody>
      </p:sp>
      <p:sp>
        <p:nvSpPr>
          <p:cNvPr id="3" name="Прямоугольник 2"/>
          <p:cNvSpPr/>
          <p:nvPr/>
        </p:nvSpPr>
        <p:spPr>
          <a:xfrm>
            <a:off x="251520" y="2780928"/>
            <a:ext cx="8712968" cy="461665"/>
          </a:xfrm>
          <a:prstGeom prst="rect">
            <a:avLst/>
          </a:prstGeom>
        </p:spPr>
        <p:txBody>
          <a:bodyPr wrap="square">
            <a:spAutoFit/>
          </a:bodyPr>
          <a:lstStyle/>
          <a:p>
            <a:r>
              <a:rPr lang="ru-RU" sz="2400" dirty="0"/>
              <a:t>                  </a:t>
            </a:r>
          </a:p>
        </p:txBody>
      </p:sp>
      <p:sp>
        <p:nvSpPr>
          <p:cNvPr id="7" name="Прямоугольник 6"/>
          <p:cNvSpPr/>
          <p:nvPr/>
        </p:nvSpPr>
        <p:spPr>
          <a:xfrm>
            <a:off x="274385" y="2779357"/>
            <a:ext cx="8712968" cy="461665"/>
          </a:xfrm>
          <a:prstGeom prst="rect">
            <a:avLst/>
          </a:prstGeom>
        </p:spPr>
        <p:txBody>
          <a:bodyPr wrap="square">
            <a:spAutoFit/>
          </a:bodyPr>
          <a:lstStyle/>
          <a:p>
            <a:r>
              <a:rPr lang="ru-RU" sz="2400" dirty="0"/>
              <a:t>                  </a:t>
            </a:r>
          </a:p>
        </p:txBody>
      </p:sp>
      <p:sp>
        <p:nvSpPr>
          <p:cNvPr id="4" name="Прямоугольник 3"/>
          <p:cNvSpPr/>
          <p:nvPr/>
        </p:nvSpPr>
        <p:spPr>
          <a:xfrm>
            <a:off x="179512" y="499134"/>
            <a:ext cx="8784976" cy="2677656"/>
          </a:xfrm>
          <a:prstGeom prst="rect">
            <a:avLst/>
          </a:prstGeom>
        </p:spPr>
        <p:txBody>
          <a:bodyPr wrap="square">
            <a:spAutoFit/>
          </a:bodyPr>
          <a:lstStyle/>
          <a:p>
            <a:pPr indent="355600" algn="just"/>
            <a:r>
              <a:rPr lang="ru-RU" sz="2400" dirty="0"/>
              <a:t>Процедура разрешения проблемы носит, как правило, последовательно-циклический характер. </a:t>
            </a:r>
            <a:r>
              <a:rPr lang="ru-RU" sz="2400" dirty="0" err="1"/>
              <a:t>Подпроблемы</a:t>
            </a:r>
            <a:r>
              <a:rPr lang="ru-RU" sz="2400" dirty="0"/>
              <a:t> решается поэтапно и вместе с тем одновременно (совместно). Совместное решение </a:t>
            </a:r>
            <a:r>
              <a:rPr lang="ru-RU" sz="2400" dirty="0" err="1"/>
              <a:t>подпроблем</a:t>
            </a:r>
            <a:r>
              <a:rPr lang="ru-RU" sz="2400" dirty="0"/>
              <a:t> взаимно ограничивает области возможных решений, отсекая большинство нерациональных альтернатив, что обусловлено структурной взаимосвязанностью </a:t>
            </a:r>
            <a:r>
              <a:rPr lang="ru-RU" sz="2400" dirty="0" err="1"/>
              <a:t>подпроблем</a:t>
            </a:r>
            <a:r>
              <a:rPr lang="ru-RU" sz="2400" dirty="0"/>
              <a:t>, которая и ограничивает пространство возможных  решений.</a:t>
            </a:r>
          </a:p>
        </p:txBody>
      </p:sp>
      <p:sp>
        <p:nvSpPr>
          <p:cNvPr id="2" name="TextBox 1"/>
          <p:cNvSpPr txBox="1"/>
          <p:nvPr/>
        </p:nvSpPr>
        <p:spPr>
          <a:xfrm>
            <a:off x="194076" y="93564"/>
            <a:ext cx="8941623" cy="430887"/>
          </a:xfrm>
          <a:prstGeom prst="rect">
            <a:avLst/>
          </a:prstGeom>
          <a:noFill/>
        </p:spPr>
        <p:txBody>
          <a:bodyPr wrap="square" rtlCol="0">
            <a:spAutoFit/>
          </a:bodyPr>
          <a:lstStyle/>
          <a:p>
            <a:r>
              <a:rPr lang="ru-RU" sz="2200" b="1" dirty="0"/>
              <a:t>Общие и частные принципы разработки информационной технологии</a:t>
            </a:r>
            <a:endParaRPr lang="ru-RU" sz="2200" dirty="0"/>
          </a:p>
        </p:txBody>
      </p:sp>
      <p:sp>
        <p:nvSpPr>
          <p:cNvPr id="6" name="Прямоугольник 5"/>
          <p:cNvSpPr/>
          <p:nvPr/>
        </p:nvSpPr>
        <p:spPr>
          <a:xfrm>
            <a:off x="287524" y="3068960"/>
            <a:ext cx="8640960" cy="3477875"/>
          </a:xfrm>
          <a:prstGeom prst="rect">
            <a:avLst/>
          </a:prstGeom>
        </p:spPr>
        <p:txBody>
          <a:bodyPr wrap="square">
            <a:spAutoFit/>
          </a:bodyPr>
          <a:lstStyle/>
          <a:p>
            <a:pPr algn="ctr"/>
            <a:r>
              <a:rPr lang="ru-RU" sz="2200" b="1" dirty="0"/>
              <a:t>К основополагающим частным принципам построения информационной технологии  относятся:</a:t>
            </a:r>
          </a:p>
          <a:p>
            <a:pPr marL="342900" indent="-342900">
              <a:buFont typeface="Arial" panose="020B0604020202020204" pitchFamily="34" charset="0"/>
              <a:buChar char="•"/>
            </a:pPr>
            <a:r>
              <a:rPr lang="ru-RU" sz="2200" dirty="0"/>
              <a:t>Принцип  </a:t>
            </a:r>
            <a:r>
              <a:rPr lang="ru-RU" sz="2200" i="1" dirty="0"/>
              <a:t>открытости</a:t>
            </a:r>
            <a:r>
              <a:rPr lang="ru-RU" sz="2200" dirty="0"/>
              <a:t>.</a:t>
            </a:r>
          </a:p>
          <a:p>
            <a:pPr marL="342900" indent="-342900">
              <a:buFont typeface="Arial" panose="020B0604020202020204" pitchFamily="34" charset="0"/>
              <a:buChar char="•"/>
            </a:pPr>
            <a:r>
              <a:rPr lang="ru-RU" sz="2200" dirty="0"/>
              <a:t>Принцип </a:t>
            </a:r>
            <a:r>
              <a:rPr lang="ru-RU" sz="2200" i="1" dirty="0" err="1"/>
              <a:t>распределенности</a:t>
            </a:r>
            <a:r>
              <a:rPr lang="ru-RU" sz="2200" dirty="0"/>
              <a:t> (децентрализация процесса обработки информации).</a:t>
            </a:r>
          </a:p>
          <a:p>
            <a:pPr marL="342900" indent="-342900">
              <a:buFont typeface="Arial" panose="020B0604020202020204" pitchFamily="34" charset="0"/>
              <a:buChar char="•"/>
            </a:pPr>
            <a:r>
              <a:rPr lang="ru-RU" sz="2200" dirty="0"/>
              <a:t>Принцип </a:t>
            </a:r>
            <a:r>
              <a:rPr lang="ru-RU" sz="2200" i="1" dirty="0"/>
              <a:t>интеграции</a:t>
            </a:r>
            <a:r>
              <a:rPr lang="ru-RU" sz="2200" dirty="0"/>
              <a:t> (функциональной, информационной, программной, технической, организационной).</a:t>
            </a:r>
          </a:p>
          <a:p>
            <a:pPr marL="342900" indent="-342900">
              <a:buFont typeface="Arial" panose="020B0604020202020204" pitchFamily="34" charset="0"/>
              <a:buChar char="•"/>
            </a:pPr>
            <a:r>
              <a:rPr lang="ru-RU" sz="2200" dirty="0"/>
              <a:t>Принцип </a:t>
            </a:r>
            <a:r>
              <a:rPr lang="ru-RU" sz="2200" i="1" dirty="0"/>
              <a:t>унификации</a:t>
            </a:r>
            <a:r>
              <a:rPr lang="ru-RU" sz="2200" dirty="0"/>
              <a:t> (приведение ИТ к единообразию, позволяющему расширить масштабы внедрения и снизить затраты на создание ИТ).</a:t>
            </a:r>
          </a:p>
        </p:txBody>
      </p:sp>
    </p:spTree>
    <p:extLst>
      <p:ext uri="{BB962C8B-B14F-4D97-AF65-F5344CB8AC3E}">
        <p14:creationId xmlns:p14="http://schemas.microsoft.com/office/powerpoint/2010/main" val="12688168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Прямоугольник 4"/>
          <p:cNvSpPr/>
          <p:nvPr/>
        </p:nvSpPr>
        <p:spPr>
          <a:xfrm>
            <a:off x="202377" y="517803"/>
            <a:ext cx="8712968" cy="800219"/>
          </a:xfrm>
          <a:prstGeom prst="rect">
            <a:avLst/>
          </a:prstGeom>
        </p:spPr>
        <p:txBody>
          <a:bodyPr wrap="square">
            <a:spAutoFit/>
          </a:bodyPr>
          <a:lstStyle/>
          <a:p>
            <a:pPr indent="358775" algn="just"/>
            <a:r>
              <a:rPr lang="ru-RU" sz="2400" dirty="0" smtClean="0"/>
              <a:t> </a:t>
            </a:r>
            <a:endParaRPr lang="ru-RU" sz="2400" dirty="0"/>
          </a:p>
          <a:p>
            <a:pPr indent="358775" algn="just"/>
            <a:endParaRPr lang="ru-RU" sz="2200" dirty="0"/>
          </a:p>
        </p:txBody>
      </p:sp>
      <p:sp>
        <p:nvSpPr>
          <p:cNvPr id="3" name="Прямоугольник 2"/>
          <p:cNvSpPr/>
          <p:nvPr/>
        </p:nvSpPr>
        <p:spPr>
          <a:xfrm>
            <a:off x="251520" y="2780928"/>
            <a:ext cx="8712968" cy="461665"/>
          </a:xfrm>
          <a:prstGeom prst="rect">
            <a:avLst/>
          </a:prstGeom>
        </p:spPr>
        <p:txBody>
          <a:bodyPr wrap="square">
            <a:spAutoFit/>
          </a:bodyPr>
          <a:lstStyle/>
          <a:p>
            <a:r>
              <a:rPr lang="ru-RU" sz="2400" dirty="0"/>
              <a:t>                  </a:t>
            </a:r>
          </a:p>
        </p:txBody>
      </p:sp>
      <p:sp>
        <p:nvSpPr>
          <p:cNvPr id="7" name="Прямоугольник 6"/>
          <p:cNvSpPr/>
          <p:nvPr/>
        </p:nvSpPr>
        <p:spPr>
          <a:xfrm>
            <a:off x="274385" y="2779357"/>
            <a:ext cx="8712968" cy="461665"/>
          </a:xfrm>
          <a:prstGeom prst="rect">
            <a:avLst/>
          </a:prstGeom>
        </p:spPr>
        <p:txBody>
          <a:bodyPr wrap="square">
            <a:spAutoFit/>
          </a:bodyPr>
          <a:lstStyle/>
          <a:p>
            <a:r>
              <a:rPr lang="ru-RU" sz="2400" dirty="0"/>
              <a:t>                  </a:t>
            </a:r>
          </a:p>
        </p:txBody>
      </p:sp>
      <p:sp>
        <p:nvSpPr>
          <p:cNvPr id="4" name="Прямоугольник 3"/>
          <p:cNvSpPr/>
          <p:nvPr/>
        </p:nvSpPr>
        <p:spPr>
          <a:xfrm>
            <a:off x="215516" y="692696"/>
            <a:ext cx="8784976" cy="5262979"/>
          </a:xfrm>
          <a:prstGeom prst="rect">
            <a:avLst/>
          </a:prstGeom>
        </p:spPr>
        <p:txBody>
          <a:bodyPr wrap="square">
            <a:spAutoFit/>
          </a:bodyPr>
          <a:lstStyle/>
          <a:p>
            <a:r>
              <a:rPr lang="ru-RU" sz="2400" dirty="0"/>
              <a:t>Важнейшим из названных принципов является принцип открытости. Открытость систем  достигается на основе стандартизации их</a:t>
            </a:r>
            <a:r>
              <a:rPr lang="ru-RU" sz="2400" i="1" dirty="0"/>
              <a:t>  </a:t>
            </a:r>
            <a:r>
              <a:rPr lang="ru-RU" sz="2400" dirty="0"/>
              <a:t>поведения на границах уровней систем и их интерфейсах.</a:t>
            </a:r>
          </a:p>
          <a:p>
            <a:r>
              <a:rPr lang="ru-RU" sz="2400" b="1" dirty="0"/>
              <a:t>Основные  свойства  системной  открытости:</a:t>
            </a:r>
            <a:endParaRPr lang="ru-RU" sz="2400" dirty="0"/>
          </a:p>
          <a:p>
            <a:pPr marL="342900" indent="-342900">
              <a:buFont typeface="Arial" panose="020B0604020202020204" pitchFamily="34" charset="0"/>
              <a:buChar char="•"/>
            </a:pPr>
            <a:r>
              <a:rPr lang="ru-RU" sz="2400" dirty="0"/>
              <a:t>переносимость</a:t>
            </a:r>
            <a:r>
              <a:rPr lang="ru-RU" sz="2400" b="1" i="1" dirty="0"/>
              <a:t> </a:t>
            </a:r>
            <a:r>
              <a:rPr lang="ru-RU" sz="2400" dirty="0"/>
              <a:t>(</a:t>
            </a:r>
            <a:r>
              <a:rPr lang="ru-RU" sz="2400" dirty="0" err="1"/>
              <a:t>portability</a:t>
            </a:r>
            <a:r>
              <a:rPr lang="ru-RU" sz="2400" i="1" dirty="0"/>
              <a:t>)</a:t>
            </a:r>
            <a:r>
              <a:rPr lang="ru-RU" sz="2400" b="1" i="1" dirty="0"/>
              <a:t> </a:t>
            </a:r>
            <a:r>
              <a:rPr lang="ru-RU" sz="2400" dirty="0"/>
              <a:t>программного обеспечения,  данных  и  опыта  людей;</a:t>
            </a:r>
          </a:p>
          <a:p>
            <a:pPr marL="342900" indent="-342900">
              <a:buFont typeface="Arial" panose="020B0604020202020204" pitchFamily="34" charset="0"/>
              <a:buChar char="•"/>
            </a:pPr>
            <a:r>
              <a:rPr lang="ru-RU" sz="2400" dirty="0" err="1"/>
              <a:t>интероперабельность</a:t>
            </a:r>
            <a:r>
              <a:rPr lang="ru-RU" sz="2400" b="1" i="1" dirty="0"/>
              <a:t> </a:t>
            </a:r>
            <a:r>
              <a:rPr lang="ru-RU" sz="2400" dirty="0"/>
              <a:t>(</a:t>
            </a:r>
            <a:r>
              <a:rPr lang="ru-RU" sz="2400" dirty="0" err="1"/>
              <a:t>interoperability</a:t>
            </a:r>
            <a:r>
              <a:rPr lang="ru-RU" sz="2400" b="1" dirty="0"/>
              <a:t>),</a:t>
            </a:r>
            <a:r>
              <a:rPr lang="ru-RU" sz="2400" i="1" dirty="0"/>
              <a:t> </a:t>
            </a:r>
            <a:r>
              <a:rPr lang="ru-RU" sz="2400" dirty="0"/>
              <a:t>интерпретируемая  как возможность  взаимодействия компонентов распределенной системы   (обмен информацией, совместное использование  информации);</a:t>
            </a:r>
          </a:p>
          <a:p>
            <a:pPr marL="342900" indent="-342900">
              <a:buFont typeface="Arial" panose="020B0604020202020204" pitchFamily="34" charset="0"/>
              <a:buChar char="•"/>
            </a:pPr>
            <a:r>
              <a:rPr lang="ru-RU" sz="2400" dirty="0"/>
              <a:t>масштабируемость</a:t>
            </a:r>
            <a:r>
              <a:rPr lang="ru-RU" sz="2400" b="1" i="1" dirty="0"/>
              <a:t> </a:t>
            </a:r>
            <a:r>
              <a:rPr lang="ru-RU" sz="2400" dirty="0"/>
              <a:t>(</a:t>
            </a:r>
            <a:r>
              <a:rPr lang="ru-RU" sz="2400" dirty="0" err="1"/>
              <a:t>scalability</a:t>
            </a:r>
            <a:r>
              <a:rPr lang="ru-RU" sz="2400" dirty="0"/>
              <a:t>), т.е.</a:t>
            </a:r>
            <a:r>
              <a:rPr lang="ru-RU" sz="2400" b="1" i="1" dirty="0"/>
              <a:t> </a:t>
            </a:r>
            <a:r>
              <a:rPr lang="ru-RU" sz="2400" dirty="0"/>
              <a:t>свойство расширяемости и  сохранения работоспособности ИТ-системы при модульном ее наращивании.</a:t>
            </a:r>
          </a:p>
        </p:txBody>
      </p:sp>
      <p:sp>
        <p:nvSpPr>
          <p:cNvPr id="2" name="TextBox 1"/>
          <p:cNvSpPr txBox="1"/>
          <p:nvPr/>
        </p:nvSpPr>
        <p:spPr>
          <a:xfrm>
            <a:off x="194076" y="93564"/>
            <a:ext cx="8941623" cy="430887"/>
          </a:xfrm>
          <a:prstGeom prst="rect">
            <a:avLst/>
          </a:prstGeom>
          <a:noFill/>
        </p:spPr>
        <p:txBody>
          <a:bodyPr wrap="square" rtlCol="0">
            <a:spAutoFit/>
          </a:bodyPr>
          <a:lstStyle/>
          <a:p>
            <a:r>
              <a:rPr lang="ru-RU" sz="2200" b="1" dirty="0"/>
              <a:t>Общие и частные принципы разработки информационной технологии</a:t>
            </a:r>
            <a:endParaRPr lang="ru-RU" sz="2200" dirty="0"/>
          </a:p>
        </p:txBody>
      </p:sp>
    </p:spTree>
    <p:extLst>
      <p:ext uri="{BB962C8B-B14F-4D97-AF65-F5344CB8AC3E}">
        <p14:creationId xmlns:p14="http://schemas.microsoft.com/office/powerpoint/2010/main" val="35917151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Прямоугольник 4"/>
          <p:cNvSpPr/>
          <p:nvPr/>
        </p:nvSpPr>
        <p:spPr>
          <a:xfrm>
            <a:off x="202377" y="517803"/>
            <a:ext cx="8712968" cy="800219"/>
          </a:xfrm>
          <a:prstGeom prst="rect">
            <a:avLst/>
          </a:prstGeom>
        </p:spPr>
        <p:txBody>
          <a:bodyPr wrap="square">
            <a:spAutoFit/>
          </a:bodyPr>
          <a:lstStyle/>
          <a:p>
            <a:pPr indent="358775" algn="just"/>
            <a:r>
              <a:rPr lang="ru-RU" sz="2400" dirty="0" smtClean="0"/>
              <a:t> </a:t>
            </a:r>
            <a:endParaRPr lang="ru-RU" sz="2400" dirty="0"/>
          </a:p>
          <a:p>
            <a:pPr indent="358775" algn="just"/>
            <a:endParaRPr lang="ru-RU" sz="2200" dirty="0"/>
          </a:p>
        </p:txBody>
      </p:sp>
      <p:sp>
        <p:nvSpPr>
          <p:cNvPr id="3" name="Прямоугольник 2"/>
          <p:cNvSpPr/>
          <p:nvPr/>
        </p:nvSpPr>
        <p:spPr>
          <a:xfrm>
            <a:off x="251520" y="2780928"/>
            <a:ext cx="8712968" cy="461665"/>
          </a:xfrm>
          <a:prstGeom prst="rect">
            <a:avLst/>
          </a:prstGeom>
        </p:spPr>
        <p:txBody>
          <a:bodyPr wrap="square">
            <a:spAutoFit/>
          </a:bodyPr>
          <a:lstStyle/>
          <a:p>
            <a:r>
              <a:rPr lang="ru-RU" sz="2400" dirty="0"/>
              <a:t>                  </a:t>
            </a:r>
          </a:p>
        </p:txBody>
      </p:sp>
      <p:sp>
        <p:nvSpPr>
          <p:cNvPr id="7" name="Прямоугольник 6"/>
          <p:cNvSpPr/>
          <p:nvPr/>
        </p:nvSpPr>
        <p:spPr>
          <a:xfrm>
            <a:off x="274385" y="2779357"/>
            <a:ext cx="8712968" cy="461665"/>
          </a:xfrm>
          <a:prstGeom prst="rect">
            <a:avLst/>
          </a:prstGeom>
        </p:spPr>
        <p:txBody>
          <a:bodyPr wrap="square">
            <a:spAutoFit/>
          </a:bodyPr>
          <a:lstStyle/>
          <a:p>
            <a:r>
              <a:rPr lang="ru-RU" sz="2400" dirty="0"/>
              <a:t>                  </a:t>
            </a:r>
          </a:p>
        </p:txBody>
      </p:sp>
      <p:sp>
        <p:nvSpPr>
          <p:cNvPr id="4" name="Прямоугольник 3"/>
          <p:cNvSpPr/>
          <p:nvPr/>
        </p:nvSpPr>
        <p:spPr>
          <a:xfrm>
            <a:off x="215516" y="692696"/>
            <a:ext cx="8784976" cy="6001643"/>
          </a:xfrm>
          <a:prstGeom prst="rect">
            <a:avLst/>
          </a:prstGeom>
        </p:spPr>
        <p:txBody>
          <a:bodyPr wrap="square">
            <a:spAutoFit/>
          </a:bodyPr>
          <a:lstStyle/>
          <a:p>
            <a:pPr indent="357188"/>
            <a:r>
              <a:rPr lang="ru-RU" sz="2400" dirty="0"/>
              <a:t>Методологическую основу концепции открытых,  систем составляют:  </a:t>
            </a:r>
          </a:p>
          <a:p>
            <a:pPr indent="357188"/>
            <a:r>
              <a:rPr lang="ru-RU" sz="2400" dirty="0"/>
              <a:t>• концептуальный  базис  и  принципы  построения открытых систем;</a:t>
            </a:r>
          </a:p>
          <a:p>
            <a:pPr indent="357188"/>
            <a:r>
              <a:rPr lang="en-US" sz="2400" dirty="0"/>
              <a:t>• </a:t>
            </a:r>
            <a:r>
              <a:rPr lang="ru-RU" sz="2400" dirty="0"/>
              <a:t>эталонная модель взаимосвязи открытых систем</a:t>
            </a:r>
            <a:r>
              <a:rPr lang="en-US" sz="2400" dirty="0"/>
              <a:t> RM OSI (Reference Model Open Systems Interconnection);</a:t>
            </a:r>
            <a:endParaRPr lang="ru-RU" sz="2400" dirty="0"/>
          </a:p>
          <a:p>
            <a:pPr indent="357188"/>
            <a:r>
              <a:rPr lang="ru-RU" sz="2400" dirty="0"/>
              <a:t>• эталонная модель окружения (среды) открытых систем RM OSE (</a:t>
            </a:r>
            <a:r>
              <a:rPr lang="ru-RU" sz="2400" dirty="0" err="1"/>
              <a:t>Reference</a:t>
            </a:r>
            <a:r>
              <a:rPr lang="ru-RU" sz="2400" dirty="0"/>
              <a:t> </a:t>
            </a:r>
            <a:r>
              <a:rPr lang="ru-RU" sz="2400" dirty="0" err="1"/>
              <a:t>Model</a:t>
            </a:r>
            <a:r>
              <a:rPr lang="ru-RU" sz="2400" dirty="0"/>
              <a:t> </a:t>
            </a:r>
            <a:r>
              <a:rPr lang="ru-RU" sz="2400" dirty="0" err="1"/>
              <a:t>Open</a:t>
            </a:r>
            <a:r>
              <a:rPr lang="ru-RU" sz="2400" dirty="0"/>
              <a:t> </a:t>
            </a:r>
            <a:r>
              <a:rPr lang="ru-RU" sz="2400" dirty="0" err="1"/>
              <a:t>System</a:t>
            </a:r>
            <a:r>
              <a:rPr lang="ru-RU" sz="2400" dirty="0"/>
              <a:t> </a:t>
            </a:r>
            <a:r>
              <a:rPr lang="ru-RU" sz="2400" dirty="0" err="1"/>
              <a:t>Environment</a:t>
            </a:r>
            <a:r>
              <a:rPr lang="ru-RU" sz="2400" dirty="0"/>
              <a:t>), эту модель можно представить как расширение RM OS</a:t>
            </a:r>
            <a:r>
              <a:rPr lang="ru-RU" sz="2400" b="1" dirty="0"/>
              <a:t>I</a:t>
            </a:r>
            <a:r>
              <a:rPr lang="ru-RU" sz="2400" dirty="0"/>
              <a:t> с детализацией верхнего (прикладного) уровня;</a:t>
            </a:r>
          </a:p>
          <a:p>
            <a:pPr indent="357188"/>
            <a:r>
              <a:rPr lang="ru-RU" sz="2400" dirty="0"/>
              <a:t>• концепция профилирования ИТ (для конструирования открытых систем в пространстве стандартизованных решений);</a:t>
            </a:r>
          </a:p>
          <a:p>
            <a:pPr indent="357188"/>
            <a:r>
              <a:rPr lang="ru-RU" sz="2400" dirty="0"/>
              <a:t>• концепция тестирования </a:t>
            </a:r>
            <a:r>
              <a:rPr lang="ru-RU" sz="2400" dirty="0" err="1"/>
              <a:t>конформности</a:t>
            </a:r>
            <a:r>
              <a:rPr lang="ru-RU" sz="2400" dirty="0"/>
              <a:t> (соответствия) систем ИТ исходным стандартам и профилям;</a:t>
            </a:r>
          </a:p>
          <a:p>
            <a:pPr indent="357188"/>
            <a:r>
              <a:rPr lang="ru-RU" sz="2400" dirty="0"/>
              <a:t>• таксономия профилей (</a:t>
            </a:r>
            <a:r>
              <a:rPr lang="ru-RU" sz="2400" dirty="0" err="1"/>
              <a:t>Taxonomy</a:t>
            </a:r>
            <a:r>
              <a:rPr lang="ru-RU" sz="2400" dirty="0"/>
              <a:t>: классификация, систематизация, для однозначной идентификации).</a:t>
            </a:r>
          </a:p>
        </p:txBody>
      </p:sp>
      <p:sp>
        <p:nvSpPr>
          <p:cNvPr id="2" name="TextBox 1"/>
          <p:cNvSpPr txBox="1"/>
          <p:nvPr/>
        </p:nvSpPr>
        <p:spPr>
          <a:xfrm>
            <a:off x="194076" y="93564"/>
            <a:ext cx="8941623" cy="461665"/>
          </a:xfrm>
          <a:prstGeom prst="rect">
            <a:avLst/>
          </a:prstGeom>
          <a:noFill/>
        </p:spPr>
        <p:txBody>
          <a:bodyPr wrap="square" rtlCol="0">
            <a:spAutoFit/>
          </a:bodyPr>
          <a:lstStyle/>
          <a:p>
            <a:r>
              <a:rPr lang="ru-RU" sz="2400" b="1" dirty="0"/>
              <a:t>Концептуальные основы информационной технологии</a:t>
            </a:r>
            <a:endParaRPr lang="ru-RU" sz="2200" dirty="0"/>
          </a:p>
        </p:txBody>
      </p:sp>
    </p:spTree>
    <p:extLst>
      <p:ext uri="{BB962C8B-B14F-4D97-AF65-F5344CB8AC3E}">
        <p14:creationId xmlns:p14="http://schemas.microsoft.com/office/powerpoint/2010/main" val="12271044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Прямоугольник 4"/>
          <p:cNvSpPr/>
          <p:nvPr/>
        </p:nvSpPr>
        <p:spPr>
          <a:xfrm>
            <a:off x="202377" y="517803"/>
            <a:ext cx="8712968" cy="800219"/>
          </a:xfrm>
          <a:prstGeom prst="rect">
            <a:avLst/>
          </a:prstGeom>
        </p:spPr>
        <p:txBody>
          <a:bodyPr wrap="square">
            <a:spAutoFit/>
          </a:bodyPr>
          <a:lstStyle/>
          <a:p>
            <a:pPr indent="358775" algn="just"/>
            <a:r>
              <a:rPr lang="ru-RU" sz="2400" dirty="0" smtClean="0"/>
              <a:t> </a:t>
            </a:r>
            <a:endParaRPr lang="ru-RU" sz="2400" dirty="0"/>
          </a:p>
          <a:p>
            <a:pPr indent="358775" algn="just"/>
            <a:endParaRPr lang="ru-RU" sz="2200" dirty="0"/>
          </a:p>
        </p:txBody>
      </p:sp>
      <p:sp>
        <p:nvSpPr>
          <p:cNvPr id="3" name="Прямоугольник 2"/>
          <p:cNvSpPr/>
          <p:nvPr/>
        </p:nvSpPr>
        <p:spPr>
          <a:xfrm>
            <a:off x="251520" y="2780928"/>
            <a:ext cx="8712968" cy="461665"/>
          </a:xfrm>
          <a:prstGeom prst="rect">
            <a:avLst/>
          </a:prstGeom>
        </p:spPr>
        <p:txBody>
          <a:bodyPr wrap="square">
            <a:spAutoFit/>
          </a:bodyPr>
          <a:lstStyle/>
          <a:p>
            <a:r>
              <a:rPr lang="ru-RU" sz="2400" dirty="0"/>
              <a:t>                  </a:t>
            </a:r>
          </a:p>
        </p:txBody>
      </p:sp>
      <p:sp>
        <p:nvSpPr>
          <p:cNvPr id="7" name="Прямоугольник 6"/>
          <p:cNvSpPr/>
          <p:nvPr/>
        </p:nvSpPr>
        <p:spPr>
          <a:xfrm>
            <a:off x="274385" y="2779357"/>
            <a:ext cx="8712968" cy="461665"/>
          </a:xfrm>
          <a:prstGeom prst="rect">
            <a:avLst/>
          </a:prstGeom>
        </p:spPr>
        <p:txBody>
          <a:bodyPr wrap="square">
            <a:spAutoFit/>
          </a:bodyPr>
          <a:lstStyle/>
          <a:p>
            <a:r>
              <a:rPr lang="ru-RU" sz="2400" dirty="0"/>
              <a:t>                  </a:t>
            </a:r>
          </a:p>
        </p:txBody>
      </p:sp>
      <p:sp>
        <p:nvSpPr>
          <p:cNvPr id="4" name="Прямоугольник 3"/>
          <p:cNvSpPr/>
          <p:nvPr/>
        </p:nvSpPr>
        <p:spPr>
          <a:xfrm>
            <a:off x="107503" y="558812"/>
            <a:ext cx="9028195" cy="6370975"/>
          </a:xfrm>
          <a:prstGeom prst="rect">
            <a:avLst/>
          </a:prstGeom>
        </p:spPr>
        <p:txBody>
          <a:bodyPr wrap="square">
            <a:spAutoFit/>
          </a:bodyPr>
          <a:lstStyle/>
          <a:p>
            <a:pPr indent="355600"/>
            <a:r>
              <a:rPr lang="ru-RU" sz="2400" dirty="0"/>
              <a:t>Согласно ISO/IEC TR 10000-1 “профиль – это один или сочетание нескольких базовых стандартов с идентификацией выбранных классов, подмножеств, факультативных возможностей и параметров этих базовых стандартов, необходимых для выполнения конкретной функции”.</a:t>
            </a:r>
          </a:p>
          <a:p>
            <a:pPr indent="355600"/>
            <a:r>
              <a:rPr lang="ru-RU" sz="2400" dirty="0"/>
              <a:t>Таксономию ISO/IEC TR 10000-1 трактует как“ систематизация профилей и определение структуры, в которых они должны размещаться”. Профили подразделяются на классы, каждый из которых представляет собой набор функций, независимых (в разумных пределах) от функций других классов.</a:t>
            </a:r>
          </a:p>
          <a:p>
            <a:pPr indent="355600"/>
            <a:r>
              <a:rPr lang="ru-RU" sz="2400" dirty="0"/>
              <a:t>В ISO/IEC TR 10000-1 определены следующие </a:t>
            </a:r>
            <a:r>
              <a:rPr lang="ru-RU" sz="2400" b="1" dirty="0"/>
              <a:t>классы профилей</a:t>
            </a:r>
            <a:r>
              <a:rPr lang="ru-RU" sz="2400" dirty="0"/>
              <a:t>: </a:t>
            </a:r>
          </a:p>
          <a:p>
            <a:pPr indent="355600"/>
            <a:r>
              <a:rPr lang="ru-RU" sz="2400" dirty="0"/>
              <a:t>F – профили формата обмена и представления данных; </a:t>
            </a:r>
          </a:p>
          <a:p>
            <a:pPr indent="355600"/>
            <a:r>
              <a:rPr lang="ru-RU" sz="2400" dirty="0"/>
              <a:t>Т – транспортные профили  с установлением соединения; </a:t>
            </a:r>
          </a:p>
          <a:p>
            <a:pPr indent="355600"/>
            <a:r>
              <a:rPr lang="ru-RU" sz="2400" dirty="0"/>
              <a:t>U – транспортные профили  без установления соединения; </a:t>
            </a:r>
          </a:p>
          <a:p>
            <a:pPr indent="355600"/>
            <a:r>
              <a:rPr lang="ru-RU" sz="2400" dirty="0"/>
              <a:t>R – ретрансляционные профили; </a:t>
            </a:r>
          </a:p>
          <a:p>
            <a:pPr indent="355600"/>
            <a:r>
              <a:rPr lang="ru-RU" sz="2400" dirty="0"/>
              <a:t>А – прикладные профили, использующие профили Т; </a:t>
            </a:r>
          </a:p>
          <a:p>
            <a:pPr indent="355600"/>
            <a:r>
              <a:rPr lang="ru-RU" sz="2400" dirty="0"/>
              <a:t>В – прикладные профили, использующие профили U.</a:t>
            </a:r>
          </a:p>
        </p:txBody>
      </p:sp>
      <p:sp>
        <p:nvSpPr>
          <p:cNvPr id="2" name="TextBox 1"/>
          <p:cNvSpPr txBox="1"/>
          <p:nvPr/>
        </p:nvSpPr>
        <p:spPr>
          <a:xfrm>
            <a:off x="194076" y="93564"/>
            <a:ext cx="8941623" cy="461665"/>
          </a:xfrm>
          <a:prstGeom prst="rect">
            <a:avLst/>
          </a:prstGeom>
          <a:noFill/>
        </p:spPr>
        <p:txBody>
          <a:bodyPr wrap="square" rtlCol="0">
            <a:spAutoFit/>
          </a:bodyPr>
          <a:lstStyle/>
          <a:p>
            <a:r>
              <a:rPr lang="ru-RU" sz="2400" b="1" dirty="0"/>
              <a:t>Концептуальные основы информационной технологии</a:t>
            </a:r>
            <a:endParaRPr lang="ru-RU" sz="2200" dirty="0"/>
          </a:p>
        </p:txBody>
      </p:sp>
    </p:spTree>
    <p:extLst>
      <p:ext uri="{BB962C8B-B14F-4D97-AF65-F5344CB8AC3E}">
        <p14:creationId xmlns:p14="http://schemas.microsoft.com/office/powerpoint/2010/main" val="30393496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Прямоугольник 4"/>
          <p:cNvSpPr/>
          <p:nvPr/>
        </p:nvSpPr>
        <p:spPr>
          <a:xfrm>
            <a:off x="202377" y="517803"/>
            <a:ext cx="8712968" cy="800219"/>
          </a:xfrm>
          <a:prstGeom prst="rect">
            <a:avLst/>
          </a:prstGeom>
        </p:spPr>
        <p:txBody>
          <a:bodyPr wrap="square">
            <a:spAutoFit/>
          </a:bodyPr>
          <a:lstStyle/>
          <a:p>
            <a:pPr indent="358775" algn="just"/>
            <a:r>
              <a:rPr lang="ru-RU" sz="2400" dirty="0" smtClean="0"/>
              <a:t> </a:t>
            </a:r>
            <a:endParaRPr lang="ru-RU" sz="2400" dirty="0"/>
          </a:p>
          <a:p>
            <a:pPr indent="358775" algn="just"/>
            <a:endParaRPr lang="ru-RU" sz="2200" dirty="0"/>
          </a:p>
        </p:txBody>
      </p:sp>
      <p:sp>
        <p:nvSpPr>
          <p:cNvPr id="3" name="Прямоугольник 2"/>
          <p:cNvSpPr/>
          <p:nvPr/>
        </p:nvSpPr>
        <p:spPr>
          <a:xfrm>
            <a:off x="251520" y="2780928"/>
            <a:ext cx="8712968" cy="461665"/>
          </a:xfrm>
          <a:prstGeom prst="rect">
            <a:avLst/>
          </a:prstGeom>
        </p:spPr>
        <p:txBody>
          <a:bodyPr wrap="square">
            <a:spAutoFit/>
          </a:bodyPr>
          <a:lstStyle/>
          <a:p>
            <a:r>
              <a:rPr lang="ru-RU" sz="2400" dirty="0"/>
              <a:t>                  </a:t>
            </a:r>
          </a:p>
        </p:txBody>
      </p:sp>
      <p:sp>
        <p:nvSpPr>
          <p:cNvPr id="7" name="Прямоугольник 6"/>
          <p:cNvSpPr/>
          <p:nvPr/>
        </p:nvSpPr>
        <p:spPr>
          <a:xfrm>
            <a:off x="274385" y="2779357"/>
            <a:ext cx="8712968" cy="461665"/>
          </a:xfrm>
          <a:prstGeom prst="rect">
            <a:avLst/>
          </a:prstGeom>
        </p:spPr>
        <p:txBody>
          <a:bodyPr wrap="square">
            <a:spAutoFit/>
          </a:bodyPr>
          <a:lstStyle/>
          <a:p>
            <a:r>
              <a:rPr lang="ru-RU" sz="2400" dirty="0"/>
              <a:t>                  </a:t>
            </a:r>
          </a:p>
        </p:txBody>
      </p:sp>
      <p:sp>
        <p:nvSpPr>
          <p:cNvPr id="4" name="Прямоугольник 3"/>
          <p:cNvSpPr/>
          <p:nvPr/>
        </p:nvSpPr>
        <p:spPr>
          <a:xfrm>
            <a:off x="166373" y="1163530"/>
            <a:ext cx="8784976" cy="4524315"/>
          </a:xfrm>
          <a:prstGeom prst="rect">
            <a:avLst/>
          </a:prstGeom>
        </p:spPr>
        <p:txBody>
          <a:bodyPr wrap="square">
            <a:spAutoFit/>
          </a:bodyPr>
          <a:lstStyle/>
          <a:p>
            <a:pPr indent="355600"/>
            <a:r>
              <a:rPr lang="ru-RU" sz="2400" b="1" dirty="0"/>
              <a:t>RM</a:t>
            </a:r>
            <a:r>
              <a:rPr lang="ru-RU" sz="2400" dirty="0"/>
              <a:t> </a:t>
            </a:r>
            <a:r>
              <a:rPr lang="ru-RU" sz="2400" b="1" dirty="0"/>
              <a:t>OSI (</a:t>
            </a:r>
            <a:r>
              <a:rPr lang="ru-RU" sz="2400" dirty="0" err="1"/>
              <a:t>Reference</a:t>
            </a:r>
            <a:r>
              <a:rPr lang="ru-RU" sz="2400" dirty="0"/>
              <a:t> </a:t>
            </a:r>
            <a:r>
              <a:rPr lang="ru-RU" sz="2400" dirty="0" err="1"/>
              <a:t>Model</a:t>
            </a:r>
            <a:r>
              <a:rPr lang="ru-RU" sz="2400" b="1" dirty="0"/>
              <a:t> </a:t>
            </a:r>
            <a:r>
              <a:rPr lang="ru-RU" sz="2400" dirty="0" err="1"/>
              <a:t>Open</a:t>
            </a:r>
            <a:r>
              <a:rPr lang="ru-RU" sz="2400" dirty="0"/>
              <a:t> </a:t>
            </a:r>
            <a:r>
              <a:rPr lang="ru-RU" sz="2400" dirty="0" err="1"/>
              <a:t>Systems</a:t>
            </a:r>
            <a:r>
              <a:rPr lang="ru-RU" sz="2400" dirty="0"/>
              <a:t> </a:t>
            </a:r>
            <a:r>
              <a:rPr lang="ru-RU" sz="2400" dirty="0" err="1"/>
              <a:t>Interconnection</a:t>
            </a:r>
            <a:r>
              <a:rPr lang="ru-RU" sz="2400" dirty="0"/>
              <a:t>)</a:t>
            </a:r>
            <a:r>
              <a:rPr lang="ru-RU" sz="2400" b="1" dirty="0"/>
              <a:t> — </a:t>
            </a:r>
            <a:r>
              <a:rPr lang="ru-RU" sz="2400" dirty="0"/>
              <a:t>Эталонная модель взаимодействия открытых систем (ЭМ ВОС) разработана международной организацией по стандартизации ISO.</a:t>
            </a:r>
          </a:p>
          <a:p>
            <a:pPr indent="355600"/>
            <a:r>
              <a:rPr lang="ru-RU" sz="2400" dirty="0"/>
              <a:t>Модель OSI определяет общий подход к построению архитектуры систем распределенной обработки информации. Она описывает и регламентирует структуру взаимодействия открытых систем. Термин «открытая система» подчеркивает тот факт, что если какая-либо система отвечает стандартам, принятым в данной концепции, то эта система будет открыта для взаимодействия с любой другой системой, отвечающей этим стандартам.</a:t>
            </a:r>
          </a:p>
        </p:txBody>
      </p:sp>
      <p:sp>
        <p:nvSpPr>
          <p:cNvPr id="2" name="TextBox 1"/>
          <p:cNvSpPr txBox="1"/>
          <p:nvPr/>
        </p:nvSpPr>
        <p:spPr>
          <a:xfrm>
            <a:off x="194076" y="93564"/>
            <a:ext cx="8941623" cy="461665"/>
          </a:xfrm>
          <a:prstGeom prst="rect">
            <a:avLst/>
          </a:prstGeom>
          <a:noFill/>
        </p:spPr>
        <p:txBody>
          <a:bodyPr wrap="square" rtlCol="0">
            <a:spAutoFit/>
          </a:bodyPr>
          <a:lstStyle/>
          <a:p>
            <a:r>
              <a:rPr lang="ru-RU" sz="2400" b="1" dirty="0"/>
              <a:t>Эталонная модель </a:t>
            </a:r>
            <a:r>
              <a:rPr lang="ru-RU" sz="2400" b="1" cap="all" dirty="0"/>
              <a:t>OSI</a:t>
            </a:r>
            <a:endParaRPr lang="ru-RU" sz="2200" dirty="0"/>
          </a:p>
        </p:txBody>
      </p:sp>
    </p:spTree>
    <p:extLst>
      <p:ext uri="{BB962C8B-B14F-4D97-AF65-F5344CB8AC3E}">
        <p14:creationId xmlns:p14="http://schemas.microsoft.com/office/powerpoint/2010/main" val="35385071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Прямоугольник 4"/>
          <p:cNvSpPr/>
          <p:nvPr/>
        </p:nvSpPr>
        <p:spPr>
          <a:xfrm>
            <a:off x="202377" y="517803"/>
            <a:ext cx="8712968" cy="800219"/>
          </a:xfrm>
          <a:prstGeom prst="rect">
            <a:avLst/>
          </a:prstGeom>
        </p:spPr>
        <p:txBody>
          <a:bodyPr wrap="square">
            <a:spAutoFit/>
          </a:bodyPr>
          <a:lstStyle/>
          <a:p>
            <a:pPr indent="358775" algn="just"/>
            <a:r>
              <a:rPr lang="ru-RU" sz="2400" dirty="0" smtClean="0"/>
              <a:t> </a:t>
            </a:r>
            <a:endParaRPr lang="ru-RU" sz="2400" dirty="0"/>
          </a:p>
          <a:p>
            <a:pPr indent="358775" algn="just"/>
            <a:endParaRPr lang="ru-RU" sz="2200" dirty="0"/>
          </a:p>
        </p:txBody>
      </p:sp>
      <p:sp>
        <p:nvSpPr>
          <p:cNvPr id="3" name="Прямоугольник 2"/>
          <p:cNvSpPr/>
          <p:nvPr/>
        </p:nvSpPr>
        <p:spPr>
          <a:xfrm>
            <a:off x="251520" y="2780928"/>
            <a:ext cx="8712968" cy="461665"/>
          </a:xfrm>
          <a:prstGeom prst="rect">
            <a:avLst/>
          </a:prstGeom>
        </p:spPr>
        <p:txBody>
          <a:bodyPr wrap="square">
            <a:spAutoFit/>
          </a:bodyPr>
          <a:lstStyle/>
          <a:p>
            <a:r>
              <a:rPr lang="ru-RU" sz="2400" dirty="0"/>
              <a:t>                  </a:t>
            </a:r>
          </a:p>
        </p:txBody>
      </p:sp>
      <p:sp>
        <p:nvSpPr>
          <p:cNvPr id="7" name="Прямоугольник 6"/>
          <p:cNvSpPr/>
          <p:nvPr/>
        </p:nvSpPr>
        <p:spPr>
          <a:xfrm>
            <a:off x="274385" y="2779357"/>
            <a:ext cx="8712968" cy="461665"/>
          </a:xfrm>
          <a:prstGeom prst="rect">
            <a:avLst/>
          </a:prstGeom>
        </p:spPr>
        <p:txBody>
          <a:bodyPr wrap="square">
            <a:spAutoFit/>
          </a:bodyPr>
          <a:lstStyle/>
          <a:p>
            <a:r>
              <a:rPr lang="ru-RU" sz="2400" dirty="0"/>
              <a:t>                  </a:t>
            </a:r>
          </a:p>
        </p:txBody>
      </p:sp>
      <p:sp>
        <p:nvSpPr>
          <p:cNvPr id="8" name="Прямоугольник 7"/>
          <p:cNvSpPr/>
          <p:nvPr/>
        </p:nvSpPr>
        <p:spPr>
          <a:xfrm>
            <a:off x="107504" y="531595"/>
            <a:ext cx="8928992" cy="5632311"/>
          </a:xfrm>
          <a:prstGeom prst="rect">
            <a:avLst/>
          </a:prstGeom>
        </p:spPr>
        <p:txBody>
          <a:bodyPr wrap="square">
            <a:spAutoFit/>
          </a:bodyPr>
          <a:lstStyle/>
          <a:p>
            <a:pPr indent="355600" algn="just"/>
            <a:r>
              <a:rPr lang="ru-RU" sz="2400" dirty="0"/>
              <a:t>Сущность архитектурного подхода к построению информационной технологии состоит в следующем. </a:t>
            </a:r>
            <a:endParaRPr lang="ru-RU" sz="2400" dirty="0" smtClean="0"/>
          </a:p>
          <a:p>
            <a:pPr indent="355600" algn="just"/>
            <a:r>
              <a:rPr lang="ru-RU" sz="2400" b="1" dirty="0" smtClean="0">
                <a:effectLst>
                  <a:outerShdw blurRad="38100" dist="38100" dir="2700000" algn="tl">
                    <a:srgbClr val="000000">
                      <a:alpha val="43137"/>
                    </a:srgbClr>
                  </a:outerShdw>
                </a:effectLst>
              </a:rPr>
              <a:t>Архитектура </a:t>
            </a:r>
            <a:r>
              <a:rPr lang="ru-RU" sz="2400" b="1" dirty="0">
                <a:effectLst>
                  <a:outerShdw blurRad="38100" dist="38100" dir="2700000" algn="tl">
                    <a:srgbClr val="000000">
                      <a:alpha val="43137"/>
                    </a:srgbClr>
                  </a:outerShdw>
                </a:effectLst>
              </a:rPr>
              <a:t>информационной технологии </a:t>
            </a:r>
            <a:r>
              <a:rPr lang="ru-RU" sz="2400" dirty="0"/>
              <a:t>представляет собой пирамиду, основание которой составляет </a:t>
            </a:r>
            <a:r>
              <a:rPr lang="ru-RU" sz="2400" i="1" dirty="0"/>
              <a:t>архитектура инфраструктуры объекта автоматизации </a:t>
            </a:r>
            <a:r>
              <a:rPr lang="ru-RU" sz="2400" dirty="0"/>
              <a:t>(аппаратное, программное обеспечение, сетевая инфраструктура). </a:t>
            </a:r>
            <a:endParaRPr lang="ru-RU" sz="2400" dirty="0" smtClean="0"/>
          </a:p>
          <a:p>
            <a:pPr indent="355600" algn="just"/>
            <a:r>
              <a:rPr lang="ru-RU" sz="2400" dirty="0" smtClean="0"/>
              <a:t>На </a:t>
            </a:r>
            <a:r>
              <a:rPr lang="ru-RU" sz="2400" dirty="0"/>
              <a:t>этом основании формируются </a:t>
            </a:r>
            <a:r>
              <a:rPr lang="ru-RU" sz="2400" i="1" dirty="0"/>
              <a:t>архитектура данных и архитектура общих сервисов</a:t>
            </a:r>
            <a:r>
              <a:rPr lang="ru-RU" sz="2400" dirty="0"/>
              <a:t>; </a:t>
            </a:r>
            <a:endParaRPr lang="ru-RU" sz="2400" dirty="0" smtClean="0"/>
          </a:p>
          <a:p>
            <a:pPr indent="355600" algn="just"/>
            <a:r>
              <a:rPr lang="ru-RU" sz="2400" dirty="0" smtClean="0"/>
              <a:t>выше </a:t>
            </a:r>
            <a:r>
              <a:rPr lang="ru-RU" sz="2400" dirty="0"/>
              <a:t>располагаются </a:t>
            </a:r>
            <a:r>
              <a:rPr lang="ru-RU" sz="2400" i="1" dirty="0"/>
              <a:t>архитектура интеграции </a:t>
            </a:r>
            <a:r>
              <a:rPr lang="ru-RU" sz="2400" dirty="0"/>
              <a:t>(третий уровень) и </a:t>
            </a:r>
            <a:r>
              <a:rPr lang="ru-RU" sz="2400" i="1" dirty="0"/>
              <a:t>архитектура приложений</a:t>
            </a:r>
            <a:r>
              <a:rPr lang="ru-RU" sz="2400" dirty="0"/>
              <a:t> </a:t>
            </a:r>
            <a:r>
              <a:rPr lang="ru-RU" sz="2400" dirty="0" smtClean="0"/>
              <a:t>(четвертый </a:t>
            </a:r>
            <a:r>
              <a:rPr lang="ru-RU" sz="2400" dirty="0"/>
              <a:t>уровень). </a:t>
            </a:r>
            <a:endParaRPr lang="ru-RU" sz="2400" dirty="0" smtClean="0"/>
          </a:p>
          <a:p>
            <a:pPr indent="355600" algn="just"/>
            <a:r>
              <a:rPr lang="ru-RU" sz="2400" dirty="0" smtClean="0"/>
              <a:t>И </a:t>
            </a:r>
            <a:r>
              <a:rPr lang="ru-RU" sz="2400" dirty="0"/>
              <a:t>на самом верху пирамиды находится </a:t>
            </a:r>
            <a:r>
              <a:rPr lang="ru-RU" sz="2400" i="1" dirty="0"/>
              <a:t>бизнес-архитектура</a:t>
            </a:r>
            <a:r>
              <a:rPr lang="ru-RU" sz="2400" dirty="0"/>
              <a:t>, которая  имеет интерфейс с внешними пользователями. </a:t>
            </a:r>
            <a:endParaRPr lang="ru-RU" sz="2400" dirty="0" smtClean="0"/>
          </a:p>
          <a:p>
            <a:pPr indent="355600" algn="just"/>
            <a:r>
              <a:rPr lang="ru-RU" sz="2400" dirty="0"/>
              <a:t>Возможны и другие IT-архитектуры. При этом разработка архитектуры информационной технологии осуществляется сверху в низ, т.е. начиная с бизнес-процессов (функций по ГОСТ </a:t>
            </a:r>
            <a:r>
              <a:rPr lang="ru-RU" sz="2200" dirty="0"/>
              <a:t>34.003-90).</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84452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Прямоугольник 4"/>
          <p:cNvSpPr/>
          <p:nvPr/>
        </p:nvSpPr>
        <p:spPr>
          <a:xfrm>
            <a:off x="202377" y="517803"/>
            <a:ext cx="8712968" cy="800219"/>
          </a:xfrm>
          <a:prstGeom prst="rect">
            <a:avLst/>
          </a:prstGeom>
        </p:spPr>
        <p:txBody>
          <a:bodyPr wrap="square">
            <a:spAutoFit/>
          </a:bodyPr>
          <a:lstStyle/>
          <a:p>
            <a:pPr indent="358775" algn="just"/>
            <a:r>
              <a:rPr lang="ru-RU" sz="2400" dirty="0" smtClean="0"/>
              <a:t> </a:t>
            </a:r>
            <a:endParaRPr lang="ru-RU" sz="2400" dirty="0"/>
          </a:p>
          <a:p>
            <a:pPr indent="358775" algn="just"/>
            <a:endParaRPr lang="ru-RU" sz="2200" dirty="0"/>
          </a:p>
        </p:txBody>
      </p:sp>
      <p:sp>
        <p:nvSpPr>
          <p:cNvPr id="3" name="Прямоугольник 2"/>
          <p:cNvSpPr/>
          <p:nvPr/>
        </p:nvSpPr>
        <p:spPr>
          <a:xfrm>
            <a:off x="251520" y="2780928"/>
            <a:ext cx="8712968" cy="461665"/>
          </a:xfrm>
          <a:prstGeom prst="rect">
            <a:avLst/>
          </a:prstGeom>
        </p:spPr>
        <p:txBody>
          <a:bodyPr wrap="square">
            <a:spAutoFit/>
          </a:bodyPr>
          <a:lstStyle/>
          <a:p>
            <a:r>
              <a:rPr lang="ru-RU" sz="2400" dirty="0"/>
              <a:t>                  </a:t>
            </a:r>
          </a:p>
        </p:txBody>
      </p:sp>
      <p:sp>
        <p:nvSpPr>
          <p:cNvPr id="7" name="Прямоугольник 6"/>
          <p:cNvSpPr/>
          <p:nvPr/>
        </p:nvSpPr>
        <p:spPr>
          <a:xfrm>
            <a:off x="274385" y="2779357"/>
            <a:ext cx="8712968" cy="461665"/>
          </a:xfrm>
          <a:prstGeom prst="rect">
            <a:avLst/>
          </a:prstGeom>
        </p:spPr>
        <p:txBody>
          <a:bodyPr wrap="square">
            <a:spAutoFit/>
          </a:bodyPr>
          <a:lstStyle/>
          <a:p>
            <a:r>
              <a:rPr lang="ru-RU" sz="2400" dirty="0"/>
              <a:t>                  </a:t>
            </a:r>
          </a:p>
        </p:txBody>
      </p:sp>
      <p:sp>
        <p:nvSpPr>
          <p:cNvPr id="4" name="Прямоугольник 3"/>
          <p:cNvSpPr/>
          <p:nvPr/>
        </p:nvSpPr>
        <p:spPr>
          <a:xfrm>
            <a:off x="130369" y="980435"/>
            <a:ext cx="8784976" cy="4524315"/>
          </a:xfrm>
          <a:prstGeom prst="rect">
            <a:avLst/>
          </a:prstGeom>
        </p:spPr>
        <p:txBody>
          <a:bodyPr wrap="square">
            <a:spAutoFit/>
          </a:bodyPr>
          <a:lstStyle/>
          <a:p>
            <a:pPr indent="357188" algn="just"/>
            <a:r>
              <a:rPr lang="ru-RU" sz="2400" dirty="0"/>
              <a:t>В основу эталонной модели положена идея декомпозиции процесса функционирования открытых систем на отдельные компоненты (подсистемы), называемые уровнями. Взаимодействие между уровнями по горизонтали осуществляется согласно стандартным протоколам. При этом по вертикали каждый нижестоящий уровень обеспечивает вышестоящему определенный набор услуг (межуровневый стандартный интерфейс).</a:t>
            </a:r>
          </a:p>
          <a:p>
            <a:pPr indent="357188" algn="just"/>
            <a:r>
              <a:rPr lang="ru-RU" sz="2400" dirty="0"/>
              <a:t>Протоколы регламентируют правила взаимодействия одинаковых уровней у различных пользователей, а межуровневый интерфейс – правила взаимодействия смежных уровней одного пользователя. </a:t>
            </a:r>
          </a:p>
        </p:txBody>
      </p:sp>
      <p:sp>
        <p:nvSpPr>
          <p:cNvPr id="2" name="TextBox 1"/>
          <p:cNvSpPr txBox="1"/>
          <p:nvPr/>
        </p:nvSpPr>
        <p:spPr>
          <a:xfrm>
            <a:off x="194076" y="93564"/>
            <a:ext cx="8941623" cy="461665"/>
          </a:xfrm>
          <a:prstGeom prst="rect">
            <a:avLst/>
          </a:prstGeom>
          <a:noFill/>
        </p:spPr>
        <p:txBody>
          <a:bodyPr wrap="square" rtlCol="0">
            <a:spAutoFit/>
          </a:bodyPr>
          <a:lstStyle/>
          <a:p>
            <a:r>
              <a:rPr lang="ru-RU" sz="2400" b="1" dirty="0"/>
              <a:t>Эталонная модель </a:t>
            </a:r>
            <a:r>
              <a:rPr lang="ru-RU" sz="2400" b="1" cap="all" dirty="0"/>
              <a:t>OSI</a:t>
            </a:r>
            <a:endParaRPr lang="ru-RU" sz="2200" dirty="0"/>
          </a:p>
        </p:txBody>
      </p:sp>
    </p:spTree>
    <p:extLst>
      <p:ext uri="{BB962C8B-B14F-4D97-AF65-F5344CB8AC3E}">
        <p14:creationId xmlns:p14="http://schemas.microsoft.com/office/powerpoint/2010/main" val="11363145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Прямоугольник 4"/>
          <p:cNvSpPr/>
          <p:nvPr/>
        </p:nvSpPr>
        <p:spPr>
          <a:xfrm>
            <a:off x="202377" y="517803"/>
            <a:ext cx="8712968" cy="800219"/>
          </a:xfrm>
          <a:prstGeom prst="rect">
            <a:avLst/>
          </a:prstGeom>
        </p:spPr>
        <p:txBody>
          <a:bodyPr wrap="square">
            <a:spAutoFit/>
          </a:bodyPr>
          <a:lstStyle/>
          <a:p>
            <a:pPr indent="358775" algn="just"/>
            <a:r>
              <a:rPr lang="ru-RU" sz="2400" dirty="0" smtClean="0"/>
              <a:t> </a:t>
            </a:r>
            <a:endParaRPr lang="ru-RU" sz="2400" dirty="0"/>
          </a:p>
          <a:p>
            <a:pPr indent="358775" algn="just"/>
            <a:endParaRPr lang="ru-RU" sz="2200" dirty="0"/>
          </a:p>
        </p:txBody>
      </p:sp>
      <p:sp>
        <p:nvSpPr>
          <p:cNvPr id="3" name="Прямоугольник 2"/>
          <p:cNvSpPr/>
          <p:nvPr/>
        </p:nvSpPr>
        <p:spPr>
          <a:xfrm>
            <a:off x="251520" y="2780928"/>
            <a:ext cx="8712968" cy="461665"/>
          </a:xfrm>
          <a:prstGeom prst="rect">
            <a:avLst/>
          </a:prstGeom>
        </p:spPr>
        <p:txBody>
          <a:bodyPr wrap="square">
            <a:spAutoFit/>
          </a:bodyPr>
          <a:lstStyle/>
          <a:p>
            <a:r>
              <a:rPr lang="ru-RU" sz="2400" dirty="0"/>
              <a:t>                  </a:t>
            </a:r>
          </a:p>
        </p:txBody>
      </p:sp>
      <p:sp>
        <p:nvSpPr>
          <p:cNvPr id="7" name="Прямоугольник 6"/>
          <p:cNvSpPr/>
          <p:nvPr/>
        </p:nvSpPr>
        <p:spPr>
          <a:xfrm>
            <a:off x="274385" y="2779357"/>
            <a:ext cx="8712968" cy="461665"/>
          </a:xfrm>
          <a:prstGeom prst="rect">
            <a:avLst/>
          </a:prstGeom>
        </p:spPr>
        <p:txBody>
          <a:bodyPr wrap="square">
            <a:spAutoFit/>
          </a:bodyPr>
          <a:lstStyle/>
          <a:p>
            <a:r>
              <a:rPr lang="ru-RU" sz="2400" dirty="0"/>
              <a:t>                  </a:t>
            </a:r>
          </a:p>
        </p:txBody>
      </p:sp>
      <p:sp>
        <p:nvSpPr>
          <p:cNvPr id="4" name="Прямоугольник 3"/>
          <p:cNvSpPr/>
          <p:nvPr/>
        </p:nvSpPr>
        <p:spPr>
          <a:xfrm>
            <a:off x="130369" y="1350483"/>
            <a:ext cx="8784976" cy="3785652"/>
          </a:xfrm>
          <a:prstGeom prst="rect">
            <a:avLst/>
          </a:prstGeom>
        </p:spPr>
        <p:txBody>
          <a:bodyPr wrap="square">
            <a:spAutoFit/>
          </a:bodyPr>
          <a:lstStyle/>
          <a:p>
            <a:pPr indent="357188" algn="just"/>
            <a:r>
              <a:rPr lang="ru-RU" sz="2400" dirty="0"/>
              <a:t>Набор услуг N-</a:t>
            </a:r>
            <a:r>
              <a:rPr lang="ru-RU" sz="2400" dirty="0" err="1"/>
              <a:t>го</a:t>
            </a:r>
            <a:r>
              <a:rPr lang="ru-RU" sz="2400" dirty="0"/>
              <a:t> уровня модели OSI (совокупность функциональных возможностей данного и всех нижележащих уровней, включая средства, реализующие эти возможности) составляет N-</a:t>
            </a:r>
            <a:r>
              <a:rPr lang="ru-RU" sz="2400" dirty="0" err="1"/>
              <a:t>ую</a:t>
            </a:r>
            <a:r>
              <a:rPr lang="ru-RU" sz="2400" dirty="0"/>
              <a:t> службу модели OSI (сервис N-</a:t>
            </a:r>
            <a:r>
              <a:rPr lang="ru-RU" sz="2400" dirty="0" err="1"/>
              <a:t>го</a:t>
            </a:r>
            <a:r>
              <a:rPr lang="ru-RU" sz="2400" dirty="0"/>
              <a:t> уровня или N-сервис). </a:t>
            </a:r>
            <a:endParaRPr lang="ru-RU" sz="2400" dirty="0" smtClean="0"/>
          </a:p>
          <a:p>
            <a:pPr indent="357188" algn="just"/>
            <a:r>
              <a:rPr lang="ru-RU" sz="2400" dirty="0" smtClean="0"/>
              <a:t>N-</a:t>
            </a:r>
            <a:r>
              <a:rPr lang="ru-RU" sz="2400" dirty="0" err="1" smtClean="0"/>
              <a:t>ая</a:t>
            </a:r>
            <a:r>
              <a:rPr lang="ru-RU" sz="2400" dirty="0" smtClean="0"/>
              <a:t> </a:t>
            </a:r>
            <a:r>
              <a:rPr lang="ru-RU" sz="2400" dirty="0"/>
              <a:t>служба  (N-сервис) предоставляет услуги N+1 уровню, так что в модели OSI можно выделить </a:t>
            </a:r>
            <a:r>
              <a:rPr lang="ru-RU" sz="2400" dirty="0" smtClean="0"/>
              <a:t>семь </a:t>
            </a:r>
            <a:r>
              <a:rPr lang="ru-RU" sz="2400" dirty="0"/>
              <a:t>уровней службы: физическая служба, </a:t>
            </a:r>
            <a:r>
              <a:rPr lang="ru-RU" sz="2400" dirty="0" smtClean="0"/>
              <a:t>уровень соединения</a:t>
            </a:r>
            <a:r>
              <a:rPr lang="ru-RU" sz="2400" dirty="0"/>
              <a:t>, сетевая служба, транспортная служба, сеансовая </a:t>
            </a:r>
            <a:r>
              <a:rPr lang="ru-RU" sz="2400" dirty="0" smtClean="0"/>
              <a:t>служба, уровень представления и </a:t>
            </a:r>
            <a:r>
              <a:rPr lang="ru-RU" sz="2400" smtClean="0"/>
              <a:t>прикладной уровень.</a:t>
            </a:r>
            <a:endParaRPr lang="ru-RU" sz="2400" dirty="0"/>
          </a:p>
        </p:txBody>
      </p:sp>
      <p:sp>
        <p:nvSpPr>
          <p:cNvPr id="2" name="TextBox 1"/>
          <p:cNvSpPr txBox="1"/>
          <p:nvPr/>
        </p:nvSpPr>
        <p:spPr>
          <a:xfrm>
            <a:off x="194076" y="93564"/>
            <a:ext cx="8941623" cy="461665"/>
          </a:xfrm>
          <a:prstGeom prst="rect">
            <a:avLst/>
          </a:prstGeom>
          <a:noFill/>
        </p:spPr>
        <p:txBody>
          <a:bodyPr wrap="square" rtlCol="0">
            <a:spAutoFit/>
          </a:bodyPr>
          <a:lstStyle/>
          <a:p>
            <a:r>
              <a:rPr lang="ru-RU" sz="2400" b="1" dirty="0"/>
              <a:t>Эталонная модель </a:t>
            </a:r>
            <a:r>
              <a:rPr lang="ru-RU" sz="2400" b="1" cap="all" dirty="0"/>
              <a:t>OSI</a:t>
            </a:r>
            <a:endParaRPr lang="ru-RU" sz="2200" dirty="0"/>
          </a:p>
        </p:txBody>
      </p:sp>
    </p:spTree>
    <p:extLst>
      <p:ext uri="{BB962C8B-B14F-4D97-AF65-F5344CB8AC3E}">
        <p14:creationId xmlns:p14="http://schemas.microsoft.com/office/powerpoint/2010/main" val="22007707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Прямоугольник 4"/>
          <p:cNvSpPr/>
          <p:nvPr/>
        </p:nvSpPr>
        <p:spPr>
          <a:xfrm>
            <a:off x="202377" y="517803"/>
            <a:ext cx="8712968" cy="800219"/>
          </a:xfrm>
          <a:prstGeom prst="rect">
            <a:avLst/>
          </a:prstGeom>
        </p:spPr>
        <p:txBody>
          <a:bodyPr wrap="square">
            <a:spAutoFit/>
          </a:bodyPr>
          <a:lstStyle/>
          <a:p>
            <a:pPr indent="358775" algn="just"/>
            <a:r>
              <a:rPr lang="ru-RU" sz="2400" dirty="0" smtClean="0"/>
              <a:t> </a:t>
            </a:r>
            <a:endParaRPr lang="ru-RU" sz="2400" dirty="0"/>
          </a:p>
          <a:p>
            <a:pPr indent="358775" algn="just"/>
            <a:endParaRPr lang="ru-RU" sz="2200" dirty="0"/>
          </a:p>
        </p:txBody>
      </p:sp>
      <p:sp>
        <p:nvSpPr>
          <p:cNvPr id="3" name="Прямоугольник 2"/>
          <p:cNvSpPr/>
          <p:nvPr/>
        </p:nvSpPr>
        <p:spPr>
          <a:xfrm>
            <a:off x="251520" y="2780928"/>
            <a:ext cx="8712968" cy="461665"/>
          </a:xfrm>
          <a:prstGeom prst="rect">
            <a:avLst/>
          </a:prstGeom>
        </p:spPr>
        <p:txBody>
          <a:bodyPr wrap="square">
            <a:spAutoFit/>
          </a:bodyPr>
          <a:lstStyle/>
          <a:p>
            <a:r>
              <a:rPr lang="ru-RU" sz="2400" dirty="0"/>
              <a:t>                  </a:t>
            </a:r>
          </a:p>
        </p:txBody>
      </p:sp>
      <p:sp>
        <p:nvSpPr>
          <p:cNvPr id="7" name="Прямоугольник 6"/>
          <p:cNvSpPr/>
          <p:nvPr/>
        </p:nvSpPr>
        <p:spPr>
          <a:xfrm>
            <a:off x="274385" y="2779357"/>
            <a:ext cx="8712968" cy="461665"/>
          </a:xfrm>
          <a:prstGeom prst="rect">
            <a:avLst/>
          </a:prstGeom>
        </p:spPr>
        <p:txBody>
          <a:bodyPr wrap="square">
            <a:spAutoFit/>
          </a:bodyPr>
          <a:lstStyle/>
          <a:p>
            <a:r>
              <a:rPr lang="ru-RU" sz="2400" dirty="0"/>
              <a:t>                  </a:t>
            </a:r>
          </a:p>
        </p:txBody>
      </p:sp>
      <p:sp>
        <p:nvSpPr>
          <p:cNvPr id="2" name="Прямоугольник 1"/>
          <p:cNvSpPr/>
          <p:nvPr/>
        </p:nvSpPr>
        <p:spPr>
          <a:xfrm>
            <a:off x="274385" y="889844"/>
            <a:ext cx="8640960" cy="5262979"/>
          </a:xfrm>
          <a:prstGeom prst="rect">
            <a:avLst/>
          </a:prstGeom>
        </p:spPr>
        <p:txBody>
          <a:bodyPr wrap="square">
            <a:spAutoFit/>
          </a:bodyPr>
          <a:lstStyle/>
          <a:p>
            <a:pPr indent="355600" algn="just"/>
            <a:r>
              <a:rPr lang="ru-RU" sz="2400" dirty="0" smtClean="0"/>
              <a:t>Разработка </a:t>
            </a:r>
            <a:r>
              <a:rPr lang="ru-RU" sz="2400" dirty="0"/>
              <a:t>архитектуры информационной технологии </a:t>
            </a:r>
            <a:r>
              <a:rPr lang="ru-RU" sz="2400" dirty="0" smtClean="0"/>
              <a:t>начиная </a:t>
            </a:r>
            <a:r>
              <a:rPr lang="ru-RU" sz="2400" dirty="0"/>
              <a:t>с бизнес-процессов </a:t>
            </a:r>
            <a:r>
              <a:rPr lang="ru-RU" sz="2400" dirty="0" smtClean="0"/>
              <a:t>обусловлено </a:t>
            </a:r>
            <a:r>
              <a:rPr lang="ru-RU" sz="2400" dirty="0"/>
              <a:t>тем, что именно бизнес-процессы представляют собой базовые объекты автоматизации, они же являются и основными источниками изменений. </a:t>
            </a:r>
            <a:endParaRPr lang="ru-RU" sz="2400" dirty="0" smtClean="0"/>
          </a:p>
          <a:p>
            <a:pPr indent="355600" algn="just"/>
            <a:r>
              <a:rPr lang="ru-RU" sz="2400" u="sng" dirty="0" smtClean="0"/>
              <a:t>Примеры </a:t>
            </a:r>
            <a:r>
              <a:rPr lang="ru-RU" sz="2400" u="sng" dirty="0"/>
              <a:t>бизнес-процессов</a:t>
            </a:r>
            <a:r>
              <a:rPr lang="ru-RU" sz="2400" dirty="0"/>
              <a:t>: создание продуктов, продажа продуктов и услуг, управление заказами и т.д. Разработка таких архитектурных технологий сложна и требует специального рассмотрения, выходящего за рамки данного курса.</a:t>
            </a:r>
          </a:p>
          <a:p>
            <a:pPr indent="355600" algn="just"/>
            <a:r>
              <a:rPr lang="ru-RU" sz="2400" dirty="0"/>
              <a:t>Используемые же в настоящее время на практике информационные технологии отличается большим разнообразием: от простейших офисных и других «коробочных» пакетов до технологий, основанных на методологии ERP/ACY и концепции CALS.</a:t>
            </a:r>
          </a:p>
        </p:txBody>
      </p:sp>
    </p:spTree>
    <p:extLst>
      <p:ext uri="{BB962C8B-B14F-4D97-AF65-F5344CB8AC3E}">
        <p14:creationId xmlns:p14="http://schemas.microsoft.com/office/powerpoint/2010/main" val="27797038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Прямоугольник 4"/>
          <p:cNvSpPr/>
          <p:nvPr/>
        </p:nvSpPr>
        <p:spPr>
          <a:xfrm>
            <a:off x="202377" y="517803"/>
            <a:ext cx="8712968" cy="800219"/>
          </a:xfrm>
          <a:prstGeom prst="rect">
            <a:avLst/>
          </a:prstGeom>
        </p:spPr>
        <p:txBody>
          <a:bodyPr wrap="square">
            <a:spAutoFit/>
          </a:bodyPr>
          <a:lstStyle/>
          <a:p>
            <a:pPr indent="358775" algn="just"/>
            <a:r>
              <a:rPr lang="ru-RU" sz="2400" dirty="0" smtClean="0"/>
              <a:t> </a:t>
            </a:r>
            <a:endParaRPr lang="ru-RU" sz="2400" dirty="0"/>
          </a:p>
          <a:p>
            <a:pPr indent="358775" algn="just"/>
            <a:endParaRPr lang="ru-RU" sz="2200" dirty="0"/>
          </a:p>
        </p:txBody>
      </p:sp>
      <p:sp>
        <p:nvSpPr>
          <p:cNvPr id="3" name="Прямоугольник 2"/>
          <p:cNvSpPr/>
          <p:nvPr/>
        </p:nvSpPr>
        <p:spPr>
          <a:xfrm>
            <a:off x="251520" y="2780928"/>
            <a:ext cx="8712968" cy="461665"/>
          </a:xfrm>
          <a:prstGeom prst="rect">
            <a:avLst/>
          </a:prstGeom>
        </p:spPr>
        <p:txBody>
          <a:bodyPr wrap="square">
            <a:spAutoFit/>
          </a:bodyPr>
          <a:lstStyle/>
          <a:p>
            <a:r>
              <a:rPr lang="ru-RU" sz="2400" dirty="0"/>
              <a:t>                  </a:t>
            </a:r>
          </a:p>
        </p:txBody>
      </p:sp>
      <p:sp>
        <p:nvSpPr>
          <p:cNvPr id="7" name="Прямоугольник 6"/>
          <p:cNvSpPr/>
          <p:nvPr/>
        </p:nvSpPr>
        <p:spPr>
          <a:xfrm>
            <a:off x="274385" y="2779357"/>
            <a:ext cx="8712968" cy="461665"/>
          </a:xfrm>
          <a:prstGeom prst="rect">
            <a:avLst/>
          </a:prstGeom>
        </p:spPr>
        <p:txBody>
          <a:bodyPr wrap="square">
            <a:spAutoFit/>
          </a:bodyPr>
          <a:lstStyle/>
          <a:p>
            <a:r>
              <a:rPr lang="ru-RU" sz="2400" dirty="0"/>
              <a:t>                  </a:t>
            </a:r>
          </a:p>
        </p:txBody>
      </p:sp>
      <p:sp>
        <p:nvSpPr>
          <p:cNvPr id="2" name="Прямоугольник 1"/>
          <p:cNvSpPr/>
          <p:nvPr/>
        </p:nvSpPr>
        <p:spPr>
          <a:xfrm>
            <a:off x="251520" y="404664"/>
            <a:ext cx="8640960" cy="6186309"/>
          </a:xfrm>
          <a:prstGeom prst="rect">
            <a:avLst/>
          </a:prstGeom>
        </p:spPr>
        <p:txBody>
          <a:bodyPr wrap="square">
            <a:spAutoFit/>
          </a:bodyPr>
          <a:lstStyle/>
          <a:p>
            <a:r>
              <a:rPr lang="ru-RU" sz="2200" b="1" dirty="0"/>
              <a:t>Системы класса ERP</a:t>
            </a:r>
            <a:r>
              <a:rPr lang="ru-RU" sz="2200" b="1" i="1" dirty="0"/>
              <a:t> </a:t>
            </a:r>
            <a:r>
              <a:rPr lang="ru-RU" sz="2200" dirty="0"/>
              <a:t>(</a:t>
            </a:r>
            <a:r>
              <a:rPr lang="ru-RU" sz="2200" dirty="0" err="1"/>
              <a:t>Enterprise</a:t>
            </a:r>
            <a:r>
              <a:rPr lang="ru-RU" sz="2200" dirty="0"/>
              <a:t> </a:t>
            </a:r>
            <a:r>
              <a:rPr lang="ru-RU" sz="2200" dirty="0" err="1"/>
              <a:t>Resource</a:t>
            </a:r>
            <a:r>
              <a:rPr lang="ru-RU" sz="2200" dirty="0"/>
              <a:t> </a:t>
            </a:r>
            <a:r>
              <a:rPr lang="ru-RU" sz="2200" dirty="0" err="1"/>
              <a:t>Planning</a:t>
            </a:r>
            <a:r>
              <a:rPr lang="ru-RU" sz="2200" dirty="0"/>
              <a:t> </a:t>
            </a:r>
            <a:r>
              <a:rPr lang="ru-RU" sz="2200" dirty="0" smtClean="0"/>
              <a:t>– планирование ресурсов </a:t>
            </a:r>
            <a:r>
              <a:rPr lang="ru-RU" sz="2200" dirty="0"/>
              <a:t>предприятия) базируются на принципе единого хранилища корпоративной бизнес-информации и обеспечивают следующие (основные) функции:</a:t>
            </a:r>
          </a:p>
          <a:p>
            <a:pPr marL="0" lvl="2" indent="355600">
              <a:buFont typeface="Arial" panose="020B0604020202020204" pitchFamily="34" charset="0"/>
              <a:buChar char="•"/>
            </a:pPr>
            <a:r>
              <a:rPr lang="ru-RU" sz="2200" dirty="0"/>
              <a:t>Ведение конструкторских и технологических спецификаций изготовляемых изделий.  </a:t>
            </a:r>
          </a:p>
          <a:p>
            <a:pPr marL="0" lvl="2" indent="355600">
              <a:buFont typeface="Arial" panose="020B0604020202020204" pitchFamily="34" charset="0"/>
              <a:buChar char="•"/>
            </a:pPr>
            <a:r>
              <a:rPr lang="ru-RU" sz="2200" dirty="0"/>
              <a:t>Формирование планов продаж и производства. </a:t>
            </a:r>
          </a:p>
          <a:p>
            <a:pPr marL="0" lvl="2" indent="355600">
              <a:buFont typeface="Arial" panose="020B0604020202020204" pitchFamily="34" charset="0"/>
              <a:buChar char="•"/>
            </a:pPr>
            <a:r>
              <a:rPr lang="ru-RU" sz="2200" dirty="0"/>
              <a:t>Планирование потребностей в материалах и комплектующих, сроков и объемов поставок.  </a:t>
            </a:r>
          </a:p>
          <a:p>
            <a:pPr marL="0" lvl="2" indent="355600">
              <a:buFont typeface="Arial" panose="020B0604020202020204" pitchFamily="34" charset="0"/>
              <a:buChar char="•"/>
            </a:pPr>
            <a:r>
              <a:rPr lang="ru-RU" sz="2200" dirty="0"/>
              <a:t>Управление запасами и закупками: ведение договоров, реализация централизованных закупок, обеспечение учета и оптимизации складских и цеховых запасов.</a:t>
            </a:r>
          </a:p>
          <a:p>
            <a:pPr marL="0" lvl="2" indent="355600">
              <a:buFont typeface="Arial" panose="020B0604020202020204" pitchFamily="34" charset="0"/>
              <a:buChar char="•"/>
            </a:pPr>
            <a:r>
              <a:rPr lang="ru-RU" sz="2200" dirty="0"/>
              <a:t>Планирование производственных мощностей.  </a:t>
            </a:r>
          </a:p>
          <a:p>
            <a:pPr marL="0" lvl="2" indent="355600">
              <a:buFont typeface="Arial" panose="020B0604020202020204" pitchFamily="34" charset="0"/>
              <a:buChar char="•"/>
            </a:pPr>
            <a:r>
              <a:rPr lang="ru-RU" sz="2200" dirty="0"/>
              <a:t>Оперативное управление финансами, включая составление финансового плана и осуществление контроля его исполнения; финансовый и управленческий учет. </a:t>
            </a:r>
          </a:p>
          <a:p>
            <a:pPr indent="355600">
              <a:buFont typeface="Arial" panose="020B0604020202020204" pitchFamily="34" charset="0"/>
              <a:buChar char="•"/>
            </a:pPr>
            <a:r>
              <a:rPr lang="ru-RU" sz="2200" dirty="0"/>
              <a:t>Управления проектами, включая планирование этапов и ресурсов, необходимых для их реализации.</a:t>
            </a:r>
          </a:p>
        </p:txBody>
      </p:sp>
    </p:spTree>
    <p:extLst>
      <p:ext uri="{BB962C8B-B14F-4D97-AF65-F5344CB8AC3E}">
        <p14:creationId xmlns:p14="http://schemas.microsoft.com/office/powerpoint/2010/main" val="13005553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Прямоугольник 4"/>
          <p:cNvSpPr/>
          <p:nvPr/>
        </p:nvSpPr>
        <p:spPr>
          <a:xfrm>
            <a:off x="202377" y="517803"/>
            <a:ext cx="8712968" cy="800219"/>
          </a:xfrm>
          <a:prstGeom prst="rect">
            <a:avLst/>
          </a:prstGeom>
        </p:spPr>
        <p:txBody>
          <a:bodyPr wrap="square">
            <a:spAutoFit/>
          </a:bodyPr>
          <a:lstStyle/>
          <a:p>
            <a:pPr indent="358775" algn="just"/>
            <a:r>
              <a:rPr lang="ru-RU" sz="2400" dirty="0" smtClean="0"/>
              <a:t> </a:t>
            </a:r>
            <a:endParaRPr lang="ru-RU" sz="2400" dirty="0"/>
          </a:p>
          <a:p>
            <a:pPr indent="358775" algn="just"/>
            <a:endParaRPr lang="ru-RU" sz="2200" dirty="0"/>
          </a:p>
        </p:txBody>
      </p:sp>
      <p:sp>
        <p:nvSpPr>
          <p:cNvPr id="3" name="Прямоугольник 2"/>
          <p:cNvSpPr/>
          <p:nvPr/>
        </p:nvSpPr>
        <p:spPr>
          <a:xfrm>
            <a:off x="251520" y="2780928"/>
            <a:ext cx="8712968" cy="461665"/>
          </a:xfrm>
          <a:prstGeom prst="rect">
            <a:avLst/>
          </a:prstGeom>
        </p:spPr>
        <p:txBody>
          <a:bodyPr wrap="square">
            <a:spAutoFit/>
          </a:bodyPr>
          <a:lstStyle/>
          <a:p>
            <a:r>
              <a:rPr lang="ru-RU" sz="2400" dirty="0"/>
              <a:t>                  </a:t>
            </a:r>
          </a:p>
        </p:txBody>
      </p:sp>
      <p:sp>
        <p:nvSpPr>
          <p:cNvPr id="7" name="Прямоугольник 6"/>
          <p:cNvSpPr/>
          <p:nvPr/>
        </p:nvSpPr>
        <p:spPr>
          <a:xfrm>
            <a:off x="274385" y="2779357"/>
            <a:ext cx="8712968" cy="461665"/>
          </a:xfrm>
          <a:prstGeom prst="rect">
            <a:avLst/>
          </a:prstGeom>
        </p:spPr>
        <p:txBody>
          <a:bodyPr wrap="square">
            <a:spAutoFit/>
          </a:bodyPr>
          <a:lstStyle/>
          <a:p>
            <a:r>
              <a:rPr lang="ru-RU" sz="2400" dirty="0"/>
              <a:t>                  </a:t>
            </a:r>
          </a:p>
        </p:txBody>
      </p:sp>
      <p:sp>
        <p:nvSpPr>
          <p:cNvPr id="2" name="Прямоугольник 1"/>
          <p:cNvSpPr/>
          <p:nvPr/>
        </p:nvSpPr>
        <p:spPr>
          <a:xfrm>
            <a:off x="219393" y="332656"/>
            <a:ext cx="8640960" cy="5632311"/>
          </a:xfrm>
          <a:prstGeom prst="rect">
            <a:avLst/>
          </a:prstGeom>
        </p:spPr>
        <p:txBody>
          <a:bodyPr wrap="square">
            <a:spAutoFit/>
          </a:bodyPr>
          <a:lstStyle/>
          <a:p>
            <a:pPr indent="355600" algn="just"/>
            <a:r>
              <a:rPr lang="ru-RU" sz="2400" b="1" dirty="0"/>
              <a:t>Архитектура ERP-систем</a:t>
            </a:r>
            <a:r>
              <a:rPr lang="ru-RU" sz="2400" dirty="0"/>
              <a:t>, как правило, строится по модульному принципу (совокупность интегрированных пакетов, каждый из которых состоит из определенного набора модулей). Основоположник ERP-системам – немецкая компания SAP AG (система SAP R/3). </a:t>
            </a:r>
            <a:r>
              <a:rPr lang="ru-RU" sz="2400" dirty="0" smtClean="0"/>
              <a:t>К </a:t>
            </a:r>
            <a:r>
              <a:rPr lang="ru-RU" sz="2400" dirty="0"/>
              <a:t>современным</a:t>
            </a:r>
            <a:r>
              <a:rPr lang="en-US" sz="2400" dirty="0"/>
              <a:t> ERP-</a:t>
            </a:r>
            <a:r>
              <a:rPr lang="ru-RU" sz="2400" dirty="0"/>
              <a:t>системам также относятся</a:t>
            </a:r>
            <a:r>
              <a:rPr lang="en-US" sz="2400" dirty="0"/>
              <a:t>: People Soft (People Soft </a:t>
            </a:r>
            <a:r>
              <a:rPr lang="en-US" sz="2400" dirty="0" err="1"/>
              <a:t>Inc</a:t>
            </a:r>
            <a:r>
              <a:rPr lang="en-US" sz="2400" dirty="0" smtClean="0"/>
              <a:t>), </a:t>
            </a:r>
            <a:r>
              <a:rPr lang="en-US" sz="2400" dirty="0"/>
              <a:t>Oracle Applications (Oracle Corporation), One World (</a:t>
            </a:r>
            <a:r>
              <a:rPr lang="en-US" sz="2400" dirty="0" err="1"/>
              <a:t>J.D.Edwards</a:t>
            </a:r>
            <a:r>
              <a:rPr lang="en-US" sz="2400" dirty="0"/>
              <a:t>) </a:t>
            </a:r>
            <a:r>
              <a:rPr lang="ru-RU" sz="2400" dirty="0"/>
              <a:t>и другие</a:t>
            </a:r>
            <a:r>
              <a:rPr lang="en-US" sz="2400" dirty="0"/>
              <a:t>. </a:t>
            </a:r>
            <a:r>
              <a:rPr lang="ru-RU" sz="2400" dirty="0"/>
              <a:t>Близки к ERP-системам и такие интегрированные системы, как Галактика ERP (Корпорация Галактика), Парус (Корпорация Парус) и др</a:t>
            </a:r>
            <a:r>
              <a:rPr lang="ru-RU" sz="2400" dirty="0" smtClean="0"/>
              <a:t>.</a:t>
            </a:r>
          </a:p>
          <a:p>
            <a:pPr indent="355600" algn="just"/>
            <a:r>
              <a:rPr lang="ru-RU" sz="2400" dirty="0"/>
              <a:t>ERP</a:t>
            </a:r>
            <a:r>
              <a:rPr lang="ru-RU" sz="2400" b="1" dirty="0"/>
              <a:t>-</a:t>
            </a:r>
            <a:r>
              <a:rPr lang="ru-RU" sz="2400" dirty="0"/>
              <a:t>системы «выросли» из систем класса </a:t>
            </a:r>
            <a:r>
              <a:rPr lang="ru-RU" sz="2400" b="1" dirty="0"/>
              <a:t>MRP II</a:t>
            </a:r>
            <a:r>
              <a:rPr lang="ru-RU" sz="2400" dirty="0"/>
              <a:t> (</a:t>
            </a:r>
            <a:r>
              <a:rPr lang="ru-RU" sz="2400" dirty="0" err="1"/>
              <a:t>Manufacturing</a:t>
            </a:r>
            <a:r>
              <a:rPr lang="ru-RU" sz="2400" dirty="0"/>
              <a:t> </a:t>
            </a:r>
            <a:r>
              <a:rPr lang="ru-RU" sz="2400" dirty="0" err="1"/>
              <a:t>Resource</a:t>
            </a:r>
            <a:r>
              <a:rPr lang="ru-RU" sz="2400" dirty="0"/>
              <a:t> </a:t>
            </a:r>
            <a:r>
              <a:rPr lang="ru-RU" sz="2400" dirty="0" err="1"/>
              <a:t>Planning</a:t>
            </a:r>
            <a:r>
              <a:rPr lang="ru-RU" sz="2400" dirty="0"/>
              <a:t> –</a:t>
            </a:r>
            <a:r>
              <a:rPr lang="ru-RU" sz="2400" b="1" dirty="0"/>
              <a:t> </a:t>
            </a:r>
            <a:r>
              <a:rPr lang="ru-RU" sz="2400" dirty="0"/>
              <a:t>планирование ресурсов предприятия: материальных, мощностных, финансовых; не путать со стандартом </a:t>
            </a:r>
            <a:r>
              <a:rPr lang="ru-RU" sz="2400" b="1" dirty="0"/>
              <a:t>MRP II</a:t>
            </a:r>
            <a:r>
              <a:rPr lang="ru-RU" sz="2400" dirty="0"/>
              <a:t>), а последние «выросли» из MRP</a:t>
            </a:r>
            <a:r>
              <a:rPr lang="ru-RU" sz="2400" b="1" dirty="0"/>
              <a:t> </a:t>
            </a:r>
            <a:r>
              <a:rPr lang="ru-RU" sz="2400" dirty="0"/>
              <a:t>(</a:t>
            </a:r>
            <a:r>
              <a:rPr lang="ru-RU" sz="2400" dirty="0" err="1"/>
              <a:t>Material</a:t>
            </a:r>
            <a:r>
              <a:rPr lang="ru-RU" sz="2400" dirty="0"/>
              <a:t> </a:t>
            </a:r>
            <a:r>
              <a:rPr lang="ru-RU" sz="2400" dirty="0" err="1"/>
              <a:t>Requirements</a:t>
            </a:r>
            <a:r>
              <a:rPr lang="ru-RU" sz="2400" dirty="0"/>
              <a:t> </a:t>
            </a:r>
            <a:r>
              <a:rPr lang="ru-RU" sz="2400" dirty="0" err="1"/>
              <a:t>Planning</a:t>
            </a:r>
            <a:r>
              <a:rPr lang="ru-RU" sz="2400" dirty="0"/>
              <a:t> –</a:t>
            </a:r>
            <a:r>
              <a:rPr lang="ru-RU" sz="2400" b="1" dirty="0"/>
              <a:t> </a:t>
            </a:r>
            <a:r>
              <a:rPr lang="ru-RU" sz="2400" dirty="0"/>
              <a:t>планирование потребностей материалов</a:t>
            </a:r>
            <a:r>
              <a:rPr lang="ru-RU" sz="2400" dirty="0" smtClean="0"/>
              <a:t>).</a:t>
            </a:r>
            <a:endParaRPr lang="ru-RU" sz="2400" dirty="0"/>
          </a:p>
        </p:txBody>
      </p:sp>
    </p:spTree>
    <p:extLst>
      <p:ext uri="{BB962C8B-B14F-4D97-AF65-F5344CB8AC3E}">
        <p14:creationId xmlns:p14="http://schemas.microsoft.com/office/powerpoint/2010/main" val="27832583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Прямоугольник 4"/>
          <p:cNvSpPr/>
          <p:nvPr/>
        </p:nvSpPr>
        <p:spPr>
          <a:xfrm>
            <a:off x="202377" y="517803"/>
            <a:ext cx="8712968" cy="800219"/>
          </a:xfrm>
          <a:prstGeom prst="rect">
            <a:avLst/>
          </a:prstGeom>
        </p:spPr>
        <p:txBody>
          <a:bodyPr wrap="square">
            <a:spAutoFit/>
          </a:bodyPr>
          <a:lstStyle/>
          <a:p>
            <a:pPr indent="358775" algn="just"/>
            <a:r>
              <a:rPr lang="ru-RU" sz="2400" dirty="0" smtClean="0"/>
              <a:t> </a:t>
            </a:r>
            <a:endParaRPr lang="ru-RU" sz="2400" dirty="0"/>
          </a:p>
          <a:p>
            <a:pPr indent="358775" algn="just"/>
            <a:endParaRPr lang="ru-RU" sz="2200" dirty="0"/>
          </a:p>
        </p:txBody>
      </p:sp>
      <p:sp>
        <p:nvSpPr>
          <p:cNvPr id="3" name="Прямоугольник 2"/>
          <p:cNvSpPr/>
          <p:nvPr/>
        </p:nvSpPr>
        <p:spPr>
          <a:xfrm>
            <a:off x="251520" y="2780928"/>
            <a:ext cx="8712968" cy="461665"/>
          </a:xfrm>
          <a:prstGeom prst="rect">
            <a:avLst/>
          </a:prstGeom>
        </p:spPr>
        <p:txBody>
          <a:bodyPr wrap="square">
            <a:spAutoFit/>
          </a:bodyPr>
          <a:lstStyle/>
          <a:p>
            <a:r>
              <a:rPr lang="ru-RU" sz="2400" dirty="0"/>
              <a:t>                  </a:t>
            </a:r>
          </a:p>
        </p:txBody>
      </p:sp>
      <p:sp>
        <p:nvSpPr>
          <p:cNvPr id="7" name="Прямоугольник 6"/>
          <p:cNvSpPr/>
          <p:nvPr/>
        </p:nvSpPr>
        <p:spPr>
          <a:xfrm>
            <a:off x="274385" y="2779357"/>
            <a:ext cx="8712968" cy="461665"/>
          </a:xfrm>
          <a:prstGeom prst="rect">
            <a:avLst/>
          </a:prstGeom>
        </p:spPr>
        <p:txBody>
          <a:bodyPr wrap="square">
            <a:spAutoFit/>
          </a:bodyPr>
          <a:lstStyle/>
          <a:p>
            <a:r>
              <a:rPr lang="ru-RU" sz="2400" dirty="0"/>
              <a:t>                  </a:t>
            </a:r>
          </a:p>
        </p:txBody>
      </p:sp>
      <p:sp>
        <p:nvSpPr>
          <p:cNvPr id="2" name="Прямоугольник 1"/>
          <p:cNvSpPr/>
          <p:nvPr/>
        </p:nvSpPr>
        <p:spPr>
          <a:xfrm>
            <a:off x="219393" y="332656"/>
            <a:ext cx="8640960" cy="6370975"/>
          </a:xfrm>
          <a:prstGeom prst="rect">
            <a:avLst/>
          </a:prstGeom>
        </p:spPr>
        <p:txBody>
          <a:bodyPr wrap="square">
            <a:spAutoFit/>
          </a:bodyPr>
          <a:lstStyle/>
          <a:p>
            <a:pPr indent="355600" algn="just"/>
            <a:r>
              <a:rPr lang="ru-RU" sz="2400" dirty="0"/>
              <a:t>Становление Интернет (</a:t>
            </a:r>
            <a:r>
              <a:rPr lang="ru-RU" sz="2400" dirty="0" err="1"/>
              <a:t>Web</a:t>
            </a:r>
            <a:r>
              <a:rPr lang="ru-RU" sz="2400" dirty="0"/>
              <a:t>-технологий) привело к созданию ERP II</a:t>
            </a:r>
            <a:r>
              <a:rPr lang="ru-RU" sz="2400" b="1" dirty="0"/>
              <a:t> </a:t>
            </a:r>
            <a:r>
              <a:rPr lang="ru-RU" sz="2400" dirty="0"/>
              <a:t>(</a:t>
            </a:r>
            <a:r>
              <a:rPr lang="ru-RU" sz="2400" dirty="0" err="1"/>
              <a:t>Enterprise</a:t>
            </a:r>
            <a:r>
              <a:rPr lang="ru-RU" sz="2400" dirty="0"/>
              <a:t> </a:t>
            </a:r>
            <a:r>
              <a:rPr lang="ru-RU" sz="2400" dirty="0" err="1"/>
              <a:t>Resource</a:t>
            </a:r>
            <a:r>
              <a:rPr lang="ru-RU" sz="2400" dirty="0"/>
              <a:t> </a:t>
            </a:r>
            <a:r>
              <a:rPr lang="ru-RU" sz="2400" dirty="0" err="1"/>
              <a:t>and</a:t>
            </a:r>
            <a:r>
              <a:rPr lang="ru-RU" sz="2400" dirty="0"/>
              <a:t> </a:t>
            </a:r>
            <a:r>
              <a:rPr lang="ru-RU" sz="2400" dirty="0" err="1"/>
              <a:t>Relationship</a:t>
            </a:r>
            <a:r>
              <a:rPr lang="ru-RU" sz="2400" dirty="0"/>
              <a:t> </a:t>
            </a:r>
            <a:r>
              <a:rPr lang="ru-RU" sz="2400" dirty="0" err="1"/>
              <a:t>Processing</a:t>
            </a:r>
            <a:r>
              <a:rPr lang="ru-RU" sz="2400" dirty="0"/>
              <a:t>: управление ресурсами и внешними отношениями предприятия). ERP II имеет два контура: традиционный </a:t>
            </a:r>
            <a:r>
              <a:rPr lang="ru-RU" sz="2400" b="1" dirty="0"/>
              <a:t>внутренний</a:t>
            </a:r>
            <a:r>
              <a:rPr lang="ru-RU" sz="2400" dirty="0"/>
              <a:t> (</a:t>
            </a:r>
            <a:r>
              <a:rPr lang="ru-RU" sz="2400" b="1" dirty="0" err="1"/>
              <a:t>back-office</a:t>
            </a:r>
            <a:r>
              <a:rPr lang="ru-RU" sz="2400" dirty="0"/>
              <a:t>), управляющий внутренними бизнес процессами предприятия; и </a:t>
            </a:r>
            <a:r>
              <a:rPr lang="ru-RU" sz="2400" b="1" dirty="0"/>
              <a:t>внешний</a:t>
            </a:r>
            <a:r>
              <a:rPr lang="ru-RU" sz="2400" dirty="0"/>
              <a:t> (</a:t>
            </a:r>
            <a:r>
              <a:rPr lang="ru-RU" sz="2400" b="1" dirty="0" err="1"/>
              <a:t>front-office</a:t>
            </a:r>
            <a:r>
              <a:rPr lang="ru-RU" sz="2400" dirty="0"/>
              <a:t>) – обеспечивающий взаимодействие с контрагентами и покупателями продукции</a:t>
            </a:r>
            <a:r>
              <a:rPr lang="ru-RU" sz="2400" dirty="0" smtClean="0"/>
              <a:t>.</a:t>
            </a:r>
          </a:p>
          <a:p>
            <a:pPr indent="355600" algn="just"/>
            <a:r>
              <a:rPr lang="ru-RU" sz="2400" dirty="0"/>
              <a:t>Повышение эффективности бизнес-процессов современного предприятия предполагает интеграцию системы электронной коммерции </a:t>
            </a:r>
            <a:r>
              <a:rPr lang="ru-RU" sz="2400" b="1" dirty="0"/>
              <a:t>В2В</a:t>
            </a:r>
            <a:r>
              <a:rPr lang="ru-RU" sz="2400" dirty="0"/>
              <a:t> (</a:t>
            </a:r>
            <a:r>
              <a:rPr lang="ru-RU" sz="2400" dirty="0" err="1"/>
              <a:t>Business-to-Business</a:t>
            </a:r>
            <a:r>
              <a:rPr lang="ru-RU" sz="2400" b="1" dirty="0"/>
              <a:t>)</a:t>
            </a:r>
            <a:r>
              <a:rPr lang="ru-RU" sz="2400" dirty="0"/>
              <a:t> с</a:t>
            </a:r>
            <a:r>
              <a:rPr lang="ru-RU" sz="2400" b="1" dirty="0"/>
              <a:t> </a:t>
            </a:r>
            <a:r>
              <a:rPr lang="ru-RU" sz="2400" dirty="0"/>
              <a:t>ERP/ACY  предприятия. В2В </a:t>
            </a:r>
            <a:r>
              <a:rPr lang="ru-RU" sz="2400" dirty="0" smtClean="0"/>
              <a:t>– это портал</a:t>
            </a:r>
            <a:r>
              <a:rPr lang="ru-RU" sz="2400" dirty="0"/>
              <a:t>, который предназначен для взаимодействия с фирмами-партнерами, поставщиками, потребителями и инвесторами. В2В-портал, как и любой другой корпоративный </a:t>
            </a:r>
            <a:r>
              <a:rPr lang="ru-RU" sz="2400" dirty="0" err="1"/>
              <a:t>Web</a:t>
            </a:r>
            <a:r>
              <a:rPr lang="ru-RU" sz="2400" dirty="0"/>
              <a:t>-портал, представляют собой единую </a:t>
            </a:r>
            <a:r>
              <a:rPr lang="ru-RU" sz="2400" dirty="0" err="1"/>
              <a:t>Web</a:t>
            </a:r>
            <a:r>
              <a:rPr lang="ru-RU" sz="2400" dirty="0"/>
              <a:t>-точку доступа к информации, сервисам и приложениям доступную как для внешних, так и для внутренних пользователей.</a:t>
            </a:r>
            <a:endParaRPr lang="ru-RU" sz="2200" dirty="0"/>
          </a:p>
        </p:txBody>
      </p:sp>
    </p:spTree>
    <p:extLst>
      <p:ext uri="{BB962C8B-B14F-4D97-AF65-F5344CB8AC3E}">
        <p14:creationId xmlns:p14="http://schemas.microsoft.com/office/powerpoint/2010/main" val="8187961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Прямоугольник 4"/>
          <p:cNvSpPr/>
          <p:nvPr/>
        </p:nvSpPr>
        <p:spPr>
          <a:xfrm>
            <a:off x="202377" y="517803"/>
            <a:ext cx="8712968" cy="800219"/>
          </a:xfrm>
          <a:prstGeom prst="rect">
            <a:avLst/>
          </a:prstGeom>
        </p:spPr>
        <p:txBody>
          <a:bodyPr wrap="square">
            <a:spAutoFit/>
          </a:bodyPr>
          <a:lstStyle/>
          <a:p>
            <a:pPr indent="358775" algn="just"/>
            <a:r>
              <a:rPr lang="ru-RU" sz="2400" dirty="0" smtClean="0"/>
              <a:t> </a:t>
            </a:r>
            <a:endParaRPr lang="ru-RU" sz="2400" dirty="0"/>
          </a:p>
          <a:p>
            <a:pPr indent="358775" algn="just"/>
            <a:endParaRPr lang="ru-RU" sz="2200" dirty="0"/>
          </a:p>
        </p:txBody>
      </p:sp>
      <p:sp>
        <p:nvSpPr>
          <p:cNvPr id="3" name="Прямоугольник 2"/>
          <p:cNvSpPr/>
          <p:nvPr/>
        </p:nvSpPr>
        <p:spPr>
          <a:xfrm>
            <a:off x="251520" y="2780928"/>
            <a:ext cx="8712968" cy="461665"/>
          </a:xfrm>
          <a:prstGeom prst="rect">
            <a:avLst/>
          </a:prstGeom>
        </p:spPr>
        <p:txBody>
          <a:bodyPr wrap="square">
            <a:spAutoFit/>
          </a:bodyPr>
          <a:lstStyle/>
          <a:p>
            <a:r>
              <a:rPr lang="ru-RU" sz="2400" dirty="0"/>
              <a:t>                  </a:t>
            </a:r>
          </a:p>
        </p:txBody>
      </p:sp>
      <p:sp>
        <p:nvSpPr>
          <p:cNvPr id="7" name="Прямоугольник 6"/>
          <p:cNvSpPr/>
          <p:nvPr/>
        </p:nvSpPr>
        <p:spPr>
          <a:xfrm>
            <a:off x="274385" y="2779357"/>
            <a:ext cx="8712968" cy="461665"/>
          </a:xfrm>
          <a:prstGeom prst="rect">
            <a:avLst/>
          </a:prstGeom>
        </p:spPr>
        <p:txBody>
          <a:bodyPr wrap="square">
            <a:spAutoFit/>
          </a:bodyPr>
          <a:lstStyle/>
          <a:p>
            <a:r>
              <a:rPr lang="ru-RU" sz="2400" dirty="0"/>
              <a:t>                  </a:t>
            </a:r>
          </a:p>
        </p:txBody>
      </p:sp>
      <p:sp>
        <p:nvSpPr>
          <p:cNvPr id="2" name="Прямоугольник 1"/>
          <p:cNvSpPr/>
          <p:nvPr/>
        </p:nvSpPr>
        <p:spPr>
          <a:xfrm>
            <a:off x="58361" y="0"/>
            <a:ext cx="8928992" cy="6863417"/>
          </a:xfrm>
          <a:prstGeom prst="rect">
            <a:avLst/>
          </a:prstGeom>
        </p:spPr>
        <p:txBody>
          <a:bodyPr wrap="square">
            <a:spAutoFit/>
          </a:bodyPr>
          <a:lstStyle/>
          <a:p>
            <a:pPr indent="355600" algn="just"/>
            <a:r>
              <a:rPr lang="ru-RU" sz="2200" dirty="0"/>
              <a:t>Становление Интернет (</a:t>
            </a:r>
            <a:r>
              <a:rPr lang="ru-RU" sz="2200" dirty="0" err="1"/>
              <a:t>Web</a:t>
            </a:r>
            <a:r>
              <a:rPr lang="ru-RU" sz="2200" dirty="0"/>
              <a:t>-технологий) привело к созданию ERP II</a:t>
            </a:r>
            <a:r>
              <a:rPr lang="ru-RU" sz="2200" b="1" dirty="0"/>
              <a:t> </a:t>
            </a:r>
            <a:r>
              <a:rPr lang="ru-RU" sz="2200" dirty="0"/>
              <a:t>(</a:t>
            </a:r>
            <a:r>
              <a:rPr lang="ru-RU" sz="2200" dirty="0" err="1"/>
              <a:t>Enterprise</a:t>
            </a:r>
            <a:r>
              <a:rPr lang="ru-RU" sz="2200" dirty="0"/>
              <a:t> </a:t>
            </a:r>
            <a:r>
              <a:rPr lang="ru-RU" sz="2200" dirty="0" err="1"/>
              <a:t>Resource</a:t>
            </a:r>
            <a:r>
              <a:rPr lang="ru-RU" sz="2200" dirty="0"/>
              <a:t> </a:t>
            </a:r>
            <a:r>
              <a:rPr lang="ru-RU" sz="2200" dirty="0" err="1"/>
              <a:t>and</a:t>
            </a:r>
            <a:r>
              <a:rPr lang="ru-RU" sz="2200" dirty="0"/>
              <a:t> </a:t>
            </a:r>
            <a:r>
              <a:rPr lang="ru-RU" sz="2200" dirty="0" err="1"/>
              <a:t>Relationship</a:t>
            </a:r>
            <a:r>
              <a:rPr lang="ru-RU" sz="2200" dirty="0"/>
              <a:t> </a:t>
            </a:r>
            <a:r>
              <a:rPr lang="ru-RU" sz="2200" dirty="0" err="1"/>
              <a:t>Processing</a:t>
            </a:r>
            <a:r>
              <a:rPr lang="ru-RU" sz="2200" dirty="0"/>
              <a:t>: управление ресурсами и внешними отношениями предприятия). ERP II имеет два контура: традиционный </a:t>
            </a:r>
            <a:r>
              <a:rPr lang="ru-RU" sz="2200" b="1" dirty="0"/>
              <a:t>внутренний</a:t>
            </a:r>
            <a:r>
              <a:rPr lang="ru-RU" sz="2200" dirty="0"/>
              <a:t> (</a:t>
            </a:r>
            <a:r>
              <a:rPr lang="ru-RU" sz="2200" b="1" dirty="0" err="1"/>
              <a:t>back-office</a:t>
            </a:r>
            <a:r>
              <a:rPr lang="ru-RU" sz="2200" dirty="0"/>
              <a:t>), управляющий внутренними бизнес процессами предприятия; и </a:t>
            </a:r>
            <a:r>
              <a:rPr lang="ru-RU" sz="2200" b="1" dirty="0"/>
              <a:t>внешний</a:t>
            </a:r>
            <a:r>
              <a:rPr lang="ru-RU" sz="2200" dirty="0"/>
              <a:t> (</a:t>
            </a:r>
            <a:r>
              <a:rPr lang="ru-RU" sz="2200" b="1" dirty="0" err="1"/>
              <a:t>front-office</a:t>
            </a:r>
            <a:r>
              <a:rPr lang="ru-RU" sz="2200" dirty="0"/>
              <a:t>) – обеспечивающий взаимодействие с контрагентами и покупателями продукции</a:t>
            </a:r>
            <a:r>
              <a:rPr lang="ru-RU" sz="2200" dirty="0" smtClean="0"/>
              <a:t>.</a:t>
            </a:r>
          </a:p>
          <a:p>
            <a:pPr indent="355600" algn="just"/>
            <a:r>
              <a:rPr lang="ru-RU" sz="2200" dirty="0"/>
              <a:t>Повышение эффективности бизнес-процессов современного предприятия предполагает интеграцию системы электронной коммерции </a:t>
            </a:r>
            <a:r>
              <a:rPr lang="ru-RU" sz="2200" b="1" dirty="0"/>
              <a:t>В2В</a:t>
            </a:r>
            <a:r>
              <a:rPr lang="ru-RU" sz="2200" dirty="0"/>
              <a:t> (</a:t>
            </a:r>
            <a:r>
              <a:rPr lang="ru-RU" sz="2200" dirty="0" err="1"/>
              <a:t>Business-to-Business</a:t>
            </a:r>
            <a:r>
              <a:rPr lang="ru-RU" sz="2200" b="1" dirty="0"/>
              <a:t>)</a:t>
            </a:r>
            <a:r>
              <a:rPr lang="ru-RU" sz="2200" dirty="0"/>
              <a:t> с</a:t>
            </a:r>
            <a:r>
              <a:rPr lang="ru-RU" sz="2200" b="1" dirty="0"/>
              <a:t> </a:t>
            </a:r>
            <a:r>
              <a:rPr lang="ru-RU" sz="2200" dirty="0"/>
              <a:t>ERP/ACY  предприятия. В2В </a:t>
            </a:r>
            <a:r>
              <a:rPr lang="ru-RU" sz="2200" dirty="0" smtClean="0"/>
              <a:t>– это портал</a:t>
            </a:r>
            <a:r>
              <a:rPr lang="ru-RU" sz="2200" dirty="0"/>
              <a:t>, который предназначен для взаимодействия с фирмами-партнерами, поставщиками, потребителями и инвесторами. В2В-портал, как и любой другой корпоративный </a:t>
            </a:r>
            <a:r>
              <a:rPr lang="ru-RU" sz="2200" dirty="0" err="1"/>
              <a:t>Web</a:t>
            </a:r>
            <a:r>
              <a:rPr lang="ru-RU" sz="2200" dirty="0"/>
              <a:t>-портал, представляют собой единую </a:t>
            </a:r>
            <a:r>
              <a:rPr lang="ru-RU" sz="2200" dirty="0" err="1"/>
              <a:t>Web</a:t>
            </a:r>
            <a:r>
              <a:rPr lang="ru-RU" sz="2200" dirty="0"/>
              <a:t>-точку доступа к информации, сервисам и приложениям доступную как для внешних, так и для внутренних пользователей</a:t>
            </a:r>
            <a:r>
              <a:rPr lang="ru-RU" sz="2200" dirty="0" smtClean="0"/>
              <a:t>.</a:t>
            </a:r>
          </a:p>
          <a:p>
            <a:pPr indent="355600" algn="just"/>
            <a:r>
              <a:rPr lang="ru-RU" sz="2200" dirty="0"/>
              <a:t>Кроме В2В находят применение и другие виды порталов: </a:t>
            </a:r>
            <a:r>
              <a:rPr lang="ru-RU" sz="2200" b="1" dirty="0"/>
              <a:t>В2C (</a:t>
            </a:r>
            <a:r>
              <a:rPr lang="ru-RU" sz="2200" dirty="0" err="1"/>
              <a:t>Business-to-Consumer</a:t>
            </a:r>
            <a:r>
              <a:rPr lang="ru-RU" sz="2200" dirty="0"/>
              <a:t>: для потребителя), </a:t>
            </a:r>
            <a:r>
              <a:rPr lang="ru-RU" sz="2200" b="1" dirty="0"/>
              <a:t>В2E (</a:t>
            </a:r>
            <a:r>
              <a:rPr lang="ru-RU" sz="2200" dirty="0" err="1"/>
              <a:t>Business-to-Employee</a:t>
            </a:r>
            <a:r>
              <a:rPr lang="ru-RU" sz="2200" dirty="0"/>
              <a:t>: для служащих), </a:t>
            </a:r>
            <a:r>
              <a:rPr lang="ru-RU" sz="2200" b="1" dirty="0"/>
              <a:t>B2B2C (</a:t>
            </a:r>
            <a:r>
              <a:rPr lang="ru-RU" sz="2200" dirty="0"/>
              <a:t>интеграция на одной площадке  </a:t>
            </a:r>
            <a:r>
              <a:rPr lang="ru-RU" sz="2200" b="1" dirty="0"/>
              <a:t>В2В</a:t>
            </a:r>
            <a:r>
              <a:rPr lang="ru-RU" sz="2200" dirty="0"/>
              <a:t> и </a:t>
            </a:r>
            <a:r>
              <a:rPr lang="ru-RU" sz="2200" b="1" dirty="0"/>
              <a:t>В2C)</a:t>
            </a:r>
            <a:r>
              <a:rPr lang="ru-RU" sz="2200" dirty="0"/>
              <a:t>.  Лидер в области ERP  система SAP R/3 обеспечивает бесшовную интеграцию с В2В.</a:t>
            </a:r>
          </a:p>
        </p:txBody>
      </p:sp>
    </p:spTree>
    <p:extLst>
      <p:ext uri="{BB962C8B-B14F-4D97-AF65-F5344CB8AC3E}">
        <p14:creationId xmlns:p14="http://schemas.microsoft.com/office/powerpoint/2010/main" val="16463600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Прямоугольник 4"/>
          <p:cNvSpPr/>
          <p:nvPr/>
        </p:nvSpPr>
        <p:spPr>
          <a:xfrm>
            <a:off x="202377" y="517803"/>
            <a:ext cx="8712968" cy="800219"/>
          </a:xfrm>
          <a:prstGeom prst="rect">
            <a:avLst/>
          </a:prstGeom>
        </p:spPr>
        <p:txBody>
          <a:bodyPr wrap="square">
            <a:spAutoFit/>
          </a:bodyPr>
          <a:lstStyle/>
          <a:p>
            <a:pPr indent="358775" algn="just"/>
            <a:r>
              <a:rPr lang="ru-RU" sz="2400" dirty="0" smtClean="0"/>
              <a:t> </a:t>
            </a:r>
            <a:endParaRPr lang="ru-RU" sz="2400" dirty="0"/>
          </a:p>
          <a:p>
            <a:pPr indent="358775" algn="just"/>
            <a:endParaRPr lang="ru-RU" sz="2200" dirty="0"/>
          </a:p>
        </p:txBody>
      </p:sp>
      <p:sp>
        <p:nvSpPr>
          <p:cNvPr id="3" name="Прямоугольник 2"/>
          <p:cNvSpPr/>
          <p:nvPr/>
        </p:nvSpPr>
        <p:spPr>
          <a:xfrm>
            <a:off x="251520" y="2780928"/>
            <a:ext cx="8712968" cy="461665"/>
          </a:xfrm>
          <a:prstGeom prst="rect">
            <a:avLst/>
          </a:prstGeom>
        </p:spPr>
        <p:txBody>
          <a:bodyPr wrap="square">
            <a:spAutoFit/>
          </a:bodyPr>
          <a:lstStyle/>
          <a:p>
            <a:r>
              <a:rPr lang="ru-RU" sz="2400" dirty="0"/>
              <a:t>                  </a:t>
            </a:r>
          </a:p>
        </p:txBody>
      </p:sp>
      <p:sp>
        <p:nvSpPr>
          <p:cNvPr id="7" name="Прямоугольник 6"/>
          <p:cNvSpPr/>
          <p:nvPr/>
        </p:nvSpPr>
        <p:spPr>
          <a:xfrm>
            <a:off x="274385" y="2779357"/>
            <a:ext cx="8712968" cy="461665"/>
          </a:xfrm>
          <a:prstGeom prst="rect">
            <a:avLst/>
          </a:prstGeom>
        </p:spPr>
        <p:txBody>
          <a:bodyPr wrap="square">
            <a:spAutoFit/>
          </a:bodyPr>
          <a:lstStyle/>
          <a:p>
            <a:r>
              <a:rPr lang="ru-RU" sz="2400" dirty="0"/>
              <a:t>                  </a:t>
            </a:r>
          </a:p>
        </p:txBody>
      </p:sp>
      <p:sp>
        <p:nvSpPr>
          <p:cNvPr id="4" name="Прямоугольник 3"/>
          <p:cNvSpPr/>
          <p:nvPr/>
        </p:nvSpPr>
        <p:spPr>
          <a:xfrm>
            <a:off x="202377" y="335846"/>
            <a:ext cx="8784976" cy="5632311"/>
          </a:xfrm>
          <a:prstGeom prst="rect">
            <a:avLst/>
          </a:prstGeom>
        </p:spPr>
        <p:txBody>
          <a:bodyPr wrap="square">
            <a:spAutoFit/>
          </a:bodyPr>
          <a:lstStyle/>
          <a:p>
            <a:pPr indent="355600" algn="just"/>
            <a:r>
              <a:rPr lang="ru-RU" sz="2400" b="1" dirty="0"/>
              <a:t>Концепция</a:t>
            </a:r>
            <a:r>
              <a:rPr lang="ru-RU" sz="2400" dirty="0"/>
              <a:t> </a:t>
            </a:r>
            <a:r>
              <a:rPr lang="ru-RU" sz="2400" b="1" dirty="0"/>
              <a:t>CALS </a:t>
            </a:r>
            <a:r>
              <a:rPr lang="ru-RU" sz="2400" dirty="0"/>
              <a:t>(</a:t>
            </a:r>
            <a:r>
              <a:rPr lang="ru-RU" sz="2400" dirty="0" err="1"/>
              <a:t>Computer</a:t>
            </a:r>
            <a:r>
              <a:rPr lang="ru-RU" sz="2400" dirty="0"/>
              <a:t> </a:t>
            </a:r>
            <a:r>
              <a:rPr lang="ru-RU" sz="2400" dirty="0" err="1"/>
              <a:t>Aided</a:t>
            </a:r>
            <a:r>
              <a:rPr lang="ru-RU" sz="2400" dirty="0"/>
              <a:t> </a:t>
            </a:r>
            <a:r>
              <a:rPr lang="ru-RU" sz="2400" dirty="0" err="1"/>
              <a:t>Logistics</a:t>
            </a:r>
            <a:r>
              <a:rPr lang="ru-RU" sz="2400" dirty="0"/>
              <a:t> </a:t>
            </a:r>
            <a:r>
              <a:rPr lang="ru-RU" sz="2400" dirty="0" err="1"/>
              <a:t>Support</a:t>
            </a:r>
            <a:r>
              <a:rPr lang="ru-RU" sz="2400" dirty="0"/>
              <a:t>: компьютерная поддержка процесса поставок)</a:t>
            </a:r>
            <a:r>
              <a:rPr lang="ru-RU" sz="2400" b="1" i="1" dirty="0"/>
              <a:t> </a:t>
            </a:r>
            <a:r>
              <a:rPr lang="ru-RU" sz="2400" dirty="0"/>
              <a:t>возникла в 80-х годах в оборонном комплексе США. Она совершенствовалась, дополнялась и, сохранив существующую аббревиатуру (CALS), получила более широкую трактовку: </a:t>
            </a:r>
            <a:r>
              <a:rPr lang="ru-RU" sz="2400" b="1" dirty="0" err="1">
                <a:effectLst>
                  <a:outerShdw blurRad="38100" dist="38100" dir="2700000" algn="tl">
                    <a:srgbClr val="000000">
                      <a:alpha val="43137"/>
                    </a:srgbClr>
                  </a:outerShdw>
                </a:effectLst>
              </a:rPr>
              <a:t>Continuous</a:t>
            </a:r>
            <a:r>
              <a:rPr lang="ru-RU" sz="2400" b="1" dirty="0">
                <a:effectLst>
                  <a:outerShdw blurRad="38100" dist="38100" dir="2700000" algn="tl">
                    <a:srgbClr val="000000">
                      <a:alpha val="43137"/>
                    </a:srgbClr>
                  </a:outerShdw>
                </a:effectLst>
              </a:rPr>
              <a:t> </a:t>
            </a:r>
            <a:r>
              <a:rPr lang="ru-RU" sz="2400" b="1" dirty="0" err="1">
                <a:effectLst>
                  <a:outerShdw blurRad="38100" dist="38100" dir="2700000" algn="tl">
                    <a:srgbClr val="000000">
                      <a:alpha val="43137"/>
                    </a:srgbClr>
                  </a:outerShdw>
                </a:effectLst>
              </a:rPr>
              <a:t>Acquisition</a:t>
            </a:r>
            <a:r>
              <a:rPr lang="ru-RU" sz="2400" b="1" dirty="0">
                <a:effectLst>
                  <a:outerShdw blurRad="38100" dist="38100" dir="2700000" algn="tl">
                    <a:srgbClr val="000000">
                      <a:alpha val="43137"/>
                    </a:srgbClr>
                  </a:outerShdw>
                </a:effectLst>
              </a:rPr>
              <a:t> </a:t>
            </a:r>
            <a:r>
              <a:rPr lang="ru-RU" sz="2400" b="1" dirty="0" err="1">
                <a:effectLst>
                  <a:outerShdw blurRad="38100" dist="38100" dir="2700000" algn="tl">
                    <a:srgbClr val="000000">
                      <a:alpha val="43137"/>
                    </a:srgbClr>
                  </a:outerShdw>
                </a:effectLst>
              </a:rPr>
              <a:t>and</a:t>
            </a:r>
            <a:r>
              <a:rPr lang="ru-RU" sz="2400" b="1" dirty="0">
                <a:effectLst>
                  <a:outerShdw blurRad="38100" dist="38100" dir="2700000" algn="tl">
                    <a:srgbClr val="000000">
                      <a:alpha val="43137"/>
                    </a:srgbClr>
                  </a:outerShdw>
                </a:effectLst>
              </a:rPr>
              <a:t> </a:t>
            </a:r>
            <a:r>
              <a:rPr lang="ru-RU" sz="2400" b="1" dirty="0" err="1">
                <a:effectLst>
                  <a:outerShdw blurRad="38100" dist="38100" dir="2700000" algn="tl">
                    <a:srgbClr val="000000">
                      <a:alpha val="43137"/>
                    </a:srgbClr>
                  </a:outerShdw>
                </a:effectLst>
              </a:rPr>
              <a:t>Life</a:t>
            </a:r>
            <a:r>
              <a:rPr lang="ru-RU" sz="2400" b="1" dirty="0">
                <a:effectLst>
                  <a:outerShdw blurRad="38100" dist="38100" dir="2700000" algn="tl">
                    <a:srgbClr val="000000">
                      <a:alpha val="43137"/>
                    </a:srgbClr>
                  </a:outerShdw>
                </a:effectLst>
              </a:rPr>
              <a:t> </a:t>
            </a:r>
            <a:r>
              <a:rPr lang="ru-RU" sz="2400" b="1" dirty="0" err="1">
                <a:effectLst>
                  <a:outerShdw blurRad="38100" dist="38100" dir="2700000" algn="tl">
                    <a:srgbClr val="000000">
                      <a:alpha val="43137"/>
                    </a:srgbClr>
                  </a:outerShdw>
                </a:effectLst>
              </a:rPr>
              <a:t>cycle</a:t>
            </a:r>
            <a:r>
              <a:rPr lang="ru-RU" sz="2400" b="1" dirty="0">
                <a:effectLst>
                  <a:outerShdw blurRad="38100" dist="38100" dir="2700000" algn="tl">
                    <a:srgbClr val="000000">
                      <a:alpha val="43137"/>
                    </a:srgbClr>
                  </a:outerShdw>
                </a:effectLst>
              </a:rPr>
              <a:t> </a:t>
            </a:r>
            <a:r>
              <a:rPr lang="ru-RU" sz="2400" b="1" dirty="0" err="1" smtClean="0">
                <a:effectLst>
                  <a:outerShdw blurRad="38100" dist="38100" dir="2700000" algn="tl">
                    <a:srgbClr val="000000">
                      <a:alpha val="43137"/>
                    </a:srgbClr>
                  </a:outerShdw>
                </a:effectLst>
              </a:rPr>
              <a:t>Support</a:t>
            </a:r>
            <a:r>
              <a:rPr lang="ru-RU" sz="2400" dirty="0"/>
              <a:t> </a:t>
            </a:r>
            <a:r>
              <a:rPr lang="ru-RU" sz="2400" dirty="0" smtClean="0"/>
              <a:t>– непрерывные поставки </a:t>
            </a:r>
            <a:r>
              <a:rPr lang="ru-RU" sz="2400" dirty="0"/>
              <a:t>и информационная поддержка жизненного цикла </a:t>
            </a:r>
            <a:r>
              <a:rPr lang="ru-RU" sz="2400" dirty="0" smtClean="0"/>
              <a:t>продукции.</a:t>
            </a:r>
            <a:endParaRPr lang="ru-RU" sz="2400" dirty="0"/>
          </a:p>
          <a:p>
            <a:pPr indent="355600" algn="just"/>
            <a:r>
              <a:rPr lang="ru-RU" sz="2400" dirty="0"/>
              <a:t>Под </a:t>
            </a:r>
            <a:r>
              <a:rPr lang="ru-RU" sz="2400" i="1" dirty="0"/>
              <a:t>непрерывными поставками</a:t>
            </a:r>
            <a:r>
              <a:rPr lang="ru-RU" sz="2400" dirty="0"/>
              <a:t> (</a:t>
            </a:r>
            <a:r>
              <a:rPr lang="ru-RU" sz="2400" dirty="0" err="1"/>
              <a:t>Continuous</a:t>
            </a:r>
            <a:r>
              <a:rPr lang="ru-RU" sz="2400" dirty="0"/>
              <a:t> </a:t>
            </a:r>
            <a:r>
              <a:rPr lang="ru-RU" sz="2400" dirty="0" err="1"/>
              <a:t>Acquisition</a:t>
            </a:r>
            <a:r>
              <a:rPr lang="ru-RU" sz="2400" dirty="0"/>
              <a:t>) понимается постоянное взаимодействие с заказчиком в процессе формализации его требований, формирования заказа и процесса поставки. Поддержка </a:t>
            </a:r>
            <a:r>
              <a:rPr lang="ru-RU" sz="2400" i="1" dirty="0"/>
              <a:t>жизненного цикла изделия</a:t>
            </a:r>
            <a:r>
              <a:rPr lang="ru-RU" sz="2400" b="1" i="1" dirty="0"/>
              <a:t> </a:t>
            </a:r>
            <a:r>
              <a:rPr lang="ru-RU" sz="2400" dirty="0"/>
              <a:t>(</a:t>
            </a:r>
            <a:r>
              <a:rPr lang="ru-RU" sz="2400" dirty="0" err="1"/>
              <a:t>Life</a:t>
            </a:r>
            <a:r>
              <a:rPr lang="ru-RU" sz="2400" dirty="0"/>
              <a:t> </a:t>
            </a:r>
            <a:r>
              <a:rPr lang="ru-RU" sz="2400" dirty="0" err="1"/>
              <a:t>Cycle</a:t>
            </a:r>
            <a:r>
              <a:rPr lang="ru-RU" sz="2400" dirty="0"/>
              <a:t> </a:t>
            </a:r>
            <a:r>
              <a:rPr lang="ru-RU" sz="2400" dirty="0" err="1"/>
              <a:t>Support</a:t>
            </a:r>
            <a:r>
              <a:rPr lang="ru-RU" sz="2400" dirty="0"/>
              <a:t>) отражает системность подхода к информационной поддержке всех процессов жизненного цикла изделия, включая  процессы эксплуатации, обслуживания, ремонта и утилизации.</a:t>
            </a:r>
          </a:p>
        </p:txBody>
      </p:sp>
    </p:spTree>
    <p:extLst>
      <p:ext uri="{BB962C8B-B14F-4D97-AF65-F5344CB8AC3E}">
        <p14:creationId xmlns:p14="http://schemas.microsoft.com/office/powerpoint/2010/main" val="4514600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Прямоугольник 4"/>
          <p:cNvSpPr/>
          <p:nvPr/>
        </p:nvSpPr>
        <p:spPr>
          <a:xfrm>
            <a:off x="202377" y="517803"/>
            <a:ext cx="8712968" cy="800219"/>
          </a:xfrm>
          <a:prstGeom prst="rect">
            <a:avLst/>
          </a:prstGeom>
        </p:spPr>
        <p:txBody>
          <a:bodyPr wrap="square">
            <a:spAutoFit/>
          </a:bodyPr>
          <a:lstStyle/>
          <a:p>
            <a:pPr indent="358775" algn="just"/>
            <a:r>
              <a:rPr lang="ru-RU" sz="2400" dirty="0" smtClean="0"/>
              <a:t> </a:t>
            </a:r>
            <a:endParaRPr lang="ru-RU" sz="2400" dirty="0"/>
          </a:p>
          <a:p>
            <a:pPr indent="358775" algn="just"/>
            <a:endParaRPr lang="ru-RU" sz="2200" dirty="0"/>
          </a:p>
        </p:txBody>
      </p:sp>
      <p:sp>
        <p:nvSpPr>
          <p:cNvPr id="3" name="Прямоугольник 2"/>
          <p:cNvSpPr/>
          <p:nvPr/>
        </p:nvSpPr>
        <p:spPr>
          <a:xfrm>
            <a:off x="251520" y="2780928"/>
            <a:ext cx="8712968" cy="461665"/>
          </a:xfrm>
          <a:prstGeom prst="rect">
            <a:avLst/>
          </a:prstGeom>
        </p:spPr>
        <p:txBody>
          <a:bodyPr wrap="square">
            <a:spAutoFit/>
          </a:bodyPr>
          <a:lstStyle/>
          <a:p>
            <a:r>
              <a:rPr lang="ru-RU" sz="2400" dirty="0"/>
              <a:t>                  </a:t>
            </a:r>
          </a:p>
        </p:txBody>
      </p:sp>
      <p:sp>
        <p:nvSpPr>
          <p:cNvPr id="7" name="Прямоугольник 6"/>
          <p:cNvSpPr/>
          <p:nvPr/>
        </p:nvSpPr>
        <p:spPr>
          <a:xfrm>
            <a:off x="274385" y="2779357"/>
            <a:ext cx="8712968" cy="461665"/>
          </a:xfrm>
          <a:prstGeom prst="rect">
            <a:avLst/>
          </a:prstGeom>
        </p:spPr>
        <p:txBody>
          <a:bodyPr wrap="square">
            <a:spAutoFit/>
          </a:bodyPr>
          <a:lstStyle/>
          <a:p>
            <a:r>
              <a:rPr lang="ru-RU" sz="2400" dirty="0"/>
              <a:t>                  </a:t>
            </a:r>
          </a:p>
        </p:txBody>
      </p:sp>
      <p:sp>
        <p:nvSpPr>
          <p:cNvPr id="4" name="Прямоугольник 3"/>
          <p:cNvSpPr/>
          <p:nvPr/>
        </p:nvSpPr>
        <p:spPr>
          <a:xfrm>
            <a:off x="202377" y="335846"/>
            <a:ext cx="8784976" cy="4893647"/>
          </a:xfrm>
          <a:prstGeom prst="rect">
            <a:avLst/>
          </a:prstGeom>
        </p:spPr>
        <p:txBody>
          <a:bodyPr wrap="square">
            <a:spAutoFit/>
          </a:bodyPr>
          <a:lstStyle/>
          <a:p>
            <a:pPr indent="355600" algn="just"/>
            <a:r>
              <a:rPr lang="ru-RU" sz="2400" dirty="0"/>
              <a:t>В руководстве по применению </a:t>
            </a:r>
            <a:r>
              <a:rPr lang="ru-RU" sz="2400" b="1" i="1" dirty="0"/>
              <a:t>CALS</a:t>
            </a:r>
            <a:r>
              <a:rPr lang="ru-RU" sz="2400" b="1" dirty="0"/>
              <a:t> в НАТО </a:t>
            </a:r>
            <a:r>
              <a:rPr lang="ru-RU" sz="2400" b="1" i="1" dirty="0"/>
              <a:t>CALS</a:t>
            </a:r>
            <a:r>
              <a:rPr lang="ru-RU" sz="2400" b="1" dirty="0"/>
              <a:t> </a:t>
            </a:r>
            <a:r>
              <a:rPr lang="ru-RU" sz="2400" dirty="0"/>
              <a:t>определяется как «…совместная стратегия государства и промышленности, направленная на совершенствование существующих процессов в промышленности, путем их преобразования в информационно-интегрированную систему управления жизненным циклом изделий». Русскоязычное наименование этой концепции и стратегии </a:t>
            </a:r>
            <a:r>
              <a:rPr lang="ru-RU" sz="2400" dirty="0" smtClean="0"/>
              <a:t>– </a:t>
            </a:r>
            <a:r>
              <a:rPr lang="ru-RU" sz="2400" b="1" dirty="0" smtClean="0"/>
              <a:t>ИПИ</a:t>
            </a:r>
            <a:r>
              <a:rPr lang="ru-RU" sz="2400" dirty="0" smtClean="0"/>
              <a:t> (</a:t>
            </a:r>
            <a:r>
              <a:rPr lang="ru-RU" sz="2400" dirty="0"/>
              <a:t>Информационная Поддержка жизненного цикла Изделий).</a:t>
            </a:r>
          </a:p>
          <a:p>
            <a:pPr indent="355600" algn="just"/>
            <a:r>
              <a:rPr lang="ru-RU" sz="2400" dirty="0"/>
              <a:t>Поскольку термин </a:t>
            </a:r>
            <a:r>
              <a:rPr lang="ru-RU" sz="2400" i="1" dirty="0"/>
              <a:t>CALS</a:t>
            </a:r>
            <a:r>
              <a:rPr lang="ru-RU" sz="2400" dirty="0"/>
              <a:t> имеет военную окраску, то в гражданской сфере используются также термины </a:t>
            </a:r>
            <a:r>
              <a:rPr lang="ru-RU" sz="2400" b="1" i="1" dirty="0"/>
              <a:t>PLCS</a:t>
            </a:r>
            <a:r>
              <a:rPr lang="ru-RU" sz="2400" dirty="0"/>
              <a:t> (</a:t>
            </a:r>
            <a:r>
              <a:rPr lang="ru-RU" sz="2400" dirty="0" err="1"/>
              <a:t>Product</a:t>
            </a:r>
            <a:r>
              <a:rPr lang="ru-RU" sz="2400" dirty="0"/>
              <a:t> </a:t>
            </a:r>
            <a:r>
              <a:rPr lang="ru-RU" sz="2400" dirty="0" err="1"/>
              <a:t>Life</a:t>
            </a:r>
            <a:r>
              <a:rPr lang="ru-RU" sz="2400" dirty="0"/>
              <a:t> </a:t>
            </a:r>
            <a:r>
              <a:rPr lang="ru-RU" sz="2400" dirty="0" err="1"/>
              <a:t>Support</a:t>
            </a:r>
            <a:r>
              <a:rPr lang="ru-RU" sz="2400" dirty="0"/>
              <a:t>: поддержка жизненного цикла изделия) или </a:t>
            </a:r>
            <a:r>
              <a:rPr lang="ru-RU" sz="2400" b="1" i="1" dirty="0"/>
              <a:t>PLM</a:t>
            </a:r>
            <a:r>
              <a:rPr lang="ru-RU" sz="2400" dirty="0"/>
              <a:t> (</a:t>
            </a:r>
            <a:r>
              <a:rPr lang="ru-RU" sz="2400" dirty="0" err="1"/>
              <a:t>Product</a:t>
            </a:r>
            <a:r>
              <a:rPr lang="ru-RU" sz="2400" dirty="0"/>
              <a:t> </a:t>
            </a:r>
            <a:r>
              <a:rPr lang="ru-RU" sz="2400" dirty="0" err="1"/>
              <a:t>Life</a:t>
            </a:r>
            <a:r>
              <a:rPr lang="ru-RU" sz="2400" dirty="0"/>
              <a:t> </a:t>
            </a:r>
            <a:r>
              <a:rPr lang="ru-RU" sz="2400" dirty="0" err="1"/>
              <a:t>Management</a:t>
            </a:r>
            <a:r>
              <a:rPr lang="ru-RU" sz="2400" dirty="0"/>
              <a:t>: управление жизненным циклом изделия).</a:t>
            </a:r>
          </a:p>
        </p:txBody>
      </p:sp>
    </p:spTree>
    <p:extLst>
      <p:ext uri="{BB962C8B-B14F-4D97-AF65-F5344CB8AC3E}">
        <p14:creationId xmlns:p14="http://schemas.microsoft.com/office/powerpoint/2010/main" val="5477651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4329</TotalTime>
  <Words>1055</Words>
  <Application>Microsoft Office PowerPoint</Application>
  <PresentationFormat>Экран (4:3)</PresentationFormat>
  <Paragraphs>170</Paragraphs>
  <Slides>21</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21</vt:i4>
      </vt:variant>
    </vt:vector>
  </HeadingPairs>
  <TitlesOfParts>
    <vt:vector size="28" baseType="lpstr">
      <vt:lpstr>Arial</vt:lpstr>
      <vt:lpstr>Batang</vt:lpstr>
      <vt:lpstr>Calibri</vt:lpstr>
      <vt:lpstr>Calibri Light</vt:lpstr>
      <vt:lpstr>Times New Roman</vt:lpstr>
      <vt:lpstr>Wingdings</vt:lpstr>
      <vt:lpstr>Office Theme</vt:lpstr>
      <vt:lpstr>ОСНОВЫ ИНФОРМАЦИОННЫХ ТЕХНОЛОГИЙ</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Жариков</dc:creator>
  <cp:lastModifiedBy>Тиханович Т.В.</cp:lastModifiedBy>
  <cp:revision>134</cp:revision>
  <cp:lastPrinted>2019-09-30T12:49:37Z</cp:lastPrinted>
  <dcterms:created xsi:type="dcterms:W3CDTF">2017-06-11T10:47:44Z</dcterms:created>
  <dcterms:modified xsi:type="dcterms:W3CDTF">2022-10-18T13:29:49Z</dcterms:modified>
</cp:coreProperties>
</file>