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2" r:id="rId13"/>
    <p:sldId id="275" r:id="rId14"/>
    <p:sldId id="276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67479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4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5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6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2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8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39241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9074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6064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305903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6846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6149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479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5784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97702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8769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DDF51A-FC85-4DED-848F-229ED28B2742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01758F-CEE9-4389-8EBB-3F5112ACEF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419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ransition>
    <p:blinds dir="vert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298" y="1628800"/>
            <a:ext cx="9144000" cy="192880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ХАРИЗМАТИЧЕСКОЕ ЛИДЕРСТВО КАК ЯВЛЕНИЕ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96088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Модель имеет ряд отличительных моментов: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признается необходимым для лидера влиять на последователей через привлечение их к участию в управлении, быть самому частью группы, организации, а не "стоять над ней"; </a:t>
            </a:r>
          </a:p>
          <a:p>
            <a:pPr>
              <a:buFont typeface="Wingdings" pitchFamily="2" charset="2"/>
              <a:buChar char="Ø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от последователей требуются не слепое следование за лидером, а критическая оценка предоставляемых возможностей и осознанный подход к своим действиям, уменьшение влияния эмоций и увеличение значимости рациональности в поведении</a:t>
            </a:r>
          </a:p>
          <a:p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0648"/>
            <a:ext cx="8229600" cy="244827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Segoe Print" pitchFamily="2" charset="0"/>
              </a:rPr>
              <a:t>Модель преобразующего, или реформаторского, лидерства предполагает: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1854" y="2676460"/>
            <a:ext cx="8229600" cy="35608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совершение важных социальных и организационных изменений</a:t>
            </a:r>
          </a:p>
          <a:p>
            <a:pPr>
              <a:buFont typeface="Wingdings" pitchFamily="2" charset="2"/>
              <a:buChar char="Ø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приложение последователями больших усилий</a:t>
            </a:r>
          </a:p>
          <a:p>
            <a:pPr>
              <a:buFont typeface="Wingdings" pitchFamily="2" charset="2"/>
              <a:buChar char="Ø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появление у последователей большей удовлетворенности</a:t>
            </a:r>
          </a:p>
          <a:p>
            <a:pPr>
              <a:buFont typeface="Wingdings" pitchFamily="2" charset="2"/>
              <a:buChar char="Ø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усиление групповой и организационной сплоченности. Настоящие лидеры не нуждаются в использовании власти, так как окружающие их люди с готовностью сами следуют за ними. Кроме того, власть не требует совпадения целей руководителя и подчиненных, а основана лишь на зависимости. Лидерство же, наоборот, требует соответствия между целями лидера и группы.</a:t>
            </a:r>
          </a:p>
          <a:p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5816" y="1285860"/>
            <a:ext cx="9429816" cy="321471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Segoe Print" pitchFamily="2" charset="0"/>
              </a:rPr>
              <a:t>ПРИМЕРЫ ХАРИЗМАТИЧЕСКИХ ЛИДЕРОВ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latin typeface="Segoe Print" pitchFamily="2" charset="0"/>
              </a:rPr>
              <a:t>ВЛАДИМИР ЛЕНИН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643050"/>
            <a:ext cx="8586790" cy="452628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Был первым </a:t>
            </a:r>
          </a:p>
          <a:p>
            <a:pPr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представителем </a:t>
            </a:r>
          </a:p>
          <a:p>
            <a:pPr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тоталитарной политики</a:t>
            </a:r>
          </a:p>
          <a:p>
            <a:pPr>
              <a:buFont typeface="Wingdings" pitchFamily="2" charset="2"/>
              <a:buChar char="Ø"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В споре не искал истины, </a:t>
            </a:r>
          </a:p>
          <a:p>
            <a:pPr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он искал победы</a:t>
            </a:r>
          </a:p>
          <a:p>
            <a:pPr>
              <a:buFont typeface="Wingdings" pitchFamily="2" charset="2"/>
              <a:buChar char="Ø"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Обладал огромной эрудицией</a:t>
            </a:r>
          </a:p>
          <a:p>
            <a:pPr>
              <a:buFont typeface="Wingdings" pitchFamily="2" charset="2"/>
              <a:buChar char="Ø"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Был хорошо образован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  <p:pic>
        <p:nvPicPr>
          <p:cNvPr id="6" name="Рисунок 5" descr="Len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500174"/>
            <a:ext cx="3214678" cy="4232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latin typeface="Segoe Print" pitchFamily="2" charset="0"/>
              </a:rPr>
              <a:t>ШАРЛЬ ДЕ ГОЛЛЬ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643050"/>
            <a:ext cx="8586790" cy="473827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Французский военный и</a:t>
            </a:r>
          </a:p>
          <a:p>
            <a:pPr marL="36900" indent="0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государственный деятель,</a:t>
            </a:r>
          </a:p>
          <a:p>
            <a:pPr marL="36900" indent="0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генерал</a:t>
            </a:r>
          </a:p>
          <a:p>
            <a:pPr>
              <a:buFont typeface="Wingdings" pitchFamily="2" charset="2"/>
              <a:buChar char="Ø"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Во время Второй мировой</a:t>
            </a:r>
          </a:p>
          <a:p>
            <a:pPr marL="36900" indent="0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войны стал символом </a:t>
            </a:r>
          </a:p>
          <a:p>
            <a:pPr marL="36900" indent="0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французского Сопротивления</a:t>
            </a:r>
          </a:p>
          <a:p>
            <a:pPr marL="36900" indent="0">
              <a:buNone/>
            </a:pP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Основатель и первый </a:t>
            </a:r>
          </a:p>
          <a:p>
            <a:pPr marL="36900" indent="0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президент Пятой республики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D030A-1C0A-4BBD-AC7C-9E17F1755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85951"/>
            <a:ext cx="3024336" cy="35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4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6686568" cy="1143000"/>
          </a:xfrm>
        </p:spPr>
        <p:txBody>
          <a:bodyPr/>
          <a:lstStyle/>
          <a:p>
            <a:pPr algn="l"/>
            <a:r>
              <a:rPr lang="ru-RU" b="1" dirty="0">
                <a:latin typeface="Segoe Print" pitchFamily="2" charset="0"/>
              </a:rPr>
              <a:t>АДОЛЬФ ГИТЛЕР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Был прекрасным</a:t>
            </a:r>
          </a:p>
          <a:p>
            <a:pPr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оратором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Остановил </a:t>
            </a:r>
          </a:p>
          <a:p>
            <a:pPr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гиперинфляцию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Поднял экономику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Создал рабочие места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Поднял </a:t>
            </a:r>
          </a:p>
          <a:p>
            <a:pPr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самосознание нации</a:t>
            </a:r>
          </a:p>
        </p:txBody>
      </p:sp>
      <p:pic>
        <p:nvPicPr>
          <p:cNvPr id="8" name="Рисунок 7" descr="vel_001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643050"/>
            <a:ext cx="3238506" cy="4235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Segoe Print" pitchFamily="2" charset="0"/>
              </a:rPr>
              <a:t>Харизматическое лидерство</a:t>
            </a:r>
          </a:p>
        </p:txBody>
      </p:sp>
      <p:sp>
        <p:nvSpPr>
          <p:cNvPr id="23" name="Содержимое 2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95111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Харизматическое лидерство (от греч. </a:t>
            </a:r>
            <a:r>
              <a:rPr lang="ru-RU" sz="3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charisma</a:t>
            </a:r>
            <a:r>
              <a:rPr lang="ru-RU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- особая одаренность, исключительность) является формой влияния на других посредством личностной привлекательности, вызывающей поддержку и признание лидерства. Эти качества обеспечивают обладателю </a:t>
            </a:r>
            <a:r>
              <a:rPr lang="ru-RU" sz="3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харизмы</a:t>
            </a:r>
            <a:r>
              <a:rPr lang="ru-RU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 власть над последователями.</a:t>
            </a:r>
          </a:p>
          <a:p>
            <a:endParaRPr lang="ru-RU" sz="3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Как источник лидерской власти, </a:t>
            </a:r>
            <a:r>
              <a:rPr lang="ru-RU" sz="3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харизма</a:t>
            </a:r>
            <a:r>
              <a:rPr lang="ru-RU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 связана способностью руководителя влиять на подчиненных в силу своих личных качеств и стиля руководства. Ряд специалистов считает, что людей можно научить демонстрировать харизматические формы поведения.</a:t>
            </a:r>
          </a:p>
          <a:p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143932" cy="2500306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latin typeface="Segoe Print" pitchFamily="2" charset="0"/>
              </a:rPr>
              <a:t>М. </a:t>
            </a:r>
            <a:r>
              <a:rPr lang="ru-RU" sz="3600" b="1" dirty="0" err="1">
                <a:latin typeface="Segoe Print" pitchFamily="2" charset="0"/>
              </a:rPr>
              <a:t>Гантер</a:t>
            </a:r>
            <a:r>
              <a:rPr lang="ru-RU" sz="3600" b="1" dirty="0">
                <a:latin typeface="Segoe Print" pitchFamily="2" charset="0"/>
              </a:rPr>
              <a:t> вывел шесть основных характеристик, присущих харизматическому лидеру: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2830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обмен энергией, или суггестивные способности; 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умение воздействовать на людей; 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дар "излучать" энергию и "заряжать" ею окружающих; 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завораживающая внешность; 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независимость характера; 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хорошие риторические способности и некоторый артистизм.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2357430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Segoe Print" pitchFamily="2" charset="0"/>
              </a:rPr>
              <a:t>Качества лидеров, которые позволяют увлекать за собой людей: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785926"/>
            <a:ext cx="8429684" cy="45720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практически полная уверенность в своих суждениях и способностях; 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умение видеть перспективу лучше, чем остальные; 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способность увлечь своей идеей остальных, умело разъясняя и убеждая (таким образом, многие начинают относиться к новой идее как к собственной); 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преданность идее, готовность рисковать и взять на себя ответственность; 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нетрадиционное поведение, иногда идущее вразрез с общепринятыми нормами (если такое поведение позволяет добиваться результата, то оно может вызывать восхищение остальных); 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умение хорошо чувствовать ситуацию и находить ресурсы, необходимые для достижения цели.</a:t>
            </a:r>
          </a:p>
          <a:p>
            <a:pPr>
              <a:buFont typeface="Wingdings" pitchFamily="2" charset="2"/>
              <a:buChar char="Ø"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dv-reclama.ru/download/2011/Harizmaticheskoe_liderstvo_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00105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dv-reclama.ru/download/2011/Harizmaticheskoe_liderstvo_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800105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29600" cy="36004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Segoe Print" pitchFamily="2" charset="0"/>
              </a:rPr>
              <a:t>Модели харизматического лидерства различаются числом стадий развития самой </a:t>
            </a:r>
            <a:r>
              <a:rPr lang="ru-RU" b="1" dirty="0" err="1">
                <a:latin typeface="Segoe Print" pitchFamily="2" charset="0"/>
              </a:rPr>
              <a:t>харизмы</a:t>
            </a:r>
            <a:r>
              <a:rPr lang="ru-RU" b="1" dirty="0">
                <a:latin typeface="Segoe Print" pitchFamily="2" charset="0"/>
              </a:rPr>
              <a:t> и отношений с последователями, для чего </a:t>
            </a:r>
            <a:r>
              <a:rPr lang="ru-RU" b="1" dirty="0">
                <a:latin typeface="Segoe Print" pitchFamily="2" charset="0"/>
                <a:hlinkClick r:id="rId2" action="ppaction://hlinksldjump"/>
              </a:rPr>
              <a:t>необходимо:</a:t>
            </a:r>
            <a:br>
              <a:rPr lang="ru-RU" b="1" dirty="0">
                <a:latin typeface="Segoe Print" pitchFamily="2" charset="0"/>
              </a:rPr>
            </a:br>
            <a:endParaRPr lang="ru-RU" b="1" dirty="0">
              <a:latin typeface="Segoe Print" pitchFamily="2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14332"/>
            <a:ext cx="8229600" cy="61436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развить чувствительность к обнаружению проблемы, на которую можно было бы обрушиться с критикой;</a:t>
            </a:r>
          </a:p>
          <a:p>
            <a:pPr>
              <a:buFont typeface="Wingdings" pitchFamily="2" charset="2"/>
              <a:buChar char="Ø"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развить в себе видение идеализированных путей решения этой проблемы; </a:t>
            </a:r>
          </a:p>
          <a:p>
            <a:pPr>
              <a:buFont typeface="Wingdings" pitchFamily="2" charset="2"/>
              <a:buChar char="Ø"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передать значение своего видения путем межличностной коммуникации (публикации, речь, жесты, поза и т.п.) последователям таким образом, чтобы это произвело на них сильное впечатление и стимулировало к действиям; </a:t>
            </a:r>
          </a:p>
          <a:p>
            <a:pPr>
              <a:buFont typeface="Wingdings" pitchFamily="2" charset="2"/>
              <a:buChar char="Ø"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развить отношения доверия с последователями, проявляя такие качества, как знание дела, умение добиваться успеха, принятие на себя риска и совершение неординарных действий или поступков; </a:t>
            </a:r>
          </a:p>
          <a:p>
            <a:pPr>
              <a:buFont typeface="Wingdings" pitchFamily="2" charset="2"/>
              <a:buChar char="Ø"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продемонстрировать способность к реализации своего видения через делегирование полномочий последователям.</a:t>
            </a:r>
          </a:p>
          <a:p>
            <a:pPr>
              <a:buNone/>
            </a:pPr>
            <a:br>
              <a:rPr lang="ru-RU" sz="2000" dirty="0"/>
            </a:br>
            <a:endParaRPr lang="ru-RU" sz="2000" dirty="0">
              <a:latin typeface="Segoe Print" pitchFamily="2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060848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Segoe Print" pitchFamily="2" charset="0"/>
              </a:rPr>
              <a:t>Кто такой лидер-реформатор?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346" y="2060848"/>
            <a:ext cx="7765322" cy="37303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Лидер-реформатор мотивирует последователей путем повышения уровня их сознательности в восприятии важности и ценности поставленной цели, предоставления им возможности совместить свои личные интересы с общей целью, создания атмосферы доверительности и убеждения последователей в необходимости саморазвития.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298</TotalTime>
  <Words>603</Words>
  <Application>Microsoft Office PowerPoint</Application>
  <PresentationFormat>Экран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Calisto MT</vt:lpstr>
      <vt:lpstr>Segoe Print</vt:lpstr>
      <vt:lpstr>Wingdings</vt:lpstr>
      <vt:lpstr>Wingdings 2</vt:lpstr>
      <vt:lpstr>Сланец</vt:lpstr>
      <vt:lpstr>ХАРИЗМАТИЧЕСКОЕ ЛИДЕРСТВО КАК ЯВЛЕНИЕ</vt:lpstr>
      <vt:lpstr>Харизматическое лидерство</vt:lpstr>
      <vt:lpstr>М. Гантер вывел шесть основных характеристик, присущих харизматическому лидеру: </vt:lpstr>
      <vt:lpstr>Качества лидеров, которые позволяют увлекать за собой людей: </vt:lpstr>
      <vt:lpstr>Презентация PowerPoint</vt:lpstr>
      <vt:lpstr>Презентация PowerPoint</vt:lpstr>
      <vt:lpstr>Модели харизматического лидерства различаются числом стадий развития самой харизмы и отношений с последователями, для чего необходимо: </vt:lpstr>
      <vt:lpstr>Презентация PowerPoint</vt:lpstr>
      <vt:lpstr>Кто такой лидер-реформатор?</vt:lpstr>
      <vt:lpstr>Модель имеет ряд отличительных моментов:</vt:lpstr>
      <vt:lpstr>Модель преобразующего, или реформаторского, лидерства предполагает: </vt:lpstr>
      <vt:lpstr>ПРИМЕРЫ ХАРИЗМАТИЧЕСКИХ ЛИДЕРОВ</vt:lpstr>
      <vt:lpstr>ВЛАДИМИР ЛЕНИН</vt:lpstr>
      <vt:lpstr>ШАРЛЬ ДЕ ГОЛЛЬ</vt:lpstr>
      <vt:lpstr>АДОЛЬФ ГИТЛЕР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ХАРИЗМАТИЧЕСКОЕ ЛИДЕРСТВО</dc:title>
  <dc:creator>123</dc:creator>
  <cp:lastModifiedBy>Влад Шумигай</cp:lastModifiedBy>
  <cp:revision>34</cp:revision>
  <dcterms:created xsi:type="dcterms:W3CDTF">2016-05-07T05:49:25Z</dcterms:created>
  <dcterms:modified xsi:type="dcterms:W3CDTF">2021-03-03T11:29:18Z</dcterms:modified>
</cp:coreProperties>
</file>