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95" r:id="rId2"/>
    <p:sldId id="283" r:id="rId3"/>
    <p:sldId id="284" r:id="rId4"/>
    <p:sldId id="285" r:id="rId5"/>
    <p:sldId id="286" r:id="rId6"/>
    <p:sldId id="287" r:id="rId7"/>
    <p:sldId id="299" r:id="rId8"/>
    <p:sldId id="300" r:id="rId9"/>
    <p:sldId id="326" r:id="rId10"/>
    <p:sldId id="297" r:id="rId11"/>
    <p:sldId id="303" r:id="rId12"/>
    <p:sldId id="304" r:id="rId13"/>
    <p:sldId id="305" r:id="rId14"/>
    <p:sldId id="306" r:id="rId15"/>
    <p:sldId id="307" r:id="rId16"/>
    <p:sldId id="308" r:id="rId17"/>
    <p:sldId id="327" r:id="rId18"/>
    <p:sldId id="315" r:id="rId19"/>
    <p:sldId id="309" r:id="rId20"/>
    <p:sldId id="310" r:id="rId21"/>
    <p:sldId id="311" r:id="rId22"/>
    <p:sldId id="312" r:id="rId23"/>
    <p:sldId id="313" r:id="rId24"/>
    <p:sldId id="314" r:id="rId25"/>
    <p:sldId id="318" r:id="rId26"/>
    <p:sldId id="320" r:id="rId27"/>
    <p:sldId id="321" r:id="rId28"/>
    <p:sldId id="322" r:id="rId29"/>
    <p:sldId id="323" r:id="rId30"/>
    <p:sldId id="324" r:id="rId31"/>
    <p:sldId id="325" r:id="rId32"/>
    <p:sldId id="337" r:id="rId33"/>
    <p:sldId id="338" r:id="rId34"/>
    <p:sldId id="339" r:id="rId35"/>
    <p:sldId id="351" r:id="rId36"/>
    <p:sldId id="352" r:id="rId37"/>
    <p:sldId id="331" r:id="rId38"/>
    <p:sldId id="349" r:id="rId39"/>
    <p:sldId id="353" r:id="rId40"/>
    <p:sldId id="348" r:id="rId41"/>
    <p:sldId id="343" r:id="rId42"/>
    <p:sldId id="344" r:id="rId43"/>
    <p:sldId id="350" r:id="rId44"/>
    <p:sldId id="330" r:id="rId45"/>
    <p:sldId id="355" r:id="rId46"/>
    <p:sldId id="357" r:id="rId47"/>
    <p:sldId id="359" r:id="rId48"/>
    <p:sldId id="360" r:id="rId49"/>
    <p:sldId id="332" r:id="rId50"/>
    <p:sldId id="333" r:id="rId51"/>
    <p:sldId id="334" r:id="rId52"/>
    <p:sldId id="335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CE744AAE-58EC-41A3-A105-3033C36124D7}">
          <p14:sldIdLst>
            <p14:sldId id="295"/>
          </p14:sldIdLst>
        </p14:section>
        <p14:section name="Электрические цепи синусоидального тока" id="{08EF214B-E7A9-4530-B958-74A1F81A2227}">
          <p14:sldIdLst>
            <p14:sldId id="283"/>
          </p14:sldIdLst>
        </p14:section>
        <p14:section name="Тригонометрический расчёт цепей синусоидального тока" id="{ADC8AA24-0408-4A51-AAAA-2E0E8A4E8E15}">
          <p14:sldIdLst>
            <p14:sldId id="284"/>
            <p14:sldId id="285"/>
            <p14:sldId id="286"/>
          </p14:sldIdLst>
        </p14:section>
        <p14:section name="Последовательное соединение R,L и С элементов" id="{519AAF8E-8EF5-42E7-A717-60FDF118B251}">
          <p14:sldIdLst>
            <p14:sldId id="287"/>
            <p14:sldId id="299"/>
          </p14:sldIdLst>
        </p14:section>
        <p14:section name="Параллельное  соединение R,L и С элементов" id="{75028797-641A-48EE-BB20-9BE8CD96C9BD}">
          <p14:sldIdLst>
            <p14:sldId id="300"/>
            <p14:sldId id="326"/>
          </p14:sldIdLst>
        </p14:section>
        <p14:section name="Мощность в цепи синусоидального тока" id="{8B6F9D9D-0A80-4785-9AEE-0E1CEA0C5175}">
          <p14:sldIdLst>
            <p14:sldId id="297"/>
            <p14:sldId id="303"/>
            <p14:sldId id="304"/>
          </p14:sldIdLst>
        </p14:section>
        <p14:section name="Символический метод расчёта цепей переменного тока" id="{396D7953-CC50-4CAB-9679-60421E8AD2D6}">
          <p14:sldIdLst>
            <p14:sldId id="305"/>
          </p14:sldIdLst>
        </p14:section>
        <p14:section name="Изображение синусоидальных напряжений и токов  с помощью вращающихся векторов" id="{AE23D83D-AB60-404E-B31A-E899903B6441}">
          <p14:sldIdLst>
            <p14:sldId id="306"/>
            <p14:sldId id="307"/>
          </p14:sldIdLst>
        </p14:section>
        <p14:section name="Закон Ома и 2-ой закон Кирхгофа в комплексной форме" id="{DFA08EB9-0A66-48AE-9F10-AFE8A85FBD6C}">
          <p14:sldIdLst>
            <p14:sldId id="308"/>
            <p14:sldId id="327"/>
            <p14:sldId id="315"/>
          </p14:sldIdLst>
        </p14:section>
        <p14:section name="Параллельное  соединение R,L и С элементов.Закон Ома и 1-ый закон Кирхгофа в символической форме" id="{57F9255F-991E-4279-8623-29758AB6F019}">
          <p14:sldIdLst>
            <p14:sldId id="309"/>
            <p14:sldId id="310"/>
          </p14:sldIdLst>
        </p14:section>
        <p14:section name="Комплексная форма записи мощности" id="{CEDC908E-7EA0-476A-9EF2-80CCC18E5D47}">
          <p14:sldIdLst>
            <p14:sldId id="311"/>
          </p14:sldIdLst>
        </p14:section>
        <p14:section name="Условие передачи максимальной активной мощности" id="{28614D77-7690-4E8E-97CD-E4B463EE0785}">
          <p14:sldIdLst>
            <p14:sldId id="312"/>
          </p14:sldIdLst>
        </p14:section>
        <p14:section name="Баланс мощностей в цепях переменного тока" id="{945911C0-DF40-47BB-9EAD-71E9EC5431CB}">
          <p14:sldIdLst>
            <p14:sldId id="313"/>
            <p14:sldId id="314"/>
          </p14:sldIdLst>
        </p14:section>
        <p14:section name="Явление резонанса в ЭЦ" id="{DC15E487-B02A-47A8-AEA4-42A3DD62D656}">
          <p14:sldIdLst>
            <p14:sldId id="318"/>
            <p14:sldId id="320"/>
          </p14:sldIdLst>
        </p14:section>
        <p14:section name="Потенциальная или топографическая диаграмма в цепи переменного тока" id="{DEBF8634-EF66-4F0D-BD2D-CCE878AA1296}">
          <p14:sldIdLst>
            <p14:sldId id="321"/>
            <p14:sldId id="322"/>
          </p14:sldIdLst>
        </p14:section>
        <p14:section name="Графический расчёт ЭЦ" id="{918F1CA7-7503-4696-A944-AB462D0F060F}">
          <p14:sldIdLst>
            <p14:sldId id="323"/>
            <p14:sldId id="324"/>
          </p14:sldIdLst>
        </p14:section>
        <p14:section name="Резонанс В ЭЦ" id="{1369AFF6-D1C0-4F63-BAA4-CB5772782AEC}">
          <p14:sldIdLst>
            <p14:sldId id="325"/>
            <p14:sldId id="337"/>
            <p14:sldId id="338"/>
            <p14:sldId id="339"/>
            <p14:sldId id="351"/>
            <p14:sldId id="352"/>
            <p14:sldId id="331"/>
            <p14:sldId id="349"/>
            <p14:sldId id="353"/>
            <p14:sldId id="348"/>
            <p14:sldId id="343"/>
            <p14:sldId id="344"/>
            <p14:sldId id="350"/>
            <p14:sldId id="330"/>
            <p14:sldId id="355"/>
            <p14:sldId id="357"/>
            <p14:sldId id="359"/>
            <p14:sldId id="360"/>
          </p14:sldIdLst>
        </p14:section>
        <p14:section name="Индуктивно-связанные ЭЦ" id="{0FEB77B4-4E80-4A8D-8DE3-FFF140736B88}">
          <p14:sldIdLst>
            <p14:sldId id="332"/>
            <p14:sldId id="333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60066"/>
    <a:srgbClr val="FFCC00"/>
    <a:srgbClr val="00FF99"/>
    <a:srgbClr val="0066FF"/>
    <a:srgbClr val="6699FF"/>
    <a:srgbClr val="FF9900"/>
    <a:srgbClr val="CC00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8779" autoAdjust="0"/>
  </p:normalViewPr>
  <p:slideViewPr>
    <p:cSldViewPr snapToGrid="0">
      <p:cViewPr varScale="1">
        <p:scale>
          <a:sx n="118" d="100"/>
          <a:sy n="118" d="100"/>
        </p:scale>
        <p:origin x="10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Лист1!$A$2:$A$16</c:f>
              <c:numCache>
                <c:formatCode>General</c:formatCode>
                <c:ptCount val="15"/>
                <c:pt idx="0">
                  <c:v>-7</c:v>
                </c:pt>
                <c:pt idx="1">
                  <c:v>-6</c:v>
                </c:pt>
                <c:pt idx="2">
                  <c:v>-5</c:v>
                </c:pt>
                <c:pt idx="3">
                  <c:v>-4</c:v>
                </c:pt>
                <c:pt idx="4">
                  <c:v>-3</c:v>
                </c:pt>
                <c:pt idx="5">
                  <c:v>-2</c:v>
                </c:pt>
                <c:pt idx="6">
                  <c:v>-1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</c:numCache>
            </c:numRef>
          </c:xVal>
          <c:yVal>
            <c:numRef>
              <c:f>Лист1!$B$2:$B$16</c:f>
              <c:numCache>
                <c:formatCode>General</c:formatCode>
                <c:ptCount val="15"/>
                <c:pt idx="0">
                  <c:v>-1.4288992721907328</c:v>
                </c:pt>
                <c:pt idx="1">
                  <c:v>-1.4056476493802699</c:v>
                </c:pt>
                <c:pt idx="2">
                  <c:v>-1.3734007669450159</c:v>
                </c:pt>
                <c:pt idx="3">
                  <c:v>-1.3258176636680326</c:v>
                </c:pt>
                <c:pt idx="4">
                  <c:v>-1.2490457723982544</c:v>
                </c:pt>
                <c:pt idx="5">
                  <c:v>-1.1071487177940904</c:v>
                </c:pt>
                <c:pt idx="6">
                  <c:v>-0.78539816339744828</c:v>
                </c:pt>
                <c:pt idx="7">
                  <c:v>0</c:v>
                </c:pt>
                <c:pt idx="8">
                  <c:v>0.78539816339744828</c:v>
                </c:pt>
                <c:pt idx="9">
                  <c:v>1.1071487177940904</c:v>
                </c:pt>
                <c:pt idx="10">
                  <c:v>1.2490457723982544</c:v>
                </c:pt>
                <c:pt idx="11">
                  <c:v>1.3258176636680326</c:v>
                </c:pt>
                <c:pt idx="12">
                  <c:v>1.3734007669450159</c:v>
                </c:pt>
                <c:pt idx="13">
                  <c:v>1.4056476493802699</c:v>
                </c:pt>
                <c:pt idx="14">
                  <c:v>1.4288992721907328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E4F-4F0F-9692-B1AB889B8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0140872"/>
        <c:axId val="320143616"/>
      </c:scatterChart>
      <c:valAx>
        <c:axId val="320140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0143616"/>
        <c:crosses val="autoZero"/>
        <c:crossBetween val="midCat"/>
      </c:valAx>
      <c:valAx>
        <c:axId val="32014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0140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E13E2-39F9-4DC2-AAFF-091422DA05E4}" type="datetimeFigureOut">
              <a:rPr lang="ru-RU" smtClean="0"/>
              <a:t>12.12.2018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2414-7B93-43DD-B18A-837A842EFB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2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90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51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42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42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42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86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12.12.2018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4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12.12.2018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9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12.12.2018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12.12.2018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36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12.12.2018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7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12.12.2018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26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12.12.2018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5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12.12.2018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13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12.12.2018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6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12.12.2018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83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12.12.2018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34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11E9-A616-45AE-BF3B-228F0A9A5A42}" type="datetimeFigureOut">
              <a:rPr lang="ru-RU" smtClean="0"/>
              <a:t>12.12.2018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79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3.png"/><Relationship Id="rId5" Type="http://schemas.openxmlformats.org/officeDocument/2006/relationships/image" Target="../media/image43.png"/><Relationship Id="rId4" Type="http://schemas.openxmlformats.org/officeDocument/2006/relationships/image" Target="../media/image1220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0.png"/><Relationship Id="rId13" Type="http://schemas.openxmlformats.org/officeDocument/2006/relationships/image" Target="../media/image1830.png"/><Relationship Id="rId3" Type="http://schemas.openxmlformats.org/officeDocument/2006/relationships/image" Target="../media/image50.png"/><Relationship Id="rId7" Type="http://schemas.openxmlformats.org/officeDocument/2006/relationships/image" Target="../media/image1760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50.png"/><Relationship Id="rId11" Type="http://schemas.openxmlformats.org/officeDocument/2006/relationships/image" Target="../media/image1800.png"/><Relationship Id="rId5" Type="http://schemas.openxmlformats.org/officeDocument/2006/relationships/image" Target="../media/image1740.png"/><Relationship Id="rId10" Type="http://schemas.openxmlformats.org/officeDocument/2006/relationships/image" Target="../media/image1790.png"/><Relationship Id="rId4" Type="http://schemas.openxmlformats.org/officeDocument/2006/relationships/image" Target="../media/image51.png"/><Relationship Id="rId9" Type="http://schemas.openxmlformats.org/officeDocument/2006/relationships/image" Target="../media/image5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0.png"/><Relationship Id="rId13" Type="http://schemas.openxmlformats.org/officeDocument/2006/relationships/image" Target="../media/image54.png"/><Relationship Id="rId18" Type="http://schemas.openxmlformats.org/officeDocument/2006/relationships/image" Target="../media/image57.png"/><Relationship Id="rId3" Type="http://schemas.openxmlformats.org/officeDocument/2006/relationships/image" Target="../media/image1841.png"/><Relationship Id="rId21" Type="http://schemas.openxmlformats.org/officeDocument/2006/relationships/image" Target="../media/image2030.png"/><Relationship Id="rId7" Type="http://schemas.openxmlformats.org/officeDocument/2006/relationships/image" Target="../media/image1861.png"/><Relationship Id="rId12" Type="http://schemas.openxmlformats.org/officeDocument/2006/relationships/image" Target="../media/image53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60.png"/><Relationship Id="rId20" Type="http://schemas.openxmlformats.org/officeDocument/2006/relationships/image" Target="../media/image5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50.png"/><Relationship Id="rId11" Type="http://schemas.openxmlformats.org/officeDocument/2006/relationships/image" Target="../media/image1891.png"/><Relationship Id="rId5" Type="http://schemas.openxmlformats.org/officeDocument/2006/relationships/image" Target="../media/image1840.png"/><Relationship Id="rId15" Type="http://schemas.openxmlformats.org/officeDocument/2006/relationships/image" Target="../media/image1950.png"/><Relationship Id="rId10" Type="http://schemas.openxmlformats.org/officeDocument/2006/relationships/image" Target="../media/image1880.png"/><Relationship Id="rId19" Type="http://schemas.openxmlformats.org/officeDocument/2006/relationships/image" Target="../media/image58.png"/><Relationship Id="rId4" Type="http://schemas.openxmlformats.org/officeDocument/2006/relationships/image" Target="../media/image1851.png"/><Relationship Id="rId9" Type="http://schemas.openxmlformats.org/officeDocument/2006/relationships/image" Target="../media/image1870.png"/><Relationship Id="rId14" Type="http://schemas.openxmlformats.org/officeDocument/2006/relationships/image" Target="../media/image55.png"/><Relationship Id="rId22" Type="http://schemas.openxmlformats.org/officeDocument/2006/relationships/image" Target="../media/image20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216.png"/><Relationship Id="rId18" Type="http://schemas.openxmlformats.org/officeDocument/2006/relationships/image" Target="../media/image550.png"/><Relationship Id="rId3" Type="http://schemas.openxmlformats.org/officeDocument/2006/relationships/image" Target="../media/image2050.png"/><Relationship Id="rId7" Type="http://schemas.openxmlformats.org/officeDocument/2006/relationships/image" Target="../media/image209.png"/><Relationship Id="rId12" Type="http://schemas.openxmlformats.org/officeDocument/2006/relationships/image" Target="../media/image215.png"/><Relationship Id="rId17" Type="http://schemas.openxmlformats.org/officeDocument/2006/relationships/image" Target="../media/image222.png"/><Relationship Id="rId2" Type="http://schemas.openxmlformats.org/officeDocument/2006/relationships/image" Target="../media/image59.png"/><Relationship Id="rId16" Type="http://schemas.openxmlformats.org/officeDocument/2006/relationships/image" Target="../media/image54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8.png"/><Relationship Id="rId11" Type="http://schemas.openxmlformats.org/officeDocument/2006/relationships/image" Target="../media/image531.png"/><Relationship Id="rId5" Type="http://schemas.openxmlformats.org/officeDocument/2006/relationships/image" Target="../media/image61.png"/><Relationship Id="rId15" Type="http://schemas.openxmlformats.org/officeDocument/2006/relationships/image" Target="../media/image218.png"/><Relationship Id="rId10" Type="http://schemas.openxmlformats.org/officeDocument/2006/relationships/image" Target="../media/image210.png"/><Relationship Id="rId19" Type="http://schemas.openxmlformats.org/officeDocument/2006/relationships/image" Target="../media/image224.png"/><Relationship Id="rId4" Type="http://schemas.openxmlformats.org/officeDocument/2006/relationships/image" Target="../media/image60.png"/><Relationship Id="rId14" Type="http://schemas.openxmlformats.org/officeDocument/2006/relationships/image" Target="../media/image2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40.png"/><Relationship Id="rId18" Type="http://schemas.openxmlformats.org/officeDocument/2006/relationships/image" Target="../media/image239.png"/><Relationship Id="rId3" Type="http://schemas.openxmlformats.org/officeDocument/2006/relationships/image" Target="../media/image2240.png"/><Relationship Id="rId21" Type="http://schemas.openxmlformats.org/officeDocument/2006/relationships/image" Target="../media/image243.png"/><Relationship Id="rId7" Type="http://schemas.openxmlformats.org/officeDocument/2006/relationships/image" Target="../media/image65.png"/><Relationship Id="rId12" Type="http://schemas.openxmlformats.org/officeDocument/2006/relationships/image" Target="../media/image2330.png"/><Relationship Id="rId17" Type="http://schemas.openxmlformats.org/officeDocument/2006/relationships/image" Target="../media/image238.png"/><Relationship Id="rId2" Type="http://schemas.openxmlformats.org/officeDocument/2006/relationships/image" Target="../media/image226.png"/><Relationship Id="rId16" Type="http://schemas.openxmlformats.org/officeDocument/2006/relationships/image" Target="../media/image237.png"/><Relationship Id="rId20" Type="http://schemas.openxmlformats.org/officeDocument/2006/relationships/image" Target="../media/image2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0.png"/><Relationship Id="rId11" Type="http://schemas.openxmlformats.org/officeDocument/2006/relationships/image" Target="../media/image541.png"/><Relationship Id="rId5" Type="http://schemas.openxmlformats.org/officeDocument/2006/relationships/image" Target="../media/image64.png"/><Relationship Id="rId15" Type="http://schemas.openxmlformats.org/officeDocument/2006/relationships/image" Target="../media/image236.png"/><Relationship Id="rId23" Type="http://schemas.openxmlformats.org/officeDocument/2006/relationships/image" Target="../media/image2430.png"/><Relationship Id="rId10" Type="http://schemas.openxmlformats.org/officeDocument/2006/relationships/image" Target="../media/image2180.png"/><Relationship Id="rId19" Type="http://schemas.openxmlformats.org/officeDocument/2006/relationships/image" Target="../media/image241.png"/><Relationship Id="rId4" Type="http://schemas.openxmlformats.org/officeDocument/2006/relationships/image" Target="../media/image227.png"/><Relationship Id="rId9" Type="http://schemas.openxmlformats.org/officeDocument/2006/relationships/image" Target="../media/image66.png"/><Relationship Id="rId14" Type="http://schemas.openxmlformats.org/officeDocument/2006/relationships/image" Target="../media/image235.png"/><Relationship Id="rId22" Type="http://schemas.openxmlformats.org/officeDocument/2006/relationships/image" Target="../media/image24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1.png"/><Relationship Id="rId5" Type="http://schemas.openxmlformats.org/officeDocument/2006/relationships/image" Target="../media/image68.png"/><Relationship Id="rId10" Type="http://schemas.openxmlformats.org/officeDocument/2006/relationships/image" Target="../media/image252.png"/><Relationship Id="rId4" Type="http://schemas.openxmlformats.org/officeDocument/2006/relationships/image" Target="../media/image245.png"/><Relationship Id="rId9" Type="http://schemas.openxmlformats.org/officeDocument/2006/relationships/image" Target="../media/image2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8.png"/><Relationship Id="rId18" Type="http://schemas.openxmlformats.org/officeDocument/2006/relationships/image" Target="../media/image84.png"/><Relationship Id="rId3" Type="http://schemas.openxmlformats.org/officeDocument/2006/relationships/image" Target="../media/image254.png"/><Relationship Id="rId7" Type="http://schemas.openxmlformats.org/officeDocument/2006/relationships/image" Target="../media/image4710.png"/><Relationship Id="rId12" Type="http://schemas.openxmlformats.org/officeDocument/2006/relationships/image" Target="../media/image77.png"/><Relationship Id="rId17" Type="http://schemas.openxmlformats.org/officeDocument/2006/relationships/image" Target="../media/image83.png"/><Relationship Id="rId2" Type="http://schemas.openxmlformats.org/officeDocument/2006/relationships/image" Target="../media/image253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7.png"/><Relationship Id="rId11" Type="http://schemas.openxmlformats.org/officeDocument/2006/relationships/image" Target="../media/image76.png"/><Relationship Id="rId5" Type="http://schemas.openxmlformats.org/officeDocument/2006/relationships/image" Target="../media/image256.png"/><Relationship Id="rId15" Type="http://schemas.openxmlformats.org/officeDocument/2006/relationships/image" Target="../media/image81.png"/><Relationship Id="rId10" Type="http://schemas.openxmlformats.org/officeDocument/2006/relationships/image" Target="../media/image75.png"/><Relationship Id="rId19" Type="http://schemas.openxmlformats.org/officeDocument/2006/relationships/image" Target="../media/image590.png"/><Relationship Id="rId4" Type="http://schemas.openxmlformats.org/officeDocument/2006/relationships/image" Target="../media/image255.png"/><Relationship Id="rId9" Type="http://schemas.openxmlformats.org/officeDocument/2006/relationships/image" Target="../media/image73.png"/><Relationship Id="rId1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611.png"/><Relationship Id="rId7" Type="http://schemas.openxmlformats.org/officeDocument/2006/relationships/image" Target="../media/image88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690.png"/><Relationship Id="rId5" Type="http://schemas.openxmlformats.org/officeDocument/2006/relationships/image" Target="../media/image86.png"/><Relationship Id="rId10" Type="http://schemas.openxmlformats.org/officeDocument/2006/relationships/image" Target="../media/image891.png"/><Relationship Id="rId4" Type="http://schemas.openxmlformats.org/officeDocument/2006/relationships/image" Target="../media/image85.png"/><Relationship Id="rId9" Type="http://schemas.openxmlformats.org/officeDocument/2006/relationships/image" Target="../media/image6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284.png"/><Relationship Id="rId18" Type="http://schemas.openxmlformats.org/officeDocument/2006/relationships/image" Target="../media/image92.png"/><Relationship Id="rId3" Type="http://schemas.openxmlformats.org/officeDocument/2006/relationships/image" Target="../media/image274.png"/><Relationship Id="rId12" Type="http://schemas.openxmlformats.org/officeDocument/2006/relationships/image" Target="../media/image283.png"/><Relationship Id="rId17" Type="http://schemas.openxmlformats.org/officeDocument/2006/relationships/image" Target="../media/image91.png"/><Relationship Id="rId2" Type="http://schemas.openxmlformats.org/officeDocument/2006/relationships/image" Target="../media/image273.png"/><Relationship Id="rId16" Type="http://schemas.openxmlformats.org/officeDocument/2006/relationships/image" Target="../media/image287.png"/><Relationship Id="rId20" Type="http://schemas.openxmlformats.org/officeDocument/2006/relationships/image" Target="../media/image7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7.png"/><Relationship Id="rId11" Type="http://schemas.openxmlformats.org/officeDocument/2006/relationships/image" Target="../media/image282.png"/><Relationship Id="rId5" Type="http://schemas.openxmlformats.org/officeDocument/2006/relationships/image" Target="../media/image276.png"/><Relationship Id="rId15" Type="http://schemas.openxmlformats.org/officeDocument/2006/relationships/image" Target="../media/image286.png"/><Relationship Id="rId10" Type="http://schemas.openxmlformats.org/officeDocument/2006/relationships/image" Target="../media/image281.png"/><Relationship Id="rId19" Type="http://schemas.openxmlformats.org/officeDocument/2006/relationships/image" Target="../media/image720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Relationship Id="rId14" Type="http://schemas.openxmlformats.org/officeDocument/2006/relationships/image" Target="../media/image2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image" Target="../media/image93.png"/><Relationship Id="rId18" Type="http://schemas.openxmlformats.org/officeDocument/2006/relationships/image" Target="../media/image305.png"/><Relationship Id="rId26" Type="http://schemas.openxmlformats.org/officeDocument/2006/relationships/image" Target="../media/image961.png"/><Relationship Id="rId3" Type="http://schemas.openxmlformats.org/officeDocument/2006/relationships/image" Target="../media/image290.png"/><Relationship Id="rId21" Type="http://schemas.openxmlformats.org/officeDocument/2006/relationships/image" Target="../media/image308.png"/><Relationship Id="rId7" Type="http://schemas.openxmlformats.org/officeDocument/2006/relationships/image" Target="../media/image294.png"/><Relationship Id="rId12" Type="http://schemas.openxmlformats.org/officeDocument/2006/relationships/image" Target="../media/image299.png"/><Relationship Id="rId17" Type="http://schemas.openxmlformats.org/officeDocument/2006/relationships/image" Target="../media/image95.png"/><Relationship Id="rId25" Type="http://schemas.openxmlformats.org/officeDocument/2006/relationships/image" Target="../media/image99.png"/><Relationship Id="rId2" Type="http://schemas.openxmlformats.org/officeDocument/2006/relationships/image" Target="../media/image911.png"/><Relationship Id="rId16" Type="http://schemas.openxmlformats.org/officeDocument/2006/relationships/image" Target="../media/image94.png"/><Relationship Id="rId20" Type="http://schemas.openxmlformats.org/officeDocument/2006/relationships/image" Target="../media/image3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3.png"/><Relationship Id="rId11" Type="http://schemas.openxmlformats.org/officeDocument/2006/relationships/image" Target="../media/image298.png"/><Relationship Id="rId24" Type="http://schemas.openxmlformats.org/officeDocument/2006/relationships/image" Target="../media/image312.png"/><Relationship Id="rId5" Type="http://schemas.openxmlformats.org/officeDocument/2006/relationships/image" Target="../media/image292.png"/><Relationship Id="rId15" Type="http://schemas.openxmlformats.org/officeDocument/2006/relationships/image" Target="../media/image302.png"/><Relationship Id="rId23" Type="http://schemas.openxmlformats.org/officeDocument/2006/relationships/image" Target="../media/image98.png"/><Relationship Id="rId10" Type="http://schemas.openxmlformats.org/officeDocument/2006/relationships/image" Target="../media/image297.png"/><Relationship Id="rId19" Type="http://schemas.openxmlformats.org/officeDocument/2006/relationships/image" Target="../media/image96.png"/><Relationship Id="rId4" Type="http://schemas.openxmlformats.org/officeDocument/2006/relationships/image" Target="../media/image921.png"/><Relationship Id="rId9" Type="http://schemas.openxmlformats.org/officeDocument/2006/relationships/image" Target="../media/image296.png"/><Relationship Id="rId14" Type="http://schemas.openxmlformats.org/officeDocument/2006/relationships/image" Target="../media/image301.png"/><Relationship Id="rId22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1.png"/><Relationship Id="rId13" Type="http://schemas.openxmlformats.org/officeDocument/2006/relationships/image" Target="../media/image318.png"/><Relationship Id="rId3" Type="http://schemas.openxmlformats.org/officeDocument/2006/relationships/image" Target="../media/image2670.png"/><Relationship Id="rId7" Type="http://schemas.openxmlformats.org/officeDocument/2006/relationships/image" Target="../media/image981.png"/><Relationship Id="rId12" Type="http://schemas.openxmlformats.org/officeDocument/2006/relationships/image" Target="../media/image317.png"/><Relationship Id="rId2" Type="http://schemas.openxmlformats.org/officeDocument/2006/relationships/image" Target="../media/image2660.png"/><Relationship Id="rId16" Type="http://schemas.openxmlformats.org/officeDocument/2006/relationships/image" Target="../media/image3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0.png"/><Relationship Id="rId11" Type="http://schemas.openxmlformats.org/officeDocument/2006/relationships/image" Target="../media/image101.png"/><Relationship Id="rId15" Type="http://schemas.openxmlformats.org/officeDocument/2006/relationships/image" Target="../media/image320.png"/><Relationship Id="rId10" Type="http://schemas.openxmlformats.org/officeDocument/2006/relationships/image" Target="../media/image316.png"/><Relationship Id="rId4" Type="http://schemas.openxmlformats.org/officeDocument/2006/relationships/image" Target="../media/image971.png"/><Relationship Id="rId9" Type="http://schemas.openxmlformats.org/officeDocument/2006/relationships/image" Target="../media/image100.png"/><Relationship Id="rId14" Type="http://schemas.openxmlformats.org/officeDocument/2006/relationships/image" Target="../media/image3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png"/><Relationship Id="rId13" Type="http://schemas.openxmlformats.org/officeDocument/2006/relationships/image" Target="../media/image1021.png"/><Relationship Id="rId3" Type="http://schemas.openxmlformats.org/officeDocument/2006/relationships/image" Target="../media/image323.png"/><Relationship Id="rId7" Type="http://schemas.openxmlformats.org/officeDocument/2006/relationships/image" Target="../media/image1010.png"/><Relationship Id="rId12" Type="http://schemas.openxmlformats.org/officeDocument/2006/relationships/image" Target="../media/image332.png"/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6.png"/><Relationship Id="rId11" Type="http://schemas.openxmlformats.org/officeDocument/2006/relationships/image" Target="../media/image331.png"/><Relationship Id="rId5" Type="http://schemas.openxmlformats.org/officeDocument/2006/relationships/image" Target="../media/image102.png"/><Relationship Id="rId10" Type="http://schemas.openxmlformats.org/officeDocument/2006/relationships/image" Target="../media/image330.png"/><Relationship Id="rId4" Type="http://schemas.openxmlformats.org/officeDocument/2006/relationships/image" Target="../media/image324.png"/><Relationship Id="rId9" Type="http://schemas.openxmlformats.org/officeDocument/2006/relationships/image" Target="../media/image750.png"/><Relationship Id="rId14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0.png"/><Relationship Id="rId13" Type="http://schemas.openxmlformats.org/officeDocument/2006/relationships/image" Target="../media/image2970.png"/><Relationship Id="rId3" Type="http://schemas.openxmlformats.org/officeDocument/2006/relationships/image" Target="../media/image2870.png"/><Relationship Id="rId7" Type="http://schemas.openxmlformats.org/officeDocument/2006/relationships/image" Target="../media/image2910.png"/><Relationship Id="rId12" Type="http://schemas.openxmlformats.org/officeDocument/2006/relationships/image" Target="../media/image2960.png"/><Relationship Id="rId17" Type="http://schemas.openxmlformats.org/officeDocument/2006/relationships/image" Target="../media/image3010.png"/><Relationship Id="rId2" Type="http://schemas.openxmlformats.org/officeDocument/2006/relationships/image" Target="../media/image2860.png"/><Relationship Id="rId16" Type="http://schemas.openxmlformats.org/officeDocument/2006/relationships/image" Target="../media/image30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2950.png"/><Relationship Id="rId5" Type="http://schemas.openxmlformats.org/officeDocument/2006/relationships/image" Target="../media/image2890.png"/><Relationship Id="rId15" Type="http://schemas.openxmlformats.org/officeDocument/2006/relationships/image" Target="../media/image2990.png"/><Relationship Id="rId10" Type="http://schemas.openxmlformats.org/officeDocument/2006/relationships/image" Target="../media/image2940.png"/><Relationship Id="rId4" Type="http://schemas.openxmlformats.org/officeDocument/2006/relationships/image" Target="../media/image2880.png"/><Relationship Id="rId9" Type="http://schemas.openxmlformats.org/officeDocument/2006/relationships/image" Target="../media/image2930.png"/><Relationship Id="rId14" Type="http://schemas.openxmlformats.org/officeDocument/2006/relationships/image" Target="../media/image298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20.png"/><Relationship Id="rId18" Type="http://schemas.openxmlformats.org/officeDocument/2006/relationships/image" Target="../media/image3170.png"/><Relationship Id="rId26" Type="http://schemas.openxmlformats.org/officeDocument/2006/relationships/image" Target="../media/image3240.png"/><Relationship Id="rId39" Type="http://schemas.openxmlformats.org/officeDocument/2006/relationships/image" Target="../media/image337.png"/><Relationship Id="rId21" Type="http://schemas.openxmlformats.org/officeDocument/2006/relationships/image" Target="../media/image2790.png"/><Relationship Id="rId34" Type="http://schemas.openxmlformats.org/officeDocument/2006/relationships/image" Target="../media/image3320.png"/><Relationship Id="rId7" Type="http://schemas.openxmlformats.org/officeDocument/2006/relationships/image" Target="../media/image3050.png"/><Relationship Id="rId12" Type="http://schemas.openxmlformats.org/officeDocument/2006/relationships/image" Target="../media/image3110.png"/><Relationship Id="rId17" Type="http://schemas.openxmlformats.org/officeDocument/2006/relationships/image" Target="../media/image3160.png"/><Relationship Id="rId25" Type="http://schemas.openxmlformats.org/officeDocument/2006/relationships/image" Target="../media/image3230.png"/><Relationship Id="rId33" Type="http://schemas.openxmlformats.org/officeDocument/2006/relationships/image" Target="../media/image3310.png"/><Relationship Id="rId38" Type="http://schemas.openxmlformats.org/officeDocument/2006/relationships/image" Target="../media/image336.png"/><Relationship Id="rId2" Type="http://schemas.openxmlformats.org/officeDocument/2006/relationships/image" Target="../media/image2100.png"/><Relationship Id="rId16" Type="http://schemas.openxmlformats.org/officeDocument/2006/relationships/image" Target="../media/image3150.png"/><Relationship Id="rId20" Type="http://schemas.openxmlformats.org/officeDocument/2006/relationships/image" Target="../media/image3190.png"/><Relationship Id="rId29" Type="http://schemas.openxmlformats.org/officeDocument/2006/relationships/image" Target="../media/image3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40.png"/><Relationship Id="rId11" Type="http://schemas.openxmlformats.org/officeDocument/2006/relationships/image" Target="../media/image3090.png"/><Relationship Id="rId24" Type="http://schemas.openxmlformats.org/officeDocument/2006/relationships/image" Target="../media/image3220.png"/><Relationship Id="rId32" Type="http://schemas.openxmlformats.org/officeDocument/2006/relationships/image" Target="../media/image3300.png"/><Relationship Id="rId37" Type="http://schemas.openxmlformats.org/officeDocument/2006/relationships/image" Target="../media/image335.png"/><Relationship Id="rId40" Type="http://schemas.openxmlformats.org/officeDocument/2006/relationships/image" Target="../media/image106.png"/><Relationship Id="rId5" Type="http://schemas.openxmlformats.org/officeDocument/2006/relationships/image" Target="../media/image3020.png"/><Relationship Id="rId15" Type="http://schemas.openxmlformats.org/officeDocument/2006/relationships/image" Target="../media/image3140.png"/><Relationship Id="rId23" Type="http://schemas.openxmlformats.org/officeDocument/2006/relationships/image" Target="../media/image3210.png"/><Relationship Id="rId28" Type="http://schemas.openxmlformats.org/officeDocument/2006/relationships/image" Target="../media/image3260.png"/><Relationship Id="rId36" Type="http://schemas.openxmlformats.org/officeDocument/2006/relationships/image" Target="../media/image105.png"/><Relationship Id="rId10" Type="http://schemas.openxmlformats.org/officeDocument/2006/relationships/image" Target="../media/image3080.png"/><Relationship Id="rId19" Type="http://schemas.openxmlformats.org/officeDocument/2006/relationships/image" Target="../media/image3180.png"/><Relationship Id="rId31" Type="http://schemas.openxmlformats.org/officeDocument/2006/relationships/image" Target="../media/image3290.png"/><Relationship Id="rId4" Type="http://schemas.openxmlformats.org/officeDocument/2006/relationships/image" Target="../media/image2300.png"/><Relationship Id="rId9" Type="http://schemas.openxmlformats.org/officeDocument/2006/relationships/image" Target="../media/image3070.png"/><Relationship Id="rId14" Type="http://schemas.openxmlformats.org/officeDocument/2006/relationships/image" Target="../media/image3130.png"/><Relationship Id="rId22" Type="http://schemas.openxmlformats.org/officeDocument/2006/relationships/image" Target="../media/image3200.png"/><Relationship Id="rId27" Type="http://schemas.openxmlformats.org/officeDocument/2006/relationships/image" Target="../media/image3250.png"/><Relationship Id="rId30" Type="http://schemas.openxmlformats.org/officeDocument/2006/relationships/image" Target="../media/image3280.png"/><Relationship Id="rId35" Type="http://schemas.openxmlformats.org/officeDocument/2006/relationships/image" Target="../media/image3330.png"/><Relationship Id="rId8" Type="http://schemas.openxmlformats.org/officeDocument/2006/relationships/image" Target="../media/image3060.png"/><Relationship Id="rId3" Type="http://schemas.openxmlformats.org/officeDocument/2006/relationships/image" Target="../media/image303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9.png"/><Relationship Id="rId18" Type="http://schemas.openxmlformats.org/officeDocument/2006/relationships/image" Target="../media/image354.png"/><Relationship Id="rId26" Type="http://schemas.openxmlformats.org/officeDocument/2006/relationships/image" Target="../media/image363.png"/><Relationship Id="rId39" Type="http://schemas.openxmlformats.org/officeDocument/2006/relationships/image" Target="../media/image123.png"/><Relationship Id="rId21" Type="http://schemas.openxmlformats.org/officeDocument/2006/relationships/image" Target="../media/image113.png"/><Relationship Id="rId34" Type="http://schemas.openxmlformats.org/officeDocument/2006/relationships/image" Target="../media/image121.png"/><Relationship Id="rId42" Type="http://schemas.openxmlformats.org/officeDocument/2006/relationships/image" Target="../media/image124.png"/><Relationship Id="rId47" Type="http://schemas.openxmlformats.org/officeDocument/2006/relationships/image" Target="../media/image136.png"/><Relationship Id="rId50" Type="http://schemas.openxmlformats.org/officeDocument/2006/relationships/image" Target="../media/image146.png"/><Relationship Id="rId55" Type="http://schemas.openxmlformats.org/officeDocument/2006/relationships/image" Target="../media/image155.png"/><Relationship Id="rId7" Type="http://schemas.openxmlformats.org/officeDocument/2006/relationships/image" Target="../media/image343.png"/><Relationship Id="rId2" Type="http://schemas.openxmlformats.org/officeDocument/2006/relationships/image" Target="../media/image1061.png"/><Relationship Id="rId16" Type="http://schemas.openxmlformats.org/officeDocument/2006/relationships/image" Target="../media/image352.png"/><Relationship Id="rId11" Type="http://schemas.openxmlformats.org/officeDocument/2006/relationships/image" Target="../media/image347.png"/><Relationship Id="rId24" Type="http://schemas.openxmlformats.org/officeDocument/2006/relationships/image" Target="../media/image116.png"/><Relationship Id="rId32" Type="http://schemas.openxmlformats.org/officeDocument/2006/relationships/image" Target="../media/image425.png"/><Relationship Id="rId37" Type="http://schemas.openxmlformats.org/officeDocument/2006/relationships/image" Target="../media/image431.png"/><Relationship Id="rId40" Type="http://schemas.openxmlformats.org/officeDocument/2006/relationships/image" Target="../media/image1130.png"/><Relationship Id="rId45" Type="http://schemas.openxmlformats.org/officeDocument/2006/relationships/image" Target="../media/image131.png"/><Relationship Id="rId53" Type="http://schemas.openxmlformats.org/officeDocument/2006/relationships/image" Target="../media/image152.png"/><Relationship Id="rId5" Type="http://schemas.openxmlformats.org/officeDocument/2006/relationships/image" Target="../media/image107.png"/><Relationship Id="rId10" Type="http://schemas.openxmlformats.org/officeDocument/2006/relationships/image" Target="../media/image346.png"/><Relationship Id="rId19" Type="http://schemas.openxmlformats.org/officeDocument/2006/relationships/image" Target="../media/image112.png"/><Relationship Id="rId31" Type="http://schemas.openxmlformats.org/officeDocument/2006/relationships/image" Target="../media/image424.png"/><Relationship Id="rId44" Type="http://schemas.openxmlformats.org/officeDocument/2006/relationships/image" Target="../media/image127.png"/><Relationship Id="rId52" Type="http://schemas.openxmlformats.org/officeDocument/2006/relationships/image" Target="../media/image150.png"/><Relationship Id="rId4" Type="http://schemas.openxmlformats.org/officeDocument/2006/relationships/image" Target="../media/image340.png"/><Relationship Id="rId9" Type="http://schemas.openxmlformats.org/officeDocument/2006/relationships/image" Target="../media/image345.png"/><Relationship Id="rId14" Type="http://schemas.openxmlformats.org/officeDocument/2006/relationships/image" Target="../media/image350.png"/><Relationship Id="rId22" Type="http://schemas.openxmlformats.org/officeDocument/2006/relationships/image" Target="../media/image114.png"/><Relationship Id="rId27" Type="http://schemas.openxmlformats.org/officeDocument/2006/relationships/image" Target="../media/image118.png"/><Relationship Id="rId30" Type="http://schemas.openxmlformats.org/officeDocument/2006/relationships/image" Target="../media/image376.png"/><Relationship Id="rId35" Type="http://schemas.openxmlformats.org/officeDocument/2006/relationships/image" Target="../media/image428.png"/><Relationship Id="rId43" Type="http://schemas.openxmlformats.org/officeDocument/2006/relationships/image" Target="../media/image125.png"/><Relationship Id="rId48" Type="http://schemas.openxmlformats.org/officeDocument/2006/relationships/image" Target="../media/image139.png"/><Relationship Id="rId56" Type="http://schemas.openxmlformats.org/officeDocument/2006/relationships/image" Target="../media/image156.png"/><Relationship Id="rId8" Type="http://schemas.openxmlformats.org/officeDocument/2006/relationships/image" Target="../media/image109.png"/><Relationship Id="rId51" Type="http://schemas.openxmlformats.org/officeDocument/2006/relationships/image" Target="../media/image149.png"/><Relationship Id="rId3" Type="http://schemas.openxmlformats.org/officeDocument/2006/relationships/image" Target="../media/image339.png"/><Relationship Id="rId12" Type="http://schemas.openxmlformats.org/officeDocument/2006/relationships/image" Target="../media/image348.png"/><Relationship Id="rId17" Type="http://schemas.openxmlformats.org/officeDocument/2006/relationships/image" Target="../media/image353.png"/><Relationship Id="rId25" Type="http://schemas.openxmlformats.org/officeDocument/2006/relationships/image" Target="../media/image362.png"/><Relationship Id="rId33" Type="http://schemas.openxmlformats.org/officeDocument/2006/relationships/image" Target="../media/image120.png"/><Relationship Id="rId38" Type="http://schemas.openxmlformats.org/officeDocument/2006/relationships/image" Target="../media/image432.png"/><Relationship Id="rId46" Type="http://schemas.openxmlformats.org/officeDocument/2006/relationships/image" Target="../media/image132.png"/><Relationship Id="rId20" Type="http://schemas.openxmlformats.org/officeDocument/2006/relationships/image" Target="../media/image110.png"/><Relationship Id="rId41" Type="http://schemas.openxmlformats.org/officeDocument/2006/relationships/image" Target="../media/image1140.png"/><Relationship Id="rId54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image" Target="../media/image119.png"/><Relationship Id="rId36" Type="http://schemas.openxmlformats.org/officeDocument/2006/relationships/image" Target="../media/image122.png"/><Relationship Id="rId49" Type="http://schemas.openxmlformats.org/officeDocument/2006/relationships/image" Target="../media/image140.png"/><Relationship Id="rId57" Type="http://schemas.openxmlformats.org/officeDocument/2006/relationships/image" Target="../media/image1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png"/><Relationship Id="rId13" Type="http://schemas.openxmlformats.org/officeDocument/2006/relationships/image" Target="../media/image443.png"/><Relationship Id="rId3" Type="http://schemas.openxmlformats.org/officeDocument/2006/relationships/image" Target="../media/image367.png"/><Relationship Id="rId7" Type="http://schemas.openxmlformats.org/officeDocument/2006/relationships/image" Target="../media/image435.png"/><Relationship Id="rId12" Type="http://schemas.openxmlformats.org/officeDocument/2006/relationships/image" Target="../media/image442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5.png"/><Relationship Id="rId11" Type="http://schemas.openxmlformats.org/officeDocument/2006/relationships/image" Target="../media/image440.png"/><Relationship Id="rId5" Type="http://schemas.openxmlformats.org/officeDocument/2006/relationships/image" Target="../media/image369.png"/><Relationship Id="rId10" Type="http://schemas.openxmlformats.org/officeDocument/2006/relationships/image" Target="../media/image161.png"/><Relationship Id="rId4" Type="http://schemas.openxmlformats.org/officeDocument/2006/relationships/image" Target="../media/image158.png"/><Relationship Id="rId9" Type="http://schemas.openxmlformats.org/officeDocument/2006/relationships/image" Target="../media/image159.png"/><Relationship Id="rId14" Type="http://schemas.openxmlformats.org/officeDocument/2006/relationships/image" Target="../media/image4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8.png"/><Relationship Id="rId2" Type="http://schemas.openxmlformats.org/officeDocument/2006/relationships/image" Target="../media/image4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png"/><Relationship Id="rId13" Type="http://schemas.openxmlformats.org/officeDocument/2006/relationships/image" Target="../media/image1150.png"/><Relationship Id="rId18" Type="http://schemas.openxmlformats.org/officeDocument/2006/relationships/image" Target="../media/image467.png"/><Relationship Id="rId3" Type="http://schemas.openxmlformats.org/officeDocument/2006/relationships/image" Target="../media/image452.png"/><Relationship Id="rId21" Type="http://schemas.openxmlformats.org/officeDocument/2006/relationships/image" Target="../media/image470.png"/><Relationship Id="rId7" Type="http://schemas.openxmlformats.org/officeDocument/2006/relationships/image" Target="../media/image456.png"/><Relationship Id="rId12" Type="http://schemas.openxmlformats.org/officeDocument/2006/relationships/image" Target="../media/image461.png"/><Relationship Id="rId17" Type="http://schemas.openxmlformats.org/officeDocument/2006/relationships/image" Target="../media/image1160.png"/><Relationship Id="rId25" Type="http://schemas.openxmlformats.org/officeDocument/2006/relationships/image" Target="../media/image163.png"/><Relationship Id="rId2" Type="http://schemas.openxmlformats.org/officeDocument/2006/relationships/image" Target="../media/image451.png"/><Relationship Id="rId16" Type="http://schemas.openxmlformats.org/officeDocument/2006/relationships/image" Target="../media/image465.png"/><Relationship Id="rId20" Type="http://schemas.openxmlformats.org/officeDocument/2006/relationships/image" Target="../media/image4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5.png"/><Relationship Id="rId11" Type="http://schemas.openxmlformats.org/officeDocument/2006/relationships/image" Target="../media/image460.png"/><Relationship Id="rId24" Type="http://schemas.openxmlformats.org/officeDocument/2006/relationships/image" Target="../media/image473.png"/><Relationship Id="rId5" Type="http://schemas.openxmlformats.org/officeDocument/2006/relationships/image" Target="../media/image454.png"/><Relationship Id="rId15" Type="http://schemas.openxmlformats.org/officeDocument/2006/relationships/image" Target="../media/image464.png"/><Relationship Id="rId23" Type="http://schemas.openxmlformats.org/officeDocument/2006/relationships/image" Target="../media/image472.png"/><Relationship Id="rId10" Type="http://schemas.openxmlformats.org/officeDocument/2006/relationships/image" Target="../media/image459.png"/><Relationship Id="rId19" Type="http://schemas.openxmlformats.org/officeDocument/2006/relationships/image" Target="../media/image468.png"/><Relationship Id="rId4" Type="http://schemas.openxmlformats.org/officeDocument/2006/relationships/image" Target="../media/image453.png"/><Relationship Id="rId9" Type="http://schemas.openxmlformats.org/officeDocument/2006/relationships/image" Target="../media/image458.png"/><Relationship Id="rId14" Type="http://schemas.openxmlformats.org/officeDocument/2006/relationships/image" Target="../media/image463.png"/><Relationship Id="rId22" Type="http://schemas.openxmlformats.org/officeDocument/2006/relationships/image" Target="../media/image4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13" Type="http://schemas.openxmlformats.org/officeDocument/2006/relationships/image" Target="../media/image485.png"/><Relationship Id="rId3" Type="http://schemas.openxmlformats.org/officeDocument/2006/relationships/image" Target="../media/image475.png"/><Relationship Id="rId12" Type="http://schemas.openxmlformats.org/officeDocument/2006/relationships/image" Target="../media/image466.png"/><Relationship Id="rId7" Type="http://schemas.openxmlformats.org/officeDocument/2006/relationships/image" Target="../media/image479.png"/><Relationship Id="rId2" Type="http://schemas.openxmlformats.org/officeDocument/2006/relationships/image" Target="../media/image47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84.png"/><Relationship Id="rId6" Type="http://schemas.openxmlformats.org/officeDocument/2006/relationships/image" Target="../media/image478.png"/><Relationship Id="rId5" Type="http://schemas.openxmlformats.org/officeDocument/2006/relationships/image" Target="../media/image477.png"/><Relationship Id="rId15" Type="http://schemas.openxmlformats.org/officeDocument/2006/relationships/image" Target="../media/image487.png"/><Relationship Id="rId10" Type="http://schemas.openxmlformats.org/officeDocument/2006/relationships/image" Target="../media/image483.png"/><Relationship Id="rId4" Type="http://schemas.openxmlformats.org/officeDocument/2006/relationships/image" Target="../media/image476.png"/><Relationship Id="rId9" Type="http://schemas.openxmlformats.org/officeDocument/2006/relationships/image" Target="../media/image482.png"/><Relationship Id="rId14" Type="http://schemas.openxmlformats.org/officeDocument/2006/relationships/image" Target="../media/image4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11" Type="http://schemas.openxmlformats.org/officeDocument/2006/relationships/image" Target="../media/image13.png"/><Relationship Id="rId5" Type="http://schemas.openxmlformats.org/officeDocument/2006/relationships/image" Target="../media/image385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5.png"/><Relationship Id="rId26" Type="http://schemas.openxmlformats.org/officeDocument/2006/relationships/image" Target="../media/image166.png"/><Relationship Id="rId13" Type="http://schemas.openxmlformats.org/officeDocument/2006/relationships/image" Target="../media/image500.png"/><Relationship Id="rId3" Type="http://schemas.openxmlformats.org/officeDocument/2006/relationships/image" Target="../media/image489.png"/><Relationship Id="rId34" Type="http://schemas.openxmlformats.org/officeDocument/2006/relationships/image" Target="../media/image175.png"/><Relationship Id="rId7" Type="http://schemas.openxmlformats.org/officeDocument/2006/relationships/image" Target="../media/image494.png"/><Relationship Id="rId25" Type="http://schemas.openxmlformats.org/officeDocument/2006/relationships/image" Target="../media/image165.png"/><Relationship Id="rId12" Type="http://schemas.openxmlformats.org/officeDocument/2006/relationships/image" Target="../media/image499.png"/><Relationship Id="rId33" Type="http://schemas.openxmlformats.org/officeDocument/2006/relationships/image" Target="../media/image174.png"/><Relationship Id="rId2" Type="http://schemas.openxmlformats.org/officeDocument/2006/relationships/image" Target="../media/image488.png"/><Relationship Id="rId29" Type="http://schemas.openxmlformats.org/officeDocument/2006/relationships/image" Target="../media/image169.png"/><Relationship Id="rId16" Type="http://schemas.openxmlformats.org/officeDocument/2006/relationships/image" Target="../media/image5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3.png"/><Relationship Id="rId24" Type="http://schemas.openxmlformats.org/officeDocument/2006/relationships/image" Target="../media/image164.png"/><Relationship Id="rId11" Type="http://schemas.openxmlformats.org/officeDocument/2006/relationships/image" Target="../media/image498.png"/><Relationship Id="rId32" Type="http://schemas.openxmlformats.org/officeDocument/2006/relationships/image" Target="../media/image173.png"/><Relationship Id="rId5" Type="http://schemas.openxmlformats.org/officeDocument/2006/relationships/image" Target="../media/image492.png"/><Relationship Id="rId23" Type="http://schemas.openxmlformats.org/officeDocument/2006/relationships/image" Target="../media/image510.png"/><Relationship Id="rId28" Type="http://schemas.openxmlformats.org/officeDocument/2006/relationships/image" Target="../media/image168.png"/><Relationship Id="rId15" Type="http://schemas.openxmlformats.org/officeDocument/2006/relationships/image" Target="../media/image502.png"/><Relationship Id="rId36" Type="http://schemas.openxmlformats.org/officeDocument/2006/relationships/image" Target="../media/image177.png"/><Relationship Id="rId31" Type="http://schemas.openxmlformats.org/officeDocument/2006/relationships/image" Target="../media/image172.png"/><Relationship Id="rId4" Type="http://schemas.openxmlformats.org/officeDocument/2006/relationships/image" Target="../media/image491.png"/><Relationship Id="rId22" Type="http://schemas.openxmlformats.org/officeDocument/2006/relationships/image" Target="../media/image509.png"/><Relationship Id="rId27" Type="http://schemas.openxmlformats.org/officeDocument/2006/relationships/image" Target="../media/image167.png"/><Relationship Id="rId30" Type="http://schemas.openxmlformats.org/officeDocument/2006/relationships/image" Target="../media/image171.png"/><Relationship Id="rId14" Type="http://schemas.openxmlformats.org/officeDocument/2006/relationships/image" Target="../media/image501.png"/><Relationship Id="rId35" Type="http://schemas.openxmlformats.org/officeDocument/2006/relationships/image" Target="../media/image17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13" Type="http://schemas.openxmlformats.org/officeDocument/2006/relationships/image" Target="../media/image870.png"/><Relationship Id="rId18" Type="http://schemas.openxmlformats.org/officeDocument/2006/relationships/image" Target="../media/image189.png"/><Relationship Id="rId3" Type="http://schemas.openxmlformats.org/officeDocument/2006/relationships/image" Target="../media/image517.png"/><Relationship Id="rId7" Type="http://schemas.openxmlformats.org/officeDocument/2006/relationships/image" Target="../media/image810.png"/><Relationship Id="rId12" Type="http://schemas.openxmlformats.org/officeDocument/2006/relationships/image" Target="../media/image187.png"/><Relationship Id="rId17" Type="http://schemas.openxmlformats.org/officeDocument/2006/relationships/image" Target="../media/image920.png"/><Relationship Id="rId2" Type="http://schemas.openxmlformats.org/officeDocument/2006/relationships/image" Target="../media/image760.png"/><Relationship Id="rId16" Type="http://schemas.openxmlformats.org/officeDocument/2006/relationships/image" Target="../media/image910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0.png"/><Relationship Id="rId11" Type="http://schemas.openxmlformats.org/officeDocument/2006/relationships/image" Target="../media/image186.png"/><Relationship Id="rId5" Type="http://schemas.openxmlformats.org/officeDocument/2006/relationships/image" Target="../media/image780.png"/><Relationship Id="rId15" Type="http://schemas.openxmlformats.org/officeDocument/2006/relationships/image" Target="../media/image890.png"/><Relationship Id="rId10" Type="http://schemas.openxmlformats.org/officeDocument/2006/relationships/image" Target="../media/image185.png"/><Relationship Id="rId19" Type="http://schemas.openxmlformats.org/officeDocument/2006/relationships/image" Target="../media/image190.png"/><Relationship Id="rId4" Type="http://schemas.openxmlformats.org/officeDocument/2006/relationships/image" Target="../media/image770.png"/><Relationship Id="rId9" Type="http://schemas.openxmlformats.org/officeDocument/2006/relationships/image" Target="../media/image830.png"/><Relationship Id="rId14" Type="http://schemas.openxmlformats.org/officeDocument/2006/relationships/image" Target="../media/image18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18" Type="http://schemas.openxmlformats.org/officeDocument/2006/relationships/image" Target="../media/image178.png"/><Relationship Id="rId26" Type="http://schemas.openxmlformats.org/officeDocument/2006/relationships/image" Target="../media/image231.png"/><Relationship Id="rId3" Type="http://schemas.openxmlformats.org/officeDocument/2006/relationships/image" Target="../media/image193.png"/><Relationship Id="rId21" Type="http://schemas.openxmlformats.org/officeDocument/2006/relationships/image" Target="../media/image220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29.png"/><Relationship Id="rId2" Type="http://schemas.openxmlformats.org/officeDocument/2006/relationships/image" Target="../media/image192.png"/><Relationship Id="rId16" Type="http://schemas.openxmlformats.org/officeDocument/2006/relationships/image" Target="../media/image206.png"/><Relationship Id="rId20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28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23.png"/><Relationship Id="rId10" Type="http://schemas.openxmlformats.org/officeDocument/2006/relationships/image" Target="../media/image200.png"/><Relationship Id="rId19" Type="http://schemas.openxmlformats.org/officeDocument/2006/relationships/image" Target="../media/image179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13" Type="http://schemas.openxmlformats.org/officeDocument/2006/relationships/image" Target="../media/image181.png"/><Relationship Id="rId18" Type="http://schemas.openxmlformats.org/officeDocument/2006/relationships/image" Target="../media/image268.png"/><Relationship Id="rId26" Type="http://schemas.openxmlformats.org/officeDocument/2006/relationships/image" Target="../media/image182.png"/><Relationship Id="rId3" Type="http://schemas.openxmlformats.org/officeDocument/2006/relationships/image" Target="../media/image240.png"/><Relationship Id="rId21" Type="http://schemas.openxmlformats.org/officeDocument/2006/relationships/image" Target="../media/image271.png"/><Relationship Id="rId7" Type="http://schemas.openxmlformats.org/officeDocument/2006/relationships/image" Target="../media/image250.png"/><Relationship Id="rId12" Type="http://schemas.openxmlformats.org/officeDocument/2006/relationships/image" Target="../media/image262.png"/><Relationship Id="rId17" Type="http://schemas.openxmlformats.org/officeDocument/2006/relationships/image" Target="../media/image267.png"/><Relationship Id="rId25" Type="http://schemas.openxmlformats.org/officeDocument/2006/relationships/image" Target="../media/image289.png"/><Relationship Id="rId2" Type="http://schemas.openxmlformats.org/officeDocument/2006/relationships/image" Target="../media/image232.png"/><Relationship Id="rId16" Type="http://schemas.openxmlformats.org/officeDocument/2006/relationships/image" Target="../media/image266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11" Type="http://schemas.openxmlformats.org/officeDocument/2006/relationships/image" Target="../media/image261.png"/><Relationship Id="rId24" Type="http://schemas.openxmlformats.org/officeDocument/2006/relationships/image" Target="../media/image288.png"/><Relationship Id="rId5" Type="http://schemas.openxmlformats.org/officeDocument/2006/relationships/image" Target="../media/image247.png"/><Relationship Id="rId15" Type="http://schemas.openxmlformats.org/officeDocument/2006/relationships/image" Target="../media/image265.png"/><Relationship Id="rId23" Type="http://schemas.openxmlformats.org/officeDocument/2006/relationships/image" Target="../media/image278.png"/><Relationship Id="rId28" Type="http://schemas.openxmlformats.org/officeDocument/2006/relationships/image" Target="../media/image303.png"/><Relationship Id="rId10" Type="http://schemas.openxmlformats.org/officeDocument/2006/relationships/image" Target="../media/image260.png"/><Relationship Id="rId19" Type="http://schemas.openxmlformats.org/officeDocument/2006/relationships/image" Target="../media/image269.png"/><Relationship Id="rId4" Type="http://schemas.openxmlformats.org/officeDocument/2006/relationships/image" Target="../media/image246.png"/><Relationship Id="rId9" Type="http://schemas.openxmlformats.org/officeDocument/2006/relationships/image" Target="../media/image259.png"/><Relationship Id="rId14" Type="http://schemas.openxmlformats.org/officeDocument/2006/relationships/image" Target="../media/image264.png"/><Relationship Id="rId22" Type="http://schemas.openxmlformats.org/officeDocument/2006/relationships/image" Target="../media/image272.png"/><Relationship Id="rId27" Type="http://schemas.openxmlformats.org/officeDocument/2006/relationships/image" Target="../media/image18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png"/><Relationship Id="rId13" Type="http://schemas.openxmlformats.org/officeDocument/2006/relationships/image" Target="../media/image334.png"/><Relationship Id="rId18" Type="http://schemas.openxmlformats.org/officeDocument/2006/relationships/image" Target="../media/image351.png"/><Relationship Id="rId26" Type="http://schemas.openxmlformats.org/officeDocument/2006/relationships/image" Target="../media/image184.png"/><Relationship Id="rId3" Type="http://schemas.openxmlformats.org/officeDocument/2006/relationships/image" Target="../media/image306.png"/><Relationship Id="rId21" Type="http://schemas.openxmlformats.org/officeDocument/2006/relationships/image" Target="../media/image358.png"/><Relationship Id="rId7" Type="http://schemas.openxmlformats.org/officeDocument/2006/relationships/image" Target="../media/image314.png"/><Relationship Id="rId12" Type="http://schemas.openxmlformats.org/officeDocument/2006/relationships/image" Target="../media/image333.png"/><Relationship Id="rId17" Type="http://schemas.openxmlformats.org/officeDocument/2006/relationships/image" Target="../media/image344.png"/><Relationship Id="rId25" Type="http://schemas.openxmlformats.org/officeDocument/2006/relationships/image" Target="../media/image361.png"/><Relationship Id="rId2" Type="http://schemas.openxmlformats.org/officeDocument/2006/relationships/image" Target="../media/image304.png"/><Relationship Id="rId16" Type="http://schemas.openxmlformats.org/officeDocument/2006/relationships/image" Target="../media/image342.png"/><Relationship Id="rId20" Type="http://schemas.openxmlformats.org/officeDocument/2006/relationships/image" Target="../media/image3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3.png"/><Relationship Id="rId11" Type="http://schemas.openxmlformats.org/officeDocument/2006/relationships/image" Target="../media/image329.png"/><Relationship Id="rId24" Type="http://schemas.openxmlformats.org/officeDocument/2006/relationships/image" Target="../media/image288.png"/><Relationship Id="rId5" Type="http://schemas.openxmlformats.org/officeDocument/2006/relationships/image" Target="../media/image311.png"/><Relationship Id="rId15" Type="http://schemas.openxmlformats.org/officeDocument/2006/relationships/image" Target="../media/image341.png"/><Relationship Id="rId23" Type="http://schemas.openxmlformats.org/officeDocument/2006/relationships/image" Target="../media/image1832.png"/><Relationship Id="rId28" Type="http://schemas.openxmlformats.org/officeDocument/2006/relationships/image" Target="../media/image303.png"/><Relationship Id="rId10" Type="http://schemas.openxmlformats.org/officeDocument/2006/relationships/image" Target="../media/image327.png"/><Relationship Id="rId19" Type="http://schemas.openxmlformats.org/officeDocument/2006/relationships/image" Target="../media/image356.png"/><Relationship Id="rId4" Type="http://schemas.openxmlformats.org/officeDocument/2006/relationships/image" Target="../media/image309.png"/><Relationship Id="rId9" Type="http://schemas.openxmlformats.org/officeDocument/2006/relationships/image" Target="../media/image325.png"/><Relationship Id="rId14" Type="http://schemas.openxmlformats.org/officeDocument/2006/relationships/image" Target="../media/image338.png"/><Relationship Id="rId22" Type="http://schemas.openxmlformats.org/officeDocument/2006/relationships/image" Target="../media/image359.png"/><Relationship Id="rId27" Type="http://schemas.openxmlformats.org/officeDocument/2006/relationships/image" Target="../media/image2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png"/><Relationship Id="rId3" Type="http://schemas.openxmlformats.org/officeDocument/2006/relationships/image" Target="../media/image366.png"/><Relationship Id="rId7" Type="http://schemas.openxmlformats.org/officeDocument/2006/relationships/image" Target="../media/image372.png"/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370.png"/><Relationship Id="rId4" Type="http://schemas.openxmlformats.org/officeDocument/2006/relationships/image" Target="../media/image3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png"/><Relationship Id="rId13" Type="http://schemas.openxmlformats.org/officeDocument/2006/relationships/image" Target="../media/image388.png"/><Relationship Id="rId3" Type="http://schemas.openxmlformats.org/officeDocument/2006/relationships/image" Target="../media/image214.png"/><Relationship Id="rId7" Type="http://schemas.openxmlformats.org/officeDocument/2006/relationships/image" Target="../media/image381.png"/><Relationship Id="rId12" Type="http://schemas.openxmlformats.org/officeDocument/2006/relationships/image" Target="../media/image387.png"/><Relationship Id="rId2" Type="http://schemas.openxmlformats.org/officeDocument/2006/relationships/image" Target="../media/image3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386.png"/><Relationship Id="rId5" Type="http://schemas.openxmlformats.org/officeDocument/2006/relationships/image" Target="../media/image379.png"/><Relationship Id="rId10" Type="http://schemas.openxmlformats.org/officeDocument/2006/relationships/image" Target="../media/image384.png"/><Relationship Id="rId4" Type="http://schemas.openxmlformats.org/officeDocument/2006/relationships/image" Target="../media/image378.png"/><Relationship Id="rId9" Type="http://schemas.openxmlformats.org/officeDocument/2006/relationships/image" Target="../media/image383.png"/><Relationship Id="rId14" Type="http://schemas.openxmlformats.org/officeDocument/2006/relationships/image" Target="../media/image38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141.png"/><Relationship Id="rId7" Type="http://schemas.openxmlformats.org/officeDocument/2006/relationships/image" Target="../media/image1981.png"/><Relationship Id="rId2" Type="http://schemas.openxmlformats.org/officeDocument/2006/relationships/image" Target="../media/image15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71.png"/><Relationship Id="rId5" Type="http://schemas.openxmlformats.org/officeDocument/2006/relationships/image" Target="../media/image263.png"/><Relationship Id="rId4" Type="http://schemas.openxmlformats.org/officeDocument/2006/relationships/image" Target="../media/image1590.png"/><Relationship Id="rId9" Type="http://schemas.openxmlformats.org/officeDocument/2006/relationships/image" Target="../media/image36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png"/><Relationship Id="rId3" Type="http://schemas.openxmlformats.org/officeDocument/2006/relationships/image" Target="../media/image391.png"/><Relationship Id="rId7" Type="http://schemas.openxmlformats.org/officeDocument/2006/relationships/image" Target="../media/image398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7.png"/><Relationship Id="rId11" Type="http://schemas.openxmlformats.org/officeDocument/2006/relationships/image" Target="../media/image402.png"/><Relationship Id="rId5" Type="http://schemas.openxmlformats.org/officeDocument/2006/relationships/image" Target="../media/image396.png"/><Relationship Id="rId10" Type="http://schemas.openxmlformats.org/officeDocument/2006/relationships/image" Target="../media/image401.png"/><Relationship Id="rId4" Type="http://schemas.openxmlformats.org/officeDocument/2006/relationships/image" Target="../media/image392.png"/><Relationship Id="rId9" Type="http://schemas.openxmlformats.org/officeDocument/2006/relationships/image" Target="../media/image36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3" Type="http://schemas.openxmlformats.org/officeDocument/2006/relationships/image" Target="../media/image404.png"/><Relationship Id="rId7" Type="http://schemas.openxmlformats.org/officeDocument/2006/relationships/image" Target="../media/image414.png"/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3.png"/><Relationship Id="rId11" Type="http://schemas.openxmlformats.org/officeDocument/2006/relationships/image" Target="../media/image418.png"/><Relationship Id="rId5" Type="http://schemas.openxmlformats.org/officeDocument/2006/relationships/image" Target="../media/image412.png"/><Relationship Id="rId10" Type="http://schemas.openxmlformats.org/officeDocument/2006/relationships/image" Target="../media/image417.png"/><Relationship Id="rId4" Type="http://schemas.openxmlformats.org/officeDocument/2006/relationships/image" Target="../media/image411.png"/><Relationship Id="rId9" Type="http://schemas.openxmlformats.org/officeDocument/2006/relationships/image" Target="../media/image41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0.png"/><Relationship Id="rId3" Type="http://schemas.openxmlformats.org/officeDocument/2006/relationships/image" Target="../media/image410.png"/><Relationship Id="rId21" Type="http://schemas.openxmlformats.org/officeDocument/2006/relationships/image" Target="../media/image405.png"/><Relationship Id="rId12" Type="http://schemas.openxmlformats.org/officeDocument/2006/relationships/image" Target="../media/image395.png"/><Relationship Id="rId25" Type="http://schemas.openxmlformats.org/officeDocument/2006/relationships/image" Target="../media/image5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94.png"/><Relationship Id="rId24" Type="http://schemas.openxmlformats.org/officeDocument/2006/relationships/image" Target="../media/image408.png"/><Relationship Id="rId23" Type="http://schemas.openxmlformats.org/officeDocument/2006/relationships/image" Target="../media/image407.png"/><Relationship Id="rId10" Type="http://schemas.openxmlformats.org/officeDocument/2006/relationships/image" Target="../media/image393.png"/><Relationship Id="rId14" Type="http://schemas.openxmlformats.org/officeDocument/2006/relationships/image" Target="../media/image15.png"/><Relationship Id="rId22" Type="http://schemas.openxmlformats.org/officeDocument/2006/relationships/image" Target="../media/image40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434.png"/><Relationship Id="rId7" Type="http://schemas.openxmlformats.org/officeDocument/2006/relationships/chart" Target="../charts/chart1.xml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5" Type="http://schemas.openxmlformats.org/officeDocument/2006/relationships/image" Target="../media/image438.png"/><Relationship Id="rId4" Type="http://schemas.openxmlformats.org/officeDocument/2006/relationships/image" Target="../media/image437.png"/><Relationship Id="rId9" Type="http://schemas.openxmlformats.org/officeDocument/2006/relationships/image" Target="../media/image4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png"/><Relationship Id="rId3" Type="http://schemas.openxmlformats.org/officeDocument/2006/relationships/image" Target="../media/image4110.png"/><Relationship Id="rId7" Type="http://schemas.openxmlformats.org/officeDocument/2006/relationships/image" Target="../media/image4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6.png"/><Relationship Id="rId5" Type="http://schemas.openxmlformats.org/officeDocument/2006/relationships/image" Target="../media/image421.png"/><Relationship Id="rId4" Type="http://schemas.openxmlformats.org/officeDocument/2006/relationships/image" Target="../media/image4180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7.png"/><Relationship Id="rId2" Type="http://schemas.openxmlformats.org/officeDocument/2006/relationships/image" Target="../media/image4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9.png"/><Relationship Id="rId5" Type="http://schemas.openxmlformats.org/officeDocument/2006/relationships/image" Target="../media/image48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13" Type="http://schemas.openxmlformats.org/officeDocument/2006/relationships/image" Target="../media/image513.png"/><Relationship Id="rId7" Type="http://schemas.openxmlformats.org/officeDocument/2006/relationships/image" Target="../media/image506.png"/><Relationship Id="rId12" Type="http://schemas.openxmlformats.org/officeDocument/2006/relationships/image" Target="../media/image512.png"/><Relationship Id="rId17" Type="http://schemas.openxmlformats.org/officeDocument/2006/relationships/image" Target="../media/image520.png"/><Relationship Id="rId16" Type="http://schemas.openxmlformats.org/officeDocument/2006/relationships/image" Target="../media/image5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5.png"/><Relationship Id="rId11" Type="http://schemas.openxmlformats.org/officeDocument/2006/relationships/image" Target="../media/image496.png"/><Relationship Id="rId15" Type="http://schemas.openxmlformats.org/officeDocument/2006/relationships/image" Target="../media/image515.png"/><Relationship Id="rId10" Type="http://schemas.openxmlformats.org/officeDocument/2006/relationships/image" Target="../media/image490.png"/><Relationship Id="rId9" Type="http://schemas.openxmlformats.org/officeDocument/2006/relationships/image" Target="../media/image462.png"/><Relationship Id="rId14" Type="http://schemas.openxmlformats.org/officeDocument/2006/relationships/image" Target="../media/image5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13" Type="http://schemas.openxmlformats.org/officeDocument/2006/relationships/image" Target="../media/image1640.png"/><Relationship Id="rId18" Type="http://schemas.openxmlformats.org/officeDocument/2006/relationships/image" Target="../media/image1690.png"/><Relationship Id="rId3" Type="http://schemas.openxmlformats.org/officeDocument/2006/relationships/image" Target="../media/image1210.png"/><Relationship Id="rId21" Type="http://schemas.openxmlformats.org/officeDocument/2006/relationships/image" Target="../media/image1731.png"/><Relationship Id="rId7" Type="http://schemas.openxmlformats.org/officeDocument/2006/relationships/image" Target="../media/image1250.png"/><Relationship Id="rId12" Type="http://schemas.openxmlformats.org/officeDocument/2006/relationships/image" Target="../media/image1630.png"/><Relationship Id="rId17" Type="http://schemas.openxmlformats.org/officeDocument/2006/relationships/image" Target="../media/image1680.png"/><Relationship Id="rId25" Type="http://schemas.openxmlformats.org/officeDocument/2006/relationships/image" Target="../media/image400.png"/><Relationship Id="rId2" Type="http://schemas.openxmlformats.org/officeDocument/2006/relationships/image" Target="../media/image1190.png"/><Relationship Id="rId16" Type="http://schemas.openxmlformats.org/officeDocument/2006/relationships/image" Target="../media/image1670.png"/><Relationship Id="rId20" Type="http://schemas.openxmlformats.org/officeDocument/2006/relationships/image" Target="../media/image17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0.png"/><Relationship Id="rId11" Type="http://schemas.openxmlformats.org/officeDocument/2006/relationships/image" Target="../media/image1540.png"/><Relationship Id="rId24" Type="http://schemas.openxmlformats.org/officeDocument/2006/relationships/image" Target="../media/image497.png"/><Relationship Id="rId5" Type="http://schemas.openxmlformats.org/officeDocument/2006/relationships/image" Target="../media/image1230.png"/><Relationship Id="rId15" Type="http://schemas.openxmlformats.org/officeDocument/2006/relationships/image" Target="../media/image1660.png"/><Relationship Id="rId23" Type="http://schemas.openxmlformats.org/officeDocument/2006/relationships/image" Target="../media/image1752.png"/><Relationship Id="rId28" Type="http://schemas.openxmlformats.org/officeDocument/2006/relationships/image" Target="../media/image1730.png"/><Relationship Id="rId10" Type="http://schemas.openxmlformats.org/officeDocument/2006/relationships/image" Target="../media/image1390.png"/><Relationship Id="rId19" Type="http://schemas.openxmlformats.org/officeDocument/2006/relationships/image" Target="../media/image1711.png"/><Relationship Id="rId4" Type="http://schemas.openxmlformats.org/officeDocument/2006/relationships/image" Target="../media/image1221.png"/><Relationship Id="rId9" Type="http://schemas.openxmlformats.org/officeDocument/2006/relationships/image" Target="../media/image1360.png"/><Relationship Id="rId14" Type="http://schemas.openxmlformats.org/officeDocument/2006/relationships/image" Target="../media/image1650.png"/><Relationship Id="rId22" Type="http://schemas.openxmlformats.org/officeDocument/2006/relationships/image" Target="../media/image174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3.png"/><Relationship Id="rId3" Type="http://schemas.openxmlformats.org/officeDocument/2006/relationships/image" Target="../media/image508.png"/><Relationship Id="rId7" Type="http://schemas.openxmlformats.org/officeDocument/2006/relationships/image" Target="../media/image522.png"/><Relationship Id="rId2" Type="http://schemas.openxmlformats.org/officeDocument/2006/relationships/image" Target="../media/image5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1.png"/><Relationship Id="rId11" Type="http://schemas.openxmlformats.org/officeDocument/2006/relationships/image" Target="../media/image402.png"/><Relationship Id="rId5" Type="http://schemas.openxmlformats.org/officeDocument/2006/relationships/image" Target="../media/image396.png"/><Relationship Id="rId10" Type="http://schemas.openxmlformats.org/officeDocument/2006/relationships/image" Target="../media/image525.png"/><Relationship Id="rId4" Type="http://schemas.openxmlformats.org/officeDocument/2006/relationships/image" Target="../media/image511.png"/><Relationship Id="rId9" Type="http://schemas.openxmlformats.org/officeDocument/2006/relationships/image" Target="../media/image5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7.png"/><Relationship Id="rId7" Type="http://schemas.openxmlformats.org/officeDocument/2006/relationships/image" Target="../media/image530.png"/><Relationship Id="rId2" Type="http://schemas.openxmlformats.org/officeDocument/2006/relationships/image" Target="../media/image5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9.png"/><Relationship Id="rId5" Type="http://schemas.openxmlformats.org/officeDocument/2006/relationships/image" Target="../media/image426.png"/><Relationship Id="rId4" Type="http://schemas.openxmlformats.org/officeDocument/2006/relationships/image" Target="../media/image5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3.png"/><Relationship Id="rId2" Type="http://schemas.openxmlformats.org/officeDocument/2006/relationships/image" Target="../media/image5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5.png"/><Relationship Id="rId5" Type="http://schemas.openxmlformats.org/officeDocument/2006/relationships/image" Target="../media/image534.png"/><Relationship Id="rId4" Type="http://schemas.openxmlformats.org/officeDocument/2006/relationships/image" Target="../media/image44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13" Type="http://schemas.openxmlformats.org/officeDocument/2006/relationships/image" Target="../media/image1862.png"/><Relationship Id="rId18" Type="http://schemas.openxmlformats.org/officeDocument/2006/relationships/image" Target="../media/image1920.png"/><Relationship Id="rId3" Type="http://schemas.openxmlformats.org/officeDocument/2006/relationships/image" Target="../media/image1751.png"/><Relationship Id="rId7" Type="http://schemas.openxmlformats.org/officeDocument/2006/relationships/image" Target="../media/image1791.png"/><Relationship Id="rId12" Type="http://schemas.openxmlformats.org/officeDocument/2006/relationships/image" Target="../media/image1852.png"/><Relationship Id="rId17" Type="http://schemas.openxmlformats.org/officeDocument/2006/relationships/image" Target="../media/image1910.png"/><Relationship Id="rId2" Type="http://schemas.openxmlformats.org/officeDocument/2006/relationships/image" Target="../media/image1741.png"/><Relationship Id="rId16" Type="http://schemas.openxmlformats.org/officeDocument/2006/relationships/image" Target="../media/image1890.png"/><Relationship Id="rId20" Type="http://schemas.openxmlformats.org/officeDocument/2006/relationships/image" Target="../media/image1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0.png"/><Relationship Id="rId11" Type="http://schemas.openxmlformats.org/officeDocument/2006/relationships/image" Target="../media/image1842.png"/><Relationship Id="rId5" Type="http://schemas.openxmlformats.org/officeDocument/2006/relationships/image" Target="../media/image1771.png"/><Relationship Id="rId15" Type="http://schemas.openxmlformats.org/officeDocument/2006/relationships/image" Target="../media/image1881.png"/><Relationship Id="rId10" Type="http://schemas.openxmlformats.org/officeDocument/2006/relationships/image" Target="../media/image1831.png"/><Relationship Id="rId19" Type="http://schemas.openxmlformats.org/officeDocument/2006/relationships/image" Target="../media/image1930.png"/><Relationship Id="rId4" Type="http://schemas.openxmlformats.org/officeDocument/2006/relationships/image" Target="../media/image1761.png"/><Relationship Id="rId9" Type="http://schemas.openxmlformats.org/officeDocument/2006/relationships/image" Target="../media/image1820.png"/><Relationship Id="rId14" Type="http://schemas.openxmlformats.org/officeDocument/2006/relationships/image" Target="../media/image187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0.png"/><Relationship Id="rId3" Type="http://schemas.openxmlformats.org/officeDocument/2006/relationships/image" Target="../media/image16.png"/><Relationship Id="rId21" Type="http://schemas.openxmlformats.org/officeDocument/2006/relationships/image" Target="../media/image20.png"/><Relationship Id="rId12" Type="http://schemas.openxmlformats.org/officeDocument/2006/relationships/image" Target="../media/image16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09.png"/><Relationship Id="rId15" Type="http://schemas.openxmlformats.org/officeDocument/2006/relationships/image" Target="../media/image19.png"/><Relationship Id="rId4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0.png"/><Relationship Id="rId13" Type="http://schemas.openxmlformats.org/officeDocument/2006/relationships/image" Target="../media/image2120.png"/><Relationship Id="rId18" Type="http://schemas.openxmlformats.org/officeDocument/2006/relationships/image" Target="../media/image2230.png"/><Relationship Id="rId26" Type="http://schemas.openxmlformats.org/officeDocument/2006/relationships/image" Target="../media/image2611.png"/><Relationship Id="rId3" Type="http://schemas.openxmlformats.org/officeDocument/2006/relationships/image" Target="../media/image1961.png"/><Relationship Id="rId21" Type="http://schemas.openxmlformats.org/officeDocument/2006/relationships/image" Target="../media/image2400.png"/><Relationship Id="rId7" Type="http://schemas.openxmlformats.org/officeDocument/2006/relationships/image" Target="../media/image536.png"/><Relationship Id="rId12" Type="http://schemas.openxmlformats.org/officeDocument/2006/relationships/image" Target="../media/image2060.png"/><Relationship Id="rId17" Type="http://schemas.openxmlformats.org/officeDocument/2006/relationships/image" Target="../media/image2210.png"/><Relationship Id="rId25" Type="http://schemas.openxmlformats.org/officeDocument/2006/relationships/image" Target="../media/image2600.png"/><Relationship Id="rId2" Type="http://schemas.openxmlformats.org/officeDocument/2006/relationships/image" Target="../media/image300.png"/><Relationship Id="rId16" Type="http://schemas.openxmlformats.org/officeDocument/2006/relationships/image" Target="../media/image2200.png"/><Relationship Id="rId20" Type="http://schemas.openxmlformats.org/officeDocument/2006/relationships/image" Target="../media/image2320.png"/><Relationship Id="rId29" Type="http://schemas.openxmlformats.org/officeDocument/2006/relationships/image" Target="../media/image26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90.png"/><Relationship Id="rId11" Type="http://schemas.openxmlformats.org/officeDocument/2006/relationships/image" Target="../media/image2051.png"/><Relationship Id="rId24" Type="http://schemas.openxmlformats.org/officeDocument/2006/relationships/image" Target="../media/image2590.png"/><Relationship Id="rId5" Type="http://schemas.openxmlformats.org/officeDocument/2006/relationships/image" Target="../media/image1980.png"/><Relationship Id="rId15" Type="http://schemas.openxmlformats.org/officeDocument/2006/relationships/image" Target="../media/image2190.png"/><Relationship Id="rId23" Type="http://schemas.openxmlformats.org/officeDocument/2006/relationships/image" Target="../media/image2580.png"/><Relationship Id="rId28" Type="http://schemas.openxmlformats.org/officeDocument/2006/relationships/image" Target="../media/image2630.png"/><Relationship Id="rId10" Type="http://schemas.openxmlformats.org/officeDocument/2006/relationships/image" Target="../media/image2041.png"/><Relationship Id="rId19" Type="http://schemas.openxmlformats.org/officeDocument/2006/relationships/image" Target="../media/image2311.png"/><Relationship Id="rId4" Type="http://schemas.openxmlformats.org/officeDocument/2006/relationships/image" Target="../media/image1970.png"/><Relationship Id="rId9" Type="http://schemas.openxmlformats.org/officeDocument/2006/relationships/image" Target="../media/image2031.png"/><Relationship Id="rId14" Type="http://schemas.openxmlformats.org/officeDocument/2006/relationships/image" Target="../media/image2140.png"/><Relationship Id="rId22" Type="http://schemas.openxmlformats.org/officeDocument/2006/relationships/image" Target="../media/image2500.png"/><Relationship Id="rId27" Type="http://schemas.openxmlformats.org/officeDocument/2006/relationships/image" Target="../media/image2620.png"/><Relationship Id="rId30" Type="http://schemas.openxmlformats.org/officeDocument/2006/relationships/image" Target="../media/image265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0.png"/><Relationship Id="rId13" Type="http://schemas.openxmlformats.org/officeDocument/2006/relationships/image" Target="../media/image3710.png"/><Relationship Id="rId18" Type="http://schemas.openxmlformats.org/officeDocument/2006/relationships/image" Target="../media/image3780.png"/><Relationship Id="rId26" Type="http://schemas.openxmlformats.org/officeDocument/2006/relationships/image" Target="../media/image3860.png"/><Relationship Id="rId3" Type="http://schemas.openxmlformats.org/officeDocument/2006/relationships/image" Target="../media/image2661.png"/><Relationship Id="rId21" Type="http://schemas.openxmlformats.org/officeDocument/2006/relationships/image" Target="../media/image3800.png"/><Relationship Id="rId7" Type="http://schemas.openxmlformats.org/officeDocument/2006/relationships/image" Target="../media/image2701.png"/><Relationship Id="rId12" Type="http://schemas.openxmlformats.org/officeDocument/2006/relationships/image" Target="../media/image3700.png"/><Relationship Id="rId17" Type="http://schemas.openxmlformats.org/officeDocument/2006/relationships/image" Target="../media/image3770.png"/><Relationship Id="rId25" Type="http://schemas.openxmlformats.org/officeDocument/2006/relationships/image" Target="../media/image3840.png"/><Relationship Id="rId2" Type="http://schemas.openxmlformats.org/officeDocument/2006/relationships/image" Target="../media/image300.png"/><Relationship Id="rId16" Type="http://schemas.openxmlformats.org/officeDocument/2006/relationships/image" Target="../media/image3740.png"/><Relationship Id="rId20" Type="http://schemas.openxmlformats.org/officeDocument/2006/relationships/image" Target="../media/image25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90.png"/><Relationship Id="rId11" Type="http://schemas.openxmlformats.org/officeDocument/2006/relationships/image" Target="../media/image3291.png"/><Relationship Id="rId24" Type="http://schemas.openxmlformats.org/officeDocument/2006/relationships/image" Target="../media/image3830.png"/><Relationship Id="rId5" Type="http://schemas.openxmlformats.org/officeDocument/2006/relationships/image" Target="../media/image2680.png"/><Relationship Id="rId15" Type="http://schemas.openxmlformats.org/officeDocument/2006/relationships/image" Target="../media/image3730.png"/><Relationship Id="rId23" Type="http://schemas.openxmlformats.org/officeDocument/2006/relationships/image" Target="../media/image3820.png"/><Relationship Id="rId28" Type="http://schemas.openxmlformats.org/officeDocument/2006/relationships/image" Target="../media/image3880.png"/><Relationship Id="rId10" Type="http://schemas.openxmlformats.org/officeDocument/2006/relationships/image" Target="../media/image2881.png"/><Relationship Id="rId19" Type="http://schemas.openxmlformats.org/officeDocument/2006/relationships/image" Target="../media/image3790.png"/><Relationship Id="rId4" Type="http://schemas.openxmlformats.org/officeDocument/2006/relationships/image" Target="../media/image2671.png"/><Relationship Id="rId9" Type="http://schemas.openxmlformats.org/officeDocument/2006/relationships/image" Target="../media/image2720.png"/><Relationship Id="rId14" Type="http://schemas.openxmlformats.org/officeDocument/2006/relationships/image" Target="../media/image3720.png"/><Relationship Id="rId22" Type="http://schemas.openxmlformats.org/officeDocument/2006/relationships/image" Target="../media/image3810.png"/><Relationship Id="rId27" Type="http://schemas.openxmlformats.org/officeDocument/2006/relationships/image" Target="../media/image387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1.png"/><Relationship Id="rId13" Type="http://schemas.openxmlformats.org/officeDocument/2006/relationships/image" Target="../media/image4020.png"/><Relationship Id="rId3" Type="http://schemas.openxmlformats.org/officeDocument/2006/relationships/image" Target="../media/image3900.png"/><Relationship Id="rId7" Type="http://schemas.openxmlformats.org/officeDocument/2006/relationships/image" Target="../media/image1990.png"/><Relationship Id="rId12" Type="http://schemas.openxmlformats.org/officeDocument/2006/relationships/image" Target="../media/image4010.png"/><Relationship Id="rId2" Type="http://schemas.openxmlformats.org/officeDocument/2006/relationships/image" Target="../media/image3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60.png"/><Relationship Id="rId11" Type="http://schemas.openxmlformats.org/officeDocument/2006/relationships/image" Target="../media/image3990.png"/><Relationship Id="rId5" Type="http://schemas.openxmlformats.org/officeDocument/2006/relationships/image" Target="../media/image3920.png"/><Relationship Id="rId10" Type="http://schemas.openxmlformats.org/officeDocument/2006/relationships/image" Target="../media/image3980.png"/><Relationship Id="rId4" Type="http://schemas.openxmlformats.org/officeDocument/2006/relationships/image" Target="../media/image3910.png"/><Relationship Id="rId9" Type="http://schemas.openxmlformats.org/officeDocument/2006/relationships/image" Target="../media/image3970.png"/><Relationship Id="rId14" Type="http://schemas.openxmlformats.org/officeDocument/2006/relationships/image" Target="../media/image40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90.png"/><Relationship Id="rId7" Type="http://schemas.openxmlformats.org/officeDocument/2006/relationships/image" Target="../media/image419.png"/><Relationship Id="rId12" Type="http://schemas.openxmlformats.org/officeDocument/2006/relationships/image" Target="../media/image21.png"/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23.png"/><Relationship Id="rId15" Type="http://schemas.openxmlformats.org/officeDocument/2006/relationships/image" Target="../media/image23.png"/><Relationship Id="rId10" Type="http://schemas.openxmlformats.org/officeDocument/2006/relationships/image" Target="../media/image422.png"/><Relationship Id="rId9" Type="http://schemas.openxmlformats.org/officeDocument/2006/relationships/image" Target="../media/image80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41.png"/><Relationship Id="rId18" Type="http://schemas.openxmlformats.org/officeDocument/2006/relationships/image" Target="../media/image143.png"/><Relationship Id="rId26" Type="http://schemas.openxmlformats.org/officeDocument/2006/relationships/image" Target="../media/image2511.png"/><Relationship Id="rId3" Type="http://schemas.openxmlformats.org/officeDocument/2006/relationships/image" Target="../media/image2310.png"/><Relationship Id="rId21" Type="http://schemas.openxmlformats.org/officeDocument/2006/relationships/image" Target="../media/image234.png"/><Relationship Id="rId7" Type="http://schemas.openxmlformats.org/officeDocument/2006/relationships/image" Target="../media/image128.png"/><Relationship Id="rId12" Type="http://schemas.openxmlformats.org/officeDocument/2006/relationships/image" Target="../media/image135.png"/><Relationship Id="rId17" Type="http://schemas.openxmlformats.org/officeDocument/2006/relationships/image" Target="../media/image142.png"/><Relationship Id="rId25" Type="http://schemas.openxmlformats.org/officeDocument/2006/relationships/image" Target="../media/image15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3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34.png"/><Relationship Id="rId24" Type="http://schemas.openxmlformats.org/officeDocument/2006/relationships/image" Target="../media/image244.png"/><Relationship Id="rId5" Type="http://schemas.openxmlformats.org/officeDocument/2006/relationships/image" Target="../media/image126.png"/><Relationship Id="rId15" Type="http://schemas.openxmlformats.org/officeDocument/2006/relationships/image" Target="../media/image138.png"/><Relationship Id="rId23" Type="http://schemas.openxmlformats.org/officeDocument/2006/relationships/image" Target="../media/image148.png"/><Relationship Id="rId10" Type="http://schemas.openxmlformats.org/officeDocument/2006/relationships/image" Target="../media/image133.png"/><Relationship Id="rId19" Type="http://schemas.openxmlformats.org/officeDocument/2006/relationships/image" Target="../media/image144.png"/><Relationship Id="rId4" Type="http://schemas.openxmlformats.org/officeDocument/2006/relationships/image" Target="../media/image24.png"/><Relationship Id="rId9" Type="http://schemas.openxmlformats.org/officeDocument/2006/relationships/image" Target="../media/image130.png"/><Relationship Id="rId14" Type="http://schemas.openxmlformats.org/officeDocument/2006/relationships/image" Target="../media/image137.png"/><Relationship Id="rId22" Type="http://schemas.openxmlformats.org/officeDocument/2006/relationships/image" Target="../media/image1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1" Type="http://schemas.openxmlformats.org/officeDocument/2006/relationships/image" Target="../media/image26.png"/><Relationship Id="rId34" Type="http://schemas.openxmlformats.org/officeDocument/2006/relationships/image" Target="../media/image32.png"/><Relationship Id="rId25" Type="http://schemas.openxmlformats.org/officeDocument/2006/relationships/image" Target="../media/image230.png"/><Relationship Id="rId33" Type="http://schemas.openxmlformats.org/officeDocument/2006/relationships/image" Target="../media/image31.png"/><Relationship Id="rId2" Type="http://schemas.openxmlformats.org/officeDocument/2006/relationships/image" Target="../media/image160.png"/><Relationship Id="rId20" Type="http://schemas.openxmlformats.org/officeDocument/2006/relationships/image" Target="../media/image180.png"/><Relationship Id="rId29" Type="http://schemas.openxmlformats.org/officeDocument/2006/relationships/image" Target="../media/image2711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225.png"/><Relationship Id="rId32" Type="http://schemas.openxmlformats.org/officeDocument/2006/relationships/image" Target="../media/image30.png"/><Relationship Id="rId23" Type="http://schemas.openxmlformats.org/officeDocument/2006/relationships/image" Target="../media/image213.png"/><Relationship Id="rId28" Type="http://schemas.openxmlformats.org/officeDocument/2006/relationships/image" Target="../media/image2610.png"/><Relationship Id="rId19" Type="http://schemas.openxmlformats.org/officeDocument/2006/relationships/image" Target="../media/image439.png"/><Relationship Id="rId31" Type="http://schemas.openxmlformats.org/officeDocument/2006/relationships/image" Target="../media/image29.png"/><Relationship Id="rId4" Type="http://schemas.openxmlformats.org/officeDocument/2006/relationships/image" Target="../media/image117.png"/><Relationship Id="rId22" Type="http://schemas.openxmlformats.org/officeDocument/2006/relationships/image" Target="../media/image27.png"/><Relationship Id="rId27" Type="http://schemas.openxmlformats.org/officeDocument/2006/relationships/image" Target="../media/image2510.png"/><Relationship Id="rId30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34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 descr="C:\Users\Vyacheslav\Desktop\branch_electrical_circuits_wiring_s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13" y="3196549"/>
            <a:ext cx="47148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Прямоугольник 46"/>
          <p:cNvSpPr/>
          <p:nvPr/>
        </p:nvSpPr>
        <p:spPr>
          <a:xfrm>
            <a:off x="1974522" y="351801"/>
            <a:ext cx="5014049" cy="3388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0" dirty="0">
                <a:solidFill>
                  <a:schemeClr val="tx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Электрические</a:t>
            </a:r>
          </a:p>
          <a:p>
            <a:pPr algn="ctr"/>
            <a:r>
              <a:rPr lang="ru-RU" sz="6000" dirty="0">
                <a:solidFill>
                  <a:schemeClr val="tx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 цепи </a:t>
            </a:r>
            <a:r>
              <a:rPr lang="ru-RU" sz="6000" dirty="0" smtClean="0">
                <a:solidFill>
                  <a:schemeClr val="tx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переменного</a:t>
            </a:r>
            <a:endParaRPr lang="ru-RU" sz="6000" dirty="0">
              <a:solidFill>
                <a:schemeClr val="tx1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abriola" pitchFamily="82" charset="0"/>
            </a:endParaRPr>
          </a:p>
          <a:p>
            <a:pPr algn="ctr"/>
            <a:r>
              <a:rPr lang="ru-RU" sz="6000" dirty="0">
                <a:solidFill>
                  <a:schemeClr val="tx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тока</a:t>
            </a:r>
          </a:p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8" name="Прямая соединительная линия 47"/>
          <p:cNvCxnSpPr>
            <a:stCxn id="87" idx="2"/>
          </p:cNvCxnSpPr>
          <p:nvPr/>
        </p:nvCxnSpPr>
        <p:spPr>
          <a:xfrm flipH="1" flipV="1">
            <a:off x="2011543" y="3786777"/>
            <a:ext cx="2357667" cy="746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4506237" y="370457"/>
            <a:ext cx="2427106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5400000">
            <a:off x="2914331" y="-569352"/>
            <a:ext cx="0" cy="187961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 rot="16200000">
            <a:off x="3968032" y="-60109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9" name="Группа 58"/>
          <p:cNvGrpSpPr/>
          <p:nvPr/>
        </p:nvGrpSpPr>
        <p:grpSpPr>
          <a:xfrm rot="16200000" flipH="1">
            <a:off x="1680288" y="853801"/>
            <a:ext cx="648072" cy="288032"/>
            <a:chOff x="6009192" y="3049765"/>
            <a:chExt cx="648072" cy="288032"/>
          </a:xfrm>
        </p:grpSpPr>
        <p:sp>
          <p:nvSpPr>
            <p:cNvPr id="60" name="Дуга 59"/>
            <p:cNvSpPr/>
            <p:nvPr/>
          </p:nvSpPr>
          <p:spPr>
            <a:xfrm>
              <a:off x="6009192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/>
            <p:cNvSpPr/>
            <p:nvPr/>
          </p:nvSpPr>
          <p:spPr>
            <a:xfrm>
              <a:off x="6225216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Дуга 61"/>
            <p:cNvSpPr/>
            <p:nvPr/>
          </p:nvSpPr>
          <p:spPr>
            <a:xfrm>
              <a:off x="6441240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3" name="Прямая соединительная линия 62"/>
          <p:cNvCxnSpPr/>
          <p:nvPr/>
        </p:nvCxnSpPr>
        <p:spPr>
          <a:xfrm>
            <a:off x="1794070" y="2997016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1999077" y="370457"/>
            <a:ext cx="3838" cy="303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2002323" y="1967869"/>
            <a:ext cx="1297" cy="88513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2001026" y="2997016"/>
            <a:ext cx="1297" cy="78976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2" idx="2"/>
          </p:cNvCxnSpPr>
          <p:nvPr/>
        </p:nvCxnSpPr>
        <p:spPr>
          <a:xfrm flipH="1">
            <a:off x="2002916" y="1321853"/>
            <a:ext cx="1408" cy="646016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1781613" y="2853000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1945258" y="373295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1945257" y="196786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1945257" y="31663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5076056" y="101354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 rot="16200000">
            <a:off x="5346085" y="102280"/>
            <a:ext cx="0" cy="53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 rot="5400000">
            <a:off x="6718060" y="1213841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5" name="Группа 74"/>
          <p:cNvGrpSpPr/>
          <p:nvPr/>
        </p:nvGrpSpPr>
        <p:grpSpPr>
          <a:xfrm>
            <a:off x="6822123" y="1361314"/>
            <a:ext cx="330077" cy="275126"/>
            <a:chOff x="7444203" y="4623158"/>
            <a:chExt cx="330077" cy="275126"/>
          </a:xfrm>
        </p:grpSpPr>
        <p:cxnSp>
          <p:nvCxnSpPr>
            <p:cNvPr id="76" name="Прямая соединительная линия 75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Прямая соединительная линия 79"/>
          <p:cNvCxnSpPr/>
          <p:nvPr/>
        </p:nvCxnSpPr>
        <p:spPr>
          <a:xfrm>
            <a:off x="6988571" y="351801"/>
            <a:ext cx="27" cy="86204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933342" y="32410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6965333" y="1752045"/>
            <a:ext cx="0" cy="2088552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H="1" flipV="1">
            <a:off x="4423031" y="3786776"/>
            <a:ext cx="2494699" cy="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6902484" y="374042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единительная линия 84"/>
          <p:cNvCxnSpPr/>
          <p:nvPr/>
        </p:nvCxnSpPr>
        <p:spPr>
          <a:xfrm flipH="1">
            <a:off x="4427864" y="3791020"/>
            <a:ext cx="3498" cy="38220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3982233" y="4173228"/>
            <a:ext cx="879693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4369210" y="374042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0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56983" y="3010551"/>
            <a:ext cx="5193831" cy="7907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034266" y="2972749"/>
                <a:ext cx="5268365" cy="1288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dirty="0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𝑝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)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en-US" sz="3200" b="0" i="1" dirty="0" smtClean="0">
                        <a:latin typeface="Cambria Math"/>
                      </a:rPr>
                      <m:t>=</m:t>
                    </m:r>
                    <m:r>
                      <a:rPr lang="en-US" sz="3200" b="0" i="1" dirty="0" smtClean="0">
                        <a:latin typeface="Cambria Math"/>
                      </a:rPr>
                      <m:t>𝑈𝐼𝑐𝑜𝑠</m:t>
                    </m:r>
                    <m:r>
                      <a:rPr lang="en-US" sz="3200" b="0" i="1" dirty="0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ru-RU" sz="32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ru-RU" sz="3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Вт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sz="3200" b="0" dirty="0" smtClean="0">
                  <a:solidFill>
                    <a:schemeClr val="tx1"/>
                  </a:solidFill>
                  <a:ea typeface="Cambria Math"/>
                </a:endParaRP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66" y="2972749"/>
                <a:ext cx="5268365" cy="12881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2056983" y="3010550"/>
            <a:ext cx="5193831" cy="125037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78864" y="989937"/>
            <a:ext cx="6599065" cy="1329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380435" y="899856"/>
            <a:ext cx="106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i(t)</a:t>
            </a:r>
            <a:endParaRPr lang="ru-RU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1844423" y="806336"/>
            <a:ext cx="0" cy="1879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944743" y="1449758"/>
                <a:ext cx="5341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43" y="1449758"/>
                <a:ext cx="534121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единительная линия 82"/>
          <p:cNvCxnSpPr>
            <a:endCxn id="104" idx="2"/>
          </p:cNvCxnSpPr>
          <p:nvPr/>
        </p:nvCxnSpPr>
        <p:spPr>
          <a:xfrm flipH="1">
            <a:off x="325153" y="2685953"/>
            <a:ext cx="15192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endCxn id="103" idx="2"/>
          </p:cNvCxnSpPr>
          <p:nvPr/>
        </p:nvCxnSpPr>
        <p:spPr>
          <a:xfrm flipH="1">
            <a:off x="272037" y="806337"/>
            <a:ext cx="157238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 rot="10800000">
            <a:off x="1736782" y="1315581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Овал 102"/>
          <p:cNvSpPr/>
          <p:nvPr/>
        </p:nvSpPr>
        <p:spPr>
          <a:xfrm>
            <a:off x="272037" y="75251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/>
          <p:cNvSpPr/>
          <p:nvPr/>
        </p:nvSpPr>
        <p:spPr>
          <a:xfrm>
            <a:off x="325153" y="263213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25153" y="1654768"/>
            <a:ext cx="106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u(t)</a:t>
            </a:r>
            <a:endParaRPr lang="ru-RU" dirty="0"/>
          </a:p>
        </p:txBody>
      </p:sp>
      <p:cxnSp>
        <p:nvCxnSpPr>
          <p:cNvPr id="110" name="Прямая со стрелкой 109"/>
          <p:cNvCxnSpPr/>
          <p:nvPr/>
        </p:nvCxnSpPr>
        <p:spPr>
          <a:xfrm flipH="1">
            <a:off x="353367" y="1449758"/>
            <a:ext cx="1" cy="913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425876" y="1006815"/>
                <a:ext cx="1926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76" y="1006815"/>
                <a:ext cx="192623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437431" y="1417875"/>
                <a:ext cx="218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431" y="1417875"/>
                <a:ext cx="218681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279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25876" y="1787207"/>
                <a:ext cx="6662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76" y="1787207"/>
                <a:ext cx="666208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62382" y="3801269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/>
              <a:t>Активная </a:t>
            </a:r>
            <a:r>
              <a:rPr lang="ru-RU" sz="2400" dirty="0" smtClean="0"/>
              <a:t>мощность</a:t>
            </a:r>
            <a:endParaRPr lang="ru-RU" sz="24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2055514" y="4468668"/>
            <a:ext cx="5195299" cy="4928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16027" y="4411816"/>
                <a:ext cx="355956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 smtClean="0">
                          <a:latin typeface="Cambria Math"/>
                          <a:ea typeface="Cambria Math"/>
                        </a:rPr>
                        <m:t>Q</m:t>
                      </m:r>
                      <m:r>
                        <a:rPr lang="en-US" sz="3200" b="0" i="1" dirty="0" smtClean="0">
                          <a:latin typeface="Cambria Math"/>
                        </a:rPr>
                        <m:t>=</m:t>
                      </m:r>
                      <m:r>
                        <a:rPr lang="en-US" sz="3200" b="0" i="1" dirty="0" smtClean="0">
                          <a:latin typeface="Cambria Math"/>
                        </a:rPr>
                        <m:t>𝑈𝐼𝑠𝑖𝑛</m:t>
                      </m:r>
                      <m:r>
                        <a:rPr lang="en-US" sz="3200" b="0" i="1" dirty="0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3200" b="0" i="1" dirty="0" smtClean="0">
                          <a:latin typeface="Cambria Math"/>
                          <a:ea typeface="Cambria Math"/>
                        </a:rPr>
                        <m:t> [ВАР]</m:t>
                      </m:r>
                    </m:oMath>
                  </m:oMathPara>
                </a14:m>
                <a:endParaRPr lang="en-US" sz="3200" b="0" dirty="0" smtClean="0">
                  <a:solidFill>
                    <a:schemeClr val="tx1"/>
                  </a:solidFill>
                  <a:ea typeface="Cambria Math"/>
                </a:endParaRP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7" y="4411816"/>
                <a:ext cx="3559564" cy="10772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222396" y="4950424"/>
            <a:ext cx="306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Реактивная мощность</a:t>
            </a:r>
            <a:endParaRPr lang="ru-RU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3339429" y="6095878"/>
            <a:ext cx="2536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Полная мощность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Мощность в цепи синусоидального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2056982" y="4468668"/>
            <a:ext cx="5193831" cy="90811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2034266" y="5603259"/>
            <a:ext cx="5216548" cy="4928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035734" y="5603259"/>
            <a:ext cx="5216548" cy="90811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129049" y="5568795"/>
                <a:ext cx="2735108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/>
                        </a:rPr>
                        <m:t>=</m:t>
                      </m:r>
                      <m:r>
                        <a:rPr lang="en-US" sz="3200" b="0" i="1" dirty="0" smtClean="0">
                          <a:latin typeface="Cambria Math"/>
                        </a:rPr>
                        <m:t>𝑈𝐼</m:t>
                      </m:r>
                      <m:r>
                        <a:rPr lang="en-US" sz="3200" b="0" i="0" dirty="0" smtClean="0">
                          <a:latin typeface="Cambria Math"/>
                        </a:rPr>
                        <m:t> </m:t>
                      </m:r>
                      <m:r>
                        <a:rPr lang="en-US" sz="32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ru-RU" sz="32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В</m:t>
                      </m:r>
                      <m:r>
                        <a:rPr lang="ru-RU" sz="3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∙А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sz="3200" b="0" dirty="0" smtClean="0">
                  <a:solidFill>
                    <a:schemeClr val="tx1"/>
                  </a:solidFill>
                  <a:ea typeface="Cambria Math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49" y="5568795"/>
                <a:ext cx="2735108" cy="86177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/>
          <p:cNvGrpSpPr/>
          <p:nvPr/>
        </p:nvGrpSpPr>
        <p:grpSpPr>
          <a:xfrm>
            <a:off x="390743" y="860158"/>
            <a:ext cx="412182" cy="144016"/>
            <a:chOff x="755576" y="1494076"/>
            <a:chExt cx="412182" cy="144016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Равнобедренный треугольник 31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546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8"/>
          <a:stretch/>
        </p:blipFill>
        <p:spPr>
          <a:xfrm>
            <a:off x="2416620" y="875092"/>
            <a:ext cx="4074864" cy="277958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Мощность в цепи синусоидального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795423" y="2557841"/>
            <a:ext cx="2048057" cy="3600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2" name="Соединительная линия уступом 31"/>
          <p:cNvCxnSpPr>
            <a:endCxn id="31" idx="1"/>
          </p:cNvCxnSpPr>
          <p:nvPr/>
        </p:nvCxnSpPr>
        <p:spPr>
          <a:xfrm rot="16200000" flipH="1">
            <a:off x="5471008" y="2413447"/>
            <a:ext cx="498364" cy="1504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202646" y="2511648"/>
                <a:ext cx="1637628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46" y="2511648"/>
                <a:ext cx="1637628" cy="427746"/>
              </a:xfrm>
              <a:prstGeom prst="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>
            <a:off x="2716986" y="980728"/>
            <a:ext cx="0" cy="1368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716986" y="1700808"/>
            <a:ext cx="2160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30964" y="850362"/>
                <a:ext cx="331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64" y="850362"/>
                <a:ext cx="33188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93161" y="803250"/>
                <a:ext cx="353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61" y="803250"/>
                <a:ext cx="353365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33210" y="1664804"/>
                <a:ext cx="4669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210" y="1664804"/>
                <a:ext cx="466986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74857" y="3366054"/>
                <a:ext cx="4669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57" y="3366054"/>
                <a:ext cx="466986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единительная линия 39"/>
          <p:cNvCxnSpPr/>
          <p:nvPr/>
        </p:nvCxnSpPr>
        <p:spPr>
          <a:xfrm>
            <a:off x="2716986" y="2564904"/>
            <a:ext cx="0" cy="1139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2572970" y="3377762"/>
            <a:ext cx="23047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961549" y="4074415"/>
            <a:ext cx="5073998" cy="2483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22554" y="4086458"/>
                <a:ext cx="3328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𝑈𝐼𝑐𝑜𝑠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54" y="4086458"/>
                <a:ext cx="3328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35328" y="4574396"/>
                <a:ext cx="16696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𝑧𝑐𝑜𝑠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328" y="4574396"/>
                <a:ext cx="1669688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22554" y="5031497"/>
                <a:ext cx="13260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54" y="5031497"/>
                <a:ext cx="132600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1549" y="5524569"/>
                <a:ext cx="5140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𝑈𝐼𝑠𝑖𝑛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549" y="5524569"/>
                <a:ext cx="5140959" cy="461665"/>
              </a:xfrm>
              <a:prstGeom prst="rect">
                <a:avLst/>
              </a:prstGeom>
              <a:blipFill rotWithShape="1">
                <a:blip r:embed="rId12"/>
                <a:stretch>
                  <a:fillRect r="-237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22554" y="6027114"/>
                <a:ext cx="31879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54" y="6027114"/>
                <a:ext cx="3187989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единительная линия 34"/>
          <p:cNvCxnSpPr/>
          <p:nvPr/>
        </p:nvCxnSpPr>
        <p:spPr>
          <a:xfrm>
            <a:off x="4113272" y="4352791"/>
            <a:ext cx="93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197385" y="4815669"/>
            <a:ext cx="93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4066456" y="5792951"/>
            <a:ext cx="93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2191515" y="6268587"/>
            <a:ext cx="93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961549" y="4074415"/>
            <a:ext cx="5073998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8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83879" y="3861048"/>
            <a:ext cx="7951649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332415" y="5142680"/>
            <a:ext cx="8220462" cy="16131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6560732" y="2493270"/>
            <a:ext cx="2189865" cy="495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28178" y="449336"/>
            <a:ext cx="4067944" cy="5504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28178" y="461665"/>
            <a:ext cx="40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/>
              <a:t>Рассмотрим пример:</a:t>
            </a:r>
            <a:endParaRPr lang="ru-RU" sz="3200" i="1" dirty="0"/>
          </a:p>
        </p:txBody>
      </p:sp>
      <p:cxnSp>
        <p:nvCxnSpPr>
          <p:cNvPr id="64" name="Прямая соединительная линия 63"/>
          <p:cNvCxnSpPr>
            <a:stCxn id="30" idx="2"/>
          </p:cNvCxnSpPr>
          <p:nvPr/>
        </p:nvCxnSpPr>
        <p:spPr>
          <a:xfrm flipV="1">
            <a:off x="83879" y="2141504"/>
            <a:ext cx="3889622" cy="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336646" y="2143309"/>
            <a:ext cx="18967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233419" y="2143309"/>
            <a:ext cx="2307" cy="137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130489" y="3519231"/>
            <a:ext cx="61052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83879" y="2099006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83473" y="3474926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847132" y="1669116"/>
            <a:ext cx="0" cy="1850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674494" y="1965486"/>
            <a:ext cx="355645" cy="3556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780198" y="1669116"/>
            <a:ext cx="0" cy="474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80198" y="1669116"/>
            <a:ext cx="1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735895" y="2099005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1805136" y="3474926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704131" y="2124491"/>
            <a:ext cx="296371" cy="3763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>
            <a:off x="3563490" y="1669116"/>
            <a:ext cx="0" cy="47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2496556" y="1669116"/>
            <a:ext cx="0" cy="474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2496556" y="1669116"/>
            <a:ext cx="1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4630425" y="1669116"/>
            <a:ext cx="2" cy="1066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3563490" y="1669116"/>
            <a:ext cx="0" cy="474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563490" y="1669116"/>
            <a:ext cx="1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2452253" y="2095460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524371" y="2095459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4586122" y="2095459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926191" y="2187611"/>
                <a:ext cx="146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5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191" y="2187611"/>
                <a:ext cx="146260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79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/>
          <p:cNvSpPr/>
          <p:nvPr/>
        </p:nvSpPr>
        <p:spPr>
          <a:xfrm rot="5400000">
            <a:off x="2986977" y="1956747"/>
            <a:ext cx="91276" cy="36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3973501" y="2062610"/>
            <a:ext cx="363145" cy="161398"/>
            <a:chOff x="4987216" y="2422653"/>
            <a:chExt cx="648072" cy="288032"/>
          </a:xfrm>
        </p:grpSpPr>
        <p:sp>
          <p:nvSpPr>
            <p:cNvPr id="59" name="Дуга 58"/>
            <p:cNvSpPr/>
            <p:nvPr/>
          </p:nvSpPr>
          <p:spPr>
            <a:xfrm>
              <a:off x="4987216" y="2422653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0" name="Дуга 59"/>
            <p:cNvSpPr/>
            <p:nvPr/>
          </p:nvSpPr>
          <p:spPr>
            <a:xfrm>
              <a:off x="5203240" y="2422653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Дуга 60"/>
            <p:cNvSpPr/>
            <p:nvPr/>
          </p:nvSpPr>
          <p:spPr>
            <a:xfrm>
              <a:off x="5419264" y="2422653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53917" y="2143309"/>
                <a:ext cx="4233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917" y="2143309"/>
                <a:ext cx="42338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/>
          <p:cNvSpPr/>
          <p:nvPr/>
        </p:nvSpPr>
        <p:spPr>
          <a:xfrm>
            <a:off x="2850063" y="1493805"/>
            <a:ext cx="363118" cy="3631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925234" y="1487557"/>
            <a:ext cx="363118" cy="3631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850063" y="1487557"/>
                <a:ext cx="373057" cy="304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63" y="1487557"/>
                <a:ext cx="373057" cy="304020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913021" y="1487557"/>
                <a:ext cx="377438" cy="304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21" y="1487557"/>
                <a:ext cx="377438" cy="304020"/>
              </a:xfrm>
              <a:prstGeom prst="rect">
                <a:avLst/>
              </a:prstGeom>
              <a:blipFill rotWithShape="1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единительная линия 72"/>
          <p:cNvCxnSpPr/>
          <p:nvPr/>
        </p:nvCxnSpPr>
        <p:spPr>
          <a:xfrm>
            <a:off x="4630425" y="2843615"/>
            <a:ext cx="13583" cy="6756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870114" y="2736050"/>
                <a:ext cx="515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114" y="2736050"/>
                <a:ext cx="515141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Прямая соединительная линия 74"/>
          <p:cNvCxnSpPr/>
          <p:nvPr/>
        </p:nvCxnSpPr>
        <p:spPr>
          <a:xfrm>
            <a:off x="4486498" y="2843615"/>
            <a:ext cx="3040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4486498" y="2742945"/>
            <a:ext cx="3040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6042613" y="2604442"/>
            <a:ext cx="363118" cy="3631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046890" y="2627743"/>
                <a:ext cx="377438" cy="304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890" y="2627743"/>
                <a:ext cx="377438" cy="304020"/>
              </a:xfrm>
              <a:prstGeom prst="rect">
                <a:avLst/>
              </a:prstGeom>
              <a:blipFill rotWithShape="1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Овал 81"/>
          <p:cNvSpPr/>
          <p:nvPr/>
        </p:nvSpPr>
        <p:spPr>
          <a:xfrm>
            <a:off x="4593613" y="3474926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084229" y="2352288"/>
            <a:ext cx="368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35979" y="1758651"/>
                <a:ext cx="311673" cy="48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79" y="1758651"/>
                <a:ext cx="311673" cy="48136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956568" y="1739149"/>
                <a:ext cx="311673" cy="48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568" y="1739149"/>
                <a:ext cx="311673" cy="48136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7504" y="2551384"/>
                <a:ext cx="745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𝑢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551384"/>
                <a:ext cx="745046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 стрелкой 86"/>
          <p:cNvCxnSpPr/>
          <p:nvPr/>
        </p:nvCxnSpPr>
        <p:spPr>
          <a:xfrm flipH="1">
            <a:off x="127226" y="2408077"/>
            <a:ext cx="1" cy="63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5122" y="3861048"/>
                <a:ext cx="1708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=8∙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ru-RU" b="0" i="0" smtClean="0">
                          <a:latin typeface="Cambria Math" panose="02040503050406030204" pitchFamily="18" charset="0"/>
                          <a:ea typeface="Cambria Math"/>
                        </a:rPr>
                        <m:t>Гн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22" y="3861048"/>
                <a:ext cx="170899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024116" y="3860859"/>
                <a:ext cx="1363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=500 Гц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16" y="3860859"/>
                <a:ext cx="1363194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401763" y="3857802"/>
                <a:ext cx="1773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с=15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−6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Ф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763" y="3857802"/>
                <a:ext cx="1773178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189043" y="3861048"/>
                <a:ext cx="2898294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=20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∙500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043" y="3861048"/>
                <a:ext cx="2898294" cy="401970"/>
              </a:xfrm>
              <a:prstGeom prst="rect">
                <a:avLst/>
              </a:prstGeom>
              <a:blipFill rotWithShape="1"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574639" y="2551384"/>
                <a:ext cx="1811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39" y="2551384"/>
                <a:ext cx="1811586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Блок-схема: память с посл. доступом 95"/>
          <p:cNvSpPr/>
          <p:nvPr/>
        </p:nvSpPr>
        <p:spPr>
          <a:xfrm rot="18618578" flipH="1">
            <a:off x="8235037" y="1849081"/>
            <a:ext cx="974455" cy="974455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8386225" y="1847729"/>
            <a:ext cx="939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tang" pitchFamily="18" charset="-127"/>
                <a:ea typeface="Batang" pitchFamily="18" charset="-127"/>
              </a:rPr>
              <a:t>?</a:t>
            </a:r>
            <a:endParaRPr lang="ru-RU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tang" pitchFamily="18" charset="-127"/>
              <a:ea typeface="Batang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47255" y="4508837"/>
                <a:ext cx="310956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+(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5 </a:t>
                </a:r>
                <a:r>
                  <a:rPr lang="ru-RU" dirty="0"/>
                  <a:t>О</a:t>
                </a:r>
                <a:r>
                  <a:rPr lang="ru-RU" dirty="0" smtClean="0"/>
                  <a:t>м</a:t>
                </a:r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5" y="4508837"/>
                <a:ext cx="3109569" cy="427746"/>
              </a:xfrm>
              <a:prstGeom prst="rect">
                <a:avLst/>
              </a:prstGeom>
              <a:blipFill rotWithShape="0">
                <a:blip r:embed="rId17"/>
                <a:stretch>
                  <a:fillRect l="-588" r="-980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285637" y="4368908"/>
                <a:ext cx="2189767" cy="67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𝐼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20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=4</m:t>
                      </m:r>
                      <m:r>
                        <a:rPr lang="ru-RU" sz="2000" b="0" i="1" smtClean="0">
                          <a:latin typeface="Cambria Math"/>
                        </a:rPr>
                        <m:t>А</m:t>
                      </m:r>
                      <m:r>
                        <a:rPr lang="en-US" sz="2000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37" y="4368908"/>
                <a:ext cx="2189767" cy="67050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414838" y="4358210"/>
                <a:ext cx="3138039" cy="61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≈53°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838" y="4358210"/>
                <a:ext cx="3138039" cy="61170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07978" y="5142680"/>
                <a:ext cx="4477251" cy="1613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∙500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−53°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=4∙3=12</m:t>
                    </m:r>
                  </m:oMath>
                </a14:m>
                <a:r>
                  <a:rPr lang="en-US" sz="2400" dirty="0" smtClean="0"/>
                  <a:t>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=101</m:t>
                      </m:r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=85</m:t>
                      </m:r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8" y="5142680"/>
                <a:ext cx="4477251" cy="16131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866180" y="5954959"/>
                <a:ext cx="313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𝑢𝐼𝑐𝑜𝑠</m:t>
                      </m:r>
                      <m:r>
                        <a:rPr lang="en-US" sz="2400" b="0" i="1" smtClean="0">
                          <a:latin typeface="Cambria Math"/>
                        </a:rPr>
                        <m:t>53°=48Вт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180" y="5954959"/>
                <a:ext cx="313252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64543" y="2301791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543" y="2301791"/>
                <a:ext cx="318613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59854" y="3841033"/>
            <a:ext cx="88606" cy="4019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Мощность в цепи синусоидального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263675" y="5142679"/>
            <a:ext cx="88606" cy="16131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>
            <a:off x="4000918" y="4967205"/>
            <a:ext cx="93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419872" y="3963886"/>
            <a:ext cx="5184576" cy="154781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091484" y="5419526"/>
                <a:ext cx="5381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84" y="5419526"/>
                <a:ext cx="538115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Прямоугольник 102"/>
          <p:cNvSpPr/>
          <p:nvPr/>
        </p:nvSpPr>
        <p:spPr>
          <a:xfrm>
            <a:off x="3413798" y="3971763"/>
            <a:ext cx="5190650" cy="40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715630" y="3955037"/>
                <a:ext cx="45885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;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l-GR" i="1">
                              <a:latin typeface="Cambria Math"/>
                            </a:rPr>
                            <m:t>𝜓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630" y="3955037"/>
                <a:ext cx="4588564" cy="380810"/>
              </a:xfrm>
              <a:prstGeom prst="rect">
                <a:avLst/>
              </a:prstGeom>
              <a:blipFill rotWithShape="1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417243" y="4471090"/>
                <a:ext cx="541975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; 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243" y="4471090"/>
                <a:ext cx="5419753" cy="380810"/>
              </a:xfrm>
              <a:prstGeom prst="rect">
                <a:avLst/>
              </a:prstGeom>
              <a:blipFill rotWithShape="0"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Прямая со стрелкой 43"/>
          <p:cNvCxnSpPr>
            <a:stCxn id="59" idx="0"/>
          </p:cNvCxnSpPr>
          <p:nvPr/>
        </p:nvCxnSpPr>
        <p:spPr>
          <a:xfrm flipV="1">
            <a:off x="984504" y="4869160"/>
            <a:ext cx="574263" cy="794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520" y="0"/>
            <a:ext cx="9505056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Символический метод расчёта цепей переменного тока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15343" y="1116893"/>
                <a:ext cx="5186476" cy="37824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343" y="1116893"/>
                <a:ext cx="5186476" cy="3782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15343" y="1482440"/>
                <a:ext cx="4822602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ru-RU" b="0" i="1" smtClean="0">
                          <a:latin typeface="Cambria Math"/>
                        </a:rPr>
                        <m:t>полное сопротивление цепи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343" y="1482440"/>
                <a:ext cx="4822602" cy="435440"/>
              </a:xfrm>
              <a:prstGeom prst="rect">
                <a:avLst/>
              </a:prstGeom>
              <a:blipFill rotWithShape="1"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14013" y="1786717"/>
                <a:ext cx="1449307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013" y="1786717"/>
                <a:ext cx="1449307" cy="5648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/>
          <p:cNvGrpSpPr/>
          <p:nvPr/>
        </p:nvGrpSpPr>
        <p:grpSpPr>
          <a:xfrm>
            <a:off x="3415343" y="1753534"/>
            <a:ext cx="2287999" cy="905082"/>
            <a:chOff x="4139952" y="3469314"/>
            <a:chExt cx="2287999" cy="905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39952" y="4005064"/>
                  <a:ext cx="22879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005064"/>
                  <a:ext cx="228799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Прямая соединительная линия 8"/>
            <p:cNvCxnSpPr/>
            <p:nvPr/>
          </p:nvCxnSpPr>
          <p:spPr>
            <a:xfrm>
              <a:off x="4685511" y="4212440"/>
              <a:ext cx="8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4283925" y="3469314"/>
              <a:ext cx="8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58046" y="2375972"/>
                <a:ext cx="657391" cy="451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6" y="2375972"/>
                <a:ext cx="657391" cy="4511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Дуга 41"/>
          <p:cNvSpPr/>
          <p:nvPr/>
        </p:nvSpPr>
        <p:spPr>
          <a:xfrm rot="3285591">
            <a:off x="430445" y="2571772"/>
            <a:ext cx="455204" cy="432428"/>
          </a:xfrm>
          <a:prstGeom prst="arc">
            <a:avLst>
              <a:gd name="adj1" fmla="val 15604502"/>
              <a:gd name="adj2" fmla="val 182862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5" name="Прямая со стрелкой 24"/>
          <p:cNvCxnSpPr>
            <a:stCxn id="23" idx="4"/>
          </p:cNvCxnSpPr>
          <p:nvPr/>
        </p:nvCxnSpPr>
        <p:spPr>
          <a:xfrm flipV="1">
            <a:off x="630121" y="1644393"/>
            <a:ext cx="1113771" cy="1171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632746" y="884161"/>
            <a:ext cx="0" cy="1991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68839" y="2787988"/>
            <a:ext cx="19353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8046" y="764704"/>
                <a:ext cx="7951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𝐼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r>
                        <a:rPr lang="en-US" sz="1400" b="0" i="1" smtClean="0">
                          <a:latin typeface="Cambria Math"/>
                        </a:rPr>
                        <m:t>(+</m:t>
                      </m:r>
                      <m:r>
                        <a:rPr lang="en-US" sz="1400" b="0" i="1" smtClean="0">
                          <a:latin typeface="Cambria Math"/>
                        </a:rPr>
                        <m:t>𝑗</m:t>
                      </m:r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6" y="764704"/>
                <a:ext cx="795154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05649" y="2815914"/>
                <a:ext cx="994198" cy="375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𝑅𝑒</m:t>
                      </m:r>
                      <m:r>
                        <a:rPr lang="en-US" sz="1400" b="0" i="1" smtClean="0">
                          <a:latin typeface="Cambria Math"/>
                        </a:rPr>
                        <m:t>(+1)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649" y="2815914"/>
                <a:ext cx="994198" cy="37599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вал 22"/>
          <p:cNvSpPr/>
          <p:nvPr/>
        </p:nvSpPr>
        <p:spPr>
          <a:xfrm>
            <a:off x="602194" y="2760061"/>
            <a:ext cx="55853" cy="55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H="1">
            <a:off x="632746" y="1644393"/>
            <a:ext cx="111114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743892" y="1644393"/>
            <a:ext cx="0" cy="114359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35605" y="1890615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05" y="1890615"/>
                <a:ext cx="3537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89421" y="271419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421" y="2714197"/>
                <a:ext cx="35163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3106" y="138048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06" y="1380486"/>
                <a:ext cx="367986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Овал 35"/>
          <p:cNvSpPr/>
          <p:nvPr/>
        </p:nvSpPr>
        <p:spPr>
          <a:xfrm>
            <a:off x="6526097" y="4005530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5460540" y="400792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Дуга 52"/>
          <p:cNvSpPr/>
          <p:nvPr/>
        </p:nvSpPr>
        <p:spPr>
          <a:xfrm rot="3285591">
            <a:off x="821057" y="5509407"/>
            <a:ext cx="372613" cy="353969"/>
          </a:xfrm>
          <a:prstGeom prst="arc">
            <a:avLst>
              <a:gd name="adj1" fmla="val 16613715"/>
              <a:gd name="adj2" fmla="val 182862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4" name="Прямая со стрелкой 53"/>
          <p:cNvCxnSpPr>
            <a:stCxn id="59" idx="4"/>
          </p:cNvCxnSpPr>
          <p:nvPr/>
        </p:nvCxnSpPr>
        <p:spPr>
          <a:xfrm flipV="1">
            <a:off x="984504" y="5157192"/>
            <a:ext cx="836489" cy="552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V="1">
            <a:off x="986653" y="4127992"/>
            <a:ext cx="0" cy="1630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770629" y="5686393"/>
            <a:ext cx="26146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007363" y="4030209"/>
                <a:ext cx="7951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𝐼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r>
                        <a:rPr lang="en-US" sz="1400" b="0" i="1" smtClean="0">
                          <a:latin typeface="Cambria Math"/>
                        </a:rPr>
                        <m:t>(+</m:t>
                      </m:r>
                      <m:r>
                        <a:rPr lang="en-US" sz="1400" b="0" i="1" smtClean="0">
                          <a:latin typeface="Cambria Math"/>
                        </a:rPr>
                        <m:t>𝑗</m:t>
                      </m:r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3" y="4030209"/>
                <a:ext cx="795154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804084" y="5718464"/>
                <a:ext cx="813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𝑅𝑒</m:t>
                      </m:r>
                      <m:r>
                        <a:rPr lang="en-US" sz="1400" b="0" i="1" smtClean="0">
                          <a:latin typeface="Cambria Math"/>
                        </a:rPr>
                        <m:t>(+1)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84" y="5718464"/>
                <a:ext cx="813813" cy="307777"/>
              </a:xfrm>
              <a:prstGeom prst="rect">
                <a:avLst/>
              </a:prstGeom>
              <a:blipFill rotWithShape="1"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Овал 58"/>
          <p:cNvSpPr/>
          <p:nvPr/>
        </p:nvSpPr>
        <p:spPr>
          <a:xfrm>
            <a:off x="961644" y="56635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117446" y="4670528"/>
            <a:ext cx="1806413" cy="18064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460953" y="4481405"/>
                <a:ext cx="1203278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53" y="4481405"/>
                <a:ext cx="1203278" cy="37824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Овал 80"/>
          <p:cNvSpPr/>
          <p:nvPr/>
        </p:nvSpPr>
        <p:spPr>
          <a:xfrm>
            <a:off x="1620561" y="4509120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824069" y="4859650"/>
                <a:ext cx="1407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=0)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069" y="4859650"/>
                <a:ext cx="1407501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Овал 82"/>
          <p:cNvSpPr/>
          <p:nvPr/>
        </p:nvSpPr>
        <p:spPr>
          <a:xfrm>
            <a:off x="1983677" y="4887365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8" name="Прямая со стрелкой 67"/>
          <p:cNvCxnSpPr/>
          <p:nvPr/>
        </p:nvCxnSpPr>
        <p:spPr>
          <a:xfrm>
            <a:off x="169556" y="6165304"/>
            <a:ext cx="27291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419872" y="4851900"/>
                <a:ext cx="4262898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851900"/>
                <a:ext cx="4262898" cy="378565"/>
              </a:xfrm>
              <a:prstGeom prst="rect">
                <a:avLst/>
              </a:prstGeom>
              <a:blipFill rotWithShape="0">
                <a:blip r:embed="rId2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Овал 101"/>
          <p:cNvSpPr/>
          <p:nvPr/>
        </p:nvSpPr>
        <p:spPr>
          <a:xfrm>
            <a:off x="6647951" y="4897328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3417243" y="1119335"/>
            <a:ext cx="5184576" cy="154781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13798" y="2667151"/>
            <a:ext cx="5188021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3419872" y="5515662"/>
            <a:ext cx="5188021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>
            <a:off x="5366909" y="1329536"/>
            <a:ext cx="93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6103120" y="1328897"/>
            <a:ext cx="93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7234820" y="1328897"/>
            <a:ext cx="93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6585" y="806336"/>
            <a:ext cx="5287780" cy="18257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Gabriola" pitchFamily="82" charset="0"/>
              </a:rPr>
              <a:t>Изображение синусоидальных напряжений и токов  с помощью вращающихся векторов</a:t>
            </a:r>
            <a:endParaRPr lang="ru-RU" sz="2400" dirty="0">
              <a:solidFill>
                <a:schemeClr val="tx1"/>
              </a:solidFill>
              <a:latin typeface="Gabriola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996" y="911744"/>
                <a:ext cx="1065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" y="911744"/>
                <a:ext cx="106583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Прямая соединительная линия 46"/>
          <p:cNvCxnSpPr/>
          <p:nvPr/>
        </p:nvCxnSpPr>
        <p:spPr>
          <a:xfrm>
            <a:off x="1844423" y="806336"/>
            <a:ext cx="0" cy="1879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944743" y="1449758"/>
                <a:ext cx="5341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43" y="1449758"/>
                <a:ext cx="534121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Прямая соединительная линия 49"/>
          <p:cNvCxnSpPr>
            <a:endCxn id="63" idx="2"/>
          </p:cNvCxnSpPr>
          <p:nvPr/>
        </p:nvCxnSpPr>
        <p:spPr>
          <a:xfrm flipH="1">
            <a:off x="325153" y="2685953"/>
            <a:ext cx="15192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endCxn id="61" idx="2"/>
          </p:cNvCxnSpPr>
          <p:nvPr/>
        </p:nvCxnSpPr>
        <p:spPr>
          <a:xfrm flipH="1">
            <a:off x="272037" y="806337"/>
            <a:ext cx="157238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 rot="10800000">
            <a:off x="1736782" y="1315581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272037" y="75251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25153" y="263213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9262" y="1654768"/>
                <a:ext cx="1065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𝑢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" y="1654768"/>
                <a:ext cx="106583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Прямая со стрелкой 65"/>
          <p:cNvCxnSpPr/>
          <p:nvPr/>
        </p:nvCxnSpPr>
        <p:spPr>
          <a:xfrm flipH="1">
            <a:off x="353367" y="1449758"/>
            <a:ext cx="1" cy="913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478864" y="1090997"/>
                <a:ext cx="2458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sin</m:t>
                    </m:r>
                    <m:r>
                      <a:rPr lang="ru-RU" b="0" i="1" smtClean="0">
                        <a:latin typeface="Cambria Math"/>
                      </a:rPr>
                      <m:t>⁡(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ru-RU" b="0" i="1" smtClean="0">
                        <a:latin typeface="Cambria Math"/>
                      </a:rPr>
                      <m:t>+</m:t>
                    </m:r>
                    <m:r>
                      <a:rPr lang="el-GR" i="1">
                        <a:latin typeface="Cambria Math"/>
                      </a:rPr>
                      <m:t>𝜓</m:t>
                    </m:r>
                  </m:oMath>
                </a14:m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864" y="1090997"/>
                <a:ext cx="245862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484173" y="1491693"/>
                <a:ext cx="2149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-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73" y="1491693"/>
                <a:ext cx="214981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56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47248" y="1852134"/>
                <a:ext cx="2400272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248" y="1852134"/>
                <a:ext cx="2400272" cy="378565"/>
              </a:xfrm>
              <a:prstGeom prst="rect">
                <a:avLst/>
              </a:prstGeom>
              <a:blipFill rotWithShape="0"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вал 7"/>
          <p:cNvSpPr/>
          <p:nvPr/>
        </p:nvSpPr>
        <p:spPr>
          <a:xfrm>
            <a:off x="3754525" y="19416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08104" y="1142128"/>
                <a:ext cx="1905458" cy="37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l-GR" i="1">
                              <a:latin typeface="Cambria Math"/>
                            </a:rPr>
                            <m:t>𝜓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142128"/>
                <a:ext cx="1905458" cy="37997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Овал 70"/>
          <p:cNvSpPr/>
          <p:nvPr/>
        </p:nvSpPr>
        <p:spPr>
          <a:xfrm>
            <a:off x="5673080" y="12244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94660" y="1522104"/>
                <a:ext cx="2365006" cy="694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60" y="1522104"/>
                <a:ext cx="2365006" cy="6941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50598" y="4018850"/>
                <a:ext cx="1649646" cy="559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598" y="4018850"/>
                <a:ext cx="1649646" cy="55946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/>
          <p:cNvSpPr/>
          <p:nvPr/>
        </p:nvSpPr>
        <p:spPr>
          <a:xfrm rot="3285591">
            <a:off x="499829" y="4579300"/>
            <a:ext cx="654657" cy="565714"/>
          </a:xfrm>
          <a:prstGeom prst="arc">
            <a:avLst>
              <a:gd name="adj1" fmla="val 16229077"/>
              <a:gd name="adj2" fmla="val 180139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Дуга 39"/>
          <p:cNvSpPr/>
          <p:nvPr/>
        </p:nvSpPr>
        <p:spPr>
          <a:xfrm rot="3285591">
            <a:off x="541979" y="4579300"/>
            <a:ext cx="654657" cy="565714"/>
          </a:xfrm>
          <a:prstGeom prst="arc">
            <a:avLst>
              <a:gd name="adj1" fmla="val 16005145"/>
              <a:gd name="adj2" fmla="val 180139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492363" y="3227576"/>
            <a:ext cx="1122601" cy="158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2" idx="2"/>
          </p:cNvCxnSpPr>
          <p:nvPr/>
        </p:nvCxnSpPr>
        <p:spPr>
          <a:xfrm flipV="1">
            <a:off x="467375" y="4279404"/>
            <a:ext cx="2009209" cy="563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94930" y="2976825"/>
            <a:ext cx="0" cy="1946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36979" y="4837686"/>
            <a:ext cx="24045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1322" y="2860064"/>
                <a:ext cx="7951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𝐼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r>
                        <a:rPr lang="en-US" sz="1400" b="0" i="1" smtClean="0">
                          <a:latin typeface="Cambria Math"/>
                        </a:rPr>
                        <m:t>(+</m:t>
                      </m:r>
                      <m:r>
                        <a:rPr lang="en-US" sz="1400" b="0" i="1" smtClean="0">
                          <a:latin typeface="Cambria Math"/>
                        </a:rPr>
                        <m:t>𝑗</m:t>
                      </m:r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2" y="2860064"/>
                <a:ext cx="795154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42335" y="4855655"/>
                <a:ext cx="971761" cy="36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𝑅𝑒</m:t>
                      </m:r>
                      <m:r>
                        <a:rPr lang="en-US" sz="1400" b="0" i="1" smtClean="0">
                          <a:latin typeface="Cambria Math"/>
                        </a:rPr>
                        <m:t>(+1)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335" y="4855655"/>
                <a:ext cx="971761" cy="3675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90991" y="3269648"/>
                <a:ext cx="1415301" cy="451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91" y="3269648"/>
                <a:ext cx="1415301" cy="45165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/>
          <p:cNvSpPr/>
          <p:nvPr/>
        </p:nvSpPr>
        <p:spPr>
          <a:xfrm>
            <a:off x="467375" y="4815663"/>
            <a:ext cx="54592" cy="5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Дуга 35"/>
          <p:cNvSpPr/>
          <p:nvPr/>
        </p:nvSpPr>
        <p:spPr>
          <a:xfrm rot="3285591">
            <a:off x="248331" y="4626353"/>
            <a:ext cx="444931" cy="422669"/>
          </a:xfrm>
          <a:prstGeom prst="arc">
            <a:avLst>
              <a:gd name="adj1" fmla="val 15190781"/>
              <a:gd name="adj2" fmla="val 182862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28779" y="4340675"/>
                <a:ext cx="481055" cy="441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/>
                        </a:rPr>
                        <m:t>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79" y="4340675"/>
                <a:ext cx="481055" cy="44101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1217620" y="4505982"/>
                <a:ext cx="309551" cy="323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>
                          <a:latin typeface="Cambria Math"/>
                          <a:ea typeface="Cambria Math"/>
                        </a:rPr>
                        <m:t>θ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20" y="4505982"/>
                <a:ext cx="309551" cy="323011"/>
              </a:xfrm>
              <a:prstGeom prst="rect">
                <a:avLst/>
              </a:prstGeom>
              <a:blipFill rotWithShape="1">
                <a:blip r:embed="rId15"/>
                <a:stretch>
                  <a:fillRect r="-3922" b="-15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605139" y="4428785"/>
                <a:ext cx="318450" cy="38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139" y="4428785"/>
                <a:ext cx="318450" cy="383932"/>
              </a:xfrm>
              <a:prstGeom prst="rect">
                <a:avLst/>
              </a:prstGeom>
              <a:blipFill rotWithShape="1">
                <a:blip r:embed="rId1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Прямая со стрелкой 37"/>
          <p:cNvCxnSpPr/>
          <p:nvPr/>
        </p:nvCxnSpPr>
        <p:spPr>
          <a:xfrm flipV="1">
            <a:off x="4795112" y="2842968"/>
            <a:ext cx="0" cy="2304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34482" y="2751299"/>
                <a:ext cx="483967" cy="33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82" y="2751299"/>
                <a:ext cx="483967" cy="332742"/>
              </a:xfrm>
              <a:prstGeom prst="rect">
                <a:avLst/>
              </a:prstGeom>
              <a:blipFill rotWithShape="1">
                <a:blip r:embed="rId17"/>
                <a:stretch>
                  <a:fillRect r="-6329" b="-10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Полилиния 67"/>
          <p:cNvSpPr/>
          <p:nvPr/>
        </p:nvSpPr>
        <p:spPr>
          <a:xfrm>
            <a:off x="4609184" y="3459196"/>
            <a:ext cx="2515792" cy="1832131"/>
          </a:xfrm>
          <a:custGeom>
            <a:avLst/>
            <a:gdLst>
              <a:gd name="connsiteX0" fmla="*/ 0 w 2155825"/>
              <a:gd name="connsiteY0" fmla="*/ 803279 h 1568454"/>
              <a:gd name="connsiteX1" fmla="*/ 558800 w 2155825"/>
              <a:gd name="connsiteY1" fmla="*/ 4 h 1568454"/>
              <a:gd name="connsiteX2" fmla="*/ 1108075 w 2155825"/>
              <a:gd name="connsiteY2" fmla="*/ 790579 h 1568454"/>
              <a:gd name="connsiteX3" fmla="*/ 1644650 w 2155825"/>
              <a:gd name="connsiteY3" fmla="*/ 1568454 h 1568454"/>
              <a:gd name="connsiteX4" fmla="*/ 2155825 w 2155825"/>
              <a:gd name="connsiteY4" fmla="*/ 787404 h 1568454"/>
              <a:gd name="connsiteX0" fmla="*/ 0 w 2155825"/>
              <a:gd name="connsiteY0" fmla="*/ 809631 h 1574806"/>
              <a:gd name="connsiteX1" fmla="*/ 581025 w 2155825"/>
              <a:gd name="connsiteY1" fmla="*/ 6 h 1574806"/>
              <a:gd name="connsiteX2" fmla="*/ 1108075 w 2155825"/>
              <a:gd name="connsiteY2" fmla="*/ 796931 h 1574806"/>
              <a:gd name="connsiteX3" fmla="*/ 1644650 w 2155825"/>
              <a:gd name="connsiteY3" fmla="*/ 1574806 h 1574806"/>
              <a:gd name="connsiteX4" fmla="*/ 2155825 w 2155825"/>
              <a:gd name="connsiteY4" fmla="*/ 793756 h 1574806"/>
              <a:gd name="connsiteX0" fmla="*/ 0 w 2155825"/>
              <a:gd name="connsiteY0" fmla="*/ 809631 h 1574806"/>
              <a:gd name="connsiteX1" fmla="*/ 552450 w 2155825"/>
              <a:gd name="connsiteY1" fmla="*/ 6 h 1574806"/>
              <a:gd name="connsiteX2" fmla="*/ 1108075 w 2155825"/>
              <a:gd name="connsiteY2" fmla="*/ 796931 h 1574806"/>
              <a:gd name="connsiteX3" fmla="*/ 1644650 w 2155825"/>
              <a:gd name="connsiteY3" fmla="*/ 1574806 h 1574806"/>
              <a:gd name="connsiteX4" fmla="*/ 2155825 w 2155825"/>
              <a:gd name="connsiteY4" fmla="*/ 793756 h 1574806"/>
              <a:gd name="connsiteX0" fmla="*/ 0 w 2155825"/>
              <a:gd name="connsiteY0" fmla="*/ 821491 h 1586666"/>
              <a:gd name="connsiteX1" fmla="*/ 552450 w 2155825"/>
              <a:gd name="connsiteY1" fmla="*/ 11866 h 1586666"/>
              <a:gd name="connsiteX2" fmla="*/ 917575 w 2155825"/>
              <a:gd name="connsiteY2" fmla="*/ 370641 h 1586666"/>
              <a:gd name="connsiteX3" fmla="*/ 1108075 w 2155825"/>
              <a:gd name="connsiteY3" fmla="*/ 808791 h 1586666"/>
              <a:gd name="connsiteX4" fmla="*/ 1644650 w 2155825"/>
              <a:gd name="connsiteY4" fmla="*/ 1586666 h 1586666"/>
              <a:gd name="connsiteX5" fmla="*/ 2155825 w 2155825"/>
              <a:gd name="connsiteY5" fmla="*/ 805616 h 1586666"/>
              <a:gd name="connsiteX0" fmla="*/ 0 w 2155825"/>
              <a:gd name="connsiteY0" fmla="*/ 809222 h 1574397"/>
              <a:gd name="connsiteX1" fmla="*/ 495300 w 2155825"/>
              <a:gd name="connsiteY1" fmla="*/ 12297 h 1574397"/>
              <a:gd name="connsiteX2" fmla="*/ 917575 w 2155825"/>
              <a:gd name="connsiteY2" fmla="*/ 358372 h 1574397"/>
              <a:gd name="connsiteX3" fmla="*/ 1108075 w 2155825"/>
              <a:gd name="connsiteY3" fmla="*/ 796522 h 1574397"/>
              <a:gd name="connsiteX4" fmla="*/ 1644650 w 2155825"/>
              <a:gd name="connsiteY4" fmla="*/ 1574397 h 1574397"/>
              <a:gd name="connsiteX5" fmla="*/ 2155825 w 2155825"/>
              <a:gd name="connsiteY5" fmla="*/ 793347 h 1574397"/>
              <a:gd name="connsiteX0" fmla="*/ 0 w 2155825"/>
              <a:gd name="connsiteY0" fmla="*/ 646273 h 1411448"/>
              <a:gd name="connsiteX1" fmla="*/ 352425 w 2155825"/>
              <a:gd name="connsiteY1" fmla="*/ 23973 h 1411448"/>
              <a:gd name="connsiteX2" fmla="*/ 917575 w 2155825"/>
              <a:gd name="connsiteY2" fmla="*/ 195423 h 1411448"/>
              <a:gd name="connsiteX3" fmla="*/ 1108075 w 2155825"/>
              <a:gd name="connsiteY3" fmla="*/ 633573 h 1411448"/>
              <a:gd name="connsiteX4" fmla="*/ 1644650 w 2155825"/>
              <a:gd name="connsiteY4" fmla="*/ 1411448 h 1411448"/>
              <a:gd name="connsiteX5" fmla="*/ 2155825 w 2155825"/>
              <a:gd name="connsiteY5" fmla="*/ 630398 h 1411448"/>
              <a:gd name="connsiteX0" fmla="*/ 0 w 2155825"/>
              <a:gd name="connsiteY0" fmla="*/ 754250 h 1519425"/>
              <a:gd name="connsiteX1" fmla="*/ 352425 w 2155825"/>
              <a:gd name="connsiteY1" fmla="*/ 131950 h 1519425"/>
              <a:gd name="connsiteX2" fmla="*/ 771525 w 2155825"/>
              <a:gd name="connsiteY2" fmla="*/ 68450 h 1519425"/>
              <a:gd name="connsiteX3" fmla="*/ 1108075 w 2155825"/>
              <a:gd name="connsiteY3" fmla="*/ 741550 h 1519425"/>
              <a:gd name="connsiteX4" fmla="*/ 1644650 w 2155825"/>
              <a:gd name="connsiteY4" fmla="*/ 1519425 h 1519425"/>
              <a:gd name="connsiteX5" fmla="*/ 2155825 w 2155825"/>
              <a:gd name="connsiteY5" fmla="*/ 738375 h 1519425"/>
              <a:gd name="connsiteX0" fmla="*/ 0 w 2155825"/>
              <a:gd name="connsiteY0" fmla="*/ 804498 h 1569673"/>
              <a:gd name="connsiteX1" fmla="*/ 387350 w 2155825"/>
              <a:gd name="connsiteY1" fmla="*/ 71073 h 1569673"/>
              <a:gd name="connsiteX2" fmla="*/ 771525 w 2155825"/>
              <a:gd name="connsiteY2" fmla="*/ 118698 h 1569673"/>
              <a:gd name="connsiteX3" fmla="*/ 1108075 w 2155825"/>
              <a:gd name="connsiteY3" fmla="*/ 791798 h 1569673"/>
              <a:gd name="connsiteX4" fmla="*/ 1644650 w 2155825"/>
              <a:gd name="connsiteY4" fmla="*/ 1569673 h 1569673"/>
              <a:gd name="connsiteX5" fmla="*/ 2155825 w 2155825"/>
              <a:gd name="connsiteY5" fmla="*/ 788623 h 1569673"/>
              <a:gd name="connsiteX0" fmla="*/ 0 w 2155825"/>
              <a:gd name="connsiteY0" fmla="*/ 804498 h 1569673"/>
              <a:gd name="connsiteX1" fmla="*/ 387350 w 2155825"/>
              <a:gd name="connsiteY1" fmla="*/ 71073 h 1569673"/>
              <a:gd name="connsiteX2" fmla="*/ 771525 w 2155825"/>
              <a:gd name="connsiteY2" fmla="*/ 118698 h 1569673"/>
              <a:gd name="connsiteX3" fmla="*/ 1108075 w 2155825"/>
              <a:gd name="connsiteY3" fmla="*/ 791798 h 1569673"/>
              <a:gd name="connsiteX4" fmla="*/ 1644650 w 2155825"/>
              <a:gd name="connsiteY4" fmla="*/ 1569673 h 1569673"/>
              <a:gd name="connsiteX5" fmla="*/ 2155825 w 2155825"/>
              <a:gd name="connsiteY5" fmla="*/ 788623 h 1569673"/>
              <a:gd name="connsiteX0" fmla="*/ 0 w 2155825"/>
              <a:gd name="connsiteY0" fmla="*/ 804498 h 1569673"/>
              <a:gd name="connsiteX1" fmla="*/ 387350 w 2155825"/>
              <a:gd name="connsiteY1" fmla="*/ 71073 h 1569673"/>
              <a:gd name="connsiteX2" fmla="*/ 771525 w 2155825"/>
              <a:gd name="connsiteY2" fmla="*/ 118698 h 1569673"/>
              <a:gd name="connsiteX3" fmla="*/ 1108075 w 2155825"/>
              <a:gd name="connsiteY3" fmla="*/ 791798 h 1569673"/>
              <a:gd name="connsiteX4" fmla="*/ 1644650 w 2155825"/>
              <a:gd name="connsiteY4" fmla="*/ 1569673 h 1569673"/>
              <a:gd name="connsiteX5" fmla="*/ 2155825 w 2155825"/>
              <a:gd name="connsiteY5" fmla="*/ 788623 h 1569673"/>
              <a:gd name="connsiteX0" fmla="*/ 0 w 2146300"/>
              <a:gd name="connsiteY0" fmla="*/ 804498 h 1569691"/>
              <a:gd name="connsiteX1" fmla="*/ 387350 w 2146300"/>
              <a:gd name="connsiteY1" fmla="*/ 71073 h 1569691"/>
              <a:gd name="connsiteX2" fmla="*/ 771525 w 2146300"/>
              <a:gd name="connsiteY2" fmla="*/ 118698 h 1569691"/>
              <a:gd name="connsiteX3" fmla="*/ 1108075 w 2146300"/>
              <a:gd name="connsiteY3" fmla="*/ 791798 h 1569691"/>
              <a:gd name="connsiteX4" fmla="*/ 1644650 w 2146300"/>
              <a:gd name="connsiteY4" fmla="*/ 1569673 h 1569691"/>
              <a:gd name="connsiteX5" fmla="*/ 2146300 w 2146300"/>
              <a:gd name="connsiteY5" fmla="*/ 810054 h 1569691"/>
              <a:gd name="connsiteX0" fmla="*/ 0 w 2139156"/>
              <a:gd name="connsiteY0" fmla="*/ 804498 h 1569753"/>
              <a:gd name="connsiteX1" fmla="*/ 387350 w 2139156"/>
              <a:gd name="connsiteY1" fmla="*/ 71073 h 1569753"/>
              <a:gd name="connsiteX2" fmla="*/ 771525 w 2139156"/>
              <a:gd name="connsiteY2" fmla="*/ 118698 h 1569753"/>
              <a:gd name="connsiteX3" fmla="*/ 1108075 w 2139156"/>
              <a:gd name="connsiteY3" fmla="*/ 791798 h 1569753"/>
              <a:gd name="connsiteX4" fmla="*/ 1644650 w 2139156"/>
              <a:gd name="connsiteY4" fmla="*/ 1569673 h 1569753"/>
              <a:gd name="connsiteX5" fmla="*/ 2139156 w 2139156"/>
              <a:gd name="connsiteY5" fmla="*/ 829104 h 1569753"/>
              <a:gd name="connsiteX0" fmla="*/ 0 w 2139156"/>
              <a:gd name="connsiteY0" fmla="*/ 804498 h 1460250"/>
              <a:gd name="connsiteX1" fmla="*/ 387350 w 2139156"/>
              <a:gd name="connsiteY1" fmla="*/ 71073 h 1460250"/>
              <a:gd name="connsiteX2" fmla="*/ 771525 w 2139156"/>
              <a:gd name="connsiteY2" fmla="*/ 118698 h 1460250"/>
              <a:gd name="connsiteX3" fmla="*/ 1108075 w 2139156"/>
              <a:gd name="connsiteY3" fmla="*/ 791798 h 1460250"/>
              <a:gd name="connsiteX4" fmla="*/ 1639888 w 2139156"/>
              <a:gd name="connsiteY4" fmla="*/ 1460136 h 1460250"/>
              <a:gd name="connsiteX5" fmla="*/ 2139156 w 2139156"/>
              <a:gd name="connsiteY5" fmla="*/ 829104 h 1460250"/>
              <a:gd name="connsiteX0" fmla="*/ 0 w 2139156"/>
              <a:gd name="connsiteY0" fmla="*/ 804498 h 1543566"/>
              <a:gd name="connsiteX1" fmla="*/ 387350 w 2139156"/>
              <a:gd name="connsiteY1" fmla="*/ 71073 h 1543566"/>
              <a:gd name="connsiteX2" fmla="*/ 771525 w 2139156"/>
              <a:gd name="connsiteY2" fmla="*/ 118698 h 1543566"/>
              <a:gd name="connsiteX3" fmla="*/ 1108075 w 2139156"/>
              <a:gd name="connsiteY3" fmla="*/ 791798 h 1543566"/>
              <a:gd name="connsiteX4" fmla="*/ 1556544 w 2139156"/>
              <a:gd name="connsiteY4" fmla="*/ 1543480 h 1543566"/>
              <a:gd name="connsiteX5" fmla="*/ 2139156 w 2139156"/>
              <a:gd name="connsiteY5" fmla="*/ 829104 h 1543566"/>
              <a:gd name="connsiteX0" fmla="*/ 0 w 2139156"/>
              <a:gd name="connsiteY0" fmla="*/ 804498 h 1549030"/>
              <a:gd name="connsiteX1" fmla="*/ 387350 w 2139156"/>
              <a:gd name="connsiteY1" fmla="*/ 71073 h 1549030"/>
              <a:gd name="connsiteX2" fmla="*/ 771525 w 2139156"/>
              <a:gd name="connsiteY2" fmla="*/ 118698 h 1549030"/>
              <a:gd name="connsiteX3" fmla="*/ 1108075 w 2139156"/>
              <a:gd name="connsiteY3" fmla="*/ 791798 h 1549030"/>
              <a:gd name="connsiteX4" fmla="*/ 1556544 w 2139156"/>
              <a:gd name="connsiteY4" fmla="*/ 1543480 h 1549030"/>
              <a:gd name="connsiteX5" fmla="*/ 2139156 w 2139156"/>
              <a:gd name="connsiteY5" fmla="*/ 829104 h 1549030"/>
              <a:gd name="connsiteX0" fmla="*/ 0 w 2139156"/>
              <a:gd name="connsiteY0" fmla="*/ 804498 h 1570791"/>
              <a:gd name="connsiteX1" fmla="*/ 387350 w 2139156"/>
              <a:gd name="connsiteY1" fmla="*/ 71073 h 1570791"/>
              <a:gd name="connsiteX2" fmla="*/ 771525 w 2139156"/>
              <a:gd name="connsiteY2" fmla="*/ 118698 h 1570791"/>
              <a:gd name="connsiteX3" fmla="*/ 1108075 w 2139156"/>
              <a:gd name="connsiteY3" fmla="*/ 791798 h 1570791"/>
              <a:gd name="connsiteX4" fmla="*/ 1556544 w 2139156"/>
              <a:gd name="connsiteY4" fmla="*/ 1543480 h 1570791"/>
              <a:gd name="connsiteX5" fmla="*/ 1931128 w 2139156"/>
              <a:gd name="connsiteY5" fmla="*/ 1351587 h 1570791"/>
              <a:gd name="connsiteX6" fmla="*/ 2139156 w 2139156"/>
              <a:gd name="connsiteY6" fmla="*/ 829104 h 1570791"/>
              <a:gd name="connsiteX0" fmla="*/ 0 w 2139156"/>
              <a:gd name="connsiteY0" fmla="*/ 804498 h 1564443"/>
              <a:gd name="connsiteX1" fmla="*/ 387350 w 2139156"/>
              <a:gd name="connsiteY1" fmla="*/ 71073 h 1564443"/>
              <a:gd name="connsiteX2" fmla="*/ 771525 w 2139156"/>
              <a:gd name="connsiteY2" fmla="*/ 118698 h 1564443"/>
              <a:gd name="connsiteX3" fmla="*/ 1108075 w 2139156"/>
              <a:gd name="connsiteY3" fmla="*/ 791798 h 1564443"/>
              <a:gd name="connsiteX4" fmla="*/ 1518444 w 2139156"/>
              <a:gd name="connsiteY4" fmla="*/ 1536336 h 1564443"/>
              <a:gd name="connsiteX5" fmla="*/ 1931128 w 2139156"/>
              <a:gd name="connsiteY5" fmla="*/ 1351587 h 1564443"/>
              <a:gd name="connsiteX6" fmla="*/ 2139156 w 2139156"/>
              <a:gd name="connsiteY6" fmla="*/ 829104 h 1564443"/>
              <a:gd name="connsiteX0" fmla="*/ 0 w 2139156"/>
              <a:gd name="connsiteY0" fmla="*/ 804498 h 1594010"/>
              <a:gd name="connsiteX1" fmla="*/ 387350 w 2139156"/>
              <a:gd name="connsiteY1" fmla="*/ 71073 h 1594010"/>
              <a:gd name="connsiteX2" fmla="*/ 771525 w 2139156"/>
              <a:gd name="connsiteY2" fmla="*/ 118698 h 1594010"/>
              <a:gd name="connsiteX3" fmla="*/ 1108075 w 2139156"/>
              <a:gd name="connsiteY3" fmla="*/ 791798 h 1594010"/>
              <a:gd name="connsiteX4" fmla="*/ 1518444 w 2139156"/>
              <a:gd name="connsiteY4" fmla="*/ 1536336 h 1594010"/>
              <a:gd name="connsiteX5" fmla="*/ 1790634 w 2139156"/>
              <a:gd name="connsiteY5" fmla="*/ 1523037 h 1594010"/>
              <a:gd name="connsiteX6" fmla="*/ 1931128 w 2139156"/>
              <a:gd name="connsiteY6" fmla="*/ 1351587 h 1594010"/>
              <a:gd name="connsiteX7" fmla="*/ 2139156 w 2139156"/>
              <a:gd name="connsiteY7" fmla="*/ 829104 h 1594010"/>
              <a:gd name="connsiteX0" fmla="*/ 0 w 2139156"/>
              <a:gd name="connsiteY0" fmla="*/ 804498 h 1594010"/>
              <a:gd name="connsiteX1" fmla="*/ 387350 w 2139156"/>
              <a:gd name="connsiteY1" fmla="*/ 71073 h 1594010"/>
              <a:gd name="connsiteX2" fmla="*/ 771525 w 2139156"/>
              <a:gd name="connsiteY2" fmla="*/ 118698 h 1594010"/>
              <a:gd name="connsiteX3" fmla="*/ 1108075 w 2139156"/>
              <a:gd name="connsiteY3" fmla="*/ 791798 h 1594010"/>
              <a:gd name="connsiteX4" fmla="*/ 1518444 w 2139156"/>
              <a:gd name="connsiteY4" fmla="*/ 1536336 h 1594010"/>
              <a:gd name="connsiteX5" fmla="*/ 1790634 w 2139156"/>
              <a:gd name="connsiteY5" fmla="*/ 1523037 h 1594010"/>
              <a:gd name="connsiteX6" fmla="*/ 1931128 w 2139156"/>
              <a:gd name="connsiteY6" fmla="*/ 1351587 h 1594010"/>
              <a:gd name="connsiteX7" fmla="*/ 2139156 w 2139156"/>
              <a:gd name="connsiteY7" fmla="*/ 829104 h 1594010"/>
              <a:gd name="connsiteX0" fmla="*/ 0 w 2139156"/>
              <a:gd name="connsiteY0" fmla="*/ 804498 h 1609207"/>
              <a:gd name="connsiteX1" fmla="*/ 387350 w 2139156"/>
              <a:gd name="connsiteY1" fmla="*/ 71073 h 1609207"/>
              <a:gd name="connsiteX2" fmla="*/ 771525 w 2139156"/>
              <a:gd name="connsiteY2" fmla="*/ 118698 h 1609207"/>
              <a:gd name="connsiteX3" fmla="*/ 1108075 w 2139156"/>
              <a:gd name="connsiteY3" fmla="*/ 791798 h 1609207"/>
              <a:gd name="connsiteX4" fmla="*/ 1518444 w 2139156"/>
              <a:gd name="connsiteY4" fmla="*/ 1536336 h 1609207"/>
              <a:gd name="connsiteX5" fmla="*/ 1790634 w 2139156"/>
              <a:gd name="connsiteY5" fmla="*/ 1523037 h 1609207"/>
              <a:gd name="connsiteX6" fmla="*/ 1931128 w 2139156"/>
              <a:gd name="connsiteY6" fmla="*/ 1351587 h 1609207"/>
              <a:gd name="connsiteX7" fmla="*/ 2139156 w 2139156"/>
              <a:gd name="connsiteY7" fmla="*/ 829104 h 1609207"/>
              <a:gd name="connsiteX0" fmla="*/ 0 w 2139156"/>
              <a:gd name="connsiteY0" fmla="*/ 804498 h 1558446"/>
              <a:gd name="connsiteX1" fmla="*/ 387350 w 2139156"/>
              <a:gd name="connsiteY1" fmla="*/ 71073 h 1558446"/>
              <a:gd name="connsiteX2" fmla="*/ 771525 w 2139156"/>
              <a:gd name="connsiteY2" fmla="*/ 118698 h 1558446"/>
              <a:gd name="connsiteX3" fmla="*/ 1108075 w 2139156"/>
              <a:gd name="connsiteY3" fmla="*/ 791798 h 1558446"/>
              <a:gd name="connsiteX4" fmla="*/ 1408907 w 2139156"/>
              <a:gd name="connsiteY4" fmla="*/ 1405367 h 1558446"/>
              <a:gd name="connsiteX5" fmla="*/ 1790634 w 2139156"/>
              <a:gd name="connsiteY5" fmla="*/ 1523037 h 1558446"/>
              <a:gd name="connsiteX6" fmla="*/ 1931128 w 2139156"/>
              <a:gd name="connsiteY6" fmla="*/ 1351587 h 1558446"/>
              <a:gd name="connsiteX7" fmla="*/ 2139156 w 2139156"/>
              <a:gd name="connsiteY7" fmla="*/ 829104 h 1558446"/>
              <a:gd name="connsiteX0" fmla="*/ 0 w 2139156"/>
              <a:gd name="connsiteY0" fmla="*/ 804498 h 1578261"/>
              <a:gd name="connsiteX1" fmla="*/ 387350 w 2139156"/>
              <a:gd name="connsiteY1" fmla="*/ 71073 h 1578261"/>
              <a:gd name="connsiteX2" fmla="*/ 771525 w 2139156"/>
              <a:gd name="connsiteY2" fmla="*/ 118698 h 1578261"/>
              <a:gd name="connsiteX3" fmla="*/ 1108075 w 2139156"/>
              <a:gd name="connsiteY3" fmla="*/ 791798 h 1578261"/>
              <a:gd name="connsiteX4" fmla="*/ 1408907 w 2139156"/>
              <a:gd name="connsiteY4" fmla="*/ 1405367 h 1578261"/>
              <a:gd name="connsiteX5" fmla="*/ 1600134 w 2139156"/>
              <a:gd name="connsiteY5" fmla="*/ 1573042 h 1578261"/>
              <a:gd name="connsiteX6" fmla="*/ 1790634 w 2139156"/>
              <a:gd name="connsiteY6" fmla="*/ 1523037 h 1578261"/>
              <a:gd name="connsiteX7" fmla="*/ 1931128 w 2139156"/>
              <a:gd name="connsiteY7" fmla="*/ 1351587 h 1578261"/>
              <a:gd name="connsiteX8" fmla="*/ 2139156 w 2139156"/>
              <a:gd name="connsiteY8" fmla="*/ 829104 h 1578261"/>
              <a:gd name="connsiteX0" fmla="*/ 0 w 2139156"/>
              <a:gd name="connsiteY0" fmla="*/ 804498 h 1573053"/>
              <a:gd name="connsiteX1" fmla="*/ 387350 w 2139156"/>
              <a:gd name="connsiteY1" fmla="*/ 71073 h 1573053"/>
              <a:gd name="connsiteX2" fmla="*/ 771525 w 2139156"/>
              <a:gd name="connsiteY2" fmla="*/ 118698 h 1573053"/>
              <a:gd name="connsiteX3" fmla="*/ 1108075 w 2139156"/>
              <a:gd name="connsiteY3" fmla="*/ 791798 h 1573053"/>
              <a:gd name="connsiteX4" fmla="*/ 1408907 w 2139156"/>
              <a:gd name="connsiteY4" fmla="*/ 1405367 h 1573053"/>
              <a:gd name="connsiteX5" fmla="*/ 1600134 w 2139156"/>
              <a:gd name="connsiteY5" fmla="*/ 1573042 h 1573053"/>
              <a:gd name="connsiteX6" fmla="*/ 1790634 w 2139156"/>
              <a:gd name="connsiteY6" fmla="*/ 1523037 h 1573053"/>
              <a:gd name="connsiteX7" fmla="*/ 1931128 w 2139156"/>
              <a:gd name="connsiteY7" fmla="*/ 1351587 h 1573053"/>
              <a:gd name="connsiteX8" fmla="*/ 2139156 w 2139156"/>
              <a:gd name="connsiteY8" fmla="*/ 829104 h 1573053"/>
              <a:gd name="connsiteX0" fmla="*/ 0 w 2139156"/>
              <a:gd name="connsiteY0" fmla="*/ 804498 h 1573053"/>
              <a:gd name="connsiteX1" fmla="*/ 387350 w 2139156"/>
              <a:gd name="connsiteY1" fmla="*/ 71073 h 1573053"/>
              <a:gd name="connsiteX2" fmla="*/ 771525 w 2139156"/>
              <a:gd name="connsiteY2" fmla="*/ 118698 h 1573053"/>
              <a:gd name="connsiteX3" fmla="*/ 1108075 w 2139156"/>
              <a:gd name="connsiteY3" fmla="*/ 791798 h 1573053"/>
              <a:gd name="connsiteX4" fmla="*/ 1408907 w 2139156"/>
              <a:gd name="connsiteY4" fmla="*/ 1405367 h 1573053"/>
              <a:gd name="connsiteX5" fmla="*/ 1600134 w 2139156"/>
              <a:gd name="connsiteY5" fmla="*/ 1573042 h 1573053"/>
              <a:gd name="connsiteX6" fmla="*/ 1790634 w 2139156"/>
              <a:gd name="connsiteY6" fmla="*/ 1523037 h 1573053"/>
              <a:gd name="connsiteX7" fmla="*/ 2139156 w 2139156"/>
              <a:gd name="connsiteY7" fmla="*/ 829104 h 1573053"/>
              <a:gd name="connsiteX0" fmla="*/ 0 w 2160587"/>
              <a:gd name="connsiteY0" fmla="*/ 804498 h 1573053"/>
              <a:gd name="connsiteX1" fmla="*/ 387350 w 2160587"/>
              <a:gd name="connsiteY1" fmla="*/ 71073 h 1573053"/>
              <a:gd name="connsiteX2" fmla="*/ 771525 w 2160587"/>
              <a:gd name="connsiteY2" fmla="*/ 118698 h 1573053"/>
              <a:gd name="connsiteX3" fmla="*/ 1108075 w 2160587"/>
              <a:gd name="connsiteY3" fmla="*/ 791798 h 1573053"/>
              <a:gd name="connsiteX4" fmla="*/ 1408907 w 2160587"/>
              <a:gd name="connsiteY4" fmla="*/ 1405367 h 1573053"/>
              <a:gd name="connsiteX5" fmla="*/ 1600134 w 2160587"/>
              <a:gd name="connsiteY5" fmla="*/ 1573042 h 1573053"/>
              <a:gd name="connsiteX6" fmla="*/ 1790634 w 2160587"/>
              <a:gd name="connsiteY6" fmla="*/ 1523037 h 1573053"/>
              <a:gd name="connsiteX7" fmla="*/ 2160587 w 2160587"/>
              <a:gd name="connsiteY7" fmla="*/ 788623 h 1573053"/>
              <a:gd name="connsiteX0" fmla="*/ 0 w 2160587"/>
              <a:gd name="connsiteY0" fmla="*/ 804498 h 1573053"/>
              <a:gd name="connsiteX1" fmla="*/ 387350 w 2160587"/>
              <a:gd name="connsiteY1" fmla="*/ 71073 h 1573053"/>
              <a:gd name="connsiteX2" fmla="*/ 771525 w 2160587"/>
              <a:gd name="connsiteY2" fmla="*/ 118698 h 1573053"/>
              <a:gd name="connsiteX3" fmla="*/ 1108075 w 2160587"/>
              <a:gd name="connsiteY3" fmla="*/ 791798 h 1573053"/>
              <a:gd name="connsiteX4" fmla="*/ 1408907 w 2160587"/>
              <a:gd name="connsiteY4" fmla="*/ 1405367 h 1573053"/>
              <a:gd name="connsiteX5" fmla="*/ 1600134 w 2160587"/>
              <a:gd name="connsiteY5" fmla="*/ 1573042 h 1573053"/>
              <a:gd name="connsiteX6" fmla="*/ 1790634 w 2160587"/>
              <a:gd name="connsiteY6" fmla="*/ 1523037 h 1573053"/>
              <a:gd name="connsiteX7" fmla="*/ 2160587 w 2160587"/>
              <a:gd name="connsiteY7" fmla="*/ 788623 h 1573053"/>
              <a:gd name="connsiteX0" fmla="*/ 0 w 2160587"/>
              <a:gd name="connsiteY0" fmla="*/ 804498 h 1573053"/>
              <a:gd name="connsiteX1" fmla="*/ 387350 w 2160587"/>
              <a:gd name="connsiteY1" fmla="*/ 71073 h 1573053"/>
              <a:gd name="connsiteX2" fmla="*/ 771525 w 2160587"/>
              <a:gd name="connsiteY2" fmla="*/ 118698 h 1573053"/>
              <a:gd name="connsiteX3" fmla="*/ 1108075 w 2160587"/>
              <a:gd name="connsiteY3" fmla="*/ 791798 h 1573053"/>
              <a:gd name="connsiteX4" fmla="*/ 1408907 w 2160587"/>
              <a:gd name="connsiteY4" fmla="*/ 1405367 h 1573053"/>
              <a:gd name="connsiteX5" fmla="*/ 1600134 w 2160587"/>
              <a:gd name="connsiteY5" fmla="*/ 1573042 h 1573053"/>
              <a:gd name="connsiteX6" fmla="*/ 1790634 w 2160587"/>
              <a:gd name="connsiteY6" fmla="*/ 1523037 h 1573053"/>
              <a:gd name="connsiteX7" fmla="*/ 2160587 w 2160587"/>
              <a:gd name="connsiteY7" fmla="*/ 788623 h 1573053"/>
              <a:gd name="connsiteX0" fmla="*/ 0 w 2160587"/>
              <a:gd name="connsiteY0" fmla="*/ 804498 h 1573161"/>
              <a:gd name="connsiteX1" fmla="*/ 387350 w 2160587"/>
              <a:gd name="connsiteY1" fmla="*/ 71073 h 1573161"/>
              <a:gd name="connsiteX2" fmla="*/ 771525 w 2160587"/>
              <a:gd name="connsiteY2" fmla="*/ 118698 h 1573161"/>
              <a:gd name="connsiteX3" fmla="*/ 1108075 w 2160587"/>
              <a:gd name="connsiteY3" fmla="*/ 791798 h 1573161"/>
              <a:gd name="connsiteX4" fmla="*/ 1408907 w 2160587"/>
              <a:gd name="connsiteY4" fmla="*/ 1405367 h 1573161"/>
              <a:gd name="connsiteX5" fmla="*/ 1600134 w 2160587"/>
              <a:gd name="connsiteY5" fmla="*/ 1573042 h 1573161"/>
              <a:gd name="connsiteX6" fmla="*/ 1790634 w 2160587"/>
              <a:gd name="connsiteY6" fmla="*/ 1523037 h 1573161"/>
              <a:gd name="connsiteX7" fmla="*/ 2160587 w 2160587"/>
              <a:gd name="connsiteY7" fmla="*/ 788623 h 1573161"/>
              <a:gd name="connsiteX0" fmla="*/ 0 w 2160587"/>
              <a:gd name="connsiteY0" fmla="*/ 804498 h 1573161"/>
              <a:gd name="connsiteX1" fmla="*/ 387350 w 2160587"/>
              <a:gd name="connsiteY1" fmla="*/ 71073 h 1573161"/>
              <a:gd name="connsiteX2" fmla="*/ 771525 w 2160587"/>
              <a:gd name="connsiteY2" fmla="*/ 118698 h 1573161"/>
              <a:gd name="connsiteX3" fmla="*/ 1108075 w 2160587"/>
              <a:gd name="connsiteY3" fmla="*/ 791798 h 1573161"/>
              <a:gd name="connsiteX4" fmla="*/ 1408907 w 2160587"/>
              <a:gd name="connsiteY4" fmla="*/ 1405367 h 1573161"/>
              <a:gd name="connsiteX5" fmla="*/ 1600134 w 2160587"/>
              <a:gd name="connsiteY5" fmla="*/ 1573042 h 1573161"/>
              <a:gd name="connsiteX6" fmla="*/ 1790634 w 2160587"/>
              <a:gd name="connsiteY6" fmla="*/ 1523037 h 1573161"/>
              <a:gd name="connsiteX7" fmla="*/ 2160587 w 2160587"/>
              <a:gd name="connsiteY7" fmla="*/ 788623 h 1573161"/>
              <a:gd name="connsiteX0" fmla="*/ 0 w 2160587"/>
              <a:gd name="connsiteY0" fmla="*/ 804498 h 1573042"/>
              <a:gd name="connsiteX1" fmla="*/ 387350 w 2160587"/>
              <a:gd name="connsiteY1" fmla="*/ 71073 h 1573042"/>
              <a:gd name="connsiteX2" fmla="*/ 771525 w 2160587"/>
              <a:gd name="connsiteY2" fmla="*/ 118698 h 1573042"/>
              <a:gd name="connsiteX3" fmla="*/ 1108075 w 2160587"/>
              <a:gd name="connsiteY3" fmla="*/ 791798 h 1573042"/>
              <a:gd name="connsiteX4" fmla="*/ 1408907 w 2160587"/>
              <a:gd name="connsiteY4" fmla="*/ 1405367 h 1573042"/>
              <a:gd name="connsiteX5" fmla="*/ 1600134 w 2160587"/>
              <a:gd name="connsiteY5" fmla="*/ 1573042 h 1573042"/>
              <a:gd name="connsiteX6" fmla="*/ 2160587 w 2160587"/>
              <a:gd name="connsiteY6" fmla="*/ 788623 h 1573042"/>
              <a:gd name="connsiteX0" fmla="*/ 0 w 2160587"/>
              <a:gd name="connsiteY0" fmla="*/ 804498 h 1573042"/>
              <a:gd name="connsiteX1" fmla="*/ 387350 w 2160587"/>
              <a:gd name="connsiteY1" fmla="*/ 71073 h 1573042"/>
              <a:gd name="connsiteX2" fmla="*/ 771525 w 2160587"/>
              <a:gd name="connsiteY2" fmla="*/ 118698 h 1573042"/>
              <a:gd name="connsiteX3" fmla="*/ 1108075 w 2160587"/>
              <a:gd name="connsiteY3" fmla="*/ 791798 h 1573042"/>
              <a:gd name="connsiteX4" fmla="*/ 1408907 w 2160587"/>
              <a:gd name="connsiteY4" fmla="*/ 1405367 h 1573042"/>
              <a:gd name="connsiteX5" fmla="*/ 1662046 w 2160587"/>
              <a:gd name="connsiteY5" fmla="*/ 1573042 h 1573042"/>
              <a:gd name="connsiteX6" fmla="*/ 2160587 w 2160587"/>
              <a:gd name="connsiteY6" fmla="*/ 788623 h 1573042"/>
              <a:gd name="connsiteX0" fmla="*/ 0 w 2160587"/>
              <a:gd name="connsiteY0" fmla="*/ 804498 h 1573140"/>
              <a:gd name="connsiteX1" fmla="*/ 387350 w 2160587"/>
              <a:gd name="connsiteY1" fmla="*/ 71073 h 1573140"/>
              <a:gd name="connsiteX2" fmla="*/ 771525 w 2160587"/>
              <a:gd name="connsiteY2" fmla="*/ 118698 h 1573140"/>
              <a:gd name="connsiteX3" fmla="*/ 1108075 w 2160587"/>
              <a:gd name="connsiteY3" fmla="*/ 791798 h 1573140"/>
              <a:gd name="connsiteX4" fmla="*/ 1408907 w 2160587"/>
              <a:gd name="connsiteY4" fmla="*/ 1405367 h 1573140"/>
              <a:gd name="connsiteX5" fmla="*/ 1662046 w 2160587"/>
              <a:gd name="connsiteY5" fmla="*/ 1573042 h 1573140"/>
              <a:gd name="connsiteX6" fmla="*/ 2160587 w 2160587"/>
              <a:gd name="connsiteY6" fmla="*/ 788623 h 1573140"/>
              <a:gd name="connsiteX0" fmla="*/ 0 w 2160587"/>
              <a:gd name="connsiteY0" fmla="*/ 804498 h 1575520"/>
              <a:gd name="connsiteX1" fmla="*/ 387350 w 2160587"/>
              <a:gd name="connsiteY1" fmla="*/ 71073 h 1575520"/>
              <a:gd name="connsiteX2" fmla="*/ 771525 w 2160587"/>
              <a:gd name="connsiteY2" fmla="*/ 118698 h 1575520"/>
              <a:gd name="connsiteX3" fmla="*/ 1108075 w 2160587"/>
              <a:gd name="connsiteY3" fmla="*/ 791798 h 1575520"/>
              <a:gd name="connsiteX4" fmla="*/ 1408907 w 2160587"/>
              <a:gd name="connsiteY4" fmla="*/ 1405367 h 1575520"/>
              <a:gd name="connsiteX5" fmla="*/ 1628708 w 2160587"/>
              <a:gd name="connsiteY5" fmla="*/ 1575423 h 1575520"/>
              <a:gd name="connsiteX6" fmla="*/ 2160587 w 2160587"/>
              <a:gd name="connsiteY6" fmla="*/ 788623 h 1575520"/>
              <a:gd name="connsiteX0" fmla="*/ 0 w 2160587"/>
              <a:gd name="connsiteY0" fmla="*/ 804498 h 1575526"/>
              <a:gd name="connsiteX1" fmla="*/ 387350 w 2160587"/>
              <a:gd name="connsiteY1" fmla="*/ 71073 h 1575526"/>
              <a:gd name="connsiteX2" fmla="*/ 771525 w 2160587"/>
              <a:gd name="connsiteY2" fmla="*/ 118698 h 1575526"/>
              <a:gd name="connsiteX3" fmla="*/ 1108075 w 2160587"/>
              <a:gd name="connsiteY3" fmla="*/ 791798 h 1575526"/>
              <a:gd name="connsiteX4" fmla="*/ 1408907 w 2160587"/>
              <a:gd name="connsiteY4" fmla="*/ 1405367 h 1575526"/>
              <a:gd name="connsiteX5" fmla="*/ 1628708 w 2160587"/>
              <a:gd name="connsiteY5" fmla="*/ 1575423 h 1575526"/>
              <a:gd name="connsiteX6" fmla="*/ 2160587 w 2160587"/>
              <a:gd name="connsiteY6" fmla="*/ 788623 h 1575526"/>
              <a:gd name="connsiteX0" fmla="*/ 0 w 2160587"/>
              <a:gd name="connsiteY0" fmla="*/ 804498 h 1575526"/>
              <a:gd name="connsiteX1" fmla="*/ 387350 w 2160587"/>
              <a:gd name="connsiteY1" fmla="*/ 71073 h 1575526"/>
              <a:gd name="connsiteX2" fmla="*/ 771525 w 2160587"/>
              <a:gd name="connsiteY2" fmla="*/ 118698 h 1575526"/>
              <a:gd name="connsiteX3" fmla="*/ 1108075 w 2160587"/>
              <a:gd name="connsiteY3" fmla="*/ 791798 h 1575526"/>
              <a:gd name="connsiteX4" fmla="*/ 1408907 w 2160587"/>
              <a:gd name="connsiteY4" fmla="*/ 1405367 h 1575526"/>
              <a:gd name="connsiteX5" fmla="*/ 1654902 w 2160587"/>
              <a:gd name="connsiteY5" fmla="*/ 1575423 h 1575526"/>
              <a:gd name="connsiteX6" fmla="*/ 2160587 w 2160587"/>
              <a:gd name="connsiteY6" fmla="*/ 788623 h 1575526"/>
              <a:gd name="connsiteX0" fmla="*/ 0 w 2160587"/>
              <a:gd name="connsiteY0" fmla="*/ 804498 h 1575526"/>
              <a:gd name="connsiteX1" fmla="*/ 387350 w 2160587"/>
              <a:gd name="connsiteY1" fmla="*/ 71073 h 1575526"/>
              <a:gd name="connsiteX2" fmla="*/ 771525 w 2160587"/>
              <a:gd name="connsiteY2" fmla="*/ 118698 h 1575526"/>
              <a:gd name="connsiteX3" fmla="*/ 1108075 w 2160587"/>
              <a:gd name="connsiteY3" fmla="*/ 791798 h 1575526"/>
              <a:gd name="connsiteX4" fmla="*/ 1408907 w 2160587"/>
              <a:gd name="connsiteY4" fmla="*/ 1405367 h 1575526"/>
              <a:gd name="connsiteX5" fmla="*/ 1642996 w 2160587"/>
              <a:gd name="connsiteY5" fmla="*/ 1575423 h 1575526"/>
              <a:gd name="connsiteX6" fmla="*/ 2160587 w 2160587"/>
              <a:gd name="connsiteY6" fmla="*/ 788623 h 1575526"/>
              <a:gd name="connsiteX0" fmla="*/ 0 w 2160587"/>
              <a:gd name="connsiteY0" fmla="*/ 804498 h 1575526"/>
              <a:gd name="connsiteX1" fmla="*/ 387350 w 2160587"/>
              <a:gd name="connsiteY1" fmla="*/ 71073 h 1575526"/>
              <a:gd name="connsiteX2" fmla="*/ 771525 w 2160587"/>
              <a:gd name="connsiteY2" fmla="*/ 118698 h 1575526"/>
              <a:gd name="connsiteX3" fmla="*/ 1108075 w 2160587"/>
              <a:gd name="connsiteY3" fmla="*/ 791798 h 1575526"/>
              <a:gd name="connsiteX4" fmla="*/ 1408907 w 2160587"/>
              <a:gd name="connsiteY4" fmla="*/ 1405367 h 1575526"/>
              <a:gd name="connsiteX5" fmla="*/ 1642996 w 2160587"/>
              <a:gd name="connsiteY5" fmla="*/ 1575423 h 1575526"/>
              <a:gd name="connsiteX6" fmla="*/ 2160587 w 2160587"/>
              <a:gd name="connsiteY6" fmla="*/ 788623 h 1575526"/>
              <a:gd name="connsiteX0" fmla="*/ 0 w 2160587"/>
              <a:gd name="connsiteY0" fmla="*/ 804498 h 1575526"/>
              <a:gd name="connsiteX1" fmla="*/ 387350 w 2160587"/>
              <a:gd name="connsiteY1" fmla="*/ 71073 h 1575526"/>
              <a:gd name="connsiteX2" fmla="*/ 771525 w 2160587"/>
              <a:gd name="connsiteY2" fmla="*/ 118698 h 1575526"/>
              <a:gd name="connsiteX3" fmla="*/ 1108075 w 2160587"/>
              <a:gd name="connsiteY3" fmla="*/ 791798 h 1575526"/>
              <a:gd name="connsiteX4" fmla="*/ 1408907 w 2160587"/>
              <a:gd name="connsiteY4" fmla="*/ 1405367 h 1575526"/>
              <a:gd name="connsiteX5" fmla="*/ 1642996 w 2160587"/>
              <a:gd name="connsiteY5" fmla="*/ 1575423 h 1575526"/>
              <a:gd name="connsiteX6" fmla="*/ 2160587 w 2160587"/>
              <a:gd name="connsiteY6" fmla="*/ 788623 h 1575526"/>
              <a:gd name="connsiteX0" fmla="*/ 0 w 2160587"/>
              <a:gd name="connsiteY0" fmla="*/ 804498 h 1575446"/>
              <a:gd name="connsiteX1" fmla="*/ 387350 w 2160587"/>
              <a:gd name="connsiteY1" fmla="*/ 71073 h 1575446"/>
              <a:gd name="connsiteX2" fmla="*/ 771525 w 2160587"/>
              <a:gd name="connsiteY2" fmla="*/ 118698 h 1575446"/>
              <a:gd name="connsiteX3" fmla="*/ 1108075 w 2160587"/>
              <a:gd name="connsiteY3" fmla="*/ 791798 h 1575446"/>
              <a:gd name="connsiteX4" fmla="*/ 1408907 w 2160587"/>
              <a:gd name="connsiteY4" fmla="*/ 1405367 h 1575446"/>
              <a:gd name="connsiteX5" fmla="*/ 1642996 w 2160587"/>
              <a:gd name="connsiteY5" fmla="*/ 1575423 h 1575446"/>
              <a:gd name="connsiteX6" fmla="*/ 2160587 w 2160587"/>
              <a:gd name="connsiteY6" fmla="*/ 788623 h 1575446"/>
              <a:gd name="connsiteX0" fmla="*/ 0 w 2160629"/>
              <a:gd name="connsiteY0" fmla="*/ 804498 h 1575446"/>
              <a:gd name="connsiteX1" fmla="*/ 387350 w 2160629"/>
              <a:gd name="connsiteY1" fmla="*/ 71073 h 1575446"/>
              <a:gd name="connsiteX2" fmla="*/ 771525 w 2160629"/>
              <a:gd name="connsiteY2" fmla="*/ 118698 h 1575446"/>
              <a:gd name="connsiteX3" fmla="*/ 1108075 w 2160629"/>
              <a:gd name="connsiteY3" fmla="*/ 791798 h 1575446"/>
              <a:gd name="connsiteX4" fmla="*/ 1408907 w 2160629"/>
              <a:gd name="connsiteY4" fmla="*/ 1405367 h 1575446"/>
              <a:gd name="connsiteX5" fmla="*/ 1642996 w 2160629"/>
              <a:gd name="connsiteY5" fmla="*/ 1575423 h 1575446"/>
              <a:gd name="connsiteX6" fmla="*/ 2160587 w 2160629"/>
              <a:gd name="connsiteY6" fmla="*/ 788623 h 1575446"/>
              <a:gd name="connsiteX0" fmla="*/ 0 w 2160639"/>
              <a:gd name="connsiteY0" fmla="*/ 804498 h 1556397"/>
              <a:gd name="connsiteX1" fmla="*/ 387350 w 2160639"/>
              <a:gd name="connsiteY1" fmla="*/ 71073 h 1556397"/>
              <a:gd name="connsiteX2" fmla="*/ 771525 w 2160639"/>
              <a:gd name="connsiteY2" fmla="*/ 118698 h 1556397"/>
              <a:gd name="connsiteX3" fmla="*/ 1108075 w 2160639"/>
              <a:gd name="connsiteY3" fmla="*/ 791798 h 1556397"/>
              <a:gd name="connsiteX4" fmla="*/ 1408907 w 2160639"/>
              <a:gd name="connsiteY4" fmla="*/ 1405367 h 1556397"/>
              <a:gd name="connsiteX5" fmla="*/ 1719196 w 2160639"/>
              <a:gd name="connsiteY5" fmla="*/ 1556373 h 1556397"/>
              <a:gd name="connsiteX6" fmla="*/ 2160587 w 2160639"/>
              <a:gd name="connsiteY6" fmla="*/ 788623 h 1556397"/>
              <a:gd name="connsiteX0" fmla="*/ 0 w 2160641"/>
              <a:gd name="connsiteY0" fmla="*/ 804498 h 1556936"/>
              <a:gd name="connsiteX1" fmla="*/ 387350 w 2160641"/>
              <a:gd name="connsiteY1" fmla="*/ 71073 h 1556936"/>
              <a:gd name="connsiteX2" fmla="*/ 771525 w 2160641"/>
              <a:gd name="connsiteY2" fmla="*/ 118698 h 1556936"/>
              <a:gd name="connsiteX3" fmla="*/ 1108075 w 2160641"/>
              <a:gd name="connsiteY3" fmla="*/ 791798 h 1556936"/>
              <a:gd name="connsiteX4" fmla="*/ 1408907 w 2160641"/>
              <a:gd name="connsiteY4" fmla="*/ 1405367 h 1556936"/>
              <a:gd name="connsiteX5" fmla="*/ 1719196 w 2160641"/>
              <a:gd name="connsiteY5" fmla="*/ 1556373 h 1556936"/>
              <a:gd name="connsiteX6" fmla="*/ 2160587 w 2160641"/>
              <a:gd name="connsiteY6" fmla="*/ 788623 h 1556936"/>
              <a:gd name="connsiteX0" fmla="*/ 0 w 2160638"/>
              <a:gd name="connsiteY0" fmla="*/ 804498 h 1573453"/>
              <a:gd name="connsiteX1" fmla="*/ 387350 w 2160638"/>
              <a:gd name="connsiteY1" fmla="*/ 71073 h 1573453"/>
              <a:gd name="connsiteX2" fmla="*/ 771525 w 2160638"/>
              <a:gd name="connsiteY2" fmla="*/ 118698 h 1573453"/>
              <a:gd name="connsiteX3" fmla="*/ 1108075 w 2160638"/>
              <a:gd name="connsiteY3" fmla="*/ 791798 h 1573453"/>
              <a:gd name="connsiteX4" fmla="*/ 1408907 w 2160638"/>
              <a:gd name="connsiteY4" fmla="*/ 1405367 h 1573453"/>
              <a:gd name="connsiteX5" fmla="*/ 1700146 w 2160638"/>
              <a:gd name="connsiteY5" fmla="*/ 1573042 h 1573453"/>
              <a:gd name="connsiteX6" fmla="*/ 2160587 w 2160638"/>
              <a:gd name="connsiteY6" fmla="*/ 788623 h 1573453"/>
              <a:gd name="connsiteX0" fmla="*/ 0 w 2160587"/>
              <a:gd name="connsiteY0" fmla="*/ 804498 h 1573453"/>
              <a:gd name="connsiteX1" fmla="*/ 387350 w 2160587"/>
              <a:gd name="connsiteY1" fmla="*/ 71073 h 1573453"/>
              <a:gd name="connsiteX2" fmla="*/ 771525 w 2160587"/>
              <a:gd name="connsiteY2" fmla="*/ 118698 h 1573453"/>
              <a:gd name="connsiteX3" fmla="*/ 1108075 w 2160587"/>
              <a:gd name="connsiteY3" fmla="*/ 791798 h 1573453"/>
              <a:gd name="connsiteX4" fmla="*/ 1408907 w 2160587"/>
              <a:gd name="connsiteY4" fmla="*/ 1405367 h 1573453"/>
              <a:gd name="connsiteX5" fmla="*/ 1700146 w 2160587"/>
              <a:gd name="connsiteY5" fmla="*/ 1573042 h 1573453"/>
              <a:gd name="connsiteX6" fmla="*/ 2160587 w 2160587"/>
              <a:gd name="connsiteY6" fmla="*/ 788623 h 157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587" h="1573453">
                <a:moveTo>
                  <a:pt x="0" y="804498"/>
                </a:moveTo>
                <a:cubicBezTo>
                  <a:pt x="187060" y="403919"/>
                  <a:pt x="258763" y="185373"/>
                  <a:pt x="387350" y="71073"/>
                </a:cubicBezTo>
                <a:cubicBezTo>
                  <a:pt x="515937" y="-43227"/>
                  <a:pt x="678921" y="-14123"/>
                  <a:pt x="771525" y="118698"/>
                </a:cubicBezTo>
                <a:cubicBezTo>
                  <a:pt x="864129" y="251519"/>
                  <a:pt x="1001845" y="577353"/>
                  <a:pt x="1108075" y="791798"/>
                </a:cubicBezTo>
                <a:cubicBezTo>
                  <a:pt x="1214305" y="1006243"/>
                  <a:pt x="1310229" y="1275160"/>
                  <a:pt x="1408907" y="1405367"/>
                </a:cubicBezTo>
                <a:cubicBezTo>
                  <a:pt x="1507586" y="1535574"/>
                  <a:pt x="1553436" y="1578201"/>
                  <a:pt x="1700146" y="1573042"/>
                </a:cubicBezTo>
                <a:cubicBezTo>
                  <a:pt x="1846856" y="1567883"/>
                  <a:pt x="2104944" y="999670"/>
                  <a:pt x="2160587" y="788623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5" name="Полилиния 54"/>
          <p:cNvSpPr/>
          <p:nvPr/>
        </p:nvSpPr>
        <p:spPr>
          <a:xfrm>
            <a:off x="4439972" y="3122572"/>
            <a:ext cx="2501004" cy="2478822"/>
          </a:xfrm>
          <a:custGeom>
            <a:avLst/>
            <a:gdLst>
              <a:gd name="connsiteX0" fmla="*/ 0 w 2147887"/>
              <a:gd name="connsiteY0" fmla="*/ 1081088 h 2124077"/>
              <a:gd name="connsiteX1" fmla="*/ 490537 w 2147887"/>
              <a:gd name="connsiteY1" fmla="*/ 0 h 2124077"/>
              <a:gd name="connsiteX2" fmla="*/ 1081087 w 2147887"/>
              <a:gd name="connsiteY2" fmla="*/ 1081088 h 2124077"/>
              <a:gd name="connsiteX3" fmla="*/ 1619250 w 2147887"/>
              <a:gd name="connsiteY3" fmla="*/ 2124075 h 2124077"/>
              <a:gd name="connsiteX4" fmla="*/ 2147887 w 2147887"/>
              <a:gd name="connsiteY4" fmla="*/ 1071563 h 2124077"/>
              <a:gd name="connsiteX0" fmla="*/ 0 w 2147887"/>
              <a:gd name="connsiteY0" fmla="*/ 1083470 h 2126459"/>
              <a:gd name="connsiteX1" fmla="*/ 531018 w 2147887"/>
              <a:gd name="connsiteY1" fmla="*/ 0 h 2126459"/>
              <a:gd name="connsiteX2" fmla="*/ 1081087 w 2147887"/>
              <a:gd name="connsiteY2" fmla="*/ 1083470 h 2126459"/>
              <a:gd name="connsiteX3" fmla="*/ 1619250 w 2147887"/>
              <a:gd name="connsiteY3" fmla="*/ 2126457 h 2126459"/>
              <a:gd name="connsiteX4" fmla="*/ 2147887 w 2147887"/>
              <a:gd name="connsiteY4" fmla="*/ 1073945 h 2126459"/>
              <a:gd name="connsiteX0" fmla="*/ 0 w 2147887"/>
              <a:gd name="connsiteY0" fmla="*/ 1083470 h 2126459"/>
              <a:gd name="connsiteX1" fmla="*/ 531018 w 2147887"/>
              <a:gd name="connsiteY1" fmla="*/ 0 h 2126459"/>
              <a:gd name="connsiteX2" fmla="*/ 1081087 w 2147887"/>
              <a:gd name="connsiteY2" fmla="*/ 1083470 h 2126459"/>
              <a:gd name="connsiteX3" fmla="*/ 1619250 w 2147887"/>
              <a:gd name="connsiteY3" fmla="*/ 2126457 h 2126459"/>
              <a:gd name="connsiteX4" fmla="*/ 2147887 w 2147887"/>
              <a:gd name="connsiteY4" fmla="*/ 1073945 h 2126459"/>
              <a:gd name="connsiteX0" fmla="*/ 0 w 2147887"/>
              <a:gd name="connsiteY0" fmla="*/ 1085852 h 2128841"/>
              <a:gd name="connsiteX1" fmla="*/ 509587 w 2147887"/>
              <a:gd name="connsiteY1" fmla="*/ 0 h 2128841"/>
              <a:gd name="connsiteX2" fmla="*/ 1081087 w 2147887"/>
              <a:gd name="connsiteY2" fmla="*/ 1085852 h 2128841"/>
              <a:gd name="connsiteX3" fmla="*/ 1619250 w 2147887"/>
              <a:gd name="connsiteY3" fmla="*/ 2128839 h 2128841"/>
              <a:gd name="connsiteX4" fmla="*/ 2147887 w 2147887"/>
              <a:gd name="connsiteY4" fmla="*/ 1076327 h 2128841"/>
              <a:gd name="connsiteX0" fmla="*/ 0 w 2147887"/>
              <a:gd name="connsiteY0" fmla="*/ 1085852 h 2128841"/>
              <a:gd name="connsiteX1" fmla="*/ 509587 w 2147887"/>
              <a:gd name="connsiteY1" fmla="*/ 0 h 2128841"/>
              <a:gd name="connsiteX2" fmla="*/ 1081087 w 2147887"/>
              <a:gd name="connsiteY2" fmla="*/ 1085852 h 2128841"/>
              <a:gd name="connsiteX3" fmla="*/ 1619250 w 2147887"/>
              <a:gd name="connsiteY3" fmla="*/ 2128839 h 2128841"/>
              <a:gd name="connsiteX4" fmla="*/ 2147887 w 2147887"/>
              <a:gd name="connsiteY4" fmla="*/ 1076327 h 2128841"/>
              <a:gd name="connsiteX0" fmla="*/ 0 w 2147887"/>
              <a:gd name="connsiteY0" fmla="*/ 1085904 h 2128893"/>
              <a:gd name="connsiteX1" fmla="*/ 509587 w 2147887"/>
              <a:gd name="connsiteY1" fmla="*/ 52 h 2128893"/>
              <a:gd name="connsiteX2" fmla="*/ 1081087 w 2147887"/>
              <a:gd name="connsiteY2" fmla="*/ 1085904 h 2128893"/>
              <a:gd name="connsiteX3" fmla="*/ 1619250 w 2147887"/>
              <a:gd name="connsiteY3" fmla="*/ 2128891 h 2128893"/>
              <a:gd name="connsiteX4" fmla="*/ 2147887 w 2147887"/>
              <a:gd name="connsiteY4" fmla="*/ 1076379 h 2128893"/>
              <a:gd name="connsiteX0" fmla="*/ 0 w 2147887"/>
              <a:gd name="connsiteY0" fmla="*/ 1085904 h 2137106"/>
              <a:gd name="connsiteX1" fmla="*/ 509587 w 2147887"/>
              <a:gd name="connsiteY1" fmla="*/ 52 h 2137106"/>
              <a:gd name="connsiteX2" fmla="*/ 1081087 w 2147887"/>
              <a:gd name="connsiteY2" fmla="*/ 1085904 h 2137106"/>
              <a:gd name="connsiteX3" fmla="*/ 1619250 w 2147887"/>
              <a:gd name="connsiteY3" fmla="*/ 2128891 h 2137106"/>
              <a:gd name="connsiteX4" fmla="*/ 2147887 w 2147887"/>
              <a:gd name="connsiteY4" fmla="*/ 1076379 h 2137106"/>
              <a:gd name="connsiteX0" fmla="*/ 0 w 2147887"/>
              <a:gd name="connsiteY0" fmla="*/ 1085904 h 2137106"/>
              <a:gd name="connsiteX1" fmla="*/ 509587 w 2147887"/>
              <a:gd name="connsiteY1" fmla="*/ 52 h 2137106"/>
              <a:gd name="connsiteX2" fmla="*/ 1081087 w 2147887"/>
              <a:gd name="connsiteY2" fmla="*/ 1085904 h 2137106"/>
              <a:gd name="connsiteX3" fmla="*/ 1619250 w 2147887"/>
              <a:gd name="connsiteY3" fmla="*/ 2128891 h 2137106"/>
              <a:gd name="connsiteX4" fmla="*/ 2147887 w 2147887"/>
              <a:gd name="connsiteY4" fmla="*/ 1076379 h 2137106"/>
              <a:gd name="connsiteX0" fmla="*/ 0 w 2147887"/>
              <a:gd name="connsiteY0" fmla="*/ 1086412 h 2137614"/>
              <a:gd name="connsiteX1" fmla="*/ 509587 w 2147887"/>
              <a:gd name="connsiteY1" fmla="*/ 560 h 2137614"/>
              <a:gd name="connsiteX2" fmla="*/ 1081087 w 2147887"/>
              <a:gd name="connsiteY2" fmla="*/ 1086412 h 2137614"/>
              <a:gd name="connsiteX3" fmla="*/ 1619250 w 2147887"/>
              <a:gd name="connsiteY3" fmla="*/ 2129399 h 2137614"/>
              <a:gd name="connsiteX4" fmla="*/ 2147887 w 2147887"/>
              <a:gd name="connsiteY4" fmla="*/ 1076887 h 2137614"/>
              <a:gd name="connsiteX0" fmla="*/ 0 w 2147887"/>
              <a:gd name="connsiteY0" fmla="*/ 1086437 h 2137639"/>
              <a:gd name="connsiteX1" fmla="*/ 509587 w 2147887"/>
              <a:gd name="connsiteY1" fmla="*/ 585 h 2137639"/>
              <a:gd name="connsiteX2" fmla="*/ 1081087 w 2147887"/>
              <a:gd name="connsiteY2" fmla="*/ 1086437 h 2137639"/>
              <a:gd name="connsiteX3" fmla="*/ 1619250 w 2147887"/>
              <a:gd name="connsiteY3" fmla="*/ 2129424 h 2137639"/>
              <a:gd name="connsiteX4" fmla="*/ 2147887 w 2147887"/>
              <a:gd name="connsiteY4" fmla="*/ 1076912 h 2137639"/>
              <a:gd name="connsiteX0" fmla="*/ 0 w 2147887"/>
              <a:gd name="connsiteY0" fmla="*/ 1086437 h 2129424"/>
              <a:gd name="connsiteX1" fmla="*/ 509587 w 2147887"/>
              <a:gd name="connsiteY1" fmla="*/ 585 h 2129424"/>
              <a:gd name="connsiteX2" fmla="*/ 1081087 w 2147887"/>
              <a:gd name="connsiteY2" fmla="*/ 1086437 h 2129424"/>
              <a:gd name="connsiteX3" fmla="*/ 1619250 w 2147887"/>
              <a:gd name="connsiteY3" fmla="*/ 2129424 h 2129424"/>
              <a:gd name="connsiteX4" fmla="*/ 2147887 w 2147887"/>
              <a:gd name="connsiteY4" fmla="*/ 1076912 h 2129424"/>
              <a:gd name="connsiteX0" fmla="*/ 0 w 2147887"/>
              <a:gd name="connsiteY0" fmla="*/ 1086437 h 2129424"/>
              <a:gd name="connsiteX1" fmla="*/ 509587 w 2147887"/>
              <a:gd name="connsiteY1" fmla="*/ 585 h 2129424"/>
              <a:gd name="connsiteX2" fmla="*/ 1081087 w 2147887"/>
              <a:gd name="connsiteY2" fmla="*/ 1086437 h 2129424"/>
              <a:gd name="connsiteX3" fmla="*/ 1619250 w 2147887"/>
              <a:gd name="connsiteY3" fmla="*/ 2129424 h 2129424"/>
              <a:gd name="connsiteX4" fmla="*/ 2147887 w 2147887"/>
              <a:gd name="connsiteY4" fmla="*/ 1076912 h 2129424"/>
              <a:gd name="connsiteX0" fmla="*/ 0 w 2147887"/>
              <a:gd name="connsiteY0" fmla="*/ 1085852 h 2128839"/>
              <a:gd name="connsiteX1" fmla="*/ 509587 w 2147887"/>
              <a:gd name="connsiteY1" fmla="*/ 0 h 2128839"/>
              <a:gd name="connsiteX2" fmla="*/ 1064727 w 2147887"/>
              <a:gd name="connsiteY2" fmla="*/ 1085852 h 2128839"/>
              <a:gd name="connsiteX3" fmla="*/ 1619250 w 2147887"/>
              <a:gd name="connsiteY3" fmla="*/ 2128839 h 2128839"/>
              <a:gd name="connsiteX4" fmla="*/ 2147887 w 2147887"/>
              <a:gd name="connsiteY4" fmla="*/ 1076327 h 212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887" h="2128839">
                <a:moveTo>
                  <a:pt x="0" y="1085852"/>
                </a:moveTo>
                <a:cubicBezTo>
                  <a:pt x="57546" y="535783"/>
                  <a:pt x="332133" y="0"/>
                  <a:pt x="509587" y="0"/>
                </a:cubicBezTo>
                <a:cubicBezTo>
                  <a:pt x="687041" y="0"/>
                  <a:pt x="939314" y="716759"/>
                  <a:pt x="1064727" y="1085852"/>
                </a:cubicBezTo>
                <a:cubicBezTo>
                  <a:pt x="1190140" y="1454945"/>
                  <a:pt x="1323677" y="2058680"/>
                  <a:pt x="1619250" y="2128839"/>
                </a:cubicBezTo>
                <a:cubicBezTo>
                  <a:pt x="1910733" y="2068115"/>
                  <a:pt x="1972468" y="1601789"/>
                  <a:pt x="2147887" y="1076327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4251908" y="4389415"/>
            <a:ext cx="34778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55741" y="4350044"/>
            <a:ext cx="78740" cy="7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V="1">
            <a:off x="5308247" y="3084041"/>
            <a:ext cx="455048" cy="281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745875" y="2930468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𝑢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75" y="2930468"/>
                <a:ext cx="665823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Прямая соединительная линия 75"/>
          <p:cNvCxnSpPr/>
          <p:nvPr/>
        </p:nvCxnSpPr>
        <p:spPr>
          <a:xfrm flipV="1">
            <a:off x="5792736" y="3832960"/>
            <a:ext cx="455048" cy="281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224974" y="3757046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74" y="3757046"/>
                <a:ext cx="60798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740361" y="5619769"/>
                <a:ext cx="2724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r>
                        <m:rPr>
                          <m:nor/>
                        </m:rPr>
                        <a:rPr lang="en-US" dirty="0" smtClean="0"/>
                        <m:t>t</m:t>
                      </m:r>
                      <m:r>
                        <m:rPr>
                          <m:nor/>
                        </m:rPr>
                        <a:rPr lang="en-US" dirty="0" smtClean="0"/>
                        <m:t>)=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𝑚𝑎𝑥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sin</m:t>
                      </m:r>
                      <m:r>
                        <a:rPr lang="en-US" b="0" i="1" dirty="0" smtClean="0">
                          <a:latin typeface="Cambria Math"/>
                        </a:rPr>
                        <m:t>⁡(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361" y="5619769"/>
                <a:ext cx="2724272" cy="64633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740361" y="6046449"/>
                <a:ext cx="2724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)=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𝑚𝑎𝑥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sin</m:t>
                      </m:r>
                      <m:r>
                        <a:rPr lang="en-US" b="0" i="1" dirty="0" smtClean="0">
                          <a:latin typeface="Cambria Math"/>
                        </a:rPr>
                        <m:t>⁡(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361" y="6046449"/>
                <a:ext cx="2724272" cy="64633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Прямая соединительная линия 84"/>
          <p:cNvCxnSpPr>
            <a:stCxn id="55" idx="0"/>
          </p:cNvCxnSpPr>
          <p:nvPr/>
        </p:nvCxnSpPr>
        <p:spPr>
          <a:xfrm flipH="1">
            <a:off x="4427984" y="4386939"/>
            <a:ext cx="11988" cy="76016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68" idx="0"/>
          </p:cNvCxnSpPr>
          <p:nvPr/>
        </p:nvCxnSpPr>
        <p:spPr>
          <a:xfrm>
            <a:off x="4609184" y="4395955"/>
            <a:ext cx="0" cy="75114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4355976" y="4923671"/>
            <a:ext cx="25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rot="10800000">
            <a:off x="4809071" y="4927679"/>
            <a:ext cx="25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>
            <a:off x="4609184" y="4923671"/>
            <a:ext cx="199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>
            <a:off x="4180770" y="5084772"/>
            <a:ext cx="25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 rot="10800000">
            <a:off x="4809071" y="5085184"/>
            <a:ext cx="25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V="1">
            <a:off x="4433978" y="5081176"/>
            <a:ext cx="375092" cy="4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Прямоугольник 98"/>
              <p:cNvSpPr/>
              <p:nvPr/>
            </p:nvSpPr>
            <p:spPr>
              <a:xfrm>
                <a:off x="4524300" y="4649985"/>
                <a:ext cx="3696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9" name="Прямоугольник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00" y="4649985"/>
                <a:ext cx="369653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Прямоугольник 99"/>
              <p:cNvSpPr/>
              <p:nvPr/>
            </p:nvSpPr>
            <p:spPr>
              <a:xfrm>
                <a:off x="4417694" y="5081176"/>
                <a:ext cx="3696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Прямоугольник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694" y="5081176"/>
                <a:ext cx="369653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Прямоугольник 61"/>
          <p:cNvSpPr/>
          <p:nvPr/>
        </p:nvSpPr>
        <p:spPr>
          <a:xfrm>
            <a:off x="2727760" y="5601394"/>
            <a:ext cx="2736874" cy="92395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23410" y="5517232"/>
            <a:ext cx="2771249" cy="1298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0" name="Группа 69"/>
          <p:cNvGrpSpPr/>
          <p:nvPr/>
        </p:nvGrpSpPr>
        <p:grpSpPr>
          <a:xfrm>
            <a:off x="387306" y="860158"/>
            <a:ext cx="412182" cy="144016"/>
            <a:chOff x="755576" y="1494076"/>
            <a:chExt cx="412182" cy="144016"/>
          </a:xfrm>
        </p:grpSpPr>
        <p:cxnSp>
          <p:nvCxnSpPr>
            <p:cNvPr id="72" name="Прямая соединительная линия 71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Равнобедренный треугольник 73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4" name="Овал 63"/>
          <p:cNvSpPr/>
          <p:nvPr/>
        </p:nvSpPr>
        <p:spPr>
          <a:xfrm>
            <a:off x="6787242" y="15926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5698433" y="18874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0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67944" y="1772816"/>
            <a:ext cx="4399794" cy="4320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971600" y="1930167"/>
            <a:ext cx="144017" cy="274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677067" y="2924944"/>
            <a:ext cx="115099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1835696" y="1128886"/>
            <a:ext cx="386699" cy="17960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090375" y="1631778"/>
            <a:ext cx="0" cy="183142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76751" y="1631778"/>
            <a:ext cx="4136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7"/>
          </p:cNvCxnSpPr>
          <p:nvPr/>
        </p:nvCxnSpPr>
        <p:spPr>
          <a:xfrm flipV="1">
            <a:off x="700277" y="2924944"/>
            <a:ext cx="1135419" cy="521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Gabriola" pitchFamily="82" charset="0"/>
              </a:rPr>
              <a:t>Изображение синусоидальных напряжений и токов  с помощью вращающихся векторов</a:t>
            </a:r>
            <a:endParaRPr lang="ru-RU" sz="24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7544" y="4024112"/>
            <a:ext cx="8352928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Сложение мгновенных значений гармонических функций можно заменить сложением изображений векторов, т.к. проекция суммы векторов равна сумме их проекций.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7544" y="5157192"/>
            <a:ext cx="8352928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Совокупность векторов, характеризующих процессы происхождения в цепи переменного тока, построенные в соответствии с соблюдением правил ориентации, называется векторной диаграммой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677067" y="1195053"/>
            <a:ext cx="0" cy="2372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62658" y="3463204"/>
            <a:ext cx="2930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2748" y="1020918"/>
                <a:ext cx="740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(+</m:t>
                    </m:r>
                    <m:r>
                      <a:rPr lang="en-US" sz="1400" b="0" i="1" smtClean="0">
                        <a:latin typeface="Cambria Math"/>
                      </a:rPr>
                      <m:t>𝑗</m:t>
                    </m:r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48" y="1020918"/>
                <a:ext cx="740780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479" t="-3922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63156" y="3485106"/>
                <a:ext cx="1184452" cy="447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𝑅𝑒</m:t>
                      </m:r>
                      <m:r>
                        <a:rPr lang="en-US" sz="1400" b="0" i="1" smtClean="0">
                          <a:latin typeface="Cambria Math"/>
                        </a:rPr>
                        <m:t>(+1)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156" y="3485106"/>
                <a:ext cx="1184452" cy="4479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>
            <a:stCxn id="11" idx="7"/>
          </p:cNvCxnSpPr>
          <p:nvPr/>
        </p:nvCxnSpPr>
        <p:spPr>
          <a:xfrm flipV="1">
            <a:off x="700277" y="1628800"/>
            <a:ext cx="390098" cy="1817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1" idx="7"/>
          </p:cNvCxnSpPr>
          <p:nvPr/>
        </p:nvCxnSpPr>
        <p:spPr>
          <a:xfrm flipV="1">
            <a:off x="700277" y="1124744"/>
            <a:ext cx="1542226" cy="2321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643481" y="3436361"/>
            <a:ext cx="66541" cy="66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V="1">
            <a:off x="1090375" y="1124744"/>
            <a:ext cx="1152128" cy="50703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752675" y="2852936"/>
                <a:ext cx="1001876" cy="311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𝑚𝑎𝑥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 dirty="0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75" y="2852936"/>
                <a:ext cx="1001876" cy="3116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66263" y="2770665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263" y="2770665"/>
                <a:ext cx="29527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76990" y="1615242"/>
                <a:ext cx="849848" cy="25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/>
                            </a:rPr>
                            <m:t>𝑚𝑎𝑥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100" i="1" dirty="0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90" y="1615242"/>
                <a:ext cx="849848" cy="2595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единительная линия 55"/>
          <p:cNvCxnSpPr/>
          <p:nvPr/>
        </p:nvCxnSpPr>
        <p:spPr>
          <a:xfrm>
            <a:off x="1115616" y="1930167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1619672" y="3068960"/>
            <a:ext cx="182388" cy="116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1802060" y="3185525"/>
            <a:ext cx="8977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V="1">
            <a:off x="2029045" y="1276711"/>
            <a:ext cx="454723" cy="197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V="1">
            <a:off x="2483768" y="1268760"/>
            <a:ext cx="792088" cy="7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98911" y="954058"/>
                <a:ext cx="961994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11" y="954058"/>
                <a:ext cx="961994" cy="31470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448296" y="81004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96" y="810042"/>
                <a:ext cx="29527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067944" y="1772816"/>
                <a:ext cx="439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(t)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sin</m:t>
                    </m:r>
                    <m:r>
                      <a:rPr lang="en-US" b="0" i="1" dirty="0" smtClean="0">
                        <a:latin typeface="Cambria Math"/>
                      </a:rPr>
                      <m:t>⁡(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772816"/>
                <a:ext cx="439979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121667" b="-1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467544" y="4024112"/>
            <a:ext cx="45719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67544" y="5146888"/>
            <a:ext cx="45719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067166" y="1480573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66" y="1480573"/>
                <a:ext cx="30328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1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Прямоугольник 101"/>
          <p:cNvSpPr/>
          <p:nvPr/>
        </p:nvSpPr>
        <p:spPr>
          <a:xfrm>
            <a:off x="309905" y="5897637"/>
            <a:ext cx="176784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280220" y="4293606"/>
            <a:ext cx="6060441" cy="29290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84679" y="6136700"/>
            <a:ext cx="7000242" cy="6068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284679" y="4570448"/>
            <a:ext cx="6974900" cy="12628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843776" y="3199430"/>
            <a:ext cx="4113015" cy="819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4839063" y="2486393"/>
            <a:ext cx="4117728" cy="697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39063" y="1734361"/>
            <a:ext cx="4117728" cy="7486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839063" y="1734360"/>
            <a:ext cx="4117728" cy="228426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84333" y="2113721"/>
                <a:ext cx="1065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3" y="2113721"/>
                <a:ext cx="106583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57615" y="224227"/>
            <a:ext cx="6034537" cy="10772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Закон Ома и 2-ой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комплексной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319305" y="2958589"/>
            <a:ext cx="0" cy="8938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06190" y="1272696"/>
                <a:ext cx="5186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90" y="1272696"/>
                <a:ext cx="5186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единительная линия 82"/>
          <p:cNvCxnSpPr/>
          <p:nvPr/>
        </p:nvCxnSpPr>
        <p:spPr>
          <a:xfrm flipH="1">
            <a:off x="358865" y="3852463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/>
          <p:cNvGrpSpPr/>
          <p:nvPr/>
        </p:nvGrpSpPr>
        <p:grpSpPr>
          <a:xfrm>
            <a:off x="2544719" y="1830596"/>
            <a:ext cx="648072" cy="288032"/>
            <a:chOff x="2544719" y="1830596"/>
            <a:chExt cx="648072" cy="288032"/>
          </a:xfrm>
        </p:grpSpPr>
        <p:sp>
          <p:nvSpPr>
            <p:cNvPr id="14" name="Дуга 13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" name="Дуга 92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" name="Дуга 93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96" name="Прямая соединительная линия 95"/>
          <p:cNvCxnSpPr>
            <a:endCxn id="94" idx="2"/>
          </p:cNvCxnSpPr>
          <p:nvPr/>
        </p:nvCxnSpPr>
        <p:spPr>
          <a:xfrm flipH="1">
            <a:off x="3192791" y="1974612"/>
            <a:ext cx="11265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14" idx="0"/>
          </p:cNvCxnSpPr>
          <p:nvPr/>
        </p:nvCxnSpPr>
        <p:spPr>
          <a:xfrm flipH="1">
            <a:off x="358865" y="1972848"/>
            <a:ext cx="2185862" cy="7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 rot="5400000">
            <a:off x="1257851" y="1519914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8" name="Прямая соединительная линия 97"/>
          <p:cNvCxnSpPr/>
          <p:nvPr/>
        </p:nvCxnSpPr>
        <p:spPr>
          <a:xfrm>
            <a:off x="4103281" y="2958589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4312830" y="1979982"/>
            <a:ext cx="1" cy="8345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4103281" y="2814573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Овал 102"/>
          <p:cNvSpPr/>
          <p:nvPr/>
        </p:nvSpPr>
        <p:spPr>
          <a:xfrm>
            <a:off x="305044" y="191902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/>
          <p:cNvSpPr/>
          <p:nvPr/>
        </p:nvSpPr>
        <p:spPr>
          <a:xfrm>
            <a:off x="358160" y="379864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020308" y="1272695"/>
                <a:ext cx="543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08" y="1272695"/>
                <a:ext cx="54361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632479" y="2427917"/>
                <a:ext cx="5485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dirty="0" smtClean="0">
                          <a:latin typeface="Cambria Math"/>
                        </a:rPr>
                        <m:t>С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79" y="2427917"/>
                <a:ext cx="548548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39736" y="2825973"/>
                <a:ext cx="1065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𝑢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6" y="2825973"/>
                <a:ext cx="106583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Прямая со стрелкой 109"/>
          <p:cNvCxnSpPr/>
          <p:nvPr/>
        </p:nvCxnSpPr>
        <p:spPr>
          <a:xfrm flipH="1">
            <a:off x="386374" y="2616268"/>
            <a:ext cx="1" cy="913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839063" y="1956058"/>
                <a:ext cx="2318007" cy="535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𝑢</m:t>
                    </m:r>
                    <m:r>
                      <a:rPr lang="en-US" sz="20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ir+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𝑑𝐼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𝑖𝑑𝑡</m:t>
                        </m:r>
                      </m:e>
                    </m:nary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63" y="1956058"/>
                <a:ext cx="2318007" cy="535659"/>
              </a:xfrm>
              <a:prstGeom prst="rect">
                <a:avLst/>
              </a:prstGeom>
              <a:blipFill rotWithShape="1">
                <a:blip r:embed="rId7"/>
                <a:stretch>
                  <a:fillRect b="-7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99527" y="1662613"/>
                <a:ext cx="24506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527" y="1662613"/>
                <a:ext cx="245067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31051" y="2491407"/>
                <a:ext cx="2508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051" y="2491407"/>
                <a:ext cx="250844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53871" y="2814573"/>
                <a:ext cx="2751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871" y="2814573"/>
                <a:ext cx="275139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43776" y="3199430"/>
                <a:ext cx="228639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776" y="3199430"/>
                <a:ext cx="2286395" cy="404983"/>
              </a:xfrm>
              <a:prstGeom prst="rect">
                <a:avLst/>
              </a:prstGeom>
              <a:blipFill rotWithShape="0"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43776" y="3577995"/>
                <a:ext cx="20915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776" y="3577995"/>
                <a:ext cx="2091598" cy="404983"/>
              </a:xfrm>
              <a:prstGeom prst="rect">
                <a:avLst/>
              </a:prstGeom>
              <a:blipFill rotWithShape="0"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51399" y="3196544"/>
                <a:ext cx="1491819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99" y="3196544"/>
                <a:ext cx="1491819" cy="38145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051398" y="3577995"/>
                <a:ext cx="1887761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98" y="3577995"/>
                <a:ext cx="1887761" cy="38145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/>
          <p:cNvSpPr/>
          <p:nvPr/>
        </p:nvSpPr>
        <p:spPr>
          <a:xfrm>
            <a:off x="6054382" y="36223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7256916" y="32423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7256916" y="36294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2069" y="4570448"/>
                <a:ext cx="6745308" cy="495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𝑟𝐼𝑚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9" y="4570448"/>
                <a:ext cx="6745308" cy="495585"/>
              </a:xfrm>
              <a:prstGeom prst="rect">
                <a:avLst/>
              </a:prstGeom>
              <a:blipFill rotWithShape="0">
                <a:blip r:embed="rId15"/>
                <a:stretch>
                  <a:fillRect l="-814" t="-98765" b="-1567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Группа 28"/>
          <p:cNvGrpSpPr/>
          <p:nvPr/>
        </p:nvGrpSpPr>
        <p:grpSpPr>
          <a:xfrm>
            <a:off x="272069" y="5171992"/>
            <a:ext cx="4991495" cy="661271"/>
            <a:chOff x="500671" y="5373216"/>
            <a:chExt cx="4991495" cy="6612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00671" y="5373216"/>
                  <a:ext cx="4991495" cy="661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71" y="5373216"/>
                  <a:ext cx="4991495" cy="66127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Овал 58"/>
            <p:cNvSpPr/>
            <p:nvPr/>
          </p:nvSpPr>
          <p:spPr>
            <a:xfrm>
              <a:off x="725439" y="55146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0" name="Овал 59"/>
            <p:cNvSpPr/>
            <p:nvPr/>
          </p:nvSpPr>
          <p:spPr>
            <a:xfrm>
              <a:off x="1835696" y="55453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Овал 60"/>
            <p:cNvSpPr/>
            <p:nvPr/>
          </p:nvSpPr>
          <p:spPr>
            <a:xfrm>
              <a:off x="3304637" y="5543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4716669" y="5539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496837" y="6108795"/>
            <a:ext cx="3161827" cy="661271"/>
            <a:chOff x="500671" y="5373216"/>
            <a:chExt cx="3161827" cy="6612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671" y="5373216"/>
                  <a:ext cx="3161827" cy="661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71" y="5373216"/>
                  <a:ext cx="3161827" cy="66127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Овал 68"/>
            <p:cNvSpPr/>
            <p:nvPr/>
          </p:nvSpPr>
          <p:spPr>
            <a:xfrm>
              <a:off x="1385032" y="55453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0" name="Овал 69"/>
            <p:cNvSpPr/>
            <p:nvPr/>
          </p:nvSpPr>
          <p:spPr>
            <a:xfrm>
              <a:off x="2418161" y="5543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1" name="Овал 70"/>
            <p:cNvSpPr/>
            <p:nvPr/>
          </p:nvSpPr>
          <p:spPr>
            <a:xfrm>
              <a:off x="3321100" y="55396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4211758" y="6136700"/>
            <a:ext cx="2702984" cy="484941"/>
            <a:chOff x="500671" y="5373216"/>
            <a:chExt cx="2702984" cy="484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0671" y="5373216"/>
                  <a:ext cx="2702984" cy="484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den>
                      </m:f>
                    </m:oMath>
                  </a14:m>
                  <a:r>
                    <a:rPr lang="en-US" dirty="0" smtClean="0"/>
                    <a:t>)]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71" y="5373216"/>
                  <a:ext cx="2702984" cy="48494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886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Овал 75"/>
            <p:cNvSpPr/>
            <p:nvPr/>
          </p:nvSpPr>
          <p:spPr>
            <a:xfrm>
              <a:off x="679154" y="54806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7" name="Овал 76"/>
            <p:cNvSpPr/>
            <p:nvPr/>
          </p:nvSpPr>
          <p:spPr>
            <a:xfrm>
              <a:off x="1255108" y="54614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624029" y="6277341"/>
            <a:ext cx="55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ysClr val="windowText" lastClr="000000"/>
                </a:solidFill>
              </a:rPr>
              <a:t>или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3532" y="4293606"/>
            <a:ext cx="4874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Произведя интегрирование и дифференцирование получим: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68876" y="5850542"/>
                <a:ext cx="1524135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 smtClean="0"/>
                  <a:t>Сократим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6" y="5850542"/>
                <a:ext cx="1524135" cy="314702"/>
              </a:xfrm>
              <a:prstGeom prst="rect">
                <a:avLst/>
              </a:prstGeom>
              <a:blipFill rotWithShape="1">
                <a:blip r:embed="rId19"/>
                <a:stretch>
                  <a:fillRect l="-800" b="-21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Группа 111"/>
          <p:cNvGrpSpPr/>
          <p:nvPr/>
        </p:nvGrpSpPr>
        <p:grpSpPr>
          <a:xfrm>
            <a:off x="422288" y="2046620"/>
            <a:ext cx="412182" cy="144016"/>
            <a:chOff x="755576" y="1494076"/>
            <a:chExt cx="412182" cy="144016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4" name="Равнобедренный треугольник 113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3" name="Овал 72"/>
          <p:cNvSpPr/>
          <p:nvPr/>
        </p:nvSpPr>
        <p:spPr>
          <a:xfrm>
            <a:off x="6183849" y="32570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788752" y="46653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2395788" y="46653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Овал 80"/>
          <p:cNvSpPr/>
          <p:nvPr/>
        </p:nvSpPr>
        <p:spPr>
          <a:xfrm>
            <a:off x="4211758" y="46801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Овал 81"/>
          <p:cNvSpPr/>
          <p:nvPr/>
        </p:nvSpPr>
        <p:spPr>
          <a:xfrm>
            <a:off x="5956668" y="46653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/>
          <p:cNvSpPr/>
          <p:nvPr/>
        </p:nvSpPr>
        <p:spPr>
          <a:xfrm>
            <a:off x="672655" y="62945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 129"/>
          <p:cNvSpPr/>
          <p:nvPr/>
        </p:nvSpPr>
        <p:spPr>
          <a:xfrm>
            <a:off x="939986" y="3150436"/>
            <a:ext cx="3415989" cy="272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557615" y="224227"/>
            <a:ext cx="6034537" cy="10772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Закон Ома и 2-ой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комплексной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 flipV="1">
            <a:off x="2647980" y="4868214"/>
            <a:ext cx="3374500" cy="6958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662517" y="3422743"/>
                <a:ext cx="1777089" cy="447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17" y="3422743"/>
                <a:ext cx="1777089" cy="4476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751079" y="3738829"/>
                <a:ext cx="1449307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79" y="3738829"/>
                <a:ext cx="1449307" cy="5648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331411" y="3749627"/>
                <a:ext cx="2000676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411" y="3749627"/>
                <a:ext cx="2000676" cy="40197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Прямая соединительная линия 87"/>
          <p:cNvCxnSpPr/>
          <p:nvPr/>
        </p:nvCxnSpPr>
        <p:spPr>
          <a:xfrm flipH="1">
            <a:off x="6078151" y="3974766"/>
            <a:ext cx="830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5425936" y="4160176"/>
            <a:ext cx="1368152" cy="4232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91" name="Группа 90"/>
          <p:cNvGrpSpPr/>
          <p:nvPr/>
        </p:nvGrpSpPr>
        <p:grpSpPr>
          <a:xfrm>
            <a:off x="5647437" y="4191284"/>
            <a:ext cx="1082091" cy="369332"/>
            <a:chOff x="2996952" y="5294918"/>
            <a:chExt cx="108209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996952" y="5294918"/>
                  <a:ext cx="10820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952" y="5294918"/>
                  <a:ext cx="108209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Овал 100"/>
            <p:cNvSpPr/>
            <p:nvPr/>
          </p:nvSpPr>
          <p:spPr>
            <a:xfrm>
              <a:off x="3192148" y="5346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Овал 101"/>
            <p:cNvSpPr/>
            <p:nvPr/>
          </p:nvSpPr>
          <p:spPr>
            <a:xfrm>
              <a:off x="3870909" y="53323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647980" y="5855993"/>
                <a:ext cx="2926057" cy="683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80" y="5855993"/>
                <a:ext cx="2926057" cy="6832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Прямоугольник 113"/>
          <p:cNvSpPr/>
          <p:nvPr/>
        </p:nvSpPr>
        <p:spPr>
          <a:xfrm>
            <a:off x="952155" y="1988840"/>
            <a:ext cx="7062269" cy="830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900078" y="1950674"/>
                <a:ext cx="319087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𝑍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8" y="1950674"/>
                <a:ext cx="3190874" cy="7146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5148064" y="2022075"/>
                <a:ext cx="20855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022075"/>
                <a:ext cx="2085571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Прямоугольник 121"/>
          <p:cNvSpPr/>
          <p:nvPr/>
        </p:nvSpPr>
        <p:spPr>
          <a:xfrm>
            <a:off x="952156" y="2546938"/>
            <a:ext cx="3138796" cy="272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TextBox 122"/>
          <p:cNvSpPr txBox="1"/>
          <p:nvPr/>
        </p:nvSpPr>
        <p:spPr>
          <a:xfrm>
            <a:off x="1071665" y="2511468"/>
            <a:ext cx="2831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Комплексное сопротивление цепи</a:t>
            </a:r>
            <a:endParaRPr lang="ru-RU" sz="14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952831" y="1988840"/>
            <a:ext cx="3138121" cy="8304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117903" y="2545296"/>
            <a:ext cx="3896521" cy="273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4117903" y="1988840"/>
            <a:ext cx="3896521" cy="8304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1959" y="2551426"/>
            <a:ext cx="3802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Выражение закона Ома для комплексной цепи</a:t>
            </a:r>
            <a:endParaRPr lang="ru-RU" sz="14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027052" y="3440479"/>
            <a:ext cx="1261307" cy="378245"/>
            <a:chOff x="2238269" y="3342681"/>
            <a:chExt cx="1261307" cy="378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38269" y="3342681"/>
                  <a:ext cx="1261307" cy="378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=|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269" y="3342681"/>
                  <a:ext cx="1261307" cy="3782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Овал 127"/>
            <p:cNvSpPr/>
            <p:nvPr/>
          </p:nvSpPr>
          <p:spPr>
            <a:xfrm>
              <a:off x="2407437" y="343738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1012487" y="3132702"/>
            <a:ext cx="3018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Представим в показательной форме: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8359" y="3449392"/>
            <a:ext cx="49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939986" y="3142837"/>
            <a:ext cx="3415989" cy="116089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Соединительная линия уступом 17"/>
          <p:cNvCxnSpPr>
            <a:stCxn id="124" idx="2"/>
            <a:endCxn id="130" idx="1"/>
          </p:cNvCxnSpPr>
          <p:nvPr/>
        </p:nvCxnSpPr>
        <p:spPr>
          <a:xfrm rot="5400000">
            <a:off x="1497267" y="2261964"/>
            <a:ext cx="467345" cy="1581906"/>
          </a:xfrm>
          <a:prstGeom prst="bentConnector4">
            <a:avLst>
              <a:gd name="adj1" fmla="val 35433"/>
              <a:gd name="adj2" fmla="val 11445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Группа 18"/>
          <p:cNvGrpSpPr/>
          <p:nvPr/>
        </p:nvGrpSpPr>
        <p:grpSpPr>
          <a:xfrm>
            <a:off x="2662517" y="4854239"/>
            <a:ext cx="3403304" cy="709874"/>
            <a:chOff x="4787083" y="3201244"/>
            <a:chExt cx="3403304" cy="709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4787083" y="3201244"/>
                  <a:ext cx="3403304" cy="709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083" y="3201244"/>
                  <a:ext cx="3403304" cy="70987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Овал 131"/>
            <p:cNvSpPr/>
            <p:nvPr/>
          </p:nvSpPr>
          <p:spPr>
            <a:xfrm>
              <a:off x="4977759" y="34008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3" name="Овал 132"/>
            <p:cNvSpPr/>
            <p:nvPr/>
          </p:nvSpPr>
          <p:spPr>
            <a:xfrm>
              <a:off x="5554837" y="32736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Прямоугольник 134"/>
              <p:cNvSpPr/>
              <p:nvPr/>
            </p:nvSpPr>
            <p:spPr>
              <a:xfrm>
                <a:off x="4598436" y="3142837"/>
                <a:ext cx="3415989" cy="4822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ru-RU" sz="1400" dirty="0" smtClean="0"/>
                  <a:t>Разделив </a:t>
                </a:r>
                <a:r>
                  <a:rPr lang="en-US" sz="1400" dirty="0"/>
                  <a:t>max </a:t>
                </a:r>
                <a:r>
                  <a:rPr lang="ru-RU" sz="1400" dirty="0"/>
                  <a:t>значения на</a:t>
                </a:r>
                <a:r>
                  <a:rPr lang="ru-RU" sz="14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ru-RU" sz="1400" i="1">
                        <a:latin typeface="Cambria Math"/>
                      </a:rPr>
                      <m:t> получим действительные величины</m:t>
                    </m:r>
                    <m:r>
                      <a:rPr lang="en-US" sz="1400" b="0" i="1" smtClean="0">
                        <a:latin typeface="Cambria Math"/>
                      </a:rPr>
                      <m:t>: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135" name="Прямоугольник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36" y="3142837"/>
                <a:ext cx="3415989" cy="48226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Прямоугольник 136"/>
          <p:cNvSpPr/>
          <p:nvPr/>
        </p:nvSpPr>
        <p:spPr>
          <a:xfrm>
            <a:off x="4598436" y="3142837"/>
            <a:ext cx="3415989" cy="163869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2647980" y="5583686"/>
            <a:ext cx="3374500" cy="272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рямоугольник 138"/>
          <p:cNvSpPr/>
          <p:nvPr/>
        </p:nvSpPr>
        <p:spPr>
          <a:xfrm>
            <a:off x="2647980" y="5576087"/>
            <a:ext cx="3374500" cy="89327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2647980" y="5548216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Или для мгновенных значений</a:t>
            </a:r>
            <a:r>
              <a:rPr lang="en-US" sz="1400" dirty="0" smtClean="0"/>
              <a:t>:</a:t>
            </a:r>
            <a:endParaRPr lang="ru-RU" sz="1400" dirty="0"/>
          </a:p>
        </p:txBody>
      </p:sp>
      <p:sp>
        <p:nvSpPr>
          <p:cNvPr id="48" name="Овал 47"/>
          <p:cNvSpPr/>
          <p:nvPr/>
        </p:nvSpPr>
        <p:spPr>
          <a:xfrm>
            <a:off x="5403076" y="20767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6748369" y="20539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4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 стрелкой 18"/>
          <p:cNvCxnSpPr/>
          <p:nvPr/>
        </p:nvCxnSpPr>
        <p:spPr>
          <a:xfrm flipV="1">
            <a:off x="3535982" y="3945863"/>
            <a:ext cx="116111" cy="60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Дуга 10"/>
          <p:cNvSpPr/>
          <p:nvPr/>
        </p:nvSpPr>
        <p:spPr>
          <a:xfrm rot="2108143">
            <a:off x="589585" y="4965387"/>
            <a:ext cx="914400" cy="914400"/>
          </a:xfrm>
          <a:prstGeom prst="arc">
            <a:avLst>
              <a:gd name="adj1" fmla="val 17975343"/>
              <a:gd name="adj2" fmla="val 204141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429724" y="5047200"/>
            <a:ext cx="2555722" cy="165618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57615" y="224227"/>
            <a:ext cx="6034537" cy="10772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Закон Ома и 2-ой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комплексной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6429724" y="4952607"/>
            <a:ext cx="2453757" cy="1653334"/>
            <a:chOff x="84333" y="905274"/>
            <a:chExt cx="4453880" cy="3001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333" y="2113721"/>
                  <a:ext cx="1065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3" y="2113721"/>
                  <a:ext cx="106583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042" b="-10606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Прямая соединительная линия 26"/>
            <p:cNvCxnSpPr/>
            <p:nvPr/>
          </p:nvCxnSpPr>
          <p:spPr>
            <a:xfrm>
              <a:off x="4319305" y="2958589"/>
              <a:ext cx="0" cy="8938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092649" y="905276"/>
                  <a:ext cx="518605" cy="64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49" y="905276"/>
                  <a:ext cx="518605" cy="646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6383" b="-322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Прямая соединительная линия 82"/>
            <p:cNvCxnSpPr/>
            <p:nvPr/>
          </p:nvCxnSpPr>
          <p:spPr>
            <a:xfrm flipH="1">
              <a:off x="358865" y="3852463"/>
              <a:ext cx="39604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Дуга 13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" name="Дуга 92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" name="Дуга 93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96" name="Прямая соединительная линия 95"/>
            <p:cNvCxnSpPr>
              <a:endCxn id="94" idx="2"/>
            </p:cNvCxnSpPr>
            <p:nvPr/>
          </p:nvCxnSpPr>
          <p:spPr>
            <a:xfrm flipH="1">
              <a:off x="3192791" y="1974612"/>
              <a:ext cx="112651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14" idx="0"/>
            </p:cNvCxnSpPr>
            <p:nvPr/>
          </p:nvCxnSpPr>
          <p:spPr>
            <a:xfrm flipH="1">
              <a:off x="358865" y="1972848"/>
              <a:ext cx="2185862" cy="71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Прямоугольник 79"/>
            <p:cNvSpPr/>
            <p:nvPr/>
          </p:nvSpPr>
          <p:spPr>
            <a:xfrm rot="5400000">
              <a:off x="1257851" y="1519914"/>
              <a:ext cx="215282" cy="861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98" name="Прямая соединительная линия 97"/>
            <p:cNvCxnSpPr/>
            <p:nvPr/>
          </p:nvCxnSpPr>
          <p:spPr>
            <a:xfrm>
              <a:off x="4103281" y="2958589"/>
              <a:ext cx="4349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>
              <a:off x="4312830" y="1979982"/>
              <a:ext cx="1" cy="8345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>
            <a:xfrm>
              <a:off x="4103281" y="2814573"/>
              <a:ext cx="4349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Овал 102"/>
            <p:cNvSpPr/>
            <p:nvPr/>
          </p:nvSpPr>
          <p:spPr>
            <a:xfrm>
              <a:off x="305044" y="1919027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Овал 103"/>
            <p:cNvSpPr/>
            <p:nvPr/>
          </p:nvSpPr>
          <p:spPr>
            <a:xfrm>
              <a:off x="358160" y="3798642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026142" y="905274"/>
                  <a:ext cx="543610" cy="64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142" y="905274"/>
                  <a:ext cx="543610" cy="646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6122" b="-322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297946" y="2427918"/>
                  <a:ext cx="548548" cy="64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3600" b="0" i="1" dirty="0" smtClean="0">
                            <a:latin typeface="Cambria Math"/>
                          </a:rPr>
                          <m:t>С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946" y="2427918"/>
                  <a:ext cx="548548" cy="646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8000" b="-362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Прямая со стрелкой 106"/>
            <p:cNvCxnSpPr/>
            <p:nvPr/>
          </p:nvCxnSpPr>
          <p:spPr>
            <a:xfrm>
              <a:off x="440179" y="2113721"/>
              <a:ext cx="4100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58865" y="2825972"/>
                  <a:ext cx="1065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65" y="2825972"/>
                  <a:ext cx="106583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7292" b="-10606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Прямая со стрелкой 109"/>
            <p:cNvCxnSpPr/>
            <p:nvPr/>
          </p:nvCxnSpPr>
          <p:spPr>
            <a:xfrm flipH="1">
              <a:off x="386374" y="2616268"/>
              <a:ext cx="1" cy="913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Прямоугольник 25"/>
          <p:cNvSpPr/>
          <p:nvPr/>
        </p:nvSpPr>
        <p:spPr>
          <a:xfrm>
            <a:off x="6441812" y="4844596"/>
            <a:ext cx="2051407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Исходная схема: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905522" y="1412776"/>
            <a:ext cx="2880320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Векторная диаграмма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8" name="Прямая со стрелкой 57"/>
          <p:cNvCxnSpPr/>
          <p:nvPr/>
        </p:nvCxnSpPr>
        <p:spPr>
          <a:xfrm flipV="1">
            <a:off x="884111" y="1784514"/>
            <a:ext cx="0" cy="3935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362657" y="5546288"/>
            <a:ext cx="48607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141" y="1521371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Im</a:t>
            </a:r>
            <a:endParaRPr lang="ru-RU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240272" y="5276662"/>
                <a:ext cx="6814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𝑅</m:t>
                      </m:r>
                      <m:r>
                        <a:rPr lang="en-US" sz="28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72" y="5276662"/>
                <a:ext cx="681469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/>
          <p:cNvCxnSpPr/>
          <p:nvPr/>
        </p:nvCxnSpPr>
        <p:spPr>
          <a:xfrm flipV="1">
            <a:off x="884111" y="3317475"/>
            <a:ext cx="2223494" cy="222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2280060" y="2195093"/>
            <a:ext cx="1372033" cy="1776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2690284" y="2096414"/>
            <a:ext cx="655949" cy="676434"/>
            <a:chOff x="4114800" y="2818586"/>
            <a:chExt cx="655949" cy="67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14800" y="2971800"/>
                  <a:ext cx="6559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655949" cy="52322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Овал 59"/>
          <p:cNvSpPr/>
          <p:nvPr/>
        </p:nvSpPr>
        <p:spPr>
          <a:xfrm>
            <a:off x="828931" y="5491109"/>
            <a:ext cx="110360" cy="11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1846901" y="2586506"/>
            <a:ext cx="655949" cy="676434"/>
            <a:chOff x="4114800" y="2818586"/>
            <a:chExt cx="655949" cy="67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114800" y="2971800"/>
                  <a:ext cx="6559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С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655949" cy="52322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Группа 53"/>
          <p:cNvGrpSpPr/>
          <p:nvPr/>
        </p:nvGrpSpPr>
        <p:grpSpPr>
          <a:xfrm>
            <a:off x="2641860" y="4347707"/>
            <a:ext cx="653962" cy="676434"/>
            <a:chOff x="4114800" y="2818586"/>
            <a:chExt cx="653962" cy="67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114800" y="2971800"/>
                  <a:ext cx="6539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653962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Группа 60"/>
          <p:cNvGrpSpPr/>
          <p:nvPr/>
        </p:nvGrpSpPr>
        <p:grpSpPr>
          <a:xfrm>
            <a:off x="1541413" y="3853336"/>
            <a:ext cx="520271" cy="676434"/>
            <a:chOff x="4114800" y="2818586"/>
            <a:chExt cx="520271" cy="67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114800" y="2971800"/>
                  <a:ext cx="52027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520271" cy="52322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23355" y="5129901"/>
                <a:ext cx="811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55" y="5129901"/>
                <a:ext cx="811889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/>
          <p:cNvCxnSpPr>
            <a:stCxn id="60" idx="7"/>
            <a:endCxn id="16" idx="3"/>
          </p:cNvCxnSpPr>
          <p:nvPr/>
        </p:nvCxnSpPr>
        <p:spPr>
          <a:xfrm flipV="1">
            <a:off x="923129" y="3363255"/>
            <a:ext cx="3760935" cy="2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Равнобедренный треугольник 15"/>
          <p:cNvSpPr/>
          <p:nvPr/>
        </p:nvSpPr>
        <p:spPr>
          <a:xfrm rot="3610585">
            <a:off x="4663759" y="3259289"/>
            <a:ext cx="161088" cy="13886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Дуга 64"/>
          <p:cNvSpPr/>
          <p:nvPr/>
        </p:nvSpPr>
        <p:spPr>
          <a:xfrm rot="2108143">
            <a:off x="647363" y="4965387"/>
            <a:ext cx="914400" cy="914400"/>
          </a:xfrm>
          <a:prstGeom prst="arc">
            <a:avLst>
              <a:gd name="adj1" fmla="val 17749110"/>
              <a:gd name="adj2" fmla="val 204141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Дуга 65"/>
          <p:cNvSpPr/>
          <p:nvPr/>
        </p:nvSpPr>
        <p:spPr>
          <a:xfrm rot="599878">
            <a:off x="369748" y="4677024"/>
            <a:ext cx="1341774" cy="1373654"/>
          </a:xfrm>
          <a:prstGeom prst="arc">
            <a:avLst>
              <a:gd name="adj1" fmla="val 18408271"/>
              <a:gd name="adj2" fmla="val 3042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554293" y="4646209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293" y="4646209"/>
                <a:ext cx="374140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Группа 67"/>
          <p:cNvGrpSpPr/>
          <p:nvPr/>
        </p:nvGrpSpPr>
        <p:grpSpPr>
          <a:xfrm>
            <a:off x="4844599" y="2886097"/>
            <a:ext cx="414088" cy="676434"/>
            <a:chOff x="4114800" y="2818586"/>
            <a:chExt cx="414088" cy="67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114800" y="2971800"/>
                  <a:ext cx="4140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414088" cy="52322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198381" y="2818586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8381" y="2818586"/>
                  <a:ext cx="29527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Прямая со стрелкой 17"/>
          <p:cNvCxnSpPr/>
          <p:nvPr/>
        </p:nvCxnSpPr>
        <p:spPr>
          <a:xfrm>
            <a:off x="2247544" y="2273181"/>
            <a:ext cx="814765" cy="1086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3554730" y="3752312"/>
            <a:ext cx="147828" cy="9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3687871" y="3756564"/>
            <a:ext cx="90297" cy="1262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9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150379" y="1737327"/>
                <a:ext cx="106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379" y="1737327"/>
                <a:ext cx="106583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369197" y="1742079"/>
                <a:ext cx="106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197" y="1742079"/>
                <a:ext cx="106583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93340" y="1726462"/>
                <a:ext cx="106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0" y="1726462"/>
                <a:ext cx="106583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1066557" y="2261600"/>
            <a:ext cx="647268" cy="1879618"/>
            <a:chOff x="8352791" y="2285243"/>
            <a:chExt cx="647268" cy="1879618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8460432" y="2285243"/>
              <a:ext cx="0" cy="18796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8481455" y="2928665"/>
                  <a:ext cx="5186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455" y="2928665"/>
                  <a:ext cx="518604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Прямоугольник 79"/>
            <p:cNvSpPr/>
            <p:nvPr/>
          </p:nvSpPr>
          <p:spPr>
            <a:xfrm rot="10800000">
              <a:off x="8352791" y="2794488"/>
              <a:ext cx="215282" cy="861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672944" y="2251409"/>
            <a:ext cx="785979" cy="1889810"/>
            <a:chOff x="2844512" y="2598059"/>
            <a:chExt cx="785979" cy="1889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086881" y="3222100"/>
                  <a:ext cx="5436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881" y="3222100"/>
                  <a:ext cx="543610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Группа 4"/>
            <p:cNvGrpSpPr/>
            <p:nvPr/>
          </p:nvGrpSpPr>
          <p:grpSpPr>
            <a:xfrm>
              <a:off x="2844512" y="2598059"/>
              <a:ext cx="288032" cy="1889810"/>
              <a:chOff x="2844512" y="2598059"/>
              <a:chExt cx="288032" cy="1889810"/>
            </a:xfrm>
          </p:grpSpPr>
          <p:grpSp>
            <p:nvGrpSpPr>
              <p:cNvPr id="17" name="Группа 16"/>
              <p:cNvGrpSpPr/>
              <p:nvPr/>
            </p:nvGrpSpPr>
            <p:grpSpPr>
              <a:xfrm rot="5400000">
                <a:off x="2664492" y="3373801"/>
                <a:ext cx="648072" cy="288032"/>
                <a:chOff x="6009192" y="3049765"/>
                <a:chExt cx="648072" cy="288032"/>
              </a:xfrm>
            </p:grpSpPr>
            <p:sp>
              <p:nvSpPr>
                <p:cNvPr id="35" name="Дуга 34"/>
                <p:cNvSpPr/>
                <p:nvPr/>
              </p:nvSpPr>
              <p:spPr>
                <a:xfrm>
                  <a:off x="6009192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6" name="Дуга 35"/>
                <p:cNvSpPr/>
                <p:nvPr/>
              </p:nvSpPr>
              <p:spPr>
                <a:xfrm>
                  <a:off x="6225216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7" name="Дуга 36"/>
                <p:cNvSpPr/>
                <p:nvPr/>
              </p:nvSpPr>
              <p:spPr>
                <a:xfrm>
                  <a:off x="6441240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2987118" y="2598059"/>
                <a:ext cx="1411" cy="5957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>
                <a:stCxn id="37" idx="2"/>
              </p:cNvCxnSpPr>
              <p:nvPr/>
            </p:nvCxnSpPr>
            <p:spPr>
              <a:xfrm flipH="1">
                <a:off x="2987119" y="3841853"/>
                <a:ext cx="1409" cy="6460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12228" y="2379546"/>
                <a:ext cx="1065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28" y="2379546"/>
                <a:ext cx="106583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561" y="116632"/>
            <a:ext cx="8220648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Параллельное  соединение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R,L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С элементов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акон Ома и 1-ый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символической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H="1">
            <a:off x="357651" y="4165643"/>
            <a:ext cx="2206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H="1">
            <a:off x="357653" y="2289594"/>
            <a:ext cx="2193740" cy="3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Овал 102"/>
          <p:cNvSpPr/>
          <p:nvPr/>
        </p:nvSpPr>
        <p:spPr>
          <a:xfrm>
            <a:off x="303830" y="223220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/>
          <p:cNvSpPr/>
          <p:nvPr/>
        </p:nvSpPr>
        <p:spPr>
          <a:xfrm>
            <a:off x="356946" y="411182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40841" y="3129788"/>
                <a:ext cx="1065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𝑢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1" y="3129788"/>
                <a:ext cx="106583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Прямая со стрелкой 109"/>
          <p:cNvCxnSpPr/>
          <p:nvPr/>
        </p:nvCxnSpPr>
        <p:spPr>
          <a:xfrm flipH="1">
            <a:off x="385160" y="2929448"/>
            <a:ext cx="1" cy="913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100335" y="411182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099038" y="223220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1772534" y="223220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771829" y="411182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792473" y="2847131"/>
                <a:ext cx="515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73" y="2847131"/>
                <a:ext cx="515141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Прямая соединительная линия 37"/>
          <p:cNvCxnSpPr/>
          <p:nvPr/>
        </p:nvCxnSpPr>
        <p:spPr>
          <a:xfrm>
            <a:off x="2346384" y="3350992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2551393" y="2271592"/>
            <a:ext cx="4541" cy="935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3340" y="3350992"/>
            <a:ext cx="1297" cy="789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2333927" y="3206976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463" y="4647865"/>
                <a:ext cx="5771002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" y="4647865"/>
                <a:ext cx="5771002" cy="6612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Овал 52"/>
          <p:cNvSpPr/>
          <p:nvPr/>
        </p:nvSpPr>
        <p:spPr>
          <a:xfrm>
            <a:off x="251597" y="48262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3202358" y="48262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4806829" y="48033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354" y="5124470"/>
                <a:ext cx="1783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4" y="5124470"/>
                <a:ext cx="178375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Прямоугольник 69"/>
          <p:cNvSpPr/>
          <p:nvPr/>
        </p:nvSpPr>
        <p:spPr>
          <a:xfrm>
            <a:off x="3449398" y="1915588"/>
            <a:ext cx="5201132" cy="2656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512998" y="2051009"/>
                <a:ext cx="1991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998" y="2051009"/>
                <a:ext cx="199189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141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449398" y="2714206"/>
                <a:ext cx="1926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2714206"/>
                <a:ext cx="1926233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521737" y="3690397"/>
                <a:ext cx="2081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737" y="3690397"/>
                <a:ext cx="2081019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93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480950" y="1897551"/>
                <a:ext cx="2951001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𝑢𝑔</m:t>
                      </m:r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𝑢𝑑𝑡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950" y="1897551"/>
                <a:ext cx="2951001" cy="81887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3449398" y="1844532"/>
            <a:ext cx="5201132" cy="978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97160" y="2716430"/>
                <a:ext cx="2360518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60" y="2716430"/>
                <a:ext cx="2360518" cy="378565"/>
              </a:xfrm>
              <a:prstGeom prst="rect">
                <a:avLst/>
              </a:prstGeom>
              <a:blipFill rotWithShape="0">
                <a:blip r:embed="rId1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819205" y="3705736"/>
                <a:ext cx="2232727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05" y="3705736"/>
                <a:ext cx="2232727" cy="378565"/>
              </a:xfrm>
              <a:prstGeom prst="rect">
                <a:avLst/>
              </a:prstGeom>
              <a:blipFill rotWithShape="0">
                <a:blip r:embed="rId1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Овал 83"/>
          <p:cNvSpPr/>
          <p:nvPr/>
        </p:nvSpPr>
        <p:spPr>
          <a:xfrm>
            <a:off x="6978496" y="374628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5927052" y="4059729"/>
            <a:ext cx="2009218" cy="326601"/>
          </a:xfrm>
          <a:prstGeom prst="rect">
            <a:avLst/>
          </a:prstGeom>
          <a:noFill/>
          <a:ln w="31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3521737" y="2656505"/>
            <a:ext cx="5040560" cy="8133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145014" y="4049795"/>
                <a:ext cx="1520352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014" y="4049795"/>
                <a:ext cx="1520352" cy="31470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Овал 87"/>
          <p:cNvSpPr/>
          <p:nvPr/>
        </p:nvSpPr>
        <p:spPr>
          <a:xfrm>
            <a:off x="6284754" y="4088846"/>
            <a:ext cx="36000" cy="3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404337" y="3086364"/>
                <a:ext cx="1267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337" y="3086364"/>
                <a:ext cx="1267078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Прямоугольник 89"/>
          <p:cNvSpPr/>
          <p:nvPr/>
        </p:nvSpPr>
        <p:spPr>
          <a:xfrm>
            <a:off x="5905551" y="3072256"/>
            <a:ext cx="2037748" cy="330110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6563108" y="3124050"/>
            <a:ext cx="36000" cy="3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3543782" y="3645878"/>
            <a:ext cx="5018515" cy="8185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Овал 92"/>
          <p:cNvSpPr/>
          <p:nvPr/>
        </p:nvSpPr>
        <p:spPr>
          <a:xfrm>
            <a:off x="7037934" y="2760377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Овал 93"/>
          <p:cNvSpPr/>
          <p:nvPr/>
        </p:nvSpPr>
        <p:spPr>
          <a:xfrm>
            <a:off x="1582361" y="48262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85099" y="4680501"/>
            <a:ext cx="5770646" cy="198066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2319258" y="5908840"/>
            <a:ext cx="883100" cy="522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38045" y="5513613"/>
                <a:ext cx="2257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45" y="5513613"/>
                <a:ext cx="2257541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2162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319258" y="5953154"/>
                <a:ext cx="938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258" y="5953154"/>
                <a:ext cx="938206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Овал 100"/>
          <p:cNvSpPr/>
          <p:nvPr/>
        </p:nvSpPr>
        <p:spPr>
          <a:xfrm>
            <a:off x="266898" y="55585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Овал 101"/>
          <p:cNvSpPr/>
          <p:nvPr/>
        </p:nvSpPr>
        <p:spPr>
          <a:xfrm>
            <a:off x="1048737" y="55585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Овал 110"/>
          <p:cNvSpPr/>
          <p:nvPr/>
        </p:nvSpPr>
        <p:spPr>
          <a:xfrm>
            <a:off x="2477694" y="59992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Овал 111"/>
          <p:cNvSpPr/>
          <p:nvPr/>
        </p:nvSpPr>
        <p:spPr>
          <a:xfrm>
            <a:off x="2888099" y="59992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987611" y="4746764"/>
                <a:ext cx="15038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611" y="4746764"/>
                <a:ext cx="1503873" cy="378245"/>
              </a:xfrm>
              <a:prstGeom prst="rect">
                <a:avLst/>
              </a:prstGeom>
              <a:blipFill rotWithShape="0">
                <a:blip r:embed="rId2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7336712" y="4696646"/>
                <a:ext cx="1684948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|Y|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712" y="4696646"/>
                <a:ext cx="1684948" cy="427746"/>
              </a:xfrm>
              <a:prstGeom prst="rect">
                <a:avLst/>
              </a:prstGeom>
              <a:blipFill rotWithShape="0">
                <a:blip r:embed="rId23"/>
                <a:stretch>
                  <a:fillRect l="-3261" b="-197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987611" y="5020969"/>
                <a:ext cx="1463926" cy="666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611" y="5020969"/>
                <a:ext cx="1463926" cy="66684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998893" y="5643011"/>
                <a:ext cx="216168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𝑈𝑌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3" y="5643011"/>
                <a:ext cx="2161682" cy="378245"/>
              </a:xfrm>
              <a:prstGeom prst="rect">
                <a:avLst/>
              </a:prstGeom>
              <a:blipFill rotWithShape="0">
                <a:blip r:embed="rId2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Овал 117"/>
          <p:cNvSpPr/>
          <p:nvPr/>
        </p:nvSpPr>
        <p:spPr>
          <a:xfrm>
            <a:off x="6161474" y="56850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/>
          <p:cNvSpPr/>
          <p:nvPr/>
        </p:nvSpPr>
        <p:spPr>
          <a:xfrm>
            <a:off x="6581277" y="56895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003045" y="5957361"/>
                <a:ext cx="2545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045" y="5957361"/>
                <a:ext cx="2545890" cy="369332"/>
              </a:xfrm>
              <a:prstGeom prst="rect">
                <a:avLst/>
              </a:prstGeom>
              <a:blipFill rotWithShape="0"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Рамка 120"/>
          <p:cNvSpPr/>
          <p:nvPr/>
        </p:nvSpPr>
        <p:spPr>
          <a:xfrm>
            <a:off x="5915603" y="4676433"/>
            <a:ext cx="3120110" cy="1984735"/>
          </a:xfrm>
          <a:prstGeom prst="frame">
            <a:avLst>
              <a:gd name="adj1" fmla="val 13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81" name="Группа 80"/>
          <p:cNvGrpSpPr/>
          <p:nvPr/>
        </p:nvGrpSpPr>
        <p:grpSpPr>
          <a:xfrm>
            <a:off x="261578" y="2477262"/>
            <a:ext cx="412182" cy="144016"/>
            <a:chOff x="755576" y="1494076"/>
            <a:chExt cx="412182" cy="144016"/>
          </a:xfrm>
        </p:grpSpPr>
        <p:cxnSp>
          <p:nvCxnSpPr>
            <p:cNvPr id="82" name="Прямая соединительная линия 81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Равнобедренный треугольник 95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 rot="5400000">
            <a:off x="793497" y="1885286"/>
            <a:ext cx="412182" cy="144016"/>
            <a:chOff x="755576" y="1494076"/>
            <a:chExt cx="412182" cy="144016"/>
          </a:xfrm>
        </p:grpSpPr>
        <p:cxnSp>
          <p:nvCxnSpPr>
            <p:cNvPr id="122" name="Прямая соединительная линия 121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Равнобедренный треугольник 122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4" name="Группа 123"/>
          <p:cNvGrpSpPr/>
          <p:nvPr/>
        </p:nvGrpSpPr>
        <p:grpSpPr>
          <a:xfrm rot="5400000">
            <a:off x="1446238" y="1885286"/>
            <a:ext cx="412182" cy="144016"/>
            <a:chOff x="755576" y="1494076"/>
            <a:chExt cx="412182" cy="144016"/>
          </a:xfrm>
        </p:grpSpPr>
        <p:cxnSp>
          <p:nvCxnSpPr>
            <p:cNvPr id="125" name="Прямая соединительная линия 124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6" name="Равнобедренный треугольник 125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1" name="Группа 130"/>
          <p:cNvGrpSpPr/>
          <p:nvPr/>
        </p:nvGrpSpPr>
        <p:grpSpPr>
          <a:xfrm rot="5400000">
            <a:off x="2269710" y="1896151"/>
            <a:ext cx="412182" cy="144016"/>
            <a:chOff x="755576" y="1494076"/>
            <a:chExt cx="412182" cy="144016"/>
          </a:xfrm>
        </p:grpSpPr>
        <p:cxnSp>
          <p:nvCxnSpPr>
            <p:cNvPr id="132" name="Прямая соединительная линия 131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3" name="Равнобедренный треугольник 132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7" name="Овал 106"/>
          <p:cNvSpPr/>
          <p:nvPr/>
        </p:nvSpPr>
        <p:spPr>
          <a:xfrm>
            <a:off x="7200425" y="57065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1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 flipV="1">
            <a:off x="2088000" y="5099153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4856264" y="4695830"/>
            <a:ext cx="4278907" cy="6209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852793" y="4643181"/>
                <a:ext cx="4360489" cy="726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ср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/2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𝑡𝑑𝑡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≈0,637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793" y="4643181"/>
                <a:ext cx="4360489" cy="7262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Электрические цепи синусоидального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56265" y="3938200"/>
            <a:ext cx="1903768" cy="715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4856264" y="5399459"/>
            <a:ext cx="1614611" cy="437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86700" y="3938200"/>
                <a:ext cx="1873333" cy="715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ср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00" y="3938200"/>
                <a:ext cx="1873333" cy="7152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Загнутый угол 70"/>
          <p:cNvSpPr/>
          <p:nvPr/>
        </p:nvSpPr>
        <p:spPr>
          <a:xfrm>
            <a:off x="4968055" y="739538"/>
            <a:ext cx="3216849" cy="2033557"/>
          </a:xfrm>
          <a:prstGeom prst="foldedCorner">
            <a:avLst>
              <a:gd name="adj" fmla="val 990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3489" y="911394"/>
                <a:ext cx="2448812" cy="135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 [Гц</m:t>
                    </m:r>
                  </m:oMath>
                </a14:m>
                <a:r>
                  <a:rPr lang="en-US" sz="2400" dirty="0" smtClean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US" sz="2400" dirty="0" smtClean="0"/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489" y="911394"/>
                <a:ext cx="2448812" cy="1352550"/>
              </a:xfrm>
              <a:prstGeom prst="rect">
                <a:avLst/>
              </a:prstGeom>
              <a:blipFill rotWithShape="1">
                <a:blip r:embed="rId4"/>
                <a:stretch>
                  <a:fillRect l="-498" b="-9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5017252" y="2900481"/>
            <a:ext cx="316765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           </a:t>
            </a:r>
            <a:r>
              <a:rPr lang="en-US" dirty="0" smtClean="0"/>
              <a:t>     </a:t>
            </a:r>
            <a:r>
              <a:rPr lang="ru-RU" dirty="0" smtClean="0"/>
              <a:t>                                - Фаза сигнала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158431" y="2868345"/>
                <a:ext cx="2556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431" y="2868345"/>
                <a:ext cx="25563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856265" y="5406104"/>
                <a:ext cx="172021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ср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≈0,637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65" y="5406104"/>
                <a:ext cx="1720215" cy="394210"/>
              </a:xfrm>
              <a:prstGeom prst="rect">
                <a:avLst/>
              </a:prstGeom>
              <a:blipFill rotWithShape="1"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Прямоугольник 77"/>
          <p:cNvSpPr/>
          <p:nvPr/>
        </p:nvSpPr>
        <p:spPr>
          <a:xfrm>
            <a:off x="4850011" y="5891708"/>
            <a:ext cx="2183025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12842" y="5844188"/>
                <a:ext cx="2120196" cy="662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≈0,707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42" y="5844188"/>
                <a:ext cx="2120196" cy="66274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 rot="5400000">
            <a:off x="4030076" y="1677517"/>
            <a:ext cx="2033556" cy="1576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" y="3870766"/>
            <a:ext cx="4563517" cy="263616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8" y="718092"/>
            <a:ext cx="4529609" cy="2758872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/>
          <p:nvPr/>
        </p:nvCxnSpPr>
        <p:spPr>
          <a:xfrm flipV="1">
            <a:off x="1926000" y="2636912"/>
            <a:ext cx="0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0" y="3356992"/>
            <a:ext cx="4716016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Прямоугольный сигнал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0" y="620688"/>
            <a:ext cx="4716016" cy="302433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-30435" y="6506934"/>
            <a:ext cx="4746451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Синусоидальный сигнал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-30435" y="3770630"/>
            <a:ext cx="4746451" cy="302433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2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8877" y="5719848"/>
            <a:ext cx="4304701" cy="643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4561" y="332656"/>
            <a:ext cx="8220648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Параллельное  соединение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R,L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С элементов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акон Ома и 1-ый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комплексной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508724" y="2764750"/>
            <a:ext cx="3233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8724" y="2764750"/>
            <a:ext cx="3233562" cy="135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742285" y="2764750"/>
            <a:ext cx="0" cy="270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3846455" y="4118950"/>
            <a:ext cx="0" cy="135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Дуга 69"/>
          <p:cNvSpPr/>
          <p:nvPr/>
        </p:nvSpPr>
        <p:spPr>
          <a:xfrm rot="6299096">
            <a:off x="352196" y="2471447"/>
            <a:ext cx="539035" cy="512064"/>
          </a:xfrm>
          <a:prstGeom prst="arc">
            <a:avLst>
              <a:gd name="adj1" fmla="val 15839988"/>
              <a:gd name="adj2" fmla="val 176284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72484" y="2603605"/>
                <a:ext cx="46858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84" y="2603605"/>
                <a:ext cx="468589" cy="461664"/>
              </a:xfrm>
              <a:prstGeom prst="rect">
                <a:avLst/>
              </a:prstGeom>
              <a:blipFill rotWithShape="1"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/>
          <p:cNvCxnSpPr/>
          <p:nvPr/>
        </p:nvCxnSpPr>
        <p:spPr>
          <a:xfrm>
            <a:off x="561007" y="2671582"/>
            <a:ext cx="647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2088" y="2125229"/>
                <a:ext cx="565090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8" y="2125229"/>
                <a:ext cx="565090" cy="646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единительная линия 32"/>
          <p:cNvCxnSpPr/>
          <p:nvPr/>
        </p:nvCxnSpPr>
        <p:spPr>
          <a:xfrm flipV="1">
            <a:off x="2283916" y="2476797"/>
            <a:ext cx="208338" cy="2879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373223" y="2117456"/>
                <a:ext cx="6443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23" y="2117456"/>
                <a:ext cx="644343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Прямая соединительная линия 42"/>
          <p:cNvCxnSpPr/>
          <p:nvPr/>
        </p:nvCxnSpPr>
        <p:spPr>
          <a:xfrm flipH="1">
            <a:off x="1971408" y="3441850"/>
            <a:ext cx="154095" cy="1562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566669" y="3447645"/>
                <a:ext cx="478270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69" y="3447645"/>
                <a:ext cx="478270" cy="646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797777" y="3851806"/>
                <a:ext cx="6740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777" y="3851806"/>
                <a:ext cx="674094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149013" y="4812891"/>
                <a:ext cx="649087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013" y="4812891"/>
                <a:ext cx="649087" cy="646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Овал 84"/>
          <p:cNvSpPr/>
          <p:nvPr/>
        </p:nvSpPr>
        <p:spPr>
          <a:xfrm>
            <a:off x="3379510" y="4853259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Овал 85"/>
          <p:cNvSpPr/>
          <p:nvPr/>
        </p:nvSpPr>
        <p:spPr>
          <a:xfrm>
            <a:off x="4036496" y="3914860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Овал 86"/>
          <p:cNvSpPr/>
          <p:nvPr/>
        </p:nvSpPr>
        <p:spPr>
          <a:xfrm>
            <a:off x="1803182" y="3486907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/>
          <p:cNvSpPr/>
          <p:nvPr/>
        </p:nvSpPr>
        <p:spPr>
          <a:xfrm>
            <a:off x="2614763" y="2176583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Овал 88"/>
          <p:cNvSpPr/>
          <p:nvPr/>
        </p:nvSpPr>
        <p:spPr>
          <a:xfrm>
            <a:off x="761309" y="2250309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Овал 97"/>
          <p:cNvSpPr/>
          <p:nvPr/>
        </p:nvSpPr>
        <p:spPr>
          <a:xfrm>
            <a:off x="288775" y="5805264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Равнобедренный треугольник 89"/>
          <p:cNvSpPr/>
          <p:nvPr/>
        </p:nvSpPr>
        <p:spPr>
          <a:xfrm rot="10800000" flipH="1">
            <a:off x="5294980" y="2805498"/>
            <a:ext cx="1903258" cy="1640739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6264537" y="240092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198239" y="3281891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239" y="3281891"/>
                <a:ext cx="38401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464493" y="2750539"/>
                <a:ext cx="402807" cy="500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493" y="2750539"/>
                <a:ext cx="402807" cy="50091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6085639" y="368844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95" name="Дуга 94"/>
          <p:cNvSpPr/>
          <p:nvPr/>
        </p:nvSpPr>
        <p:spPr>
          <a:xfrm rot="6299096">
            <a:off x="5118963" y="2617882"/>
            <a:ext cx="372613" cy="353969"/>
          </a:xfrm>
          <a:prstGeom prst="arc">
            <a:avLst>
              <a:gd name="adj1" fmla="val 15839988"/>
              <a:gd name="adj2" fmla="val 176284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8877" y="5805264"/>
                <a:ext cx="4232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𝐼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𝑈𝑔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7" y="5805264"/>
                <a:ext cx="42327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Овал 151"/>
          <p:cNvSpPr/>
          <p:nvPr/>
        </p:nvSpPr>
        <p:spPr>
          <a:xfrm>
            <a:off x="936847" y="5805264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3" name="Овал 152"/>
          <p:cNvSpPr/>
          <p:nvPr/>
        </p:nvSpPr>
        <p:spPr>
          <a:xfrm>
            <a:off x="1814797" y="5805264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4" name="Овал 153"/>
          <p:cNvSpPr/>
          <p:nvPr/>
        </p:nvSpPr>
        <p:spPr>
          <a:xfrm>
            <a:off x="3559349" y="5813672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5" name="Группа 74"/>
          <p:cNvGrpSpPr/>
          <p:nvPr/>
        </p:nvGrpSpPr>
        <p:grpSpPr>
          <a:xfrm>
            <a:off x="5456196" y="5114649"/>
            <a:ext cx="3500495" cy="1447368"/>
            <a:chOff x="4917050" y="4710876"/>
            <a:chExt cx="2726784" cy="1127458"/>
          </a:xfrm>
        </p:grpSpPr>
        <p:grpSp>
          <p:nvGrpSpPr>
            <p:cNvPr id="155" name="Группа 154"/>
            <p:cNvGrpSpPr/>
            <p:nvPr/>
          </p:nvGrpSpPr>
          <p:grpSpPr>
            <a:xfrm>
              <a:off x="6347275" y="4721770"/>
              <a:ext cx="586870" cy="1072172"/>
              <a:chOff x="2844512" y="2598059"/>
              <a:chExt cx="1034415" cy="18898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132544" y="3198971"/>
                    <a:ext cx="746383" cy="8874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ru-RU" sz="900" dirty="0"/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44" y="3198971"/>
                    <a:ext cx="746383" cy="88742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7" name="Группа 156"/>
              <p:cNvGrpSpPr/>
              <p:nvPr/>
            </p:nvGrpSpPr>
            <p:grpSpPr>
              <a:xfrm>
                <a:off x="2844512" y="2598059"/>
                <a:ext cx="288032" cy="1889810"/>
                <a:chOff x="2844512" y="2598059"/>
                <a:chExt cx="288032" cy="1889810"/>
              </a:xfrm>
            </p:grpSpPr>
            <p:grpSp>
              <p:nvGrpSpPr>
                <p:cNvPr id="158" name="Группа 157"/>
                <p:cNvGrpSpPr/>
                <p:nvPr/>
              </p:nvGrpSpPr>
              <p:grpSpPr>
                <a:xfrm rot="5400000">
                  <a:off x="2664492" y="3373801"/>
                  <a:ext cx="648072" cy="288032"/>
                  <a:chOff x="6009192" y="3049765"/>
                  <a:chExt cx="648072" cy="288032"/>
                </a:xfrm>
              </p:grpSpPr>
              <p:sp>
                <p:nvSpPr>
                  <p:cNvPr id="161" name="Дуга 160"/>
                  <p:cNvSpPr/>
                  <p:nvPr/>
                </p:nvSpPr>
                <p:spPr>
                  <a:xfrm>
                    <a:off x="6009192" y="3049765"/>
                    <a:ext cx="216024" cy="288032"/>
                  </a:xfrm>
                  <a:prstGeom prst="arc">
                    <a:avLst>
                      <a:gd name="adj1" fmla="val 10856151"/>
                      <a:gd name="adj2" fmla="val 0"/>
                    </a:avLst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62" name="Дуга 161"/>
                  <p:cNvSpPr/>
                  <p:nvPr/>
                </p:nvSpPr>
                <p:spPr>
                  <a:xfrm>
                    <a:off x="6225216" y="3049765"/>
                    <a:ext cx="216024" cy="288032"/>
                  </a:xfrm>
                  <a:prstGeom prst="arc">
                    <a:avLst>
                      <a:gd name="adj1" fmla="val 10856151"/>
                      <a:gd name="adj2" fmla="val 0"/>
                    </a:avLst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63" name="Дуга 162"/>
                  <p:cNvSpPr/>
                  <p:nvPr/>
                </p:nvSpPr>
                <p:spPr>
                  <a:xfrm>
                    <a:off x="6441240" y="3049765"/>
                    <a:ext cx="216024" cy="288032"/>
                  </a:xfrm>
                  <a:prstGeom prst="arc">
                    <a:avLst>
                      <a:gd name="adj1" fmla="val 10856151"/>
                      <a:gd name="adj2" fmla="val 0"/>
                    </a:avLst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159" name="Прямая соединительная линия 158"/>
                <p:cNvCxnSpPr/>
                <p:nvPr/>
              </p:nvCxnSpPr>
              <p:spPr>
                <a:xfrm flipH="1">
                  <a:off x="2987118" y="2598059"/>
                  <a:ext cx="1411" cy="59572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Прямая соединительная линия 159"/>
                <p:cNvCxnSpPr>
                  <a:stCxn id="163" idx="2"/>
                </p:cNvCxnSpPr>
                <p:nvPr/>
              </p:nvCxnSpPr>
              <p:spPr>
                <a:xfrm flipH="1">
                  <a:off x="2987119" y="3841853"/>
                  <a:ext cx="1409" cy="64601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917050" y="4804005"/>
                  <a:ext cx="604697" cy="287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050" y="4804005"/>
                  <a:ext cx="604697" cy="2876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Прямая соединительная линия 164"/>
            <p:cNvCxnSpPr/>
            <p:nvPr/>
          </p:nvCxnSpPr>
          <p:spPr>
            <a:xfrm flipH="1">
              <a:off x="4963192" y="5807800"/>
              <a:ext cx="22469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>
            <a:xfrm flipH="1">
              <a:off x="4963193" y="4741411"/>
              <a:ext cx="2246931" cy="40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7" name="Группа 166"/>
            <p:cNvGrpSpPr/>
            <p:nvPr/>
          </p:nvGrpSpPr>
          <p:grpSpPr>
            <a:xfrm>
              <a:off x="5560180" y="4727552"/>
              <a:ext cx="521962" cy="1066390"/>
              <a:chOff x="8352791" y="2285243"/>
              <a:chExt cx="920010" cy="1879618"/>
            </a:xfrm>
          </p:grpSpPr>
          <p:cxnSp>
            <p:nvCxnSpPr>
              <p:cNvPr id="168" name="Прямая соединительная линия 167"/>
              <p:cNvCxnSpPr/>
              <p:nvPr/>
            </p:nvCxnSpPr>
            <p:spPr>
              <a:xfrm>
                <a:off x="8460432" y="2285243"/>
                <a:ext cx="0" cy="187961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8560752" y="2838473"/>
                    <a:ext cx="712049" cy="8874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ru-RU" sz="900" dirty="0"/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0752" y="2838473"/>
                    <a:ext cx="712049" cy="88742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Прямоугольник 169"/>
              <p:cNvSpPr/>
              <p:nvPr/>
            </p:nvSpPr>
            <p:spPr>
              <a:xfrm rot="10800000">
                <a:off x="8352791" y="2794488"/>
                <a:ext cx="215282" cy="8611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71" name="Овал 170"/>
            <p:cNvSpPr/>
            <p:nvPr/>
          </p:nvSpPr>
          <p:spPr>
            <a:xfrm>
              <a:off x="4932657" y="4710876"/>
              <a:ext cx="61069" cy="610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2" name="Овал 171"/>
            <p:cNvSpPr/>
            <p:nvPr/>
          </p:nvSpPr>
          <p:spPr>
            <a:xfrm>
              <a:off x="4962792" y="5777265"/>
              <a:ext cx="61069" cy="610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3" name="Прямая со стрелкой 172"/>
            <p:cNvCxnSpPr/>
            <p:nvPr/>
          </p:nvCxnSpPr>
          <p:spPr>
            <a:xfrm>
              <a:off x="5009325" y="4821335"/>
              <a:ext cx="2326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4962792" y="5222763"/>
                  <a:ext cx="604697" cy="287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792" y="5222763"/>
                  <a:ext cx="604697" cy="2876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Прямая со стрелкой 174"/>
            <p:cNvCxnSpPr/>
            <p:nvPr/>
          </p:nvCxnSpPr>
          <p:spPr>
            <a:xfrm flipH="1">
              <a:off x="4978799" y="5106452"/>
              <a:ext cx="1" cy="518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6" name="Овал 175"/>
            <p:cNvSpPr/>
            <p:nvPr/>
          </p:nvSpPr>
          <p:spPr>
            <a:xfrm>
              <a:off x="5579347" y="5777263"/>
              <a:ext cx="61069" cy="610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7" name="Овал 176"/>
            <p:cNvSpPr/>
            <p:nvPr/>
          </p:nvSpPr>
          <p:spPr>
            <a:xfrm>
              <a:off x="5578612" y="4710876"/>
              <a:ext cx="61069" cy="610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8" name="Овал 177"/>
            <p:cNvSpPr/>
            <p:nvPr/>
          </p:nvSpPr>
          <p:spPr>
            <a:xfrm>
              <a:off x="6403776" y="4710876"/>
              <a:ext cx="61069" cy="610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9" name="Овал 178"/>
            <p:cNvSpPr/>
            <p:nvPr/>
          </p:nvSpPr>
          <p:spPr>
            <a:xfrm>
              <a:off x="6403376" y="5777264"/>
              <a:ext cx="61069" cy="610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7242554" y="5024202"/>
                  <a:ext cx="401280" cy="5034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554" y="5024202"/>
                  <a:ext cx="401280" cy="50347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6" name="Прямая соединительная линия 185"/>
            <p:cNvCxnSpPr/>
            <p:nvPr/>
          </p:nvCxnSpPr>
          <p:spPr>
            <a:xfrm>
              <a:off x="7084699" y="5355826"/>
              <a:ext cx="24675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/>
            <p:cNvCxnSpPr/>
            <p:nvPr/>
          </p:nvCxnSpPr>
          <p:spPr>
            <a:xfrm>
              <a:off x="7201010" y="4743434"/>
              <a:ext cx="2576" cy="5306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/>
            <p:cNvCxnSpPr/>
            <p:nvPr/>
          </p:nvCxnSpPr>
          <p:spPr>
            <a:xfrm>
              <a:off x="7202115" y="5355826"/>
              <a:ext cx="736" cy="4480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/>
            <p:nvPr/>
          </p:nvCxnSpPr>
          <p:spPr>
            <a:xfrm>
              <a:off x="7077632" y="5274119"/>
              <a:ext cx="24675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Прямоугольник 96"/>
          <p:cNvSpPr/>
          <p:nvPr/>
        </p:nvSpPr>
        <p:spPr>
          <a:xfrm>
            <a:off x="5219972" y="4982942"/>
            <a:ext cx="3736720" cy="17584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970165" y="2805498"/>
            <a:ext cx="0" cy="235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970165" y="3040948"/>
            <a:ext cx="225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1275605" y="1641204"/>
            <a:ext cx="6573587" cy="39780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9632" y="1160461"/>
            <a:ext cx="6589561" cy="4807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9632" y="1163078"/>
                <a:ext cx="831638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163078"/>
                <a:ext cx="831638" cy="532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Комплексная форма записи мощности</a:t>
            </a:r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67246" y="1149596"/>
                <a:ext cx="2945293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𝑈𝐼</m:t>
                      </m:r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𝑈𝐼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246" y="1149596"/>
                <a:ext cx="2945293" cy="541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вал 7"/>
          <p:cNvSpPr/>
          <p:nvPr/>
        </p:nvSpPr>
        <p:spPr>
          <a:xfrm>
            <a:off x="2242503" y="12157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55690" y="1184231"/>
                <a:ext cx="31935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/>
                        </a:rPr>
                        <m:t>−комплексная мощность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90" y="1184231"/>
                <a:ext cx="319350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78532" y="2084436"/>
                <a:ext cx="7242522" cy="46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𝑈𝐼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𝑗𝑈𝐼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𝑗𝑄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32" y="2084436"/>
                <a:ext cx="7242522" cy="469167"/>
              </a:xfrm>
              <a:prstGeom prst="rect">
                <a:avLst/>
              </a:prstGeom>
              <a:blipFill rotWithShape="0">
                <a:blip r:embed="rId5"/>
                <a:stretch>
                  <a:fillRect t="-9091" b="-16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81714" y="4423189"/>
                <a:ext cx="2765757" cy="688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𝑆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4" y="4423189"/>
                <a:ext cx="2765757" cy="6887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Равнобедренный треугольник 14"/>
          <p:cNvSpPr/>
          <p:nvPr/>
        </p:nvSpPr>
        <p:spPr>
          <a:xfrm>
            <a:off x="509770" y="2886402"/>
            <a:ext cx="2944632" cy="2538475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54403" y="3715303"/>
                <a:ext cx="6613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3" y="3715303"/>
                <a:ext cx="661335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392438" y="3620441"/>
                <a:ext cx="623204" cy="657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3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38" y="3620441"/>
                <a:ext cx="623204" cy="6577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76927" y="5333488"/>
                <a:ext cx="6299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927" y="5333488"/>
                <a:ext cx="629981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 стрелкой 21"/>
          <p:cNvCxnSpPr>
            <a:stCxn id="17" idx="1"/>
            <a:endCxn id="15" idx="0"/>
          </p:cNvCxnSpPr>
          <p:nvPr/>
        </p:nvCxnSpPr>
        <p:spPr>
          <a:xfrm flipH="1" flipV="1">
            <a:off x="3454402" y="2886402"/>
            <a:ext cx="1" cy="118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237146" y="5183284"/>
            <a:ext cx="217256" cy="23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3316100" y="5262754"/>
            <a:ext cx="70734" cy="70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/>
          <p:cNvCxnSpPr>
            <a:stCxn id="15" idx="2"/>
            <a:endCxn id="15" idx="3"/>
          </p:cNvCxnSpPr>
          <p:nvPr/>
        </p:nvCxnSpPr>
        <p:spPr>
          <a:xfrm>
            <a:off x="509770" y="5424877"/>
            <a:ext cx="29446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40740" y="4897577"/>
                <a:ext cx="618238" cy="571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40" y="4897577"/>
                <a:ext cx="618238" cy="57141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Дуга 20"/>
          <p:cNvSpPr/>
          <p:nvPr/>
        </p:nvSpPr>
        <p:spPr>
          <a:xfrm rot="15300904" flipV="1">
            <a:off x="268678" y="5147299"/>
            <a:ext cx="576489" cy="547644"/>
          </a:xfrm>
          <a:prstGeom prst="arc">
            <a:avLst>
              <a:gd name="adj1" fmla="val 15594117"/>
              <a:gd name="adj2" fmla="val 17888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57757" y="3384575"/>
                <a:ext cx="2776016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757" y="3384575"/>
                <a:ext cx="2776016" cy="112947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89145" y="1076509"/>
                <a:ext cx="311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∗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145" y="1076509"/>
                <a:ext cx="311303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259632" y="1669679"/>
                <a:ext cx="2768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669679"/>
                <a:ext cx="2768065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94246" y="1669679"/>
                <a:ext cx="2441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246" y="1669679"/>
                <a:ext cx="2441502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Прямоугольник 42"/>
          <p:cNvSpPr/>
          <p:nvPr/>
        </p:nvSpPr>
        <p:spPr>
          <a:xfrm>
            <a:off x="4300084" y="3384575"/>
            <a:ext cx="3549109" cy="208441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00084" y="3384575"/>
            <a:ext cx="3549108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2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Прямоугольник 75"/>
          <p:cNvSpPr/>
          <p:nvPr/>
        </p:nvSpPr>
        <p:spPr>
          <a:xfrm>
            <a:off x="35495" y="4843701"/>
            <a:ext cx="2448272" cy="889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5009670" y="5733256"/>
            <a:ext cx="1207212" cy="413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342091" y="4087859"/>
            <a:ext cx="1207212" cy="413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240772" y="1439488"/>
            <a:ext cx="1702549" cy="819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-108520" y="0"/>
            <a:ext cx="9505056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Gabriola" pitchFamily="82" charset="0"/>
              </a:rPr>
              <a:t>Условие передачи максимальной активной мощности</a:t>
            </a:r>
            <a:endParaRPr lang="en-US" sz="2400" dirty="0" smtClean="0">
              <a:solidFill>
                <a:schemeClr val="tx1"/>
              </a:solidFill>
              <a:latin typeface="Gabriola" pitchFamily="82" charset="0"/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Gabriola" pitchFamily="82" charset="0"/>
              </a:rPr>
              <a:t> от генератора к приёмнику энергии</a:t>
            </a:r>
            <a:endParaRPr lang="ru-RU" sz="24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1640" y="1124744"/>
            <a:ext cx="1152128" cy="3384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 rot="10800000">
            <a:off x="1240232" y="2950382"/>
            <a:ext cx="182816" cy="73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rot="10800000">
            <a:off x="2392360" y="2956318"/>
            <a:ext cx="182816" cy="73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/>
          <p:cNvSpPr/>
          <p:nvPr/>
        </p:nvSpPr>
        <p:spPr>
          <a:xfrm>
            <a:off x="1079612" y="1556792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rot="10800000">
            <a:off x="1331640" y="15567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39552" y="1261089"/>
            <a:ext cx="1440160" cy="2952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568" y="3212976"/>
                <a:ext cx="6825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68255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57066" y="3242332"/>
                <a:ext cx="6597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ru-RU" sz="3200" b="0" i="1" smtClean="0">
                              <a:latin typeface="Cambria Math"/>
                            </a:rPr>
                            <m:t>н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066" y="3242332"/>
                <a:ext cx="65979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32752" y="1439488"/>
                <a:ext cx="1610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752" y="1439488"/>
                <a:ext cx="161056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32752" y="1808820"/>
                <a:ext cx="1539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н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752" y="1808820"/>
                <a:ext cx="153971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06284" y="2383544"/>
                <a:ext cx="5200142" cy="714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84" y="2383544"/>
                <a:ext cx="5200142" cy="7141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единительная линия 16"/>
          <p:cNvCxnSpPr/>
          <p:nvPr/>
        </p:nvCxnSpPr>
        <p:spPr>
          <a:xfrm>
            <a:off x="5966723" y="2383544"/>
            <a:ext cx="0" cy="7669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966723" y="3156478"/>
            <a:ext cx="10801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7046843" y="2732197"/>
            <a:ext cx="0" cy="42428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046843" y="2732197"/>
            <a:ext cx="4320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7478891" y="2383544"/>
            <a:ext cx="0" cy="3486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5966723" y="2383544"/>
            <a:ext cx="1512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3013865">
            <a:off x="7758004" y="305510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</a:t>
            </a:r>
            <a:endParaRPr lang="ru-RU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879048" y="3212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7262867" y="3156478"/>
            <a:ext cx="90953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52865" y="3582111"/>
                <a:ext cx="5432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1.Условие обеспечения передачи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latin typeface="Cambria Math"/>
                            </a:rPr>
                            <m:t>𝒎𝒂𝒙</m:t>
                          </m:r>
                        </m:fName>
                        <m:e>
                          <m:r>
                            <a:rPr lang="ru-RU" b="0" i="1" smtClean="0">
                              <a:latin typeface="Cambria Math"/>
                            </a:rPr>
                            <m:t>мощности: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865" y="3582111"/>
                <a:ext cx="543289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332752" y="4062480"/>
                <a:ext cx="121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752" y="4062480"/>
                <a:ext cx="121655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195931" y="4653136"/>
                <a:ext cx="3686009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31" y="4653136"/>
                <a:ext cx="3686009" cy="559897"/>
              </a:xfrm>
              <a:prstGeom prst="rect">
                <a:avLst/>
              </a:prstGeom>
              <a:blipFill rotWithShape="1">
                <a:blip r:embed="rId9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483599" y="5301208"/>
                <a:ext cx="4724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𝐻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-2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 smtClean="0"/>
                  <a:t>)=0</a:t>
                </a:r>
                <a:endParaRPr lang="ru-RU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99" y="5301208"/>
                <a:ext cx="472424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58" t="-8333" r="-38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3474967" y="5733256"/>
                <a:ext cx="1128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67" y="5733256"/>
                <a:ext cx="112844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Прямая соединительная линия 66"/>
          <p:cNvCxnSpPr/>
          <p:nvPr/>
        </p:nvCxnSpPr>
        <p:spPr>
          <a:xfrm>
            <a:off x="3563888" y="5805264"/>
            <a:ext cx="864096" cy="3600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V="1">
            <a:off x="3707904" y="5733256"/>
            <a:ext cx="648072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/>
              <p:cNvSpPr/>
              <p:nvPr/>
            </p:nvSpPr>
            <p:spPr>
              <a:xfrm>
                <a:off x="5076056" y="5733256"/>
                <a:ext cx="955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Прямоугольник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733256"/>
                <a:ext cx="9553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5495" y="4843701"/>
                <a:ext cx="2318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Условие выделения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" y="4843701"/>
                <a:ext cx="2318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5495" y="5050051"/>
                <a:ext cx="184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latin typeface="Cambria Math"/>
                            </a:rPr>
                            <m:t>𝒎𝒂𝒙</m:t>
                          </m:r>
                        </m:fName>
                        <m:e>
                          <m:r>
                            <a:rPr lang="ru-RU" b="0" i="1" smtClean="0">
                              <a:latin typeface="Cambria Math"/>
                            </a:rPr>
                            <m:t> нагрузки</m:t>
                          </m:r>
                          <m:r>
                            <a:rPr lang="ru-RU" i="1">
                              <a:latin typeface="Cambria Math"/>
                            </a:rPr>
                            <m:t>: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" y="5050051"/>
                <a:ext cx="1842171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34837" y="5301208"/>
                <a:ext cx="1105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7" y="5301208"/>
                <a:ext cx="110549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44128" y="5879906"/>
            <a:ext cx="2439639" cy="8879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4129" y="5962236"/>
                <a:ext cx="1936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latin typeface="Cambria Math"/>
                            </a:rPr>
                            <m:t>𝒎𝒂𝒙</m:t>
                          </m:r>
                        </m:fName>
                        <m:e>
                          <m:r>
                            <a:rPr lang="ru-RU" b="0" i="1" smtClean="0">
                              <a:latin typeface="Cambria Math"/>
                            </a:rPr>
                            <m:t> мощность</m:t>
                          </m:r>
                          <m:r>
                            <a:rPr lang="ru-RU" i="1">
                              <a:latin typeface="Cambria Math"/>
                            </a:rPr>
                            <m:t>: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" y="5962236"/>
                <a:ext cx="193674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11733" y="6233844"/>
                <a:ext cx="1765933" cy="533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3" y="6233844"/>
                <a:ext cx="1765933" cy="533992"/>
              </a:xfrm>
              <a:prstGeom prst="rect">
                <a:avLst/>
              </a:prstGeom>
              <a:blipFill rotWithShape="1">
                <a:blip r:embed="rId17"/>
                <a:stretch>
                  <a:fillRect t="-95402" r="-23103" b="-15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Прямоугольник 41"/>
          <p:cNvSpPr/>
          <p:nvPr/>
        </p:nvSpPr>
        <p:spPr>
          <a:xfrm>
            <a:off x="3216861" y="3599684"/>
            <a:ext cx="5368901" cy="299766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0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Блок-схема: процесс 46"/>
          <p:cNvSpPr/>
          <p:nvPr/>
        </p:nvSpPr>
        <p:spPr>
          <a:xfrm>
            <a:off x="4716411" y="832544"/>
            <a:ext cx="3140273" cy="927497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Блок-схема: процесс 50"/>
          <p:cNvSpPr/>
          <p:nvPr/>
        </p:nvSpPr>
        <p:spPr>
          <a:xfrm>
            <a:off x="4716411" y="1916832"/>
            <a:ext cx="3140273" cy="64633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Блок-схема: процесс 49"/>
          <p:cNvSpPr/>
          <p:nvPr/>
        </p:nvSpPr>
        <p:spPr>
          <a:xfrm>
            <a:off x="1043608" y="1921000"/>
            <a:ext cx="2924644" cy="64216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1043608" y="836712"/>
            <a:ext cx="2924644" cy="92333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14096" y="218262"/>
            <a:ext cx="2864887" cy="36933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ru-RU" dirty="0" smtClean="0">
                <a:latin typeface="Gabriola" pitchFamily="82" charset="0"/>
              </a:rPr>
              <a:t>Метод эквивалентного генератора</a:t>
            </a:r>
            <a:endParaRPr lang="ru-RU" dirty="0">
              <a:latin typeface="Gabriola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Баланс мощностей в цепях переменного тока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456" y="836712"/>
            <a:ext cx="10773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Активная мощность </a:t>
            </a:r>
          </a:p>
          <a:p>
            <a:r>
              <a:rPr lang="ru-RU" dirty="0" smtClean="0"/>
              <a:t>генерируемая источниками </a:t>
            </a:r>
          </a:p>
          <a:p>
            <a:r>
              <a:rPr lang="ru-RU" dirty="0" smtClean="0"/>
              <a:t>в электрической цепи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716411" y="832545"/>
            <a:ext cx="775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Активной </a:t>
            </a:r>
            <a:r>
              <a:rPr lang="ru-RU" dirty="0"/>
              <a:t>мощности </a:t>
            </a:r>
            <a:endParaRPr lang="ru-RU" dirty="0" smtClean="0"/>
          </a:p>
          <a:p>
            <a:r>
              <a:rPr lang="ru-RU" dirty="0" smtClean="0"/>
              <a:t>потребляемая всеми</a:t>
            </a:r>
          </a:p>
          <a:p>
            <a:r>
              <a:rPr lang="ru-RU" dirty="0" smtClean="0"/>
              <a:t>активными </a:t>
            </a:r>
            <a:r>
              <a:rPr lang="ru-RU" dirty="0"/>
              <a:t>сопротивлениями</a:t>
            </a:r>
          </a:p>
        </p:txBody>
      </p:sp>
      <p:sp>
        <p:nvSpPr>
          <p:cNvPr id="21" name="Равно 20"/>
          <p:cNvSpPr/>
          <p:nvPr/>
        </p:nvSpPr>
        <p:spPr>
          <a:xfrm>
            <a:off x="4067944" y="969976"/>
            <a:ext cx="648467" cy="648467"/>
          </a:xfrm>
          <a:prstGeom prst="mathEqual">
            <a:avLst>
              <a:gd name="adj1" fmla="val 10300"/>
              <a:gd name="adj2" fmla="val 117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7456" y="1921000"/>
            <a:ext cx="1077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Сумма отдаваемых </a:t>
            </a:r>
          </a:p>
          <a:p>
            <a:r>
              <a:rPr lang="ru-RU" dirty="0" smtClean="0"/>
              <a:t>реактивных мощностей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4716411" y="1916833"/>
            <a:ext cx="775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Сумме потребляемых</a:t>
            </a:r>
            <a:endParaRPr lang="en-US" dirty="0" smtClean="0"/>
          </a:p>
          <a:p>
            <a:r>
              <a:rPr lang="ru-RU" dirty="0" smtClean="0"/>
              <a:t>реактивных мощностей</a:t>
            </a:r>
            <a:endParaRPr lang="ru-RU" dirty="0"/>
          </a:p>
        </p:txBody>
      </p:sp>
      <p:sp>
        <p:nvSpPr>
          <p:cNvPr id="52" name="Равно 51"/>
          <p:cNvSpPr/>
          <p:nvPr/>
        </p:nvSpPr>
        <p:spPr>
          <a:xfrm>
            <a:off x="4067944" y="1937297"/>
            <a:ext cx="648467" cy="648467"/>
          </a:xfrm>
          <a:prstGeom prst="mathEqual">
            <a:avLst>
              <a:gd name="adj1" fmla="val 10300"/>
              <a:gd name="adj2" fmla="val 117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Левая фигурная скобка 24"/>
          <p:cNvSpPr/>
          <p:nvPr/>
        </p:nvSpPr>
        <p:spPr>
          <a:xfrm>
            <a:off x="531991" y="2837346"/>
            <a:ext cx="159138" cy="936104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812360" y="826218"/>
            <a:ext cx="108012" cy="9465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817719" y="1903399"/>
            <a:ext cx="108012" cy="6823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982801" y="824478"/>
            <a:ext cx="108012" cy="9355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88160" y="1901658"/>
            <a:ext cx="108012" cy="684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603399" y="2686284"/>
            <a:ext cx="3134723" cy="1019610"/>
            <a:chOff x="603399" y="2686284"/>
            <a:chExt cx="3134723" cy="1019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03399" y="2887446"/>
                  <a:ext cx="3060390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14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+…</m:t>
                        </m:r>
                        <m:r>
                          <a:rPr lang="en-US" b="0" i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99" y="2887446"/>
                  <a:ext cx="3060390" cy="39074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11560" y="3315146"/>
                  <a:ext cx="3126562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К1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К2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К3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+…</m:t>
                        </m:r>
                        <m:r>
                          <a:rPr lang="en-US" b="0" i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К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315146"/>
                  <a:ext cx="3126562" cy="3907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3019" y="270278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19" y="2702780"/>
                  <a:ext cx="34977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179463" y="270278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63" y="2702780"/>
                  <a:ext cx="34977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740321" y="2698096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321" y="2698096"/>
                  <a:ext cx="3497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06352" y="2686284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352" y="2686284"/>
                  <a:ext cx="34977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45907" y="3157804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07" y="3157804"/>
                  <a:ext cx="3497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192351" y="3157804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351" y="3157804"/>
                  <a:ext cx="3497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753209" y="315312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209" y="3153120"/>
                  <a:ext cx="3497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771800" y="3141188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141188"/>
                  <a:ext cx="349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Группа 13"/>
          <p:cNvGrpSpPr/>
          <p:nvPr/>
        </p:nvGrpSpPr>
        <p:grpSpPr>
          <a:xfrm>
            <a:off x="1509550" y="3886926"/>
            <a:ext cx="5750485" cy="568526"/>
            <a:chOff x="1509550" y="4043310"/>
            <a:chExt cx="5750485" cy="568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09550" y="4221088"/>
                  <a:ext cx="5750485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⋯+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550" y="4221088"/>
                  <a:ext cx="5750485" cy="39074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05572" y="4049714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572" y="4049714"/>
                  <a:ext cx="29527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244540" y="4049714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540" y="4049714"/>
                  <a:ext cx="29527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999953" y="4049714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953" y="4049714"/>
                  <a:ext cx="349775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531692" y="404713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92" y="4047130"/>
                  <a:ext cx="3497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548004" y="404331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004" y="4043310"/>
                  <a:ext cx="3497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644008" y="404331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8" y="4043310"/>
                  <a:ext cx="3497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20072" y="404331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4043310"/>
                  <a:ext cx="3497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1899" y="404331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899" y="4043310"/>
                  <a:ext cx="349775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4710288"/>
                <a:ext cx="1407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10288"/>
                <a:ext cx="140762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/>
          <p:cNvGrpSpPr/>
          <p:nvPr/>
        </p:nvGrpSpPr>
        <p:grpSpPr>
          <a:xfrm>
            <a:off x="2457583" y="4551930"/>
            <a:ext cx="1869679" cy="563962"/>
            <a:chOff x="3835999" y="4551930"/>
            <a:chExt cx="1869679" cy="563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35999" y="4725144"/>
                  <a:ext cx="1869679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999" y="4725144"/>
                  <a:ext cx="1869679" cy="390748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910043" y="4551930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043" y="4551930"/>
                  <a:ext cx="295274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539814" y="4551930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9814" y="4551930"/>
                  <a:ext cx="295274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6460" y="4551930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460" y="4551930"/>
                  <a:ext cx="295274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Группа 12"/>
          <p:cNvGrpSpPr/>
          <p:nvPr/>
        </p:nvGrpSpPr>
        <p:grpSpPr>
          <a:xfrm>
            <a:off x="1529238" y="5094358"/>
            <a:ext cx="2506391" cy="564706"/>
            <a:chOff x="3347812" y="5070068"/>
            <a:chExt cx="2506391" cy="564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347812" y="5244026"/>
                  <a:ext cx="2506391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+..=0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12" y="5244026"/>
                  <a:ext cx="2506391" cy="390748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417560" y="5109302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560" y="5109302"/>
                  <a:ext cx="295274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333552" y="5109302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3552" y="5109302"/>
                  <a:ext cx="29527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738122" y="5070068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122" y="5070068"/>
                  <a:ext cx="349775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644007" y="5070068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7" y="5070068"/>
                  <a:ext cx="349775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Группа 10"/>
          <p:cNvGrpSpPr/>
          <p:nvPr/>
        </p:nvGrpSpPr>
        <p:grpSpPr>
          <a:xfrm>
            <a:off x="1063582" y="5801549"/>
            <a:ext cx="1764619" cy="566882"/>
            <a:chOff x="3107989" y="5507314"/>
            <a:chExt cx="1764619" cy="566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07989" y="5678636"/>
                  <a:ext cx="894476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ист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.  </m:t>
                            </m:r>
                            <m:r>
                              <a:rPr lang="ru-RU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989" y="5678636"/>
                  <a:ext cx="894476" cy="390748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141639" y="5683448"/>
                  <a:ext cx="730969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.  </m:t>
                            </m:r>
                            <m:r>
                              <a:rPr lang="ru-RU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639" y="5683448"/>
                  <a:ext cx="730969" cy="390748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159208" y="5512126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~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9208" y="5512126"/>
                  <a:ext cx="402674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107989" y="5507314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~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989" y="5507314"/>
                  <a:ext cx="402674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Группа 59"/>
          <p:cNvGrpSpPr/>
          <p:nvPr/>
        </p:nvGrpSpPr>
        <p:grpSpPr>
          <a:xfrm>
            <a:off x="4652050" y="5100576"/>
            <a:ext cx="1611788" cy="533336"/>
            <a:chOff x="3152206" y="6145316"/>
            <a:chExt cx="1611788" cy="533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152206" y="6309320"/>
                  <a:ext cx="1611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ист.</m:t>
                            </m:r>
                          </m:sub>
                        </m:sSub>
                        <m:r>
                          <a:rPr lang="ru-RU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п.</m:t>
                            </m:r>
                          </m:sub>
                        </m:sSub>
                        <m:r>
                          <a:rPr lang="ru-RU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206" y="6309320"/>
                  <a:ext cx="1611788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175790" y="6145316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~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790" y="6145316"/>
                  <a:ext cx="402674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834874" y="6150215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~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874" y="6150215"/>
                  <a:ext cx="402674" cy="369332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571573" y="5793017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573" y="5793017"/>
                <a:ext cx="385875" cy="36933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93783" y="5788136"/>
                <a:ext cx="399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83" y="5788136"/>
                <a:ext cx="399788" cy="369332"/>
              </a:xfrm>
              <a:prstGeom prst="rect">
                <a:avLst/>
              </a:prstGeom>
              <a:blipFill rotWithShape="1">
                <a:blip r:embed="rId3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60233" y="5239702"/>
                <a:ext cx="168719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ист.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приёмн.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3" y="5239702"/>
                <a:ext cx="1687193" cy="394210"/>
              </a:xfrm>
              <a:prstGeom prst="rect">
                <a:avLst/>
              </a:prstGeom>
              <a:blipFill rotWithShape="1">
                <a:blip r:embed="rId3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660232" y="5619624"/>
                <a:ext cx="176811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ист.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приёмн.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19624"/>
                <a:ext cx="1768113" cy="394210"/>
              </a:xfrm>
              <a:prstGeom prst="rect">
                <a:avLst/>
              </a:prstGeom>
              <a:blipFill rotWithShape="0">
                <a:blip r:embed="rId4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Прямоугольник 64"/>
          <p:cNvSpPr/>
          <p:nvPr/>
        </p:nvSpPr>
        <p:spPr>
          <a:xfrm>
            <a:off x="1509550" y="3893330"/>
            <a:ext cx="5870762" cy="6586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1529238" y="5168814"/>
            <a:ext cx="2630160" cy="51915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8" name="Прямая со стрелкой 67"/>
          <p:cNvCxnSpPr/>
          <p:nvPr/>
        </p:nvCxnSpPr>
        <p:spPr>
          <a:xfrm>
            <a:off x="1984949" y="5633912"/>
            <a:ext cx="0" cy="407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28888" y="59862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cxnSp>
        <p:nvCxnSpPr>
          <p:cNvPr id="71" name="Прямая со стрелкой 70"/>
          <p:cNvCxnSpPr/>
          <p:nvPr/>
        </p:nvCxnSpPr>
        <p:spPr>
          <a:xfrm flipH="1">
            <a:off x="4764511" y="5596772"/>
            <a:ext cx="224922" cy="24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4993783" y="5596772"/>
            <a:ext cx="224922" cy="24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9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Блок-схема: процесс 133"/>
          <p:cNvSpPr/>
          <p:nvPr/>
        </p:nvSpPr>
        <p:spPr>
          <a:xfrm>
            <a:off x="2149206" y="4732228"/>
            <a:ext cx="5109445" cy="121705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Блок-схема: процесс 148"/>
          <p:cNvSpPr/>
          <p:nvPr/>
        </p:nvSpPr>
        <p:spPr>
          <a:xfrm>
            <a:off x="4360259" y="811454"/>
            <a:ext cx="4028650" cy="114911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14096" y="218262"/>
            <a:ext cx="2864887" cy="36933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ru-RU" dirty="0" smtClean="0">
                <a:latin typeface="Gabriola" pitchFamily="82" charset="0"/>
              </a:rPr>
              <a:t>Метод эквивалентного генератора</a:t>
            </a:r>
            <a:endParaRPr lang="ru-RU" dirty="0">
              <a:latin typeface="Gabriola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Баланс мощностей в цепях переменного тока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733" y="1483475"/>
                <a:ext cx="7799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3" y="1483475"/>
                <a:ext cx="779957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125440" y="3082896"/>
                <a:ext cx="666959" cy="57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40" y="3082896"/>
                <a:ext cx="666959" cy="5756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380834" y="1816539"/>
                <a:ext cx="626928" cy="57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834" y="1816539"/>
                <a:ext cx="626928" cy="5756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Группа 76"/>
          <p:cNvGrpSpPr/>
          <p:nvPr/>
        </p:nvGrpSpPr>
        <p:grpSpPr>
          <a:xfrm rot="5400000">
            <a:off x="1732343" y="3196061"/>
            <a:ext cx="577196" cy="256531"/>
            <a:chOff x="6009192" y="3049765"/>
            <a:chExt cx="648072" cy="288032"/>
          </a:xfrm>
        </p:grpSpPr>
        <p:sp>
          <p:nvSpPr>
            <p:cNvPr id="78" name="Дуга 77"/>
            <p:cNvSpPr/>
            <p:nvPr/>
          </p:nvSpPr>
          <p:spPr>
            <a:xfrm>
              <a:off x="6009192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9" name="Дуга 78"/>
            <p:cNvSpPr/>
            <p:nvPr/>
          </p:nvSpPr>
          <p:spPr>
            <a:xfrm>
              <a:off x="6225216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0" name="Дуга 79"/>
            <p:cNvSpPr/>
            <p:nvPr/>
          </p:nvSpPr>
          <p:spPr>
            <a:xfrm>
              <a:off x="6441240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7" name="Прямоугольник 66"/>
          <p:cNvSpPr/>
          <p:nvPr/>
        </p:nvSpPr>
        <p:spPr>
          <a:xfrm>
            <a:off x="811048" y="902379"/>
            <a:ext cx="2437048" cy="3270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3" name="Прямая соединительная линия 82"/>
          <p:cNvCxnSpPr>
            <a:stCxn id="67" idx="0"/>
          </p:cNvCxnSpPr>
          <p:nvPr/>
        </p:nvCxnSpPr>
        <p:spPr>
          <a:xfrm flipH="1">
            <a:off x="2029571" y="902379"/>
            <a:ext cx="1" cy="211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2029572" y="2537766"/>
            <a:ext cx="5784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 rot="10800000">
            <a:off x="715179" y="1351309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287663" y="1477991"/>
                <a:ext cx="7906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663" y="1477991"/>
                <a:ext cx="790666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Прямоугольник 86"/>
          <p:cNvSpPr/>
          <p:nvPr/>
        </p:nvSpPr>
        <p:spPr>
          <a:xfrm rot="10800000">
            <a:off x="1933703" y="1351309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 rot="16200000">
            <a:off x="2429179" y="2537766"/>
            <a:ext cx="3873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rot="16200000">
            <a:off x="2541350" y="2537766"/>
            <a:ext cx="3873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2735033" y="2535060"/>
            <a:ext cx="5130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endCxn id="67" idx="2"/>
          </p:cNvCxnSpPr>
          <p:nvPr/>
        </p:nvCxnSpPr>
        <p:spPr>
          <a:xfrm flipH="1">
            <a:off x="2029572" y="3612925"/>
            <a:ext cx="1" cy="5602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338919" y="3056113"/>
                <a:ext cx="7906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19" y="3056113"/>
                <a:ext cx="790665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Прямоугольник 95"/>
          <p:cNvSpPr/>
          <p:nvPr/>
        </p:nvSpPr>
        <p:spPr>
          <a:xfrm rot="10800000">
            <a:off x="3147181" y="2987242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Овал 96"/>
          <p:cNvSpPr/>
          <p:nvPr/>
        </p:nvSpPr>
        <p:spPr>
          <a:xfrm>
            <a:off x="571376" y="3003000"/>
            <a:ext cx="479343" cy="479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07730" y="3056113"/>
                <a:ext cx="599916" cy="56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𝐸</m:t>
                      </m:r>
                      <m:r>
                        <a:rPr lang="ru-RU" sz="200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0" y="3056113"/>
                <a:ext cx="599916" cy="56428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Прямая со стрелкой 98"/>
          <p:cNvCxnSpPr/>
          <p:nvPr/>
        </p:nvCxnSpPr>
        <p:spPr>
          <a:xfrm rot="10800000">
            <a:off x="816698" y="3009700"/>
            <a:ext cx="0" cy="477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30149" y="2823114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49" y="2823114"/>
                <a:ext cx="315805" cy="465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Овал 100"/>
          <p:cNvSpPr/>
          <p:nvPr/>
        </p:nvSpPr>
        <p:spPr>
          <a:xfrm>
            <a:off x="3019946" y="1184976"/>
            <a:ext cx="446206" cy="4462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466152" y="1131670"/>
                <a:ext cx="499978" cy="56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𝐽</m:t>
                      </m:r>
                      <m:r>
                        <a:rPr lang="en-US" sz="2000" b="0" i="1" dirty="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152" y="1131670"/>
                <a:ext cx="499978" cy="564281"/>
              </a:xfrm>
              <a:prstGeom prst="rect">
                <a:avLst/>
              </a:prstGeom>
              <a:blipFill rotWithShape="1">
                <a:blip r:embed="rId9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Группа 102"/>
          <p:cNvGrpSpPr/>
          <p:nvPr/>
        </p:nvGrpSpPr>
        <p:grpSpPr>
          <a:xfrm>
            <a:off x="3106221" y="1307242"/>
            <a:ext cx="273656" cy="228098"/>
            <a:chOff x="7444203" y="4623158"/>
            <a:chExt cx="330077" cy="275126"/>
          </a:xfrm>
        </p:grpSpPr>
        <p:cxnSp>
          <p:nvCxnSpPr>
            <p:cNvPr id="104" name="Прямая соединительная линия 103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526514" y="986419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514" y="986419"/>
                <a:ext cx="315805" cy="4659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379938" y="3297986"/>
                <a:ext cx="448581" cy="56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r>
                        <a:rPr lang="en-US" sz="1400" b="0" i="1" dirty="0" smtClean="0">
                          <a:latin typeface="Cambria Math"/>
                          <a:cs typeface="Times New Roman" pitchFamily="18" charset="0"/>
                        </a:rPr>
                        <m:t>5</m:t>
                      </m:r>
                    </m:oMath>
                  </m:oMathPara>
                </a14:m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38" y="3297986"/>
                <a:ext cx="448581" cy="56428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735033" y="2599438"/>
                <a:ext cx="448581" cy="56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r>
                        <a:rPr lang="en-US" sz="1400" b="0" i="1" dirty="0" smtClean="0">
                          <a:latin typeface="Cambria Math"/>
                          <a:cs typeface="Times New Roman" pitchFamily="18" charset="0"/>
                        </a:rPr>
                        <m:t>4</m:t>
                      </m:r>
                    </m:oMath>
                  </m:oMathPara>
                </a14:m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033" y="2599438"/>
                <a:ext cx="448581" cy="56428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489283" y="2358919"/>
                <a:ext cx="448581" cy="56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r>
                        <a:rPr lang="en-US" sz="1400" b="0" i="1" dirty="0" smtClean="0">
                          <a:latin typeface="Cambria Math"/>
                          <a:cs typeface="Times New Roman" pitchFamily="18" charset="0"/>
                        </a:rPr>
                        <m:t>6</m:t>
                      </m:r>
                    </m:oMath>
                  </m:oMathPara>
                </a14:m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83" y="2358919"/>
                <a:ext cx="448581" cy="56428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1027335" y="1038933"/>
                <a:ext cx="448581" cy="56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r>
                        <a:rPr lang="en-US" sz="1400" b="0" i="1" dirty="0" smtClean="0">
                          <a:latin typeface="Cambria Math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35" y="1038933"/>
                <a:ext cx="448581" cy="56428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3557758" y="2197453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758" y="2197453"/>
                <a:ext cx="315805" cy="46599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2790416" y="2463064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416" y="2463064"/>
                <a:ext cx="315805" cy="46599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23832" y="3146927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32" y="3146927"/>
                <a:ext cx="315805" cy="46599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073782" y="898671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82" y="898671"/>
                <a:ext cx="315805" cy="465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Овал 123"/>
          <p:cNvSpPr/>
          <p:nvPr/>
        </p:nvSpPr>
        <p:spPr>
          <a:xfrm>
            <a:off x="1981638" y="2487125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Овал 124"/>
          <p:cNvSpPr/>
          <p:nvPr/>
        </p:nvSpPr>
        <p:spPr>
          <a:xfrm>
            <a:off x="3183614" y="2487125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Овал 125"/>
          <p:cNvSpPr/>
          <p:nvPr/>
        </p:nvSpPr>
        <p:spPr>
          <a:xfrm>
            <a:off x="1981638" y="850736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Овал 126"/>
          <p:cNvSpPr/>
          <p:nvPr/>
        </p:nvSpPr>
        <p:spPr>
          <a:xfrm>
            <a:off x="1973006" y="4125219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484394" y="936387"/>
                <a:ext cx="2497222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п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94" y="936387"/>
                <a:ext cx="2497222" cy="374783"/>
              </a:xfrm>
              <a:prstGeom prst="rect">
                <a:avLst/>
              </a:prstGeom>
              <a:blipFill rotWithShape="0">
                <a:blip r:embed="rId19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4493914" y="1424667"/>
                <a:ext cx="4008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ист.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cos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cos</m:t>
                    </m:r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14" y="1424667"/>
                <a:ext cx="4008983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5905431" y="4814070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31" y="4814070"/>
                <a:ext cx="295274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6067095" y="1297223"/>
                <a:ext cx="580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95" y="1297223"/>
                <a:ext cx="580495" cy="369332"/>
              </a:xfrm>
              <a:prstGeom prst="rect">
                <a:avLst/>
              </a:prstGeom>
              <a:blipFill rotWithShape="0">
                <a:blip r:embed="rId22"/>
                <a:stretch>
                  <a:fillRect t="-5000" r="-14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7561360" y="1256989"/>
                <a:ext cx="745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60" y="1256989"/>
                <a:ext cx="745861" cy="369332"/>
              </a:xfrm>
              <a:prstGeom prst="rect">
                <a:avLst/>
              </a:prstGeom>
              <a:blipFill rotWithShape="0">
                <a:blip r:embed="rId23"/>
                <a:stretch>
                  <a:fillRect t="-4918" r="-21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7637593" y="1294565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593" y="1294565"/>
                <a:ext cx="295274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516483" y="2081448"/>
                <a:ext cx="2562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83" y="2081448"/>
                <a:ext cx="2562560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4648099" y="1938065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099" y="1938065"/>
                <a:ext cx="295274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Прямоугольник 149"/>
          <p:cNvSpPr/>
          <p:nvPr/>
        </p:nvSpPr>
        <p:spPr>
          <a:xfrm>
            <a:off x="4299452" y="799219"/>
            <a:ext cx="108012" cy="11613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Блок-схема: процесс 150"/>
          <p:cNvSpPr/>
          <p:nvPr/>
        </p:nvSpPr>
        <p:spPr>
          <a:xfrm>
            <a:off x="4359781" y="2555282"/>
            <a:ext cx="4003462" cy="865243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2" name="Прямоугольник 151"/>
          <p:cNvSpPr/>
          <p:nvPr/>
        </p:nvSpPr>
        <p:spPr>
          <a:xfrm>
            <a:off x="4304333" y="2535941"/>
            <a:ext cx="103131" cy="8845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4402283" y="2589004"/>
                <a:ext cx="2127697" cy="378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п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83" y="2589004"/>
                <a:ext cx="2127697" cy="378693"/>
              </a:xfrm>
              <a:prstGeom prst="rect">
                <a:avLst/>
              </a:prstGeom>
              <a:blipFill rotWithShape="0">
                <a:blip r:embed="rId2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4436977" y="3019308"/>
                <a:ext cx="4006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и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𝑠𝑖𝑛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sin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77" y="3019308"/>
                <a:ext cx="4006866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304" t="-8197" r="-609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230188" y="1938065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188" y="1938065"/>
                <a:ext cx="295274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454245" y="1938065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245" y="1938065"/>
                <a:ext cx="295274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/>
          <p:cNvGrpSpPr/>
          <p:nvPr/>
        </p:nvGrpSpPr>
        <p:grpSpPr>
          <a:xfrm>
            <a:off x="2162320" y="4807192"/>
            <a:ext cx="5096332" cy="873701"/>
            <a:chOff x="2389294" y="4601521"/>
            <a:chExt cx="5096332" cy="873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458919" y="4725144"/>
                  <a:ext cx="4369914" cy="375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)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sin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919" y="4725144"/>
                  <a:ext cx="4369914" cy="37503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4918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96434" y="4601521"/>
                  <a:ext cx="494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434" y="4601521"/>
                  <a:ext cx="494045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t="-5000" r="-86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6140980" y="4633787"/>
                  <a:ext cx="494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980" y="4633787"/>
                  <a:ext cx="494045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t="-5000" r="-86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2389294" y="5100183"/>
                  <a:ext cx="5096332" cy="375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294" y="5100183"/>
                  <a:ext cx="5096332" cy="37503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4839" b="-112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790196" y="4989488"/>
                  <a:ext cx="494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196" y="4989488"/>
                  <a:ext cx="494045" cy="369332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t="-4918" r="-74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695144" y="5013176"/>
                  <a:ext cx="494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144" y="5013176"/>
                  <a:ext cx="494045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4918" r="-86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591564" y="4869351"/>
                  <a:ext cx="28693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564" y="4869351"/>
                  <a:ext cx="286938" cy="230832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2591564" y="5244390"/>
                  <a:ext cx="25725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564" y="5244390"/>
                  <a:ext cx="257250" cy="2308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Группа 147"/>
          <p:cNvGrpSpPr/>
          <p:nvPr/>
        </p:nvGrpSpPr>
        <p:grpSpPr>
          <a:xfrm rot="5400000">
            <a:off x="3260599" y="2595487"/>
            <a:ext cx="412182" cy="144016"/>
            <a:chOff x="755576" y="1494076"/>
            <a:chExt cx="412182" cy="144016"/>
          </a:xfrm>
        </p:grpSpPr>
        <p:cxnSp>
          <p:nvCxnSpPr>
            <p:cNvPr id="153" name="Прямая соединительная линия 152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4" name="Равнобедренный треугольник 153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5" name="Группа 154"/>
          <p:cNvGrpSpPr/>
          <p:nvPr/>
        </p:nvGrpSpPr>
        <p:grpSpPr>
          <a:xfrm rot="16200000" flipV="1">
            <a:off x="795683" y="1235234"/>
            <a:ext cx="412182" cy="144016"/>
            <a:chOff x="755576" y="1494076"/>
            <a:chExt cx="412182" cy="144016"/>
          </a:xfrm>
        </p:grpSpPr>
        <p:cxnSp>
          <p:nvCxnSpPr>
            <p:cNvPr id="156" name="Прямая соединительная линия 155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7" name="Равнобедренный треугольник 156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8" name="Группа 157"/>
          <p:cNvGrpSpPr/>
          <p:nvPr/>
        </p:nvGrpSpPr>
        <p:grpSpPr>
          <a:xfrm rot="16200000" flipV="1">
            <a:off x="1659631" y="3458409"/>
            <a:ext cx="412182" cy="144016"/>
            <a:chOff x="755576" y="1494076"/>
            <a:chExt cx="412182" cy="144016"/>
          </a:xfrm>
        </p:grpSpPr>
        <p:cxnSp>
          <p:nvCxnSpPr>
            <p:cNvPr id="159" name="Прямая соединительная линия 158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0" name="Равнобедренный треугольник 159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1" name="Группа 160"/>
          <p:cNvGrpSpPr/>
          <p:nvPr/>
        </p:nvGrpSpPr>
        <p:grpSpPr>
          <a:xfrm rot="10800000" flipV="1">
            <a:off x="2364590" y="2760997"/>
            <a:ext cx="412182" cy="144016"/>
            <a:chOff x="755576" y="1494076"/>
            <a:chExt cx="412182" cy="144016"/>
          </a:xfrm>
        </p:grpSpPr>
        <p:cxnSp>
          <p:nvCxnSpPr>
            <p:cNvPr id="162" name="Прямая соединительная линия 161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Равнобедренный треугольник 162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3222242" y="2169787"/>
            <a:ext cx="2429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i="1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ru-RU" sz="2000" b="0" i="1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2036235" y="852005"/>
            <a:ext cx="2429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i="1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ru-RU" sz="2000" b="0" i="1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271730" y="1384643"/>
                <a:ext cx="5568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400" dirty="0"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30" y="1384643"/>
                <a:ext cx="556819" cy="52322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Группа 135"/>
          <p:cNvGrpSpPr/>
          <p:nvPr/>
        </p:nvGrpSpPr>
        <p:grpSpPr>
          <a:xfrm rot="5400000">
            <a:off x="2096109" y="1641640"/>
            <a:ext cx="412182" cy="144016"/>
            <a:chOff x="755576" y="1494076"/>
            <a:chExt cx="412182" cy="144016"/>
          </a:xfrm>
        </p:grpSpPr>
        <p:cxnSp>
          <p:nvCxnSpPr>
            <p:cNvPr id="147" name="Прямая соединительная линия 146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4" name="Равнобедренный треугольник 163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2331788" y="1183386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88" y="1183386"/>
                <a:ext cx="315805" cy="465998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951517" y="1299421"/>
                <a:ext cx="21889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17" y="1299421"/>
                <a:ext cx="218892" cy="338554"/>
              </a:xfrm>
              <a:prstGeom prst="rect">
                <a:avLst/>
              </a:prstGeom>
              <a:blipFill rotWithShape="0">
                <a:blip r:embed="rId4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259934" y="4803158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34" y="4803158"/>
                <a:ext cx="303288" cy="369332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Прямоугольник 110"/>
              <p:cNvSpPr/>
              <p:nvPr/>
            </p:nvSpPr>
            <p:spPr>
              <a:xfrm>
                <a:off x="6104763" y="1297223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1" name="Прямоугольник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763" y="1297223"/>
                <a:ext cx="303288" cy="36933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Прямоугольник 113"/>
              <p:cNvSpPr/>
              <p:nvPr/>
            </p:nvSpPr>
            <p:spPr>
              <a:xfrm>
                <a:off x="6318273" y="1307699"/>
                <a:ext cx="21889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4" name="Прямоугольник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73" y="1307699"/>
                <a:ext cx="218892" cy="338554"/>
              </a:xfrm>
              <a:prstGeom prst="rect">
                <a:avLst/>
              </a:prstGeom>
              <a:blipFill rotWithShape="0">
                <a:blip r:embed="rId45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671484" y="5189040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84" y="5189040"/>
                <a:ext cx="349775" cy="369332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808708" y="5176693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08" y="5176693"/>
                <a:ext cx="349775" cy="369332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4436977" y="4786608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77" y="4786608"/>
                <a:ext cx="349775" cy="369332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6101342" y="4786608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342" y="4786608"/>
                <a:ext cx="349775" cy="369332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7957833" y="2878892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833" y="2878892"/>
                <a:ext cx="349775" cy="369332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6191218" y="2868483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18" y="2868483"/>
                <a:ext cx="349775" cy="369332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7656243" y="2894835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243" y="2894835"/>
                <a:ext cx="295274" cy="369332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013391" y="2881578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1" y="2881578"/>
                <a:ext cx="295274" cy="369332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6389528" y="5175986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28" y="5175986"/>
                <a:ext cx="295274" cy="369332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4500462" y="5189040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62" y="5189040"/>
                <a:ext cx="295274" cy="369332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5985981" y="2862812"/>
                <a:ext cx="580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981" y="2862812"/>
                <a:ext cx="580495" cy="369332"/>
              </a:xfrm>
              <a:prstGeom prst="rect">
                <a:avLst/>
              </a:prstGeom>
              <a:blipFill rotWithShape="0">
                <a:blip r:embed="rId56"/>
                <a:stretch>
                  <a:fillRect t="-5000" r="-13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7698364" y="2858030"/>
                <a:ext cx="580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364" y="2858030"/>
                <a:ext cx="580495" cy="369332"/>
              </a:xfrm>
              <a:prstGeom prst="rect">
                <a:avLst/>
              </a:prstGeom>
              <a:blipFill rotWithShape="0">
                <a:blip r:embed="rId57"/>
                <a:stretch>
                  <a:fillRect t="-5000" r="-13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5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Блок-схема: процесс 49"/>
          <p:cNvSpPr/>
          <p:nvPr/>
        </p:nvSpPr>
        <p:spPr>
          <a:xfrm>
            <a:off x="3014096" y="4725145"/>
            <a:ext cx="5878384" cy="187220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Блок-схема: процесс 48"/>
          <p:cNvSpPr/>
          <p:nvPr/>
        </p:nvSpPr>
        <p:spPr>
          <a:xfrm>
            <a:off x="3014096" y="1925149"/>
            <a:ext cx="5878384" cy="2752059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14096" y="218262"/>
            <a:ext cx="2864887" cy="36933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ru-RU" dirty="0" smtClean="0">
                <a:latin typeface="Gabriola" pitchFamily="82" charset="0"/>
              </a:rPr>
              <a:t>Метод эквивалентного генератора</a:t>
            </a:r>
            <a:endParaRPr lang="ru-RU" dirty="0">
              <a:latin typeface="Gabriola" pitchFamily="8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08520" y="646331"/>
            <a:ext cx="9505056" cy="8384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Зависимость между сопротивлением и проводимостью участка цепи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Явление резонанса в ЭЦ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cxnSp>
        <p:nvCxnSpPr>
          <p:cNvPr id="136" name="Прямая соединительная линия 135"/>
          <p:cNvCxnSpPr/>
          <p:nvPr/>
        </p:nvCxnSpPr>
        <p:spPr>
          <a:xfrm flipH="1">
            <a:off x="899592" y="1925150"/>
            <a:ext cx="2" cy="2799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10185" y="2469731"/>
                <a:ext cx="5186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85" y="2469731"/>
                <a:ext cx="51860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Прямоугольник 147"/>
          <p:cNvSpPr/>
          <p:nvPr/>
        </p:nvSpPr>
        <p:spPr>
          <a:xfrm rot="10800000">
            <a:off x="803724" y="2374080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3" name="Прямоугольник 152"/>
          <p:cNvSpPr/>
          <p:nvPr/>
        </p:nvSpPr>
        <p:spPr>
          <a:xfrm rot="10800000">
            <a:off x="813261" y="3501008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4" name="Овал 153"/>
          <p:cNvSpPr/>
          <p:nvPr/>
        </p:nvSpPr>
        <p:spPr>
          <a:xfrm>
            <a:off x="861195" y="1877215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5" name="Овал 154"/>
          <p:cNvSpPr/>
          <p:nvPr/>
        </p:nvSpPr>
        <p:spPr>
          <a:xfrm>
            <a:off x="851657" y="4677209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212081" y="3561317"/>
                <a:ext cx="7148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𝑗𝑥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1" y="3561317"/>
                <a:ext cx="714811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32138" y="3116062"/>
                <a:ext cx="1893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𝑗𝑥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38" y="3116062"/>
                <a:ext cx="189378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/>
          <p:cNvGrpSpPr/>
          <p:nvPr/>
        </p:nvGrpSpPr>
        <p:grpSpPr>
          <a:xfrm>
            <a:off x="3568613" y="1968795"/>
            <a:ext cx="127029" cy="1110984"/>
            <a:chOff x="4446539" y="1962365"/>
            <a:chExt cx="191738" cy="1676917"/>
          </a:xfrm>
        </p:grpSpPr>
        <p:cxnSp>
          <p:nvCxnSpPr>
            <p:cNvPr id="157" name="Прямая соединительная линия 156"/>
            <p:cNvCxnSpPr/>
            <p:nvPr/>
          </p:nvCxnSpPr>
          <p:spPr>
            <a:xfrm flipH="1">
              <a:off x="4542407" y="1962365"/>
              <a:ext cx="2" cy="16769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Прямоугольник 157"/>
            <p:cNvSpPr/>
            <p:nvPr/>
          </p:nvSpPr>
          <p:spPr>
            <a:xfrm rot="10800000">
              <a:off x="4446539" y="2411295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2983222" y="2146565"/>
                <a:ext cx="5186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222" y="2146565"/>
                <a:ext cx="518604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/>
          <p:cNvCxnSpPr/>
          <p:nvPr/>
        </p:nvCxnSpPr>
        <p:spPr>
          <a:xfrm>
            <a:off x="3845390" y="252027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43596" y="2180164"/>
                <a:ext cx="77803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g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596" y="2180164"/>
                <a:ext cx="778034" cy="612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968474" y="3553462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474" y="3553462"/>
                <a:ext cx="548099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Прямая со стрелкой 162"/>
          <p:cNvCxnSpPr/>
          <p:nvPr/>
        </p:nvCxnSpPr>
        <p:spPr>
          <a:xfrm>
            <a:off x="3781701" y="386939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213749" y="3519751"/>
                <a:ext cx="78899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49" y="3519751"/>
                <a:ext cx="788998" cy="6109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Группа 164"/>
          <p:cNvGrpSpPr/>
          <p:nvPr/>
        </p:nvGrpSpPr>
        <p:grpSpPr>
          <a:xfrm>
            <a:off x="3538765" y="3325147"/>
            <a:ext cx="127029" cy="1110984"/>
            <a:chOff x="4446539" y="1962365"/>
            <a:chExt cx="191738" cy="1676917"/>
          </a:xfrm>
        </p:grpSpPr>
        <p:cxnSp>
          <p:nvCxnSpPr>
            <p:cNvPr id="166" name="Прямая соединительная линия 165"/>
            <p:cNvCxnSpPr/>
            <p:nvPr/>
          </p:nvCxnSpPr>
          <p:spPr>
            <a:xfrm flipH="1">
              <a:off x="4542407" y="1962365"/>
              <a:ext cx="2" cy="16769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Прямоугольник 166"/>
            <p:cNvSpPr/>
            <p:nvPr/>
          </p:nvSpPr>
          <p:spPr>
            <a:xfrm rot="10800000">
              <a:off x="4446539" y="2411295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3587510" y="4766044"/>
            <a:ext cx="127029" cy="1110984"/>
            <a:chOff x="4446539" y="1962365"/>
            <a:chExt cx="191738" cy="1676917"/>
          </a:xfrm>
        </p:grpSpPr>
        <p:cxnSp>
          <p:nvCxnSpPr>
            <p:cNvPr id="169" name="Прямая соединительная линия 168"/>
            <p:cNvCxnSpPr/>
            <p:nvPr/>
          </p:nvCxnSpPr>
          <p:spPr>
            <a:xfrm flipH="1">
              <a:off x="4542407" y="1962365"/>
              <a:ext cx="2" cy="16769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Прямоугольник 169"/>
            <p:cNvSpPr/>
            <p:nvPr/>
          </p:nvSpPr>
          <p:spPr>
            <a:xfrm rot="10800000">
              <a:off x="4446539" y="2411295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2983934" y="4998370"/>
                <a:ext cx="5790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934" y="4998370"/>
                <a:ext cx="579069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4158849" y="5060259"/>
                <a:ext cx="4837863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g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𝑗𝑏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49" y="5060259"/>
                <a:ext cx="4837863" cy="6612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Прямая со стрелкой 172"/>
          <p:cNvCxnSpPr/>
          <p:nvPr/>
        </p:nvCxnSpPr>
        <p:spPr>
          <a:xfrm>
            <a:off x="3781701" y="5390895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Группа 30"/>
          <p:cNvGrpSpPr/>
          <p:nvPr/>
        </p:nvGrpSpPr>
        <p:grpSpPr>
          <a:xfrm>
            <a:off x="5590374" y="1973084"/>
            <a:ext cx="127029" cy="1110984"/>
            <a:chOff x="4446539" y="1962365"/>
            <a:chExt cx="191738" cy="1676917"/>
          </a:xfrm>
        </p:grpSpPr>
        <p:cxnSp>
          <p:nvCxnSpPr>
            <p:cNvPr id="32" name="Прямая соединительная линия 31"/>
            <p:cNvCxnSpPr/>
            <p:nvPr/>
          </p:nvCxnSpPr>
          <p:spPr>
            <a:xfrm flipH="1">
              <a:off x="4542407" y="1962365"/>
              <a:ext cx="2" cy="16769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Прямоугольник 32"/>
            <p:cNvSpPr/>
            <p:nvPr/>
          </p:nvSpPr>
          <p:spPr>
            <a:xfrm rot="10800000">
              <a:off x="4446539" y="2411295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19154" y="2224801"/>
                <a:ext cx="4347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g</m:t>
                      </m:r>
                    </m:oMath>
                  </m:oMathPara>
                </a14:m>
                <a:endParaRPr lang="ru-RU" sz="7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154" y="2224801"/>
                <a:ext cx="434734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02386" y="3592440"/>
                <a:ext cx="4682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ru-RU" sz="7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86" y="3592440"/>
                <a:ext cx="4682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/>
          <p:cNvGrpSpPr/>
          <p:nvPr/>
        </p:nvGrpSpPr>
        <p:grpSpPr>
          <a:xfrm>
            <a:off x="5591921" y="3325147"/>
            <a:ext cx="127029" cy="1110984"/>
            <a:chOff x="4446539" y="1962365"/>
            <a:chExt cx="191738" cy="1676917"/>
          </a:xfrm>
        </p:grpSpPr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4542407" y="1962365"/>
              <a:ext cx="2" cy="16769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Прямоугольник 37"/>
            <p:cNvSpPr/>
            <p:nvPr/>
          </p:nvSpPr>
          <p:spPr>
            <a:xfrm rot="10800000">
              <a:off x="4446539" y="2411295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51" name="Блок-схема: процесс 50"/>
          <p:cNvSpPr/>
          <p:nvPr/>
        </p:nvSpPr>
        <p:spPr>
          <a:xfrm>
            <a:off x="4213749" y="5786146"/>
            <a:ext cx="3166563" cy="66261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4158301" y="5786146"/>
            <a:ext cx="85295" cy="6588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43596" y="5786146"/>
                <a:ext cx="1581780" cy="1325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400" b="0" i="1" smtClean="0">
                        <a:latin typeface="Cambria Math"/>
                      </a:rPr>
                      <m:t>Где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        </a:t>
                </a: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596" y="5786146"/>
                <a:ext cx="1581780" cy="1325235"/>
              </a:xfrm>
              <a:prstGeom prst="rect">
                <a:avLst/>
              </a:prstGeom>
              <a:blipFill rotWithShape="1">
                <a:blip r:embed="rId13"/>
                <a:stretch>
                  <a:fillRect t="-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95835" y="5786146"/>
                <a:ext cx="1378326" cy="62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dirty="0"/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835" y="5786146"/>
                <a:ext cx="1378326" cy="62459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65523" y="4294682"/>
            <a:ext cx="5273817" cy="13665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108520" y="0"/>
            <a:ext cx="9505056" cy="8384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Зависимость между сопротивлением и проводимостью участка цепи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2601679" y="1788477"/>
            <a:ext cx="5021248" cy="2289703"/>
            <a:chOff x="2622391" y="1931385"/>
            <a:chExt cx="3368464" cy="1536029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>
              <a:off x="2771800" y="1979320"/>
              <a:ext cx="21602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4932040" y="1979320"/>
              <a:ext cx="0" cy="1440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771800" y="3419480"/>
              <a:ext cx="21602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851920" y="1979320"/>
              <a:ext cx="0" cy="1440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Прямоугольник 52"/>
            <p:cNvSpPr/>
            <p:nvPr/>
          </p:nvSpPr>
          <p:spPr>
            <a:xfrm rot="10800000">
              <a:off x="3756051" y="2267352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 rot="10800000">
              <a:off x="4836171" y="2267352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3803984" y="1931385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3792599" y="3371545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7789" y="232766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g</a:t>
              </a:r>
              <a:endParaRPr lang="ru-RU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932039" y="2327660"/>
                  <a:ext cx="105881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3600" i="1" dirty="0" err="1" smtClean="0">
                            <a:latin typeface="Cambria Math"/>
                          </a:rPr>
                          <m:t>𝑗𝑏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39" y="2327660"/>
                  <a:ext cx="1058816" cy="64633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22391" y="2376234"/>
                  <a:ext cx="57906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𝑌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391" y="2376234"/>
                  <a:ext cx="579068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65524" y="4437112"/>
                <a:ext cx="5273816" cy="1038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/>
                        <m:t>g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𝑗𝑏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</m:t>
                      </m:r>
                    </m:oMath>
                  </m:oMathPara>
                </a14:m>
                <a:endParaRPr lang="en-US" sz="20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𝑍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dirty="0"/>
                            <m:t>g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𝑗𝑏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/>
                            <m:t>g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000" dirty="0"/>
                                <m:t>g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000" dirty="0"/>
                                <m:t>g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𝑗𝑥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24" y="4437112"/>
                <a:ext cx="5273816" cy="10384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11560" y="5241974"/>
            <a:ext cx="7812588" cy="57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1560" y="1713582"/>
            <a:ext cx="8064896" cy="1080120"/>
          </a:xfrm>
          <a:prstGeom prst="rect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1200329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Потенциальная или топографическая диаграмма в цепи переменного тока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7544" y="1785590"/>
                <a:ext cx="83529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Потенциальная диаграмма−векторная диаграмма на которой отложены</m:t>
                      </m:r>
                    </m:oMath>
                  </m:oMathPara>
                </a14:m>
                <a:endParaRPr lang="ru-RU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 комплексные потенциалы отдельных точек замкнутой цепи по отношению</m:t>
                      </m:r>
                    </m:oMath>
                  </m:oMathPara>
                </a14:m>
                <a:endParaRPr lang="ru-RU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 к одной точке цепи, потенциал которой равен 0, </m:t>
                      </m:r>
                      <m:r>
                        <a:rPr lang="ru-RU" b="1" i="1">
                          <a:latin typeface="Cambria Math"/>
                        </a:rPr>
                        <m:t>при этом: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85590"/>
                <a:ext cx="8352928" cy="923330"/>
              </a:xfrm>
              <a:prstGeom prst="rect">
                <a:avLst/>
              </a:prstGeom>
              <a:blipFill rotWithShape="1">
                <a:blip r:embed="rId2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87624" y="300972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Порядок расположения векторов падения напряжения на элементах строго соответствует порядку расположения элементов цепи на схеме.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Конец вектора напряжения на каждом последующем элементе примыкает к началу вектора напряжение предыдущего </a:t>
            </a:r>
            <a:r>
              <a:rPr lang="ru-RU" dirty="0" smtClean="0"/>
              <a:t>элемента. 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5169966"/>
            <a:ext cx="806489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 таком построение векторной диаграммы каждой точке ЭЦ соответствует</a:t>
            </a:r>
          </a:p>
          <a:p>
            <a:r>
              <a:rPr lang="ru-RU" dirty="0" smtClean="0"/>
              <a:t>определённая точка на потенциальной диаграмме.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1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40"/>
          <p:cNvSpPr/>
          <p:nvPr/>
        </p:nvSpPr>
        <p:spPr>
          <a:xfrm>
            <a:off x="2651619" y="4515466"/>
            <a:ext cx="3646400" cy="15778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TextBox 111"/>
          <p:cNvSpPr txBox="1"/>
          <p:nvPr/>
        </p:nvSpPr>
        <p:spPr>
          <a:xfrm>
            <a:off x="4830102" y="18948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ru-RU" sz="1600" dirty="0"/>
          </a:p>
        </p:txBody>
      </p:sp>
      <p:cxnSp>
        <p:nvCxnSpPr>
          <p:cNvPr id="89" name="Прямая со стрелкой 88"/>
          <p:cNvCxnSpPr>
            <a:endCxn id="108" idx="4"/>
          </p:cNvCxnSpPr>
          <p:nvPr/>
        </p:nvCxnSpPr>
        <p:spPr>
          <a:xfrm flipV="1">
            <a:off x="6948264" y="2726340"/>
            <a:ext cx="1363" cy="1100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endCxn id="57" idx="4"/>
          </p:cNvCxnSpPr>
          <p:nvPr/>
        </p:nvCxnSpPr>
        <p:spPr>
          <a:xfrm flipH="1" flipV="1">
            <a:off x="3609818" y="2488698"/>
            <a:ext cx="2" cy="4134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endCxn id="19" idx="4"/>
          </p:cNvCxnSpPr>
          <p:nvPr/>
        </p:nvCxnSpPr>
        <p:spPr>
          <a:xfrm rot="10800000" flipV="1">
            <a:off x="393958" y="3014360"/>
            <a:ext cx="3215862" cy="1051924"/>
          </a:xfrm>
          <a:prstGeom prst="bentConnector4">
            <a:avLst>
              <a:gd name="adj1" fmla="val 266"/>
              <a:gd name="adj2" fmla="val 12173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08520" y="0"/>
            <a:ext cx="9505056" cy="1200329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Потенциальная или топографическая диаграмма в цепи переменного тока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900050" y="1576132"/>
            <a:ext cx="648072" cy="288032"/>
            <a:chOff x="2544719" y="1830596"/>
            <a:chExt cx="648072" cy="288032"/>
          </a:xfrm>
        </p:grpSpPr>
        <p:sp>
          <p:nvSpPr>
            <p:cNvPr id="11" name="Дуга 10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Дуга 13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Дуга 14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 rot="5400000">
            <a:off x="2551614" y="1346416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 rot="10800000">
            <a:off x="286060" y="2239147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154286" y="3586941"/>
            <a:ext cx="479343" cy="479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349" y="3516094"/>
                <a:ext cx="5954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9" y="3516094"/>
                <a:ext cx="595419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/>
          <p:cNvCxnSpPr/>
          <p:nvPr/>
        </p:nvCxnSpPr>
        <p:spPr>
          <a:xfrm rot="10800000">
            <a:off x="399608" y="3593641"/>
            <a:ext cx="0" cy="477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73426" y="3364093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26" y="3364093"/>
                <a:ext cx="315805" cy="465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/>
          <p:cNvGrpSpPr/>
          <p:nvPr/>
        </p:nvGrpSpPr>
        <p:grpSpPr>
          <a:xfrm rot="5400000">
            <a:off x="3553733" y="2764591"/>
            <a:ext cx="112171" cy="387366"/>
            <a:chOff x="2622862" y="2344083"/>
            <a:chExt cx="112171" cy="387366"/>
          </a:xfrm>
        </p:grpSpPr>
        <p:cxnSp>
          <p:nvCxnSpPr>
            <p:cNvPr id="24" name="Прямая соединительная линия 23"/>
            <p:cNvCxnSpPr/>
            <p:nvPr/>
          </p:nvCxnSpPr>
          <p:spPr>
            <a:xfrm rot="16200000">
              <a:off x="2429179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rot="16200000">
              <a:off x="2541350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Прямая соединительная линия 5"/>
          <p:cNvCxnSpPr>
            <a:stCxn id="15" idx="2"/>
            <a:endCxn id="16" idx="2"/>
          </p:cNvCxnSpPr>
          <p:nvPr/>
        </p:nvCxnSpPr>
        <p:spPr>
          <a:xfrm>
            <a:off x="1548122" y="1720148"/>
            <a:ext cx="715886" cy="97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1" idx="0"/>
            <a:endCxn id="18" idx="2"/>
          </p:cNvCxnSpPr>
          <p:nvPr/>
        </p:nvCxnSpPr>
        <p:spPr>
          <a:xfrm rot="5400000">
            <a:off x="380613" y="1719701"/>
            <a:ext cx="520763" cy="518129"/>
          </a:xfrm>
          <a:prstGeom prst="bentConnector3">
            <a:avLst>
              <a:gd name="adj1" fmla="val 171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8" idx="0"/>
            <a:endCxn id="19" idx="0"/>
          </p:cNvCxnSpPr>
          <p:nvPr/>
        </p:nvCxnSpPr>
        <p:spPr>
          <a:xfrm>
            <a:off x="381929" y="3006097"/>
            <a:ext cx="12029" cy="5808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40008" y="3287139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340008" y="1681956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1858130" y="1677084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3561883" y="2392829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9" name="Соединительная линия уступом 58"/>
          <p:cNvCxnSpPr>
            <a:stCxn id="16" idx="0"/>
            <a:endCxn id="57" idx="0"/>
          </p:cNvCxnSpPr>
          <p:nvPr/>
        </p:nvCxnSpPr>
        <p:spPr>
          <a:xfrm>
            <a:off x="3030958" y="1729891"/>
            <a:ext cx="578860" cy="66293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1810195" y="4238450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138382" y="1582213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72" name="Овал 71"/>
          <p:cNvSpPr/>
          <p:nvPr/>
        </p:nvSpPr>
        <p:spPr>
          <a:xfrm>
            <a:off x="135933" y="3198747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73" name="Овал 72"/>
          <p:cNvSpPr/>
          <p:nvPr/>
        </p:nvSpPr>
        <p:spPr>
          <a:xfrm>
            <a:off x="1806321" y="1486344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3</a:t>
            </a:r>
            <a:endParaRPr lang="ru-RU" sz="1200" dirty="0"/>
          </a:p>
        </p:txBody>
      </p:sp>
      <p:sp>
        <p:nvSpPr>
          <p:cNvPr id="74" name="Овал 73"/>
          <p:cNvSpPr/>
          <p:nvPr/>
        </p:nvSpPr>
        <p:spPr>
          <a:xfrm>
            <a:off x="3677323" y="2268100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75" name="Овал 74"/>
          <p:cNvSpPr/>
          <p:nvPr/>
        </p:nvSpPr>
        <p:spPr>
          <a:xfrm>
            <a:off x="1906064" y="4367788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5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50666" y="2440763"/>
                <a:ext cx="557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6" y="2440763"/>
                <a:ext cx="55739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33891" y="1110802"/>
                <a:ext cx="6160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91" y="1110802"/>
                <a:ext cx="61606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368785" y="1132832"/>
                <a:ext cx="565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785" y="1132832"/>
                <a:ext cx="56566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838181" y="2640579"/>
                <a:ext cx="5899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181" y="2640579"/>
                <a:ext cx="5899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25001" y="1540998"/>
                <a:ext cx="478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001" y="1540998"/>
                <a:ext cx="478272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936776" y="1388997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776" y="1388997"/>
                <a:ext cx="315805" cy="4659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 стрелкой 86"/>
          <p:cNvCxnSpPr>
            <a:endCxn id="106" idx="2"/>
          </p:cNvCxnSpPr>
          <p:nvPr/>
        </p:nvCxnSpPr>
        <p:spPr>
          <a:xfrm flipV="1">
            <a:off x="5076056" y="3823193"/>
            <a:ext cx="1848240" cy="3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6948264" y="2695443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>
            <a:off x="5076056" y="1978765"/>
            <a:ext cx="3312368" cy="66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5052088" y="3802644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/>
          <p:cNvCxnSpPr>
            <a:endCxn id="102" idx="0"/>
          </p:cNvCxnSpPr>
          <p:nvPr/>
        </p:nvCxnSpPr>
        <p:spPr>
          <a:xfrm>
            <a:off x="5076056" y="1978765"/>
            <a:ext cx="0" cy="1823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Овал 104"/>
          <p:cNvSpPr/>
          <p:nvPr/>
        </p:nvSpPr>
        <p:spPr>
          <a:xfrm>
            <a:off x="5052087" y="1954797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Овал 105"/>
          <p:cNvSpPr/>
          <p:nvPr/>
        </p:nvSpPr>
        <p:spPr>
          <a:xfrm>
            <a:off x="6924296" y="3799225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Овал 107"/>
          <p:cNvSpPr/>
          <p:nvPr/>
        </p:nvSpPr>
        <p:spPr>
          <a:xfrm>
            <a:off x="6925659" y="2678405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Овал 110"/>
          <p:cNvSpPr/>
          <p:nvPr/>
        </p:nvSpPr>
        <p:spPr>
          <a:xfrm>
            <a:off x="8436464" y="2671475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4830102" y="37259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ru-RU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932981" y="37259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ru-RU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636797" y="25021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ru-RU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419355" y="2438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022991" y="2591792"/>
                <a:ext cx="587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991" y="2591792"/>
                <a:ext cx="58727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652120" y="3433312"/>
                <a:ext cx="587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433312"/>
                <a:ext cx="58727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351604" y="2997941"/>
                <a:ext cx="587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604" y="2997941"/>
                <a:ext cx="58727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395221" y="2789246"/>
                <a:ext cx="581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221" y="2789246"/>
                <a:ext cx="58195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5076056" y="2377796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377796"/>
                <a:ext cx="315805" cy="46599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704132" y="3239320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32" y="3239320"/>
                <a:ext cx="315805" cy="46599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416434" y="2807278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434" y="2807278"/>
                <a:ext cx="315805" cy="46599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7442963" y="2548362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963" y="2548362"/>
                <a:ext cx="315805" cy="46599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239397" y="1815175"/>
                <a:ext cx="1036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397" y="1815175"/>
                <a:ext cx="103663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298019" y="1589617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19" y="1589617"/>
                <a:ext cx="315805" cy="46599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2897876" y="4725144"/>
                <a:ext cx="1164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876" y="4725144"/>
                <a:ext cx="1164421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2895996" y="5129962"/>
                <a:ext cx="1391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96" y="5129962"/>
                <a:ext cx="1391343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389592" y="4749119"/>
                <a:ext cx="1169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592" y="4749119"/>
                <a:ext cx="1169743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428086" y="5141094"/>
                <a:ext cx="1657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r>
                        <a:rPr lang="en-US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86" y="5141094"/>
                <a:ext cx="1657954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886517" y="5581352"/>
                <a:ext cx="1036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17" y="5581352"/>
                <a:ext cx="103663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Овал 131"/>
          <p:cNvSpPr/>
          <p:nvPr/>
        </p:nvSpPr>
        <p:spPr>
          <a:xfrm>
            <a:off x="3095957" y="47491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3" name="Овал 132"/>
          <p:cNvSpPr/>
          <p:nvPr/>
        </p:nvSpPr>
        <p:spPr>
          <a:xfrm>
            <a:off x="3705443" y="47491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4" name="Овал 133"/>
          <p:cNvSpPr/>
          <p:nvPr/>
        </p:nvSpPr>
        <p:spPr>
          <a:xfrm>
            <a:off x="3095956" y="5157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Овал 134"/>
          <p:cNvSpPr/>
          <p:nvPr/>
        </p:nvSpPr>
        <p:spPr>
          <a:xfrm>
            <a:off x="4110273" y="51571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Овал 135"/>
          <p:cNvSpPr/>
          <p:nvPr/>
        </p:nvSpPr>
        <p:spPr>
          <a:xfrm>
            <a:off x="4593462" y="47719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Овал 136"/>
          <p:cNvSpPr/>
          <p:nvPr/>
        </p:nvSpPr>
        <p:spPr>
          <a:xfrm>
            <a:off x="5188239" y="47719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Овал 137"/>
          <p:cNvSpPr/>
          <p:nvPr/>
        </p:nvSpPr>
        <p:spPr>
          <a:xfrm>
            <a:off x="5254811" y="5157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Овал 138"/>
          <p:cNvSpPr/>
          <p:nvPr/>
        </p:nvSpPr>
        <p:spPr>
          <a:xfrm>
            <a:off x="4716016" y="55892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Овал 139"/>
          <p:cNvSpPr/>
          <p:nvPr/>
        </p:nvSpPr>
        <p:spPr>
          <a:xfrm>
            <a:off x="4087413" y="56120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0" name="Группа 79"/>
          <p:cNvGrpSpPr/>
          <p:nvPr/>
        </p:nvGrpSpPr>
        <p:grpSpPr>
          <a:xfrm rot="5400000">
            <a:off x="3571360" y="1816039"/>
            <a:ext cx="412182" cy="144016"/>
            <a:chOff x="755576" y="1494076"/>
            <a:chExt cx="412182" cy="144016"/>
          </a:xfrm>
        </p:grpSpPr>
        <p:cxnSp>
          <p:nvCxnSpPr>
            <p:cNvPr id="84" name="Прямая соединительная линия 83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6" name="Равнобедренный треугольник 85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936865" y="1567124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65" y="1567124"/>
                <a:ext cx="315805" cy="46599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8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Группа 61"/>
          <p:cNvGrpSpPr/>
          <p:nvPr/>
        </p:nvGrpSpPr>
        <p:grpSpPr>
          <a:xfrm>
            <a:off x="1081380" y="701785"/>
            <a:ext cx="478272" cy="798332"/>
            <a:chOff x="1081380" y="701785"/>
            <a:chExt cx="478272" cy="798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1257966" y="1054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</p:grpSp>
      <p:sp>
        <p:nvSpPr>
          <p:cNvPr id="61" name="Прямоугольник 60"/>
          <p:cNvSpPr/>
          <p:nvPr/>
        </p:nvSpPr>
        <p:spPr>
          <a:xfrm>
            <a:off x="5292080" y="2997438"/>
            <a:ext cx="2539670" cy="431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Графический расчёт ЭЦ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grpSp>
        <p:nvGrpSpPr>
          <p:cNvPr id="86" name="Группа 85"/>
          <p:cNvGrpSpPr/>
          <p:nvPr/>
        </p:nvGrpSpPr>
        <p:grpSpPr>
          <a:xfrm rot="5400000">
            <a:off x="2675776" y="4257974"/>
            <a:ext cx="648072" cy="288032"/>
            <a:chOff x="2544719" y="1830596"/>
            <a:chExt cx="648072" cy="288032"/>
          </a:xfrm>
        </p:grpSpPr>
        <p:sp>
          <p:nvSpPr>
            <p:cNvPr id="88" name="Дуга 87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0" name="Дуга 89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2" name="Дуга 91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 rot="5400000">
            <a:off x="4383887" y="3436301"/>
            <a:ext cx="112171" cy="387366"/>
            <a:chOff x="2622862" y="2344083"/>
            <a:chExt cx="112171" cy="387366"/>
          </a:xfrm>
        </p:grpSpPr>
        <p:cxnSp>
          <p:nvCxnSpPr>
            <p:cNvPr id="103" name="Прямая соединительная линия 102"/>
            <p:cNvCxnSpPr/>
            <p:nvPr/>
          </p:nvCxnSpPr>
          <p:spPr>
            <a:xfrm rot="16200000">
              <a:off x="2429179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>
            <a:xfrm rot="16200000">
              <a:off x="2541350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1660293" y="1126152"/>
                <a:ext cx="565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93" y="1126152"/>
                <a:ext cx="56566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583988" y="3350479"/>
                <a:ext cx="635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С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988" y="3350479"/>
                <a:ext cx="63555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2999812" y="1737202"/>
            <a:ext cx="0" cy="2340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 rot="5400000">
            <a:off x="1847258" y="1361766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2903943" y="2613963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2999812" y="4726026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endCxn id="160" idx="0"/>
          </p:cNvCxnSpPr>
          <p:nvPr/>
        </p:nvCxnSpPr>
        <p:spPr>
          <a:xfrm flipH="1">
            <a:off x="2326602" y="1745241"/>
            <a:ext cx="6732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60" idx="2"/>
          </p:cNvCxnSpPr>
          <p:nvPr/>
        </p:nvCxnSpPr>
        <p:spPr>
          <a:xfrm flipH="1">
            <a:off x="1055596" y="1745241"/>
            <a:ext cx="5040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1055596" y="1745241"/>
            <a:ext cx="0" cy="3556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65" idx="0"/>
          </p:cNvCxnSpPr>
          <p:nvPr/>
        </p:nvCxnSpPr>
        <p:spPr>
          <a:xfrm flipH="1">
            <a:off x="1055596" y="5300326"/>
            <a:ext cx="563503" cy="1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4" name="Группа 163"/>
          <p:cNvGrpSpPr/>
          <p:nvPr/>
        </p:nvGrpSpPr>
        <p:grpSpPr>
          <a:xfrm>
            <a:off x="1619091" y="5158074"/>
            <a:ext cx="648072" cy="288032"/>
            <a:chOff x="2544719" y="1830596"/>
            <a:chExt cx="648072" cy="288032"/>
          </a:xfrm>
        </p:grpSpPr>
        <p:sp>
          <p:nvSpPr>
            <p:cNvPr id="165" name="Дуга 164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6" name="Дуга 165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7" name="Дуга 166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168" name="Прямая соединительная линия 167"/>
          <p:cNvCxnSpPr>
            <a:endCxn id="167" idx="2"/>
          </p:cNvCxnSpPr>
          <p:nvPr/>
        </p:nvCxnSpPr>
        <p:spPr>
          <a:xfrm flipH="1">
            <a:off x="2267163" y="5300326"/>
            <a:ext cx="732649" cy="1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2999812" y="1745241"/>
            <a:ext cx="14401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4439973" y="1745241"/>
            <a:ext cx="0" cy="1828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4439973" y="3686070"/>
            <a:ext cx="0" cy="1616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/>
          <p:nvPr/>
        </p:nvCxnSpPr>
        <p:spPr>
          <a:xfrm>
            <a:off x="2999812" y="5301208"/>
            <a:ext cx="14401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Овал 169"/>
          <p:cNvSpPr/>
          <p:nvPr/>
        </p:nvSpPr>
        <p:spPr>
          <a:xfrm>
            <a:off x="815924" y="2218021"/>
            <a:ext cx="479343" cy="479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1" name="Прямая со стрелкой 170"/>
          <p:cNvCxnSpPr/>
          <p:nvPr/>
        </p:nvCxnSpPr>
        <p:spPr>
          <a:xfrm rot="10800000">
            <a:off x="1055596" y="2226290"/>
            <a:ext cx="0" cy="477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3095681" y="2735828"/>
                <a:ext cx="565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81" y="2735828"/>
                <a:ext cx="56566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3156444" y="4140380"/>
                <a:ext cx="6243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444" y="4140380"/>
                <a:ext cx="62433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1660293" y="5300326"/>
                <a:ext cx="6243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93" y="5300326"/>
                <a:ext cx="62433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Овал 174"/>
          <p:cNvSpPr/>
          <p:nvPr/>
        </p:nvSpPr>
        <p:spPr>
          <a:xfrm>
            <a:off x="1007661" y="1703127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6" name="Овал 175"/>
          <p:cNvSpPr/>
          <p:nvPr/>
        </p:nvSpPr>
        <p:spPr>
          <a:xfrm>
            <a:off x="1007661" y="5223972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7" name="Овал 176"/>
          <p:cNvSpPr/>
          <p:nvPr/>
        </p:nvSpPr>
        <p:spPr>
          <a:xfrm>
            <a:off x="2951877" y="5246150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8" name="Овал 177"/>
          <p:cNvSpPr/>
          <p:nvPr/>
        </p:nvSpPr>
        <p:spPr>
          <a:xfrm>
            <a:off x="2951876" y="3638135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Овал 178"/>
          <p:cNvSpPr/>
          <p:nvPr/>
        </p:nvSpPr>
        <p:spPr>
          <a:xfrm>
            <a:off x="2951877" y="1671902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Овал 179"/>
          <p:cNvSpPr/>
          <p:nvPr/>
        </p:nvSpPr>
        <p:spPr>
          <a:xfrm>
            <a:off x="859983" y="1524224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181" name="Овал 180"/>
          <p:cNvSpPr/>
          <p:nvPr/>
        </p:nvSpPr>
        <p:spPr>
          <a:xfrm>
            <a:off x="3047745" y="1507981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182" name="Овал 181"/>
          <p:cNvSpPr/>
          <p:nvPr/>
        </p:nvSpPr>
        <p:spPr>
          <a:xfrm>
            <a:off x="3069989" y="3538392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3</a:t>
            </a:r>
            <a:endParaRPr lang="ru-RU" sz="1200" dirty="0"/>
          </a:p>
        </p:txBody>
      </p:sp>
      <p:sp>
        <p:nvSpPr>
          <p:cNvPr id="183" name="Овал 182"/>
          <p:cNvSpPr/>
          <p:nvPr/>
        </p:nvSpPr>
        <p:spPr>
          <a:xfrm>
            <a:off x="3069989" y="5372267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184" name="Овал 183"/>
          <p:cNvSpPr/>
          <p:nvPr/>
        </p:nvSpPr>
        <p:spPr>
          <a:xfrm>
            <a:off x="920274" y="5372267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5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3313929" y="957763"/>
                <a:ext cx="478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29" y="957763"/>
                <a:ext cx="478272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3425704" y="805762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704" y="805762"/>
                <a:ext cx="315805" cy="4659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4511980" y="957763"/>
                <a:ext cx="478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980" y="957763"/>
                <a:ext cx="478272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4623755" y="805762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55" y="805762"/>
                <a:ext cx="315805" cy="4659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Box 192"/>
          <p:cNvSpPr txBox="1"/>
          <p:nvPr/>
        </p:nvSpPr>
        <p:spPr>
          <a:xfrm>
            <a:off x="3510506" y="1176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94" name="TextBox 193"/>
          <p:cNvSpPr txBox="1"/>
          <p:nvPr/>
        </p:nvSpPr>
        <p:spPr>
          <a:xfrm>
            <a:off x="4710033" y="1167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1169415" y="2261247"/>
                <a:ext cx="5954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415" y="2261247"/>
                <a:ext cx="595419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1340492" y="2109246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92" y="2109246"/>
                <a:ext cx="315805" cy="46599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292080" y="2978943"/>
                <a:ext cx="2539670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978943"/>
                <a:ext cx="2539670" cy="401970"/>
              </a:xfrm>
              <a:prstGeom prst="rect">
                <a:avLst/>
              </a:prstGeom>
              <a:blipFill rotWithShape="1"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Группа 62"/>
          <p:cNvGrpSpPr/>
          <p:nvPr/>
        </p:nvGrpSpPr>
        <p:grpSpPr>
          <a:xfrm rot="5400000">
            <a:off x="3056363" y="1209606"/>
            <a:ext cx="412182" cy="144016"/>
            <a:chOff x="755576" y="1494076"/>
            <a:chExt cx="412182" cy="144016"/>
          </a:xfrm>
        </p:grpSpPr>
        <p:cxnSp>
          <p:nvCxnSpPr>
            <p:cNvPr id="64" name="Прямая соединительная линия 63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Равнобедренный треугольник 64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6" name="Группа 65"/>
          <p:cNvGrpSpPr/>
          <p:nvPr/>
        </p:nvGrpSpPr>
        <p:grpSpPr>
          <a:xfrm rot="5400000">
            <a:off x="4305889" y="1209606"/>
            <a:ext cx="412182" cy="144016"/>
            <a:chOff x="755576" y="1494076"/>
            <a:chExt cx="412182" cy="144016"/>
          </a:xfrm>
        </p:grpSpPr>
        <p:cxnSp>
          <p:nvCxnSpPr>
            <p:cNvPr id="67" name="Прямая соединительная линия 66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Равнобедренный треугольник 67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9" name="Группа 68"/>
          <p:cNvGrpSpPr/>
          <p:nvPr/>
        </p:nvGrpSpPr>
        <p:grpSpPr>
          <a:xfrm>
            <a:off x="1114425" y="1380208"/>
            <a:ext cx="412182" cy="144016"/>
            <a:chOff x="755576" y="1494076"/>
            <a:chExt cx="412182" cy="144016"/>
          </a:xfrm>
        </p:grpSpPr>
        <p:cxnSp>
          <p:nvCxnSpPr>
            <p:cNvPr id="70" name="Прямая соединительная линия 69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Равнобедренный треугольник 70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915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7727" y="1196752"/>
            <a:ext cx="5814713" cy="15279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32869" y="11967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899592" y="1039628"/>
            <a:ext cx="1671998" cy="1397647"/>
            <a:chOff x="899592" y="1039629"/>
            <a:chExt cx="1151386" cy="962460"/>
          </a:xfrm>
        </p:grpSpPr>
        <p:sp>
          <p:nvSpPr>
            <p:cNvPr id="46" name="Овал 45"/>
            <p:cNvSpPr/>
            <p:nvPr/>
          </p:nvSpPr>
          <p:spPr>
            <a:xfrm>
              <a:off x="899592" y="1512263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1943337" y="1512262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Прямая соединительная линия 10"/>
            <p:cNvCxnSpPr>
              <a:stCxn id="46" idx="6"/>
              <a:endCxn id="47" idx="2"/>
            </p:cNvCxnSpPr>
            <p:nvPr/>
          </p:nvCxnSpPr>
          <p:spPr>
            <a:xfrm flipV="1">
              <a:off x="1007233" y="1566083"/>
              <a:ext cx="93610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Прямоугольник 50"/>
            <p:cNvSpPr/>
            <p:nvPr/>
          </p:nvSpPr>
          <p:spPr>
            <a:xfrm rot="5400000">
              <a:off x="1408691" y="1299709"/>
              <a:ext cx="133187" cy="532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315169" y="1039629"/>
                  <a:ext cx="288032" cy="360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169" y="1039629"/>
                  <a:ext cx="288032" cy="36030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Прямая со стрелкой 31"/>
            <p:cNvCxnSpPr/>
            <p:nvPr/>
          </p:nvCxnSpPr>
          <p:spPr>
            <a:xfrm>
              <a:off x="1315169" y="1709918"/>
              <a:ext cx="4100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359693" y="1641785"/>
                  <a:ext cx="277017" cy="360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9693" y="1641785"/>
                  <a:ext cx="277017" cy="36030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31893" y="1039629"/>
                  <a:ext cx="277017" cy="360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93" y="1039629"/>
                  <a:ext cx="277017" cy="36030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17727" y="1193517"/>
                <a:ext cx="2467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27" y="1193517"/>
                <a:ext cx="246785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717726" y="1634342"/>
                <a:ext cx="4908651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26" y="1634342"/>
                <a:ext cx="4908651" cy="6181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706586" y="2252494"/>
                <a:ext cx="5762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𝑈𝐼</m:t>
                      </m:r>
                      <m:r>
                        <a:rPr lang="en-US" b="0" i="1" smtClean="0">
                          <a:latin typeface="Cambria Math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1" smtClean="0">
                          <a:latin typeface="Cambria Math"/>
                        </a:rPr>
                        <m:t>⁡(2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86" y="2252494"/>
                <a:ext cx="576273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Тригонометрический расчёт цепей синусоидального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7727" y="1147798"/>
            <a:ext cx="5814713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755576" y="1494076"/>
            <a:ext cx="412182" cy="144016"/>
            <a:chOff x="755576" y="1494076"/>
            <a:chExt cx="412182" cy="144016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Равнобедренный треугольник 7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19" y="2924203"/>
            <a:ext cx="4932040" cy="36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5744173" y="2425183"/>
            <a:ext cx="3300429" cy="1608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Прямоугольник 150"/>
          <p:cNvSpPr/>
          <p:nvPr/>
        </p:nvSpPr>
        <p:spPr>
          <a:xfrm>
            <a:off x="256496" y="6182857"/>
            <a:ext cx="4283968" cy="515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255169" y="5667055"/>
            <a:ext cx="4283968" cy="5158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Графический расчёт ЭЦ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960334" y="4566362"/>
            <a:ext cx="2586060" cy="2229660"/>
            <a:chOff x="815924" y="1649372"/>
            <a:chExt cx="4403623" cy="3796734"/>
          </a:xfrm>
        </p:grpSpPr>
        <p:grpSp>
          <p:nvGrpSpPr>
            <p:cNvPr id="86" name="Группа 85"/>
            <p:cNvGrpSpPr/>
            <p:nvPr/>
          </p:nvGrpSpPr>
          <p:grpSpPr>
            <a:xfrm rot="5400000">
              <a:off x="2675776" y="4257974"/>
              <a:ext cx="648072" cy="288032"/>
              <a:chOff x="2544719" y="1830596"/>
              <a:chExt cx="648072" cy="288032"/>
            </a:xfrm>
          </p:grpSpPr>
          <p:sp>
            <p:nvSpPr>
              <p:cNvPr id="88" name="Дуга 87"/>
              <p:cNvSpPr/>
              <p:nvPr/>
            </p:nvSpPr>
            <p:spPr>
              <a:xfrm>
                <a:off x="2544719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" name="Дуга 89"/>
              <p:cNvSpPr/>
              <p:nvPr/>
            </p:nvSpPr>
            <p:spPr>
              <a:xfrm>
                <a:off x="2760743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" name="Дуга 91"/>
              <p:cNvSpPr/>
              <p:nvPr/>
            </p:nvSpPr>
            <p:spPr>
              <a:xfrm>
                <a:off x="2976767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01" name="Группа 100"/>
            <p:cNvGrpSpPr/>
            <p:nvPr/>
          </p:nvGrpSpPr>
          <p:grpSpPr>
            <a:xfrm rot="5400000">
              <a:off x="4383887" y="3436301"/>
              <a:ext cx="112171" cy="387366"/>
              <a:chOff x="2622862" y="2344083"/>
              <a:chExt cx="112171" cy="387366"/>
            </a:xfrm>
          </p:grpSpPr>
          <p:cxnSp>
            <p:nvCxnSpPr>
              <p:cNvPr id="103" name="Прямая соединительная линия 102"/>
              <p:cNvCxnSpPr/>
              <p:nvPr/>
            </p:nvCxnSpPr>
            <p:spPr>
              <a:xfrm rot="16200000">
                <a:off x="2429179" y="2537766"/>
                <a:ext cx="38736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 rot="16200000">
                <a:off x="2541350" y="2537766"/>
                <a:ext cx="38736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1642827" y="1737202"/>
                  <a:ext cx="853396" cy="786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827" y="1737202"/>
                  <a:ext cx="853396" cy="78613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4583988" y="3350479"/>
                  <a:ext cx="6355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b="0" i="1" smtClean="0">
                                <a:latin typeface="Cambria Math"/>
                              </a:rPr>
                              <m:t>С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988" y="3350479"/>
                  <a:ext cx="635559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3115" b="-5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Прямая соединительная линия 11"/>
            <p:cNvCxnSpPr/>
            <p:nvPr/>
          </p:nvCxnSpPr>
          <p:spPr>
            <a:xfrm>
              <a:off x="2999812" y="1737202"/>
              <a:ext cx="0" cy="23407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Прямоугольник 159"/>
            <p:cNvSpPr/>
            <p:nvPr/>
          </p:nvSpPr>
          <p:spPr>
            <a:xfrm rot="5400000">
              <a:off x="1847258" y="1361766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2903943" y="2613963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62" name="Прямая соединительная линия 161"/>
            <p:cNvCxnSpPr/>
            <p:nvPr/>
          </p:nvCxnSpPr>
          <p:spPr>
            <a:xfrm>
              <a:off x="2999812" y="4726026"/>
              <a:ext cx="0" cy="576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endCxn id="160" idx="0"/>
            </p:cNvCxnSpPr>
            <p:nvPr/>
          </p:nvCxnSpPr>
          <p:spPr>
            <a:xfrm flipH="1">
              <a:off x="2326602" y="1745241"/>
              <a:ext cx="67321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60" idx="2"/>
            </p:cNvCxnSpPr>
            <p:nvPr/>
          </p:nvCxnSpPr>
          <p:spPr>
            <a:xfrm flipH="1">
              <a:off x="1055596" y="1745241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>
              <a:off x="1055596" y="1745241"/>
              <a:ext cx="0" cy="35568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>
              <a:stCxn id="165" idx="0"/>
            </p:cNvCxnSpPr>
            <p:nvPr/>
          </p:nvCxnSpPr>
          <p:spPr>
            <a:xfrm flipH="1">
              <a:off x="1055596" y="5300326"/>
              <a:ext cx="563503" cy="17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4" name="Группа 163"/>
            <p:cNvGrpSpPr/>
            <p:nvPr/>
          </p:nvGrpSpPr>
          <p:grpSpPr>
            <a:xfrm>
              <a:off x="1619091" y="5158074"/>
              <a:ext cx="648072" cy="288032"/>
              <a:chOff x="2544719" y="1830596"/>
              <a:chExt cx="648072" cy="288032"/>
            </a:xfrm>
          </p:grpSpPr>
          <p:sp>
            <p:nvSpPr>
              <p:cNvPr id="165" name="Дуга 164"/>
              <p:cNvSpPr/>
              <p:nvPr/>
            </p:nvSpPr>
            <p:spPr>
              <a:xfrm>
                <a:off x="2544719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6" name="Дуга 165"/>
              <p:cNvSpPr/>
              <p:nvPr/>
            </p:nvSpPr>
            <p:spPr>
              <a:xfrm>
                <a:off x="2760743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7" name="Дуга 166"/>
              <p:cNvSpPr/>
              <p:nvPr/>
            </p:nvSpPr>
            <p:spPr>
              <a:xfrm>
                <a:off x="2976767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168" name="Прямая соединительная линия 167"/>
            <p:cNvCxnSpPr>
              <a:endCxn id="167" idx="2"/>
            </p:cNvCxnSpPr>
            <p:nvPr/>
          </p:nvCxnSpPr>
          <p:spPr>
            <a:xfrm flipH="1">
              <a:off x="2267163" y="5300326"/>
              <a:ext cx="732649" cy="17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2999812" y="1745241"/>
              <a:ext cx="14401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4439973" y="1745241"/>
              <a:ext cx="0" cy="18286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4439973" y="3686070"/>
              <a:ext cx="0" cy="16160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>
              <a:off x="2999812" y="5301208"/>
              <a:ext cx="14401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Овал 169"/>
            <p:cNvSpPr/>
            <p:nvPr/>
          </p:nvSpPr>
          <p:spPr>
            <a:xfrm>
              <a:off x="815924" y="2218021"/>
              <a:ext cx="479343" cy="479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1" name="Прямая со стрелкой 170"/>
            <p:cNvCxnSpPr/>
            <p:nvPr/>
          </p:nvCxnSpPr>
          <p:spPr>
            <a:xfrm rot="10800000">
              <a:off x="1055596" y="2226290"/>
              <a:ext cx="0" cy="4776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3095681" y="2735828"/>
                  <a:ext cx="5656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681" y="2735828"/>
                  <a:ext cx="565668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7407" b="-5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3156444" y="4140380"/>
                  <a:ext cx="62433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6444" y="4140380"/>
                  <a:ext cx="624337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1667" b="-5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1642827" y="4293979"/>
                  <a:ext cx="6243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827" y="4293979"/>
                  <a:ext cx="624336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0000" b="-5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Овал 174"/>
            <p:cNvSpPr/>
            <p:nvPr/>
          </p:nvSpPr>
          <p:spPr>
            <a:xfrm>
              <a:off x="1007661" y="1703127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6" name="Овал 175"/>
            <p:cNvSpPr/>
            <p:nvPr/>
          </p:nvSpPr>
          <p:spPr>
            <a:xfrm>
              <a:off x="1007661" y="5223972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7" name="Овал 176"/>
            <p:cNvSpPr/>
            <p:nvPr/>
          </p:nvSpPr>
          <p:spPr>
            <a:xfrm>
              <a:off x="2951877" y="5246150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8" name="Овал 177"/>
            <p:cNvSpPr/>
            <p:nvPr/>
          </p:nvSpPr>
          <p:spPr>
            <a:xfrm>
              <a:off x="2951876" y="3638135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9" name="Овал 178"/>
            <p:cNvSpPr/>
            <p:nvPr/>
          </p:nvSpPr>
          <p:spPr>
            <a:xfrm>
              <a:off x="2951877" y="1671902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/>
                <p:cNvSpPr txBox="1"/>
                <p:nvPr/>
              </p:nvSpPr>
              <p:spPr>
                <a:xfrm>
                  <a:off x="1169415" y="2261247"/>
                  <a:ext cx="59541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15" y="2261247"/>
                  <a:ext cx="595419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5172" b="-2580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1411298" y="1985021"/>
                  <a:ext cx="315805" cy="465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1298" y="1985021"/>
                  <a:ext cx="315805" cy="4659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Прямоугольник 61"/>
          <p:cNvSpPr/>
          <p:nvPr/>
        </p:nvSpPr>
        <p:spPr>
          <a:xfrm>
            <a:off x="5816318" y="4437112"/>
            <a:ext cx="2840486" cy="242088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5786881" y="4218299"/>
            <a:ext cx="2051407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Исходная схема:</a:t>
            </a:r>
            <a:endParaRPr lang="ru-RU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38552" y="5723449"/>
                <a:ext cx="3589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=0,1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(1см)</m:t>
                    </m:r>
                  </m:oMath>
                </a14:m>
                <a:r>
                  <a:rPr lang="ru-RU" dirty="0" smtClean="0"/>
                  <a:t>- масштаб по току</a:t>
                </a:r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52" y="5723449"/>
                <a:ext cx="3589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849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26029" y="6242026"/>
                <a:ext cx="444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(1см)</m:t>
                    </m:r>
                  </m:oMath>
                </a14:m>
                <a:r>
                  <a:rPr lang="ru-RU" dirty="0" smtClean="0"/>
                  <a:t>- масштаб по напряжению</a:t>
                </a:r>
                <a:endParaRPr lang="ru-RU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29" y="6242026"/>
                <a:ext cx="4443781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68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Прямоугольник 65"/>
          <p:cNvSpPr/>
          <p:nvPr/>
        </p:nvSpPr>
        <p:spPr>
          <a:xfrm>
            <a:off x="210777" y="5667055"/>
            <a:ext cx="45719" cy="10548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844814" y="2468052"/>
                <a:ext cx="1261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814" y="2468052"/>
                <a:ext cx="1261563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5844814" y="2899695"/>
                <a:ext cx="1477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814" y="2899695"/>
                <a:ext cx="1477840" cy="369332"/>
              </a:xfrm>
              <a:prstGeom prst="rect">
                <a:avLst/>
              </a:prstGeom>
              <a:blipFill rotWithShape="0"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744173" y="3324887"/>
                <a:ext cx="1294842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173" y="3324887"/>
                <a:ext cx="1294842" cy="659411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579944" y="2468052"/>
                <a:ext cx="1245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944" y="2468052"/>
                <a:ext cx="124559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7572083" y="2949082"/>
                <a:ext cx="1472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083" y="2949082"/>
                <a:ext cx="1472519" cy="369332"/>
              </a:xfrm>
              <a:prstGeom prst="rect">
                <a:avLst/>
              </a:prstGeom>
              <a:blipFill rotWithShape="0"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591625" y="3462659"/>
                <a:ext cx="1036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25" y="3462659"/>
                <a:ext cx="1036629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Овал 200"/>
          <p:cNvSpPr/>
          <p:nvPr/>
        </p:nvSpPr>
        <p:spPr>
          <a:xfrm>
            <a:off x="6043505" y="24971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2" name="Овал 201"/>
          <p:cNvSpPr/>
          <p:nvPr/>
        </p:nvSpPr>
        <p:spPr>
          <a:xfrm>
            <a:off x="6844932" y="24984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6041872" y="29490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7060658" y="29490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5" name="Овал 204"/>
          <p:cNvSpPr/>
          <p:nvPr/>
        </p:nvSpPr>
        <p:spPr>
          <a:xfrm>
            <a:off x="6044873" y="33515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6" name="Овал 205"/>
          <p:cNvSpPr/>
          <p:nvPr/>
        </p:nvSpPr>
        <p:spPr>
          <a:xfrm>
            <a:off x="6773755" y="35089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8437092" y="35042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8" name="Овал 207"/>
          <p:cNvSpPr/>
          <p:nvPr/>
        </p:nvSpPr>
        <p:spPr>
          <a:xfrm>
            <a:off x="7785195" y="35042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9" name="Овал 208"/>
          <p:cNvSpPr/>
          <p:nvPr/>
        </p:nvSpPr>
        <p:spPr>
          <a:xfrm>
            <a:off x="7764340" y="29755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0" name="Овал 209"/>
          <p:cNvSpPr/>
          <p:nvPr/>
        </p:nvSpPr>
        <p:spPr>
          <a:xfrm>
            <a:off x="8779822" y="29755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1" name="Овал 210"/>
          <p:cNvSpPr/>
          <p:nvPr/>
        </p:nvSpPr>
        <p:spPr>
          <a:xfrm>
            <a:off x="8566978" y="25161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2" name="Овал 211"/>
          <p:cNvSpPr/>
          <p:nvPr/>
        </p:nvSpPr>
        <p:spPr>
          <a:xfrm>
            <a:off x="7764340" y="24986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Овал 135"/>
          <p:cNvSpPr/>
          <p:nvPr/>
        </p:nvSpPr>
        <p:spPr>
          <a:xfrm>
            <a:off x="6166954" y="6464206"/>
            <a:ext cx="173516" cy="15618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ru-RU" sz="1200" dirty="0"/>
          </a:p>
        </p:txBody>
      </p:sp>
      <p:sp>
        <p:nvSpPr>
          <p:cNvPr id="141" name="Овал 140"/>
          <p:cNvSpPr/>
          <p:nvPr/>
        </p:nvSpPr>
        <p:spPr>
          <a:xfrm>
            <a:off x="7342593" y="4709623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ru-RU" sz="1200" dirty="0"/>
          </a:p>
        </p:txBody>
      </p:sp>
      <p:sp>
        <p:nvSpPr>
          <p:cNvPr id="144" name="Овал 143"/>
          <p:cNvSpPr/>
          <p:nvPr/>
        </p:nvSpPr>
        <p:spPr>
          <a:xfrm>
            <a:off x="7320549" y="5754685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48" name="Овал 147"/>
          <p:cNvSpPr/>
          <p:nvPr/>
        </p:nvSpPr>
        <p:spPr>
          <a:xfrm>
            <a:off x="7333581" y="6522004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150" name="Овал 149"/>
          <p:cNvSpPr/>
          <p:nvPr/>
        </p:nvSpPr>
        <p:spPr>
          <a:xfrm>
            <a:off x="6149927" y="4687645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</a:t>
            </a:r>
            <a:endParaRPr lang="ru-RU" sz="1200" dirty="0"/>
          </a:p>
        </p:txBody>
      </p:sp>
      <p:cxnSp>
        <p:nvCxnSpPr>
          <p:cNvPr id="152" name="Прямая со стрелкой 151"/>
          <p:cNvCxnSpPr/>
          <p:nvPr/>
        </p:nvCxnSpPr>
        <p:spPr>
          <a:xfrm flipH="1" flipV="1">
            <a:off x="136772" y="1040323"/>
            <a:ext cx="104427" cy="115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/>
          <p:nvPr/>
        </p:nvCxnSpPr>
        <p:spPr>
          <a:xfrm flipV="1">
            <a:off x="6287205" y="1030721"/>
            <a:ext cx="72008" cy="61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/>
          <p:nvPr/>
        </p:nvCxnSpPr>
        <p:spPr>
          <a:xfrm flipV="1">
            <a:off x="1566216" y="1067042"/>
            <a:ext cx="4753250" cy="37196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/>
          <p:cNvCxnSpPr/>
          <p:nvPr/>
        </p:nvCxnSpPr>
        <p:spPr>
          <a:xfrm>
            <a:off x="169191" y="1083954"/>
            <a:ext cx="3600400" cy="41525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/>
          <p:nvPr/>
        </p:nvCxnSpPr>
        <p:spPr>
          <a:xfrm flipH="1" flipV="1">
            <a:off x="313753" y="939938"/>
            <a:ext cx="792088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/>
          <p:nvPr/>
        </p:nvCxnSpPr>
        <p:spPr>
          <a:xfrm>
            <a:off x="1105841" y="1948050"/>
            <a:ext cx="1727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/>
          <p:nvPr/>
        </p:nvCxnSpPr>
        <p:spPr>
          <a:xfrm flipV="1">
            <a:off x="1105841" y="939938"/>
            <a:ext cx="935558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/>
          <p:nvPr/>
        </p:nvCxnSpPr>
        <p:spPr>
          <a:xfrm>
            <a:off x="313753" y="939938"/>
            <a:ext cx="1655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/>
          <p:nvPr/>
        </p:nvCxnSpPr>
        <p:spPr>
          <a:xfrm flipH="1" flipV="1">
            <a:off x="2052487" y="939938"/>
            <a:ext cx="792088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/>
          <p:nvPr/>
        </p:nvCxnSpPr>
        <p:spPr>
          <a:xfrm flipV="1">
            <a:off x="1105841" y="2092066"/>
            <a:ext cx="3167806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6218720" y="939938"/>
                <a:ext cx="503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720" y="939938"/>
                <a:ext cx="503921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-10321" y="1259328"/>
                <a:ext cx="52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21" y="1259328"/>
                <a:ext cx="52367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7" name="Группа 196"/>
          <p:cNvGrpSpPr/>
          <p:nvPr/>
        </p:nvGrpSpPr>
        <p:grpSpPr>
          <a:xfrm>
            <a:off x="2486339" y="939938"/>
            <a:ext cx="478272" cy="798332"/>
            <a:chOff x="1081380" y="701785"/>
            <a:chExt cx="478272" cy="798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TextBox 199"/>
            <p:cNvSpPr txBox="1"/>
            <p:nvPr/>
          </p:nvSpPr>
          <p:spPr>
            <a:xfrm>
              <a:off x="1257966" y="1054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</p:grpSp>
      <p:grpSp>
        <p:nvGrpSpPr>
          <p:cNvPr id="213" name="Группа 212"/>
          <p:cNvGrpSpPr/>
          <p:nvPr/>
        </p:nvGrpSpPr>
        <p:grpSpPr>
          <a:xfrm>
            <a:off x="741806" y="867930"/>
            <a:ext cx="478272" cy="798332"/>
            <a:chOff x="1081380" y="701785"/>
            <a:chExt cx="478272" cy="798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TextBox 215"/>
            <p:cNvSpPr txBox="1"/>
            <p:nvPr/>
          </p:nvSpPr>
          <p:spPr>
            <a:xfrm>
              <a:off x="1257966" y="1054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217" name="Группа 216"/>
          <p:cNvGrpSpPr/>
          <p:nvPr/>
        </p:nvGrpSpPr>
        <p:grpSpPr>
          <a:xfrm>
            <a:off x="2543659" y="1805102"/>
            <a:ext cx="478272" cy="798332"/>
            <a:chOff x="1081380" y="701785"/>
            <a:chExt cx="478272" cy="798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/>
                <p:cNvSpPr txBox="1"/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TextBox 219"/>
            <p:cNvSpPr txBox="1"/>
            <p:nvPr/>
          </p:nvSpPr>
          <p:spPr>
            <a:xfrm>
              <a:off x="1257966" y="1054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sp>
        <p:nvSpPr>
          <p:cNvPr id="221" name="Овал 220"/>
          <p:cNvSpPr/>
          <p:nvPr/>
        </p:nvSpPr>
        <p:spPr>
          <a:xfrm>
            <a:off x="1069235" y="1900115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2" name="Прямая со стрелкой 221"/>
          <p:cNvCxnSpPr/>
          <p:nvPr/>
        </p:nvCxnSpPr>
        <p:spPr>
          <a:xfrm flipV="1">
            <a:off x="1105841" y="194805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" name="Овал 222"/>
          <p:cNvSpPr/>
          <p:nvPr/>
        </p:nvSpPr>
        <p:spPr>
          <a:xfrm>
            <a:off x="1057906" y="3268267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4" name="Прямая со стрелкой 223"/>
          <p:cNvCxnSpPr/>
          <p:nvPr/>
        </p:nvCxnSpPr>
        <p:spPr>
          <a:xfrm flipH="1" flipV="1">
            <a:off x="1105841" y="3316203"/>
            <a:ext cx="2663750" cy="1033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" name="Овал 224"/>
          <p:cNvSpPr/>
          <p:nvPr/>
        </p:nvSpPr>
        <p:spPr>
          <a:xfrm>
            <a:off x="4225712" y="1972123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6" name="Прямая со стрелкой 225"/>
          <p:cNvCxnSpPr/>
          <p:nvPr/>
        </p:nvCxnSpPr>
        <p:spPr>
          <a:xfrm>
            <a:off x="1177303" y="2020058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Овал 226"/>
          <p:cNvSpPr/>
          <p:nvPr/>
        </p:nvSpPr>
        <p:spPr>
          <a:xfrm>
            <a:off x="5017800" y="867930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8" name="Прямая со стрелкой 227"/>
          <p:cNvCxnSpPr/>
          <p:nvPr/>
        </p:nvCxnSpPr>
        <p:spPr>
          <a:xfrm flipV="1">
            <a:off x="4257643" y="867930"/>
            <a:ext cx="808092" cy="1090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Прямая со стрелкой 228"/>
          <p:cNvCxnSpPr/>
          <p:nvPr/>
        </p:nvCxnSpPr>
        <p:spPr>
          <a:xfrm flipV="1">
            <a:off x="3769591" y="939938"/>
            <a:ext cx="1296144" cy="3410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Овал 229"/>
          <p:cNvSpPr/>
          <p:nvPr/>
        </p:nvSpPr>
        <p:spPr>
          <a:xfrm>
            <a:off x="3721656" y="4292621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1" name="Овал 230"/>
          <p:cNvSpPr/>
          <p:nvPr/>
        </p:nvSpPr>
        <p:spPr>
          <a:xfrm>
            <a:off x="1177303" y="1752437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ru-RU" sz="1200" dirty="0"/>
          </a:p>
        </p:txBody>
      </p:sp>
      <p:sp>
        <p:nvSpPr>
          <p:cNvPr id="232" name="Овал 231"/>
          <p:cNvSpPr/>
          <p:nvPr/>
        </p:nvSpPr>
        <p:spPr>
          <a:xfrm>
            <a:off x="853581" y="3290297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233" name="Овал 232"/>
          <p:cNvSpPr/>
          <p:nvPr/>
        </p:nvSpPr>
        <p:spPr>
          <a:xfrm>
            <a:off x="4078034" y="1752437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234" name="Овал 233"/>
          <p:cNvSpPr/>
          <p:nvPr/>
        </p:nvSpPr>
        <p:spPr>
          <a:xfrm>
            <a:off x="3869002" y="4261731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ru-RU" sz="1200" dirty="0"/>
          </a:p>
        </p:txBody>
      </p:sp>
      <p:sp>
        <p:nvSpPr>
          <p:cNvPr id="235" name="Овал 234"/>
          <p:cNvSpPr/>
          <p:nvPr/>
        </p:nvSpPr>
        <p:spPr>
          <a:xfrm>
            <a:off x="4810566" y="792260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1676025" y="3727490"/>
                <a:ext cx="587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025" y="3727490"/>
                <a:ext cx="587277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1105840" y="2608687"/>
                <a:ext cx="58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40" y="2608687"/>
                <a:ext cx="587276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/>
              <p:cNvSpPr txBox="1"/>
              <p:nvPr/>
            </p:nvSpPr>
            <p:spPr>
              <a:xfrm>
                <a:off x="3564596" y="2361710"/>
                <a:ext cx="587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596" y="2361710"/>
                <a:ext cx="587277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4126686" y="1127911"/>
                <a:ext cx="581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686" y="1127911"/>
                <a:ext cx="581954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/>
              <p:cNvSpPr txBox="1"/>
              <p:nvPr/>
            </p:nvSpPr>
            <p:spPr>
              <a:xfrm>
                <a:off x="4380800" y="2790909"/>
                <a:ext cx="581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0" name="TextBox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800" y="2790909"/>
                <a:ext cx="581954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Овал 240"/>
          <p:cNvSpPr/>
          <p:nvPr/>
        </p:nvSpPr>
        <p:spPr>
          <a:xfrm>
            <a:off x="1858238" y="37482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2" name="Овал 241"/>
          <p:cNvSpPr/>
          <p:nvPr/>
        </p:nvSpPr>
        <p:spPr>
          <a:xfrm>
            <a:off x="1302121" y="264683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3" name="Овал 242"/>
          <p:cNvSpPr/>
          <p:nvPr/>
        </p:nvSpPr>
        <p:spPr>
          <a:xfrm>
            <a:off x="3759710" y="23845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4" name="Овал 243"/>
          <p:cNvSpPr/>
          <p:nvPr/>
        </p:nvSpPr>
        <p:spPr>
          <a:xfrm>
            <a:off x="4321581" y="11559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7" name="Овал 246"/>
          <p:cNvSpPr/>
          <p:nvPr/>
        </p:nvSpPr>
        <p:spPr>
          <a:xfrm>
            <a:off x="4571682" y="28148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6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576391" y="5383363"/>
            <a:ext cx="6502101" cy="1081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2576391" y="4302226"/>
            <a:ext cx="6502101" cy="1081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2576391" y="3723912"/>
            <a:ext cx="2067617" cy="578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44009" y="3720900"/>
            <a:ext cx="1413856" cy="5813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6076036" y="3719748"/>
            <a:ext cx="1785321" cy="582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030842" y="3400746"/>
                <a:ext cx="478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842" y="3400746"/>
                <a:ext cx="47827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Резонанс в ЭЦ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611560" y="1028853"/>
            <a:ext cx="8064896" cy="1080120"/>
          </a:xfrm>
          <a:prstGeom prst="rect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-77192" y="1100861"/>
                <a:ext cx="96490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Р</m:t>
                      </m:r>
                      <m:r>
                        <a:rPr lang="ru-RU" b="0" i="1" smtClean="0">
                          <a:latin typeface="Cambria Math"/>
                        </a:rPr>
                        <m:t>езонанс− называется такой режим работы ЭЦ, </m:t>
                      </m:r>
                    </m:oMath>
                  </m:oMathPara>
                </a14:m>
                <a:endParaRPr lang="ru-RU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содержащей индуктивности и ёмкости, при котором её входное</m:t>
                      </m:r>
                    </m:oMath>
                  </m:oMathPara>
                </a14:m>
                <a:endParaRPr lang="ru-RU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 реактивное сопротивление  или проводимость равны 0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192" y="1100861"/>
                <a:ext cx="9649072" cy="923330"/>
              </a:xfrm>
              <a:prstGeom prst="rect">
                <a:avLst/>
              </a:prstGeom>
              <a:blipFill rotWithShape="1">
                <a:blip r:embed="rId3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/>
          <p:cNvSpPr txBox="1"/>
          <p:nvPr/>
        </p:nvSpPr>
        <p:spPr>
          <a:xfrm>
            <a:off x="1763688" y="2708920"/>
            <a:ext cx="5760640" cy="5232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Резонанс напряжений в ЭЦ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4446" y="4472664"/>
                <a:ext cx="4683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</a:rPr>
                        <m:t>С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" y="4472664"/>
                <a:ext cx="46839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/>
          <p:cNvCxnSpPr>
            <a:stCxn id="6" idx="2"/>
          </p:cNvCxnSpPr>
          <p:nvPr/>
        </p:nvCxnSpPr>
        <p:spPr>
          <a:xfrm flipH="1">
            <a:off x="428625" y="3698794"/>
            <a:ext cx="184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6" idx="0"/>
          </p:cNvCxnSpPr>
          <p:nvPr/>
        </p:nvCxnSpPr>
        <p:spPr>
          <a:xfrm>
            <a:off x="1380213" y="3698794"/>
            <a:ext cx="475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0"/>
          </p:cNvCxnSpPr>
          <p:nvPr/>
        </p:nvCxnSpPr>
        <p:spPr>
          <a:xfrm flipV="1">
            <a:off x="1850427" y="3698794"/>
            <a:ext cx="4926" cy="603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0" idx="2"/>
          </p:cNvCxnSpPr>
          <p:nvPr/>
        </p:nvCxnSpPr>
        <p:spPr>
          <a:xfrm>
            <a:off x="1848663" y="4950298"/>
            <a:ext cx="6690" cy="350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022226" y="5300326"/>
            <a:ext cx="8264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428625" y="5300326"/>
            <a:ext cx="4814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380690" y="3641971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380690" y="5252391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 rot="10800000">
            <a:off x="910055" y="5106643"/>
            <a:ext cx="112171" cy="387366"/>
            <a:chOff x="2622862" y="2344083"/>
            <a:chExt cx="112171" cy="387366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6200000">
              <a:off x="2429179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6200000">
              <a:off x="2541350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Прямоугольник 5"/>
          <p:cNvSpPr/>
          <p:nvPr/>
        </p:nvSpPr>
        <p:spPr>
          <a:xfrm rot="5400000">
            <a:off x="900869" y="3315319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1524627" y="4482246"/>
            <a:ext cx="648072" cy="288032"/>
            <a:chOff x="2544719" y="1830596"/>
            <a:chExt cx="648072" cy="288032"/>
          </a:xfrm>
        </p:grpSpPr>
        <p:sp>
          <p:nvSpPr>
            <p:cNvPr id="8" name="Дуга 7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Дуга 8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Дуга 9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992679" y="4302226"/>
                <a:ext cx="4645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679" y="4302226"/>
                <a:ext cx="46455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4463" y="3118751"/>
                <a:ext cx="445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3" y="3118751"/>
                <a:ext cx="44582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Группа 34"/>
          <p:cNvGrpSpPr/>
          <p:nvPr/>
        </p:nvGrpSpPr>
        <p:grpSpPr>
          <a:xfrm rot="5400000">
            <a:off x="1858596" y="3569963"/>
            <a:ext cx="412182" cy="144016"/>
            <a:chOff x="755576" y="1494076"/>
            <a:chExt cx="412182" cy="144016"/>
          </a:xfrm>
        </p:grpSpPr>
        <p:cxnSp>
          <p:nvCxnSpPr>
            <p:cNvPr id="36" name="Прямая соединительная линия 35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Равнобедренный треугольник 36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138902" y="3196572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02" y="3196572"/>
                <a:ext cx="315805" cy="4659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 стрелкой 40"/>
          <p:cNvCxnSpPr/>
          <p:nvPr/>
        </p:nvCxnSpPr>
        <p:spPr>
          <a:xfrm flipH="1">
            <a:off x="418479" y="4037265"/>
            <a:ext cx="2" cy="588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0761" y="4225572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61" y="4225572"/>
                <a:ext cx="40075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8479" y="4011636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79" y="4011636"/>
                <a:ext cx="315805" cy="4659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576391" y="3815848"/>
                <a:ext cx="2093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91" y="3815848"/>
                <a:ext cx="209333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4699556" y="3843789"/>
                <a:ext cx="1410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556" y="3843789"/>
                <a:ext cx="141019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076036" y="3681037"/>
                <a:ext cx="1767150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036" y="3681037"/>
                <a:ext cx="1767150" cy="65979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304628" y="4302226"/>
                <a:ext cx="5219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>
                          <a:latin typeface="Cambria Math"/>
                        </a:rPr>
                        <m:t>Сопротивление реактивного элемента при резонансной частоте</m:t>
                      </m:r>
                    </m:oMath>
                  </m:oMathPara>
                </a14:m>
                <a:endParaRPr lang="ru-RU" sz="1200" dirty="0"/>
              </a:p>
              <a:p>
                <a:endParaRPr lang="ru-RU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28" y="4302226"/>
                <a:ext cx="5219700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94504" y="4472664"/>
                <a:ext cx="440293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504" y="4472664"/>
                <a:ext cx="4402937" cy="9106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976097" y="5399091"/>
                <a:ext cx="7343797" cy="46166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b="0" i="1" smtClean="0">
                          <a:latin typeface="Cambria Math"/>
                          <a:ea typeface="Cambria Math"/>
                        </a:rPr>
                        <m:t>                                       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ru-RU" sz="1200" b="0" i="1" smtClean="0">
                          <a:latin typeface="Cambria Math"/>
                          <a:ea typeface="Cambria Math"/>
                        </a:rPr>
                        <m:t>отношение напряжения на реактивном элементе при резонансной</m:t>
                      </m:r>
                    </m:oMath>
                  </m:oMathPara>
                </a14:m>
                <a:endParaRPr lang="ru-RU" sz="1200" b="0" i="1" dirty="0" smtClean="0">
                  <a:latin typeface="Cambria Math"/>
                  <a:ea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ru-RU" sz="1200" b="0" i="1" smtClean="0">
                        <a:latin typeface="Cambria Math"/>
                        <a:ea typeface="Cambria Math"/>
                      </a:rPr>
                      <m:t>                   частоте к модулю напряжения на входе ЭЦ</m:t>
                    </m:r>
                  </m:oMath>
                </a14:m>
                <a:r>
                  <a:rPr lang="ru-RU" sz="1200" dirty="0" smtClean="0"/>
                  <a:t>.</a:t>
                </a:r>
                <a:endParaRPr lang="ru-RU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97" y="5399091"/>
                <a:ext cx="7343797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576391" y="5386423"/>
                <a:ext cx="1454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1" i="1">
                          <a:latin typeface="Cambria Math"/>
                        </a:rPr>
                        <m:t>Добротность </m:t>
                      </m:r>
                      <m:r>
                        <a:rPr lang="en-US" sz="1400" b="1" i="1">
                          <a:latin typeface="Cambria Math"/>
                        </a:rPr>
                        <m:t>𝑸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91" y="5386423"/>
                <a:ext cx="1454244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694504" y="5780851"/>
                <a:ext cx="2520947" cy="683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504" y="5780851"/>
                <a:ext cx="2520947" cy="68364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/>
              <p:cNvSpPr/>
              <p:nvPr/>
            </p:nvSpPr>
            <p:spPr>
              <a:xfrm>
                <a:off x="7879529" y="3717832"/>
                <a:ext cx="1198963" cy="58133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Прямоугольник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529" y="3717832"/>
                <a:ext cx="1198963" cy="58133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097441" y="4440372"/>
                <a:ext cx="1733121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, итак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441" y="4440372"/>
                <a:ext cx="1733121" cy="9106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243189" y="5780851"/>
                <a:ext cx="1733121" cy="56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, итак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𝑄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189" y="5780851"/>
                <a:ext cx="1733121" cy="56483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58577" y="2426708"/>
                <a:ext cx="4683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</a:rPr>
                        <m:t>С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77" y="2426708"/>
                <a:ext cx="46839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Прямая соединительная линия 57"/>
          <p:cNvCxnSpPr>
            <a:stCxn id="69" idx="2"/>
          </p:cNvCxnSpPr>
          <p:nvPr/>
        </p:nvCxnSpPr>
        <p:spPr>
          <a:xfrm flipH="1">
            <a:off x="549299" y="1462475"/>
            <a:ext cx="184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69" idx="0"/>
          </p:cNvCxnSpPr>
          <p:nvPr/>
        </p:nvCxnSpPr>
        <p:spPr>
          <a:xfrm>
            <a:off x="1500887" y="1462475"/>
            <a:ext cx="475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71" idx="0"/>
          </p:cNvCxnSpPr>
          <p:nvPr/>
        </p:nvCxnSpPr>
        <p:spPr>
          <a:xfrm flipV="1">
            <a:off x="1971101" y="1462475"/>
            <a:ext cx="4926" cy="603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73" idx="2"/>
          </p:cNvCxnSpPr>
          <p:nvPr/>
        </p:nvCxnSpPr>
        <p:spPr>
          <a:xfrm>
            <a:off x="1969337" y="2713979"/>
            <a:ext cx="6690" cy="350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>
            <a:off x="1142900" y="3064007"/>
            <a:ext cx="8264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549299" y="3064007"/>
            <a:ext cx="4814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01364" y="1405652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501364" y="3016072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6" name="Группа 65"/>
          <p:cNvGrpSpPr/>
          <p:nvPr/>
        </p:nvGrpSpPr>
        <p:grpSpPr>
          <a:xfrm rot="10800000">
            <a:off x="1030729" y="2870324"/>
            <a:ext cx="112171" cy="387366"/>
            <a:chOff x="2622862" y="2344083"/>
            <a:chExt cx="112171" cy="387366"/>
          </a:xfrm>
        </p:grpSpPr>
        <p:cxnSp>
          <p:nvCxnSpPr>
            <p:cNvPr id="67" name="Прямая соединительная линия 66"/>
            <p:cNvCxnSpPr/>
            <p:nvPr/>
          </p:nvCxnSpPr>
          <p:spPr>
            <a:xfrm rot="16200000">
              <a:off x="2429179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 rot="16200000">
              <a:off x="2541350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Прямоугольник 68"/>
          <p:cNvSpPr/>
          <p:nvPr/>
        </p:nvSpPr>
        <p:spPr>
          <a:xfrm rot="5400000">
            <a:off x="1021543" y="1079000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0" name="Группа 69"/>
          <p:cNvGrpSpPr/>
          <p:nvPr/>
        </p:nvGrpSpPr>
        <p:grpSpPr>
          <a:xfrm rot="5400000">
            <a:off x="1645301" y="2245927"/>
            <a:ext cx="648072" cy="288032"/>
            <a:chOff x="2544719" y="1830596"/>
            <a:chExt cx="648072" cy="288032"/>
          </a:xfrm>
        </p:grpSpPr>
        <p:sp>
          <p:nvSpPr>
            <p:cNvPr id="71" name="Дуга 70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2" name="Дуга 71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3" name="Дуга 72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511477" y="2009911"/>
                <a:ext cx="4645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477" y="2009911"/>
                <a:ext cx="46455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85137" y="882432"/>
                <a:ext cx="445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37" y="882432"/>
                <a:ext cx="44582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Группа 75"/>
          <p:cNvGrpSpPr/>
          <p:nvPr/>
        </p:nvGrpSpPr>
        <p:grpSpPr>
          <a:xfrm rot="5400000">
            <a:off x="1885607" y="1779770"/>
            <a:ext cx="663357" cy="177126"/>
            <a:chOff x="755576" y="1494076"/>
            <a:chExt cx="412182" cy="144016"/>
          </a:xfrm>
        </p:grpSpPr>
        <p:cxnSp>
          <p:nvCxnSpPr>
            <p:cNvPr id="77" name="Прямая соединительная линия 76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Равнобедренный треугольник 77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274946" y="1297347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946" y="1297347"/>
                <a:ext cx="315805" cy="465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 стрелкой 79"/>
          <p:cNvCxnSpPr/>
          <p:nvPr/>
        </p:nvCxnSpPr>
        <p:spPr>
          <a:xfrm flipH="1">
            <a:off x="539153" y="1800946"/>
            <a:ext cx="2" cy="588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05993" y="1906512"/>
                <a:ext cx="520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" y="1906512"/>
                <a:ext cx="52027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80644" y="1626409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44" y="1626409"/>
                <a:ext cx="418704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23459" y="910413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9" y="910413"/>
                <a:ext cx="42351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777217" y="104431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217" y="1044319"/>
                <a:ext cx="423514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777217" y="306400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217" y="3064006"/>
                <a:ext cx="423514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Прямоугольник 110"/>
              <p:cNvSpPr/>
              <p:nvPr/>
            </p:nvSpPr>
            <p:spPr>
              <a:xfrm>
                <a:off x="309382" y="315987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1" name="Прямоугольник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82" y="3159876"/>
                <a:ext cx="423514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Потенциальная или топографическая диаграмма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cxnSp>
        <p:nvCxnSpPr>
          <p:cNvPr id="121" name="Прямая со стрелкой 120"/>
          <p:cNvCxnSpPr>
            <a:stCxn id="155" idx="0"/>
          </p:cNvCxnSpPr>
          <p:nvPr/>
        </p:nvCxnSpPr>
        <p:spPr>
          <a:xfrm flipV="1">
            <a:off x="3733394" y="3922112"/>
            <a:ext cx="4751" cy="2498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 flipV="1">
            <a:off x="3729155" y="3922111"/>
            <a:ext cx="268247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>
            <a:off x="3741999" y="3857625"/>
            <a:ext cx="18183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Овал 129"/>
          <p:cNvSpPr/>
          <p:nvPr/>
        </p:nvSpPr>
        <p:spPr>
          <a:xfrm>
            <a:off x="6387667" y="3894724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TextBox 130"/>
          <p:cNvSpPr txBox="1"/>
          <p:nvPr/>
        </p:nvSpPr>
        <p:spPr>
          <a:xfrm>
            <a:off x="3593262" y="3527904"/>
            <a:ext cx="24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ru-RU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446907" y="62514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ru-RU" sz="16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452902" y="35256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ru-RU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411634" y="3740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3788606" y="5503028"/>
                <a:ext cx="481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06" y="5503028"/>
                <a:ext cx="48199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841671" y="5289032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71" y="5289032"/>
                <a:ext cx="315805" cy="46599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731333" y="4121416"/>
                <a:ext cx="951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33" y="4121416"/>
                <a:ext cx="951351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790237" y="3861443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237" y="3861443"/>
                <a:ext cx="315805" cy="46599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338770" y="3870369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770" y="3870369"/>
                <a:ext cx="315805" cy="46599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Прямая со стрелкой 148"/>
          <p:cNvCxnSpPr/>
          <p:nvPr/>
        </p:nvCxnSpPr>
        <p:spPr>
          <a:xfrm flipH="1">
            <a:off x="3810737" y="3937143"/>
            <a:ext cx="1" cy="2531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Овал 154"/>
          <p:cNvSpPr/>
          <p:nvPr/>
        </p:nvSpPr>
        <p:spPr>
          <a:xfrm>
            <a:off x="3709426" y="6420754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6" name="Овал 155"/>
          <p:cNvSpPr/>
          <p:nvPr/>
        </p:nvSpPr>
        <p:spPr>
          <a:xfrm>
            <a:off x="3714177" y="3890757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3176779" y="5498633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79" y="5498633"/>
                <a:ext cx="487569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3229844" y="5284637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844" y="5284637"/>
                <a:ext cx="315805" cy="46599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644008" y="3465298"/>
                <a:ext cx="41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465298"/>
                <a:ext cx="41953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4678130" y="3215719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130" y="3215719"/>
                <a:ext cx="315805" cy="46599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2244642" y="1558728"/>
                <a:ext cx="4666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642" y="1558728"/>
                <a:ext cx="466603" cy="55399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Прямоугольник 183"/>
              <p:cNvSpPr/>
              <p:nvPr/>
            </p:nvSpPr>
            <p:spPr>
              <a:xfrm>
                <a:off x="2755716" y="2064526"/>
                <a:ext cx="6221068" cy="99270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𝐿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ru-RU" sz="2000" dirty="0" smtClean="0"/>
                  <a:t>    , следовательно                     </a:t>
                </a:r>
                <a:endParaRPr lang="ru-RU" sz="2000" dirty="0"/>
              </a:p>
            </p:txBody>
          </p:sp>
        </mc:Choice>
        <mc:Fallback xmlns="">
          <p:sp>
            <p:nvSpPr>
              <p:cNvPr id="184" name="Прямоугольник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16" y="2064526"/>
                <a:ext cx="6221068" cy="99270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Прямоугольник 184"/>
          <p:cNvSpPr/>
          <p:nvPr/>
        </p:nvSpPr>
        <p:spPr>
          <a:xfrm>
            <a:off x="2755716" y="990977"/>
            <a:ext cx="6202851" cy="10561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2737499" y="1058894"/>
                <a:ext cx="6221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Вид потенциальная диаграммы при условии:</m:t>
                      </m:r>
                    </m:oMath>
                  </m:oMathPara>
                </a14:m>
                <a:endParaRPr lang="ru-RU" dirty="0"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99" y="1058894"/>
                <a:ext cx="6221068" cy="369332"/>
              </a:xfrm>
              <a:prstGeom prst="rect">
                <a:avLst/>
              </a:prstGeom>
              <a:blipFill rotWithShape="0">
                <a:blip r:embed="rId22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Прямоугольник 186"/>
          <p:cNvSpPr/>
          <p:nvPr/>
        </p:nvSpPr>
        <p:spPr>
          <a:xfrm>
            <a:off x="6748755" y="150479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Прямоугольник 187"/>
              <p:cNvSpPr/>
              <p:nvPr/>
            </p:nvSpPr>
            <p:spPr>
              <a:xfrm>
                <a:off x="4951996" y="1420011"/>
                <a:ext cx="15519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ru-RU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8" name="Прямоугольник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96" y="1420011"/>
                <a:ext cx="1551943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Прямоугольник 188"/>
              <p:cNvSpPr/>
              <p:nvPr/>
            </p:nvSpPr>
            <p:spPr>
              <a:xfrm>
                <a:off x="6700496" y="2346448"/>
                <a:ext cx="15274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89" name="Прямоугольник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496" y="2346448"/>
                <a:ext cx="1527406" cy="40011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Прямоугольник 189"/>
              <p:cNvSpPr/>
              <p:nvPr/>
            </p:nvSpPr>
            <p:spPr>
              <a:xfrm>
                <a:off x="6754112" y="2209126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0" name="Прямоугольник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12" y="2209126"/>
                <a:ext cx="303288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Прямоугольник 190"/>
              <p:cNvSpPr/>
              <p:nvPr/>
            </p:nvSpPr>
            <p:spPr>
              <a:xfrm>
                <a:off x="7623690" y="2211636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1" name="Прямоугольник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690" y="2211636"/>
                <a:ext cx="303288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42956" y="1756061"/>
                <a:ext cx="478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956" y="1756061"/>
                <a:ext cx="478272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4647" y="2681248"/>
                <a:ext cx="4683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</a:rPr>
                        <m:t>С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47" y="2681248"/>
                <a:ext cx="46839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>
            <a:stCxn id="17" idx="2"/>
          </p:cNvCxnSpPr>
          <p:nvPr/>
        </p:nvCxnSpPr>
        <p:spPr>
          <a:xfrm flipH="1">
            <a:off x="525369" y="1717015"/>
            <a:ext cx="184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17" idx="0"/>
          </p:cNvCxnSpPr>
          <p:nvPr/>
        </p:nvCxnSpPr>
        <p:spPr>
          <a:xfrm>
            <a:off x="1476957" y="1717015"/>
            <a:ext cx="475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19" idx="0"/>
          </p:cNvCxnSpPr>
          <p:nvPr/>
        </p:nvCxnSpPr>
        <p:spPr>
          <a:xfrm flipV="1">
            <a:off x="1947171" y="1717015"/>
            <a:ext cx="4926" cy="603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21" idx="2"/>
          </p:cNvCxnSpPr>
          <p:nvPr/>
        </p:nvCxnSpPr>
        <p:spPr>
          <a:xfrm>
            <a:off x="1945407" y="2968519"/>
            <a:ext cx="6690" cy="350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1118970" y="3318547"/>
            <a:ext cx="8264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525369" y="3318547"/>
            <a:ext cx="4814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477434" y="1660192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77434" y="3270612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 rot="10800000">
            <a:off x="1006799" y="3124864"/>
            <a:ext cx="112171" cy="387366"/>
            <a:chOff x="2622862" y="2344083"/>
            <a:chExt cx="112171" cy="387366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2429179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>
              <a:off x="2541350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Прямоугольник 16"/>
          <p:cNvSpPr/>
          <p:nvPr/>
        </p:nvSpPr>
        <p:spPr>
          <a:xfrm rot="5400000">
            <a:off x="997613" y="1333540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 rot="5400000">
            <a:off x="1621371" y="2500467"/>
            <a:ext cx="648072" cy="288032"/>
            <a:chOff x="2544719" y="1830596"/>
            <a:chExt cx="648072" cy="288032"/>
          </a:xfrm>
        </p:grpSpPr>
        <p:sp>
          <p:nvSpPr>
            <p:cNvPr id="19" name="Дуга 18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Дуга 19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Дуга 20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87547" y="2264451"/>
                <a:ext cx="4645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547" y="2264451"/>
                <a:ext cx="4645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61207" y="1136972"/>
                <a:ext cx="445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07" y="1136972"/>
                <a:ext cx="44582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Группа 23"/>
          <p:cNvGrpSpPr/>
          <p:nvPr/>
        </p:nvGrpSpPr>
        <p:grpSpPr>
          <a:xfrm rot="5400000">
            <a:off x="1970710" y="1925278"/>
            <a:ext cx="412182" cy="144016"/>
            <a:chOff x="755576" y="1494076"/>
            <a:chExt cx="412182" cy="144016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Равнобедренный треугольник 25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51016" y="1551887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016" y="1551887"/>
                <a:ext cx="315805" cy="465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/>
          <p:nvPr/>
        </p:nvCxnSpPr>
        <p:spPr>
          <a:xfrm flipH="1">
            <a:off x="515223" y="2055486"/>
            <a:ext cx="2" cy="588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063" y="2161052"/>
                <a:ext cx="520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" y="2161052"/>
                <a:ext cx="52027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6714" y="1880949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14" y="1880949"/>
                <a:ext cx="418704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99529" y="1164953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29" y="1164953"/>
                <a:ext cx="42351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1753287" y="129885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87" y="1298859"/>
                <a:ext cx="423514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1753287" y="33185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87" y="3318546"/>
                <a:ext cx="423514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285452" y="341441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2" y="3414416"/>
                <a:ext cx="423514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Потенциальная или топографическая диаграмма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2941149" y="2178475"/>
                <a:ext cx="6221068" cy="99270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en-US" sz="2000" dirty="0" smtClean="0">
                    <a:ea typeface="Cambria Math"/>
                  </a:rPr>
                  <a:t>          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i="1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ru-RU" sz="2000" dirty="0" smtClean="0"/>
                  <a:t>    , следовательно                     </a:t>
                </a:r>
                <a:endParaRPr lang="ru-RU" sz="2000" dirty="0"/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49" y="2178475"/>
                <a:ext cx="6221068" cy="99270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 стрелкой 41"/>
          <p:cNvCxnSpPr/>
          <p:nvPr/>
        </p:nvCxnSpPr>
        <p:spPr>
          <a:xfrm flipV="1">
            <a:off x="3949662" y="4885150"/>
            <a:ext cx="0" cy="114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49" idx="1"/>
          </p:cNvCxnSpPr>
          <p:nvPr/>
        </p:nvCxnSpPr>
        <p:spPr>
          <a:xfrm flipV="1">
            <a:off x="3940672" y="4873407"/>
            <a:ext cx="2216390" cy="1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3953516" y="4820661"/>
            <a:ext cx="1183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121917" y="4857760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93968" y="3260036"/>
            <a:ext cx="24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ru-RU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796241" y="6069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ru-RU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672898" y="47189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ru-RU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157062" y="4704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961760" y="4106719"/>
                <a:ext cx="481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60" y="4106719"/>
                <a:ext cx="48199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14825" y="3892723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825" y="3892723"/>
                <a:ext cx="315805" cy="46599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190447" y="5029832"/>
                <a:ext cx="486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447" y="5029832"/>
                <a:ext cx="486800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249351" y="4769859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51" y="4769859"/>
                <a:ext cx="315805" cy="46599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Прямая со стрелкой 54"/>
          <p:cNvCxnSpPr/>
          <p:nvPr/>
        </p:nvCxnSpPr>
        <p:spPr>
          <a:xfrm>
            <a:off x="4028119" y="3600845"/>
            <a:ext cx="0" cy="2485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 flipV="1">
            <a:off x="3920943" y="6051182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3925694" y="4853793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482147" y="5142403"/>
                <a:ext cx="487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147" y="5142403"/>
                <a:ext cx="48756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535212" y="4928407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12" y="4928407"/>
                <a:ext cx="315805" cy="46599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Прямая со стрелкой 70"/>
          <p:cNvCxnSpPr>
            <a:endCxn id="45" idx="2"/>
          </p:cNvCxnSpPr>
          <p:nvPr/>
        </p:nvCxnSpPr>
        <p:spPr>
          <a:xfrm>
            <a:off x="4029586" y="3609081"/>
            <a:ext cx="2092331" cy="1272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 flipV="1">
            <a:off x="4004652" y="358853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664805" y="3753679"/>
                <a:ext cx="561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/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05" y="3753679"/>
                <a:ext cx="561308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717870" y="3528385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870" y="3528385"/>
                <a:ext cx="315805" cy="465998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09037" y="4364246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/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037" y="4364246"/>
                <a:ext cx="490775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443750" y="4131247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750" y="4131247"/>
                <a:ext cx="315805" cy="465998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Прямоугольник 61"/>
          <p:cNvSpPr/>
          <p:nvPr/>
        </p:nvSpPr>
        <p:spPr>
          <a:xfrm>
            <a:off x="2941149" y="1104926"/>
            <a:ext cx="6202851" cy="10561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922932" y="1172843"/>
                <a:ext cx="6221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Вид потенциальная диаграммы при условии:</m:t>
                      </m:r>
                    </m:oMath>
                  </m:oMathPara>
                </a14:m>
                <a:endParaRPr lang="ru-RU" dirty="0"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932" y="1172843"/>
                <a:ext cx="6221068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Прямоугольник 66"/>
          <p:cNvSpPr/>
          <p:nvPr/>
        </p:nvSpPr>
        <p:spPr>
          <a:xfrm>
            <a:off x="6934188" y="16187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5137429" y="1533960"/>
                <a:ext cx="15519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&lt;</m:t>
                          </m:r>
                          <m:r>
                            <a:rPr lang="ru-RU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29" y="1533960"/>
                <a:ext cx="1551943" cy="461665"/>
              </a:xfrm>
              <a:prstGeom prst="rect">
                <a:avLst/>
              </a:prstGeom>
              <a:blipFill rotWithShape="0">
                <a:blip r:embed="rId2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6923279" y="2460397"/>
                <a:ext cx="14527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279" y="2460397"/>
                <a:ext cx="1452705" cy="400110"/>
              </a:xfrm>
              <a:prstGeom prst="rect">
                <a:avLst/>
              </a:prstGeom>
              <a:blipFill rotWithShape="0">
                <a:blip r:embed="rId2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Прямоугольник 72"/>
              <p:cNvSpPr/>
              <p:nvPr/>
            </p:nvSpPr>
            <p:spPr>
              <a:xfrm>
                <a:off x="7062913" y="2332857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3" name="Прямоугольник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913" y="2332857"/>
                <a:ext cx="3032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/>
              <p:cNvSpPr/>
              <p:nvPr/>
            </p:nvSpPr>
            <p:spPr>
              <a:xfrm>
                <a:off x="7809123" y="2325585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Прямоугольник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123" y="2325585"/>
                <a:ext cx="303288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4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Потенциальная или топографическая диаграмма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58439" y="1707930"/>
                <a:ext cx="478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439" y="1707930"/>
                <a:ext cx="478272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0130" y="2633117"/>
                <a:ext cx="4683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</a:rPr>
                        <m:t>С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30" y="2633117"/>
                <a:ext cx="46839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>
            <a:stCxn id="18" idx="2"/>
          </p:cNvCxnSpPr>
          <p:nvPr/>
        </p:nvCxnSpPr>
        <p:spPr>
          <a:xfrm flipH="1">
            <a:off x="640852" y="1668884"/>
            <a:ext cx="184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18" idx="0"/>
          </p:cNvCxnSpPr>
          <p:nvPr/>
        </p:nvCxnSpPr>
        <p:spPr>
          <a:xfrm>
            <a:off x="1592440" y="1668884"/>
            <a:ext cx="475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20" idx="0"/>
          </p:cNvCxnSpPr>
          <p:nvPr/>
        </p:nvCxnSpPr>
        <p:spPr>
          <a:xfrm flipV="1">
            <a:off x="2062654" y="1668884"/>
            <a:ext cx="4926" cy="603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22" idx="2"/>
          </p:cNvCxnSpPr>
          <p:nvPr/>
        </p:nvCxnSpPr>
        <p:spPr>
          <a:xfrm>
            <a:off x="2060890" y="2920388"/>
            <a:ext cx="6690" cy="350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234453" y="3270416"/>
            <a:ext cx="8264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640852" y="3270416"/>
            <a:ext cx="4814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2917" y="1612061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592917" y="3222481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 rot="10800000">
            <a:off x="1122282" y="3076733"/>
            <a:ext cx="112171" cy="387366"/>
            <a:chOff x="2622862" y="2344083"/>
            <a:chExt cx="112171" cy="387366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rot="16200000">
              <a:off x="2429179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16200000">
              <a:off x="2541350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 rot="5400000">
            <a:off x="1113096" y="1285409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 rot="5400000">
            <a:off x="1736854" y="2452336"/>
            <a:ext cx="648072" cy="288032"/>
            <a:chOff x="2544719" y="1830596"/>
            <a:chExt cx="648072" cy="288032"/>
          </a:xfrm>
        </p:grpSpPr>
        <p:sp>
          <p:nvSpPr>
            <p:cNvPr id="20" name="Дуга 19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Дуга 20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Дуга 21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03030" y="2216320"/>
                <a:ext cx="4645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30" y="2216320"/>
                <a:ext cx="4645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76690" y="1088841"/>
                <a:ext cx="445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90" y="1088841"/>
                <a:ext cx="44582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Группа 24"/>
          <p:cNvGrpSpPr/>
          <p:nvPr/>
        </p:nvGrpSpPr>
        <p:grpSpPr>
          <a:xfrm rot="5400000">
            <a:off x="2086193" y="1877147"/>
            <a:ext cx="412182" cy="144016"/>
            <a:chOff x="755576" y="1494076"/>
            <a:chExt cx="412182" cy="144016"/>
          </a:xfrm>
        </p:grpSpPr>
        <p:cxnSp>
          <p:nvCxnSpPr>
            <p:cNvPr id="26" name="Прямая соединительная линия 25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Равнобедренный треугольник 26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6499" y="1503756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99" y="1503756"/>
                <a:ext cx="315805" cy="465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/>
          <p:cNvCxnSpPr/>
          <p:nvPr/>
        </p:nvCxnSpPr>
        <p:spPr>
          <a:xfrm flipH="1">
            <a:off x="630706" y="2007355"/>
            <a:ext cx="2" cy="588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97546" y="2112921"/>
                <a:ext cx="520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" y="2112921"/>
                <a:ext cx="52027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2197" y="1832818"/>
                <a:ext cx="418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" y="1832818"/>
                <a:ext cx="418704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5012" y="1116822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2" y="1116822"/>
                <a:ext cx="42351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1868770" y="125072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770" y="1250728"/>
                <a:ext cx="423514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1868770" y="327041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770" y="3270415"/>
                <a:ext cx="423514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/>
              <p:cNvSpPr/>
              <p:nvPr/>
            </p:nvSpPr>
            <p:spPr>
              <a:xfrm>
                <a:off x="400935" y="336628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Прямоугольник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35" y="3366285"/>
                <a:ext cx="423514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 стрелкой 40"/>
          <p:cNvCxnSpPr/>
          <p:nvPr/>
        </p:nvCxnSpPr>
        <p:spPr>
          <a:xfrm flipV="1">
            <a:off x="4090494" y="4281673"/>
            <a:ext cx="0" cy="1905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endCxn id="48" idx="1"/>
          </p:cNvCxnSpPr>
          <p:nvPr/>
        </p:nvCxnSpPr>
        <p:spPr>
          <a:xfrm flipV="1">
            <a:off x="4081504" y="4269929"/>
            <a:ext cx="2563822" cy="1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4094348" y="4217183"/>
            <a:ext cx="11639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6610181" y="4254282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036745" y="4794610"/>
            <a:ext cx="24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ru-RU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3838348" y="61314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ru-RU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3730" y="4115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ru-RU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6645326" y="41006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126264" y="5318438"/>
                <a:ext cx="481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264" y="5318438"/>
                <a:ext cx="48199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79329" y="5104442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329" y="5104442"/>
                <a:ext cx="315805" cy="46599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599585" y="3903314"/>
                <a:ext cx="486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85" y="3903314"/>
                <a:ext cx="48680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658489" y="3643341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89" y="3643341"/>
                <a:ext cx="315805" cy="46599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Прямая со стрелкой 52"/>
          <p:cNvCxnSpPr/>
          <p:nvPr/>
        </p:nvCxnSpPr>
        <p:spPr>
          <a:xfrm>
            <a:off x="4163925" y="5130140"/>
            <a:ext cx="0" cy="1134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 flipV="1">
            <a:off x="4067633" y="6219152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4066526" y="4250315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581199" y="460994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199" y="4609944"/>
                <a:ext cx="487569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634264" y="4395948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264" y="4395948"/>
                <a:ext cx="315805" cy="46599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Прямая со стрелкой 57"/>
          <p:cNvCxnSpPr>
            <a:stCxn id="59" idx="6"/>
            <a:endCxn id="48" idx="1"/>
          </p:cNvCxnSpPr>
          <p:nvPr/>
        </p:nvCxnSpPr>
        <p:spPr>
          <a:xfrm flipV="1">
            <a:off x="4186784" y="4269929"/>
            <a:ext cx="2458542" cy="860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 flipV="1">
            <a:off x="4141065" y="5107280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977614" y="4713343"/>
                <a:ext cx="561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/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14" y="4713343"/>
                <a:ext cx="561308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030679" y="4488049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679" y="4488049"/>
                <a:ext cx="315805" cy="46599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549869" y="37607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/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69" y="3760768"/>
                <a:ext cx="490775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584582" y="3527769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582" y="3527769"/>
                <a:ext cx="315805" cy="46599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/>
              <p:cNvSpPr/>
              <p:nvPr/>
            </p:nvSpPr>
            <p:spPr>
              <a:xfrm>
                <a:off x="2941149" y="2178475"/>
                <a:ext cx="6221068" cy="99270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en-US" sz="2000" dirty="0" smtClean="0">
                    <a:ea typeface="Cambria Math"/>
                  </a:rPr>
                  <a:t>       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i="1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ru-RU" sz="2000" dirty="0" smtClean="0"/>
                  <a:t>    , следовательно                     </a:t>
                </a:r>
                <a:endParaRPr lang="ru-RU" sz="2000" dirty="0"/>
              </a:p>
            </p:txBody>
          </p:sp>
        </mc:Choice>
        <mc:Fallback xmlns="">
          <p:sp>
            <p:nvSpPr>
              <p:cNvPr id="83" name="Прямоугольник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49" y="2178475"/>
                <a:ext cx="6221068" cy="992709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Прямоугольник 83"/>
          <p:cNvSpPr/>
          <p:nvPr/>
        </p:nvSpPr>
        <p:spPr>
          <a:xfrm>
            <a:off x="2941149" y="1104926"/>
            <a:ext cx="6202851" cy="10561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922932" y="1172843"/>
                <a:ext cx="6221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Вид потенциальная диаграммы при условии:</m:t>
                      </m:r>
                    </m:oMath>
                  </m:oMathPara>
                </a14:m>
                <a:endParaRPr lang="ru-RU" dirty="0"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932" y="1172843"/>
                <a:ext cx="6221068" cy="369332"/>
              </a:xfrm>
              <a:prstGeom prst="rect">
                <a:avLst/>
              </a:prstGeom>
              <a:blipFill rotWithShape="0">
                <a:blip r:embed="rId2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Прямоугольник 85"/>
          <p:cNvSpPr/>
          <p:nvPr/>
        </p:nvSpPr>
        <p:spPr>
          <a:xfrm>
            <a:off x="6934188" y="16187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Прямоугольник 86"/>
              <p:cNvSpPr/>
              <p:nvPr/>
            </p:nvSpPr>
            <p:spPr>
              <a:xfrm>
                <a:off x="5137429" y="1533960"/>
                <a:ext cx="15519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&gt;</m:t>
                          </m:r>
                          <m:r>
                            <a:rPr lang="ru-RU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7" name="Прямоугольник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29" y="1533960"/>
                <a:ext cx="1551943" cy="461665"/>
              </a:xfrm>
              <a:prstGeom prst="rect">
                <a:avLst/>
              </a:prstGeom>
              <a:blipFill rotWithShape="0">
                <a:blip r:embed="rId2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/>
              <p:cNvSpPr/>
              <p:nvPr/>
            </p:nvSpPr>
            <p:spPr>
              <a:xfrm>
                <a:off x="6923279" y="2460397"/>
                <a:ext cx="14527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8" name="Прямоугольник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279" y="2460397"/>
                <a:ext cx="1452705" cy="400110"/>
              </a:xfrm>
              <a:prstGeom prst="rect">
                <a:avLst/>
              </a:prstGeom>
              <a:blipFill rotWithShape="0">
                <a:blip r:embed="rId2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Прямоугольник 88"/>
              <p:cNvSpPr/>
              <p:nvPr/>
            </p:nvSpPr>
            <p:spPr>
              <a:xfrm>
                <a:off x="7062913" y="2333269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913" y="2333269"/>
                <a:ext cx="3032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Прямоугольник 89"/>
              <p:cNvSpPr/>
              <p:nvPr/>
            </p:nvSpPr>
            <p:spPr>
              <a:xfrm>
                <a:off x="7809123" y="2325585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0" name="Прямоугольник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123" y="2325585"/>
                <a:ext cx="303288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9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520" y="0"/>
            <a:ext cx="9505056" cy="95410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Частотные характеристики и резонансные кривые</a:t>
            </a: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  <a:cs typeface="GreekC" pitchFamily="2" charset="0"/>
              </a:rPr>
              <a:t>резонансного контура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1105405"/>
            <a:ext cx="8064896" cy="1080120"/>
          </a:xfrm>
          <a:prstGeom prst="rect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1560" y="1245064"/>
                <a:ext cx="78535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З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ависимость от частоты параметров, характеризующих свойства</m:t>
                      </m:r>
                    </m:oMath>
                  </m:oMathPara>
                </a14:m>
                <a:endParaRPr lang="ru-RU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цепи, называют</m:t>
                    </m:r>
                  </m:oMath>
                </a14:m>
                <a:r>
                  <a: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частотными характеристиками цепи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45064"/>
                <a:ext cx="7853585" cy="707886"/>
              </a:xfrm>
              <a:prstGeom prst="rect">
                <a:avLst/>
              </a:prstGeom>
              <a:blipFill rotWithShape="0">
                <a:blip r:embed="rId2"/>
                <a:stretch>
                  <a:fillRect r="-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Прямая соединительная линия 131"/>
          <p:cNvCxnSpPr/>
          <p:nvPr/>
        </p:nvCxnSpPr>
        <p:spPr>
          <a:xfrm>
            <a:off x="5920817" y="3294158"/>
            <a:ext cx="435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/>
          <p:nvPr/>
        </p:nvCxnSpPr>
        <p:spPr>
          <a:xfrm>
            <a:off x="4029298" y="2422660"/>
            <a:ext cx="0" cy="43252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>
            <a:off x="1460269" y="4585288"/>
            <a:ext cx="60089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 flipV="1">
            <a:off x="4029298" y="2678111"/>
            <a:ext cx="2262051" cy="1907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Полилиния 135"/>
          <p:cNvSpPr/>
          <p:nvPr/>
        </p:nvSpPr>
        <p:spPr>
          <a:xfrm>
            <a:off x="4114569" y="2793681"/>
            <a:ext cx="2241550" cy="3473450"/>
          </a:xfrm>
          <a:custGeom>
            <a:avLst/>
            <a:gdLst>
              <a:gd name="connsiteX0" fmla="*/ 0 w 2241550"/>
              <a:gd name="connsiteY0" fmla="*/ 3473450 h 3473450"/>
              <a:gd name="connsiteX1" fmla="*/ 806450 w 2241550"/>
              <a:gd name="connsiteY1" fmla="*/ 1790700 h 3473450"/>
              <a:gd name="connsiteX2" fmla="*/ 2241550 w 2241550"/>
              <a:gd name="connsiteY2" fmla="*/ 0 h 347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550" h="3473450">
                <a:moveTo>
                  <a:pt x="0" y="3473450"/>
                </a:moveTo>
                <a:cubicBezTo>
                  <a:pt x="216429" y="2921529"/>
                  <a:pt x="432858" y="2369608"/>
                  <a:pt x="806450" y="1790700"/>
                </a:cubicBezTo>
                <a:cubicBezTo>
                  <a:pt x="1180042" y="1211792"/>
                  <a:pt x="1710796" y="605896"/>
                  <a:pt x="2241550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олилиния 136"/>
          <p:cNvSpPr/>
          <p:nvPr/>
        </p:nvSpPr>
        <p:spPr>
          <a:xfrm>
            <a:off x="4374919" y="4959031"/>
            <a:ext cx="2774950" cy="1301750"/>
          </a:xfrm>
          <a:custGeom>
            <a:avLst/>
            <a:gdLst>
              <a:gd name="connsiteX0" fmla="*/ 0 w 2774950"/>
              <a:gd name="connsiteY0" fmla="*/ 1301750 h 1301750"/>
              <a:gd name="connsiteX1" fmla="*/ 723900 w 2774950"/>
              <a:gd name="connsiteY1" fmla="*/ 266700 h 1301750"/>
              <a:gd name="connsiteX2" fmla="*/ 2774950 w 2774950"/>
              <a:gd name="connsiteY2" fmla="*/ 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950" h="1301750">
                <a:moveTo>
                  <a:pt x="0" y="1301750"/>
                </a:moveTo>
                <a:cubicBezTo>
                  <a:pt x="130704" y="892704"/>
                  <a:pt x="261408" y="483658"/>
                  <a:pt x="723900" y="266700"/>
                </a:cubicBezTo>
                <a:cubicBezTo>
                  <a:pt x="1186392" y="49742"/>
                  <a:pt x="2434167" y="39158"/>
                  <a:pt x="277495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3237864" y="2404642"/>
                <a:ext cx="791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64" y="2404642"/>
                <a:ext cx="79143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7085008" y="4215956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08" y="4215956"/>
                <a:ext cx="40934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Овал 139"/>
          <p:cNvSpPr/>
          <p:nvPr/>
        </p:nvSpPr>
        <p:spPr>
          <a:xfrm>
            <a:off x="4801162" y="4459082"/>
            <a:ext cx="252413" cy="252413"/>
          </a:xfrm>
          <a:prstGeom prst="ellipse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/>
          <p:cNvSpPr/>
          <p:nvPr/>
        </p:nvSpPr>
        <p:spPr>
          <a:xfrm>
            <a:off x="4879016" y="4540985"/>
            <a:ext cx="94959" cy="949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688734" y="2448576"/>
                <a:ext cx="464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734" y="2448576"/>
                <a:ext cx="46416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7005017" y="4959031"/>
                <a:ext cx="478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17" y="4959031"/>
                <a:ext cx="47827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6309090" y="3235654"/>
                <a:ext cx="98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090" y="3235654"/>
                <a:ext cx="98058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Прямая соединительная линия 144"/>
          <p:cNvCxnSpPr>
            <a:stCxn id="144" idx="1"/>
            <a:endCxn id="144" idx="1"/>
          </p:cNvCxnSpPr>
          <p:nvPr/>
        </p:nvCxnSpPr>
        <p:spPr>
          <a:xfrm>
            <a:off x="6309090" y="34203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/>
          <p:nvPr/>
        </p:nvCxnSpPr>
        <p:spPr>
          <a:xfrm>
            <a:off x="6356119" y="3294158"/>
            <a:ext cx="60325" cy="71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>
            <a:stCxn id="140" idx="5"/>
          </p:cNvCxnSpPr>
          <p:nvPr/>
        </p:nvCxnSpPr>
        <p:spPr>
          <a:xfrm>
            <a:off x="5016610" y="4674530"/>
            <a:ext cx="806109" cy="112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>
            <a:off x="5822719" y="5803581"/>
            <a:ext cx="1054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711811" y="5505686"/>
                <a:ext cx="119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Резонанс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811" y="5505686"/>
                <a:ext cx="119455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Прямая соединительная линия 149"/>
          <p:cNvCxnSpPr/>
          <p:nvPr/>
        </p:nvCxnSpPr>
        <p:spPr>
          <a:xfrm flipV="1">
            <a:off x="4926496" y="3834309"/>
            <a:ext cx="0" cy="149405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>
            <a:off x="4879016" y="4139108"/>
            <a:ext cx="94959" cy="0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>
            <a:off x="4879016" y="4169588"/>
            <a:ext cx="94959" cy="0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/>
          <p:cNvCxnSpPr/>
          <p:nvPr/>
        </p:nvCxnSpPr>
        <p:spPr>
          <a:xfrm>
            <a:off x="4879016" y="4979848"/>
            <a:ext cx="94959" cy="0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>
            <a:off x="4879016" y="5010328"/>
            <a:ext cx="94959" cy="0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51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3193" y="1049169"/>
            <a:ext cx="8064896" cy="9007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193" y="1049170"/>
                <a:ext cx="78535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Зависимость тока и напряжения цепи от частоты будем называть</m:t>
                      </m:r>
                    </m:oMath>
                  </m:oMathPara>
                </a14:m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b="0" i="1" u="sng">
                          <a:latin typeface="Cambria Math" panose="02040503050406030204" pitchFamily="18" charset="0"/>
                        </a:rPr>
                        <m:t>резонансными</m:t>
                      </m:r>
                      <m:r>
                        <a:rPr lang="ru-RU" sz="2000" b="1" i="1" u="sng">
                          <a:latin typeface="Cambria Math" panose="02040503050406030204" pitchFamily="18" charset="0"/>
                        </a:rPr>
                        <m:t> кривыми</m:t>
                      </m:r>
                      <m:r>
                        <a:rPr lang="ru-RU" sz="2000" i="1" u="sng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000" b="1" u="sn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93" y="1049170"/>
                <a:ext cx="7853585" cy="707886"/>
              </a:xfrm>
              <a:prstGeom prst="rect">
                <a:avLst/>
              </a:prstGeom>
              <a:blipFill rotWithShape="0">
                <a:blip r:embed="rId2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08520" y="0"/>
            <a:ext cx="9505056" cy="95410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Частотные характеристики и резонансные кривые</a:t>
            </a: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  <a:cs typeface="GreekC" pitchFamily="2" charset="0"/>
              </a:rPr>
              <a:t>резонансного контура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17" y="1134342"/>
            <a:ext cx="5349875" cy="4279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540374" y="5346349"/>
                <a:ext cx="207299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400" b="0" i="0" smtClean="0">
                          <a:latin typeface="Cambria Math"/>
                        </a:rPr>
                        <m:t>Резонансные кривые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374" y="5346349"/>
                <a:ext cx="2072992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Прямая соединительная линия 49"/>
          <p:cNvCxnSpPr/>
          <p:nvPr/>
        </p:nvCxnSpPr>
        <p:spPr>
          <a:xfrm>
            <a:off x="2569938" y="2437873"/>
            <a:ext cx="0" cy="29763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1592469" y="4856140"/>
            <a:ext cx="52938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92469" y="2409278"/>
                <a:ext cx="1020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469" y="2409278"/>
                <a:ext cx="102027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886303" y="4486808"/>
                <a:ext cx="535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303" y="4486808"/>
                <a:ext cx="53559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Прямая соединительная линия 53"/>
          <p:cNvCxnSpPr/>
          <p:nvPr/>
        </p:nvCxnSpPr>
        <p:spPr>
          <a:xfrm>
            <a:off x="2500624" y="3869588"/>
            <a:ext cx="433233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02608" y="3684922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608" y="3684922"/>
                <a:ext cx="40075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единительная линия 55"/>
          <p:cNvCxnSpPr/>
          <p:nvPr/>
        </p:nvCxnSpPr>
        <p:spPr>
          <a:xfrm flipH="1" flipV="1">
            <a:off x="3257913" y="3274292"/>
            <a:ext cx="171450" cy="3383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676888" y="3015786"/>
                <a:ext cx="695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88" y="3015786"/>
                <a:ext cx="695832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Прямая соединительная линия 57"/>
          <p:cNvCxnSpPr/>
          <p:nvPr/>
        </p:nvCxnSpPr>
        <p:spPr>
          <a:xfrm flipH="1">
            <a:off x="2788013" y="3274292"/>
            <a:ext cx="4699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 flipH="1">
            <a:off x="5729395" y="3253398"/>
            <a:ext cx="641350" cy="338394"/>
            <a:chOff x="3871657" y="2068256"/>
            <a:chExt cx="641350" cy="338394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 flipH="1" flipV="1">
              <a:off x="4341557" y="2068256"/>
              <a:ext cx="171450" cy="338394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 flipH="1">
              <a:off x="3871657" y="2068256"/>
              <a:ext cx="469900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833155" y="2945621"/>
                <a:ext cx="695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55" y="2945621"/>
                <a:ext cx="695832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Группа 62"/>
          <p:cNvGrpSpPr/>
          <p:nvPr/>
        </p:nvGrpSpPr>
        <p:grpSpPr>
          <a:xfrm flipH="1">
            <a:off x="4491145" y="2275009"/>
            <a:ext cx="641350" cy="338394"/>
            <a:chOff x="3871657" y="2068256"/>
            <a:chExt cx="641350" cy="338394"/>
          </a:xfrm>
        </p:grpSpPr>
        <p:cxnSp>
          <p:nvCxnSpPr>
            <p:cNvPr id="64" name="Прямая соединительная линия 63"/>
            <p:cNvCxnSpPr/>
            <p:nvPr/>
          </p:nvCxnSpPr>
          <p:spPr>
            <a:xfrm flipH="1" flipV="1">
              <a:off x="4341557" y="2068256"/>
              <a:ext cx="171450" cy="3383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 flipH="1">
              <a:off x="3871657" y="2068256"/>
              <a:ext cx="4699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576870" y="1967232"/>
                <a:ext cx="5790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𝐼</m:t>
                      </m:r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870" y="1967232"/>
                <a:ext cx="579069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Прямая соединительная линия 66"/>
          <p:cNvCxnSpPr/>
          <p:nvPr/>
        </p:nvCxnSpPr>
        <p:spPr>
          <a:xfrm>
            <a:off x="4258436" y="2409278"/>
            <a:ext cx="0" cy="2446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4208152" y="3342921"/>
            <a:ext cx="100568" cy="1005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028678" y="4825362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678" y="4825362"/>
                <a:ext cx="51161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Прямоугольник 69"/>
          <p:cNvSpPr/>
          <p:nvPr/>
        </p:nvSpPr>
        <p:spPr>
          <a:xfrm>
            <a:off x="3027323" y="5824311"/>
            <a:ext cx="2152587" cy="9732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874736" y="5824311"/>
            <a:ext cx="2152587" cy="9732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987991" y="6004546"/>
                <a:ext cx="196765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91" y="6004546"/>
                <a:ext cx="1967655" cy="6127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207135" y="6160810"/>
                <a:ext cx="1895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35" y="6160810"/>
                <a:ext cx="18952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Прямоугольник 73"/>
          <p:cNvSpPr/>
          <p:nvPr/>
        </p:nvSpPr>
        <p:spPr>
          <a:xfrm>
            <a:off x="5179910" y="5824311"/>
            <a:ext cx="3220648" cy="9732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23263" y="5842059"/>
                <a:ext cx="2887394" cy="955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dirty="0"/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263" y="5842059"/>
                <a:ext cx="2887394" cy="9554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04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0" y="3163422"/>
            <a:ext cx="9144000" cy="324499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1045" y="1466953"/>
            <a:ext cx="5876672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51045" y="1064856"/>
            <a:ext cx="8421738" cy="4020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51045" y="1990173"/>
            <a:ext cx="5876672" cy="785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Относительная и абсолютная расстройка частоты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045" y="1466953"/>
                <a:ext cx="5598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/>
                        </a:rPr>
                        <m:t>Абсолютная расстройка: 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45" y="1466953"/>
                <a:ext cx="5598584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1045" y="1990173"/>
                <a:ext cx="5876672" cy="785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/>
                        </a:rPr>
                        <m:t>Относительная расстройка: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ru-RU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ru-RU" sz="2400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45" y="1990173"/>
                <a:ext cx="5876672" cy="7852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5109" y="1064856"/>
                <a:ext cx="8746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Частотные характеристики в относительной и абсолютной расстройке частоты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9" y="1064856"/>
                <a:ext cx="874630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755880"/>
                <a:ext cx="8983980" cy="152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𝐿𝐶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𝑗𝑄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5880"/>
                <a:ext cx="8983980" cy="15241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вал 10"/>
          <p:cNvSpPr/>
          <p:nvPr/>
        </p:nvSpPr>
        <p:spPr>
          <a:xfrm rot="929451">
            <a:off x="4838513" y="3864556"/>
            <a:ext cx="482772" cy="601447"/>
          </a:xfrm>
          <a:prstGeom prst="ellipse">
            <a:avLst/>
          </a:prstGeom>
          <a:noFill/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cxnSp>
        <p:nvCxnSpPr>
          <p:cNvPr id="15" name="Прямая соединительная линия 14"/>
          <p:cNvCxnSpPr>
            <a:stCxn id="11" idx="0"/>
          </p:cNvCxnSpPr>
          <p:nvPr/>
        </p:nvCxnSpPr>
        <p:spPr>
          <a:xfrm flipV="1">
            <a:off x="5160218" y="3668005"/>
            <a:ext cx="159495" cy="2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319713" y="3668005"/>
            <a:ext cx="257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60218" y="3244144"/>
                <a:ext cx="888961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218" y="3244144"/>
                <a:ext cx="888961" cy="484172"/>
              </a:xfrm>
              <a:prstGeom prst="rect">
                <a:avLst/>
              </a:prstGeom>
              <a:blipFill rotWithShape="0"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вал 15"/>
          <p:cNvSpPr/>
          <p:nvPr/>
        </p:nvSpPr>
        <p:spPr>
          <a:xfrm rot="19643702">
            <a:off x="6351629" y="3787173"/>
            <a:ext cx="351048" cy="693745"/>
          </a:xfrm>
          <a:prstGeom prst="ellipse">
            <a:avLst/>
          </a:prstGeom>
          <a:noFill/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6510584" y="3639210"/>
            <a:ext cx="159495" cy="2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670079" y="3639210"/>
            <a:ext cx="257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462881" y="3163423"/>
                <a:ext cx="1235979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881" y="3163423"/>
                <a:ext cx="1235979" cy="6646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Овал 19"/>
          <p:cNvSpPr/>
          <p:nvPr/>
        </p:nvSpPr>
        <p:spPr>
          <a:xfrm>
            <a:off x="3497587" y="4521134"/>
            <a:ext cx="425398" cy="737046"/>
          </a:xfrm>
          <a:prstGeom prst="ellipse">
            <a:avLst/>
          </a:prstGeom>
          <a:noFill/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071575" y="4533991"/>
            <a:ext cx="374722" cy="724189"/>
          </a:xfrm>
          <a:prstGeom prst="ellipse">
            <a:avLst/>
          </a:prstGeom>
          <a:noFill/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cxnSp>
        <p:nvCxnSpPr>
          <p:cNvPr id="12" name="Прямая со стрелкой 11"/>
          <p:cNvCxnSpPr>
            <a:stCxn id="22" idx="0"/>
          </p:cNvCxnSpPr>
          <p:nvPr/>
        </p:nvCxnSpPr>
        <p:spPr>
          <a:xfrm flipV="1">
            <a:off x="3244370" y="5288638"/>
            <a:ext cx="343335" cy="36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4258937" y="5307579"/>
            <a:ext cx="79338" cy="40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2569666" y="5654770"/>
                <a:ext cx="1349408" cy="613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66" y="5654770"/>
                <a:ext cx="1349408" cy="6137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4086916" y="5637504"/>
                <a:ext cx="1349408" cy="659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916" y="5637504"/>
                <a:ext cx="1349408" cy="65979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Группа 77"/>
          <p:cNvGrpSpPr/>
          <p:nvPr/>
        </p:nvGrpSpPr>
        <p:grpSpPr>
          <a:xfrm>
            <a:off x="210744" y="2254027"/>
            <a:ext cx="4521513" cy="4529061"/>
            <a:chOff x="806893" y="252412"/>
            <a:chExt cx="6304345" cy="7329105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1457469" y="510540"/>
              <a:ext cx="0" cy="50725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1176791" y="5583051"/>
              <a:ext cx="57229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1161416" y="5584662"/>
              <a:ext cx="4347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817564" y="4994159"/>
              <a:ext cx="340158" cy="46166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32543" y="5611442"/>
                  <a:ext cx="2779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543" y="5611442"/>
                  <a:ext cx="27799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4545" r="-75758" b="-8648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5689588" y="5565275"/>
                  <a:ext cx="5522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588" y="5565275"/>
                  <a:ext cx="55226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15" r="-13846" b="-6383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06893" y="2809731"/>
                  <a:ext cx="440955" cy="7629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93" y="2809731"/>
                  <a:ext cx="440955" cy="7629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61" r="-19608" b="-6103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Прямоугольник 10"/>
            <p:cNvSpPr/>
            <p:nvPr/>
          </p:nvSpPr>
          <p:spPr>
            <a:xfrm>
              <a:off x="907690" y="1877510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401352" y="2158910"/>
              <a:ext cx="2796564" cy="0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401351" y="3207330"/>
              <a:ext cx="5498355" cy="0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4197915" y="2158910"/>
              <a:ext cx="0" cy="3485558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2706244" y="3191214"/>
              <a:ext cx="0" cy="28857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5689588" y="3207330"/>
              <a:ext cx="0" cy="28389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 flipV="1">
              <a:off x="2678944" y="6005311"/>
              <a:ext cx="2983344" cy="16979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859312" y="5889578"/>
                  <a:ext cx="1309123" cy="1691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312" y="5889578"/>
                  <a:ext cx="1309123" cy="16919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865145" y="5644468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145" y="5644468"/>
                  <a:ext cx="24609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2069" r="-55172" b="-7105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008256" y="252412"/>
                  <a:ext cx="310533" cy="754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56" y="252412"/>
                  <a:ext cx="310533" cy="75418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8108" b="-6052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Полилиния 63"/>
            <p:cNvSpPr/>
            <p:nvPr/>
          </p:nvSpPr>
          <p:spPr>
            <a:xfrm>
              <a:off x="1535430" y="2174345"/>
              <a:ext cx="4160520" cy="3289195"/>
            </a:xfrm>
            <a:custGeom>
              <a:avLst/>
              <a:gdLst>
                <a:gd name="connsiteX0" fmla="*/ 0 w 4160520"/>
                <a:gd name="connsiteY0" fmla="*/ 3289195 h 3289195"/>
                <a:gd name="connsiteX1" fmla="*/ 1226820 w 4160520"/>
                <a:gd name="connsiteY1" fmla="*/ 896515 h 3289195"/>
                <a:gd name="connsiteX2" fmla="*/ 2663190 w 4160520"/>
                <a:gd name="connsiteY2" fmla="*/ 1165 h 3289195"/>
                <a:gd name="connsiteX3" fmla="*/ 4160520 w 4160520"/>
                <a:gd name="connsiteY3" fmla="*/ 1045105 h 328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0520" h="3289195">
                  <a:moveTo>
                    <a:pt x="0" y="3289195"/>
                  </a:moveTo>
                  <a:cubicBezTo>
                    <a:pt x="391477" y="2366857"/>
                    <a:pt x="782955" y="1444520"/>
                    <a:pt x="1226820" y="896515"/>
                  </a:cubicBezTo>
                  <a:cubicBezTo>
                    <a:pt x="1670685" y="348510"/>
                    <a:pt x="2174240" y="-23600"/>
                    <a:pt x="2663190" y="1165"/>
                  </a:cubicBezTo>
                  <a:cubicBezTo>
                    <a:pt x="3152140" y="25930"/>
                    <a:pt x="3656330" y="535517"/>
                    <a:pt x="4160520" y="1045105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олилиния 66"/>
            <p:cNvSpPr/>
            <p:nvPr/>
          </p:nvSpPr>
          <p:spPr>
            <a:xfrm>
              <a:off x="5650230" y="3169920"/>
              <a:ext cx="628650" cy="563880"/>
            </a:xfrm>
            <a:custGeom>
              <a:avLst/>
              <a:gdLst>
                <a:gd name="connsiteX0" fmla="*/ 0 w 628650"/>
                <a:gd name="connsiteY0" fmla="*/ 0 h 563880"/>
                <a:gd name="connsiteX1" fmla="*/ 331470 w 628650"/>
                <a:gd name="connsiteY1" fmla="*/ 392430 h 563880"/>
                <a:gd name="connsiteX2" fmla="*/ 628650 w 62865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650" h="563880">
                  <a:moveTo>
                    <a:pt x="0" y="0"/>
                  </a:moveTo>
                  <a:cubicBezTo>
                    <a:pt x="113347" y="149225"/>
                    <a:pt x="226695" y="298450"/>
                    <a:pt x="331470" y="392430"/>
                  </a:cubicBezTo>
                  <a:cubicBezTo>
                    <a:pt x="436245" y="486410"/>
                    <a:pt x="528320" y="542290"/>
                    <a:pt x="628650" y="56388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олилиния 68"/>
            <p:cNvSpPr/>
            <p:nvPr/>
          </p:nvSpPr>
          <p:spPr>
            <a:xfrm>
              <a:off x="1638300" y="2183130"/>
              <a:ext cx="3996690" cy="3318510"/>
            </a:xfrm>
            <a:custGeom>
              <a:avLst/>
              <a:gdLst>
                <a:gd name="connsiteX0" fmla="*/ 0 w 3996690"/>
                <a:gd name="connsiteY0" fmla="*/ 3318510 h 3318510"/>
                <a:gd name="connsiteX1" fmla="*/ 1078230 w 3996690"/>
                <a:gd name="connsiteY1" fmla="*/ 2369820 h 3318510"/>
                <a:gd name="connsiteX2" fmla="*/ 2042160 w 3996690"/>
                <a:gd name="connsiteY2" fmla="*/ 1021080 h 3318510"/>
                <a:gd name="connsiteX3" fmla="*/ 2556510 w 3996690"/>
                <a:gd name="connsiteY3" fmla="*/ 0 h 3318510"/>
                <a:gd name="connsiteX4" fmla="*/ 3097530 w 3996690"/>
                <a:gd name="connsiteY4" fmla="*/ 1021080 h 3318510"/>
                <a:gd name="connsiteX5" fmla="*/ 3783330 w 3996690"/>
                <a:gd name="connsiteY5" fmla="*/ 1954530 h 3318510"/>
                <a:gd name="connsiteX6" fmla="*/ 3996690 w 3996690"/>
                <a:gd name="connsiteY6" fmla="*/ 2114550 h 331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6690" h="3318510">
                  <a:moveTo>
                    <a:pt x="0" y="3318510"/>
                  </a:moveTo>
                  <a:cubicBezTo>
                    <a:pt x="368935" y="3035617"/>
                    <a:pt x="737870" y="2752725"/>
                    <a:pt x="1078230" y="2369820"/>
                  </a:cubicBezTo>
                  <a:cubicBezTo>
                    <a:pt x="1418590" y="1986915"/>
                    <a:pt x="1795780" y="1416050"/>
                    <a:pt x="2042160" y="1021080"/>
                  </a:cubicBezTo>
                  <a:cubicBezTo>
                    <a:pt x="2288540" y="626110"/>
                    <a:pt x="2380615" y="0"/>
                    <a:pt x="2556510" y="0"/>
                  </a:cubicBezTo>
                  <a:cubicBezTo>
                    <a:pt x="2732405" y="0"/>
                    <a:pt x="2893060" y="695325"/>
                    <a:pt x="3097530" y="1021080"/>
                  </a:cubicBezTo>
                  <a:cubicBezTo>
                    <a:pt x="3302000" y="1346835"/>
                    <a:pt x="3633470" y="1772285"/>
                    <a:pt x="3783330" y="1954530"/>
                  </a:cubicBezTo>
                  <a:cubicBezTo>
                    <a:pt x="3933190" y="2136775"/>
                    <a:pt x="3964940" y="2125662"/>
                    <a:pt x="3996690" y="211455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олилиния 73"/>
            <p:cNvSpPr/>
            <p:nvPr/>
          </p:nvSpPr>
          <p:spPr>
            <a:xfrm>
              <a:off x="3451860" y="2194558"/>
              <a:ext cx="1329690" cy="2988745"/>
            </a:xfrm>
            <a:custGeom>
              <a:avLst/>
              <a:gdLst>
                <a:gd name="connsiteX0" fmla="*/ 0 w 1314450"/>
                <a:gd name="connsiteY0" fmla="*/ 3082292 h 3082292"/>
                <a:gd name="connsiteX1" fmla="*/ 365760 w 1314450"/>
                <a:gd name="connsiteY1" fmla="*/ 2560322 h 3082292"/>
                <a:gd name="connsiteX2" fmla="*/ 731520 w 1314450"/>
                <a:gd name="connsiteY2" fmla="*/ 2 h 3082292"/>
                <a:gd name="connsiteX3" fmla="*/ 1097280 w 1314450"/>
                <a:gd name="connsiteY3" fmla="*/ 2575562 h 3082292"/>
                <a:gd name="connsiteX4" fmla="*/ 1314450 w 1314450"/>
                <a:gd name="connsiteY4" fmla="*/ 3051812 h 308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3082292">
                  <a:moveTo>
                    <a:pt x="0" y="3082292"/>
                  </a:moveTo>
                  <a:cubicBezTo>
                    <a:pt x="121920" y="3078164"/>
                    <a:pt x="243840" y="3074037"/>
                    <a:pt x="365760" y="2560322"/>
                  </a:cubicBezTo>
                  <a:cubicBezTo>
                    <a:pt x="487680" y="2046607"/>
                    <a:pt x="609600" y="-2538"/>
                    <a:pt x="731520" y="2"/>
                  </a:cubicBezTo>
                  <a:cubicBezTo>
                    <a:pt x="853440" y="2542"/>
                    <a:pt x="1000125" y="2066927"/>
                    <a:pt x="1097280" y="2575562"/>
                  </a:cubicBezTo>
                  <a:cubicBezTo>
                    <a:pt x="1194435" y="3084197"/>
                    <a:pt x="1254442" y="3068004"/>
                    <a:pt x="1314450" y="30518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4235698" y="4489149"/>
              <a:ext cx="12720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Q=100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4943973" y="3340409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</a:t>
              </a:r>
              <a:endParaRPr lang="ru-RU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5334442" y="2598126"/>
              <a:ext cx="5293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</a:t>
              </a:r>
              <a:endParaRPr lang="ru-RU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-108520" y="0"/>
            <a:ext cx="9505056" cy="95410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Частотные характеристики и резонансные кривые</a:t>
            </a: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  <a:cs typeface="GreekC" pitchFamily="2" charset="0"/>
              </a:rPr>
              <a:t>резонансного контура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52675" y="1127777"/>
            <a:ext cx="7550356" cy="877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4895" y="1376588"/>
                <a:ext cx="8064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Величина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характеризует остроту резонансной кривой.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95" y="1376588"/>
                <a:ext cx="806489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4897162" y="2662739"/>
            <a:ext cx="4011585" cy="23431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5007284" y="3834336"/>
                <a:ext cx="2042867" cy="657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284" y="3834336"/>
                <a:ext cx="2042867" cy="65793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/>
              <p:cNvSpPr/>
              <p:nvPr/>
            </p:nvSpPr>
            <p:spPr>
              <a:xfrm>
                <a:off x="6637770" y="3610462"/>
                <a:ext cx="2242280" cy="121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Прямоугольник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770" y="3610462"/>
                <a:ext cx="2242280" cy="12119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988123" y="2817028"/>
                <a:ext cx="3912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Получены резонансные кривые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ока в относительных единицах</a:t>
                </a:r>
                <a:endParaRPr lang="ru-RU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123" y="2817028"/>
                <a:ext cx="3912122" cy="646331"/>
              </a:xfrm>
              <a:prstGeom prst="rect">
                <a:avLst/>
              </a:prstGeom>
              <a:blipFill rotWithShape="0">
                <a:blip r:embed="rId11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Прямая соединительная линия 42"/>
          <p:cNvCxnSpPr/>
          <p:nvPr/>
        </p:nvCxnSpPr>
        <p:spPr>
          <a:xfrm>
            <a:off x="2642805" y="5491893"/>
            <a:ext cx="0" cy="9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Группа 77"/>
          <p:cNvGrpSpPr/>
          <p:nvPr/>
        </p:nvGrpSpPr>
        <p:grpSpPr>
          <a:xfrm>
            <a:off x="-1" y="1043192"/>
            <a:ext cx="4374251" cy="3833885"/>
            <a:chOff x="806893" y="252412"/>
            <a:chExt cx="6192707" cy="6855684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1457469" y="510540"/>
              <a:ext cx="0" cy="50725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1176792" y="5583052"/>
              <a:ext cx="55069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1161416" y="5584662"/>
              <a:ext cx="4347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851770" y="4945045"/>
              <a:ext cx="340157" cy="461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32543" y="5611442"/>
                  <a:ext cx="2779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543" y="5611442"/>
                  <a:ext cx="27799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6250" r="-81250" b="-10294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5689588" y="5565275"/>
                  <a:ext cx="5522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588" y="5565275"/>
                  <a:ext cx="55226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88" r="-15625" b="-8095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06893" y="2809731"/>
                  <a:ext cx="440955" cy="7629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93" y="2809731"/>
                  <a:ext cx="440955" cy="7629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9608" b="-757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Прямоугольник 10"/>
            <p:cNvSpPr/>
            <p:nvPr/>
          </p:nvSpPr>
          <p:spPr>
            <a:xfrm>
              <a:off x="907690" y="1877510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401352" y="2158910"/>
              <a:ext cx="2796564" cy="0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401352" y="3207331"/>
              <a:ext cx="5282365" cy="0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4197916" y="2158910"/>
              <a:ext cx="0" cy="3371047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2706244" y="3191214"/>
              <a:ext cx="0" cy="28857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5689588" y="3207330"/>
              <a:ext cx="0" cy="28389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 flipV="1">
              <a:off x="2706243" y="5963797"/>
              <a:ext cx="2983344" cy="16979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584034" y="5550001"/>
                  <a:ext cx="1111916" cy="15580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ru-RU" sz="2000" b="0" dirty="0" smtClean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034" y="5550001"/>
                  <a:ext cx="1111916" cy="155809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753506" y="5539315"/>
                  <a:ext cx="246094" cy="369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506" y="5539315"/>
                  <a:ext cx="246094" cy="36933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2069" r="-55172" b="-9117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008256" y="252412"/>
                  <a:ext cx="310533" cy="754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56" y="252412"/>
                  <a:ext cx="310533" cy="75418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1111" b="-7681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Полилиния 63"/>
            <p:cNvSpPr/>
            <p:nvPr/>
          </p:nvSpPr>
          <p:spPr>
            <a:xfrm>
              <a:off x="1535430" y="2174345"/>
              <a:ext cx="4160520" cy="3289195"/>
            </a:xfrm>
            <a:custGeom>
              <a:avLst/>
              <a:gdLst>
                <a:gd name="connsiteX0" fmla="*/ 0 w 4160520"/>
                <a:gd name="connsiteY0" fmla="*/ 3289195 h 3289195"/>
                <a:gd name="connsiteX1" fmla="*/ 1226820 w 4160520"/>
                <a:gd name="connsiteY1" fmla="*/ 896515 h 3289195"/>
                <a:gd name="connsiteX2" fmla="*/ 2663190 w 4160520"/>
                <a:gd name="connsiteY2" fmla="*/ 1165 h 3289195"/>
                <a:gd name="connsiteX3" fmla="*/ 4160520 w 4160520"/>
                <a:gd name="connsiteY3" fmla="*/ 1045105 h 328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0520" h="3289195">
                  <a:moveTo>
                    <a:pt x="0" y="3289195"/>
                  </a:moveTo>
                  <a:cubicBezTo>
                    <a:pt x="391477" y="2366857"/>
                    <a:pt x="782955" y="1444520"/>
                    <a:pt x="1226820" y="896515"/>
                  </a:cubicBezTo>
                  <a:cubicBezTo>
                    <a:pt x="1670685" y="348510"/>
                    <a:pt x="2174240" y="-23600"/>
                    <a:pt x="2663190" y="1165"/>
                  </a:cubicBezTo>
                  <a:cubicBezTo>
                    <a:pt x="3152140" y="25930"/>
                    <a:pt x="3656330" y="535517"/>
                    <a:pt x="4160520" y="1045105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олилиния 66"/>
            <p:cNvSpPr/>
            <p:nvPr/>
          </p:nvSpPr>
          <p:spPr>
            <a:xfrm>
              <a:off x="5650230" y="3169920"/>
              <a:ext cx="628650" cy="563880"/>
            </a:xfrm>
            <a:custGeom>
              <a:avLst/>
              <a:gdLst>
                <a:gd name="connsiteX0" fmla="*/ 0 w 628650"/>
                <a:gd name="connsiteY0" fmla="*/ 0 h 563880"/>
                <a:gd name="connsiteX1" fmla="*/ 331470 w 628650"/>
                <a:gd name="connsiteY1" fmla="*/ 392430 h 563880"/>
                <a:gd name="connsiteX2" fmla="*/ 628650 w 62865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650" h="563880">
                  <a:moveTo>
                    <a:pt x="0" y="0"/>
                  </a:moveTo>
                  <a:cubicBezTo>
                    <a:pt x="113347" y="149225"/>
                    <a:pt x="226695" y="298450"/>
                    <a:pt x="331470" y="392430"/>
                  </a:cubicBezTo>
                  <a:cubicBezTo>
                    <a:pt x="436245" y="486410"/>
                    <a:pt x="528320" y="542290"/>
                    <a:pt x="628650" y="56388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олилиния 68"/>
            <p:cNvSpPr/>
            <p:nvPr/>
          </p:nvSpPr>
          <p:spPr>
            <a:xfrm>
              <a:off x="1638300" y="2183130"/>
              <a:ext cx="3996690" cy="3318510"/>
            </a:xfrm>
            <a:custGeom>
              <a:avLst/>
              <a:gdLst>
                <a:gd name="connsiteX0" fmla="*/ 0 w 3996690"/>
                <a:gd name="connsiteY0" fmla="*/ 3318510 h 3318510"/>
                <a:gd name="connsiteX1" fmla="*/ 1078230 w 3996690"/>
                <a:gd name="connsiteY1" fmla="*/ 2369820 h 3318510"/>
                <a:gd name="connsiteX2" fmla="*/ 2042160 w 3996690"/>
                <a:gd name="connsiteY2" fmla="*/ 1021080 h 3318510"/>
                <a:gd name="connsiteX3" fmla="*/ 2556510 w 3996690"/>
                <a:gd name="connsiteY3" fmla="*/ 0 h 3318510"/>
                <a:gd name="connsiteX4" fmla="*/ 3097530 w 3996690"/>
                <a:gd name="connsiteY4" fmla="*/ 1021080 h 3318510"/>
                <a:gd name="connsiteX5" fmla="*/ 3783330 w 3996690"/>
                <a:gd name="connsiteY5" fmla="*/ 1954530 h 3318510"/>
                <a:gd name="connsiteX6" fmla="*/ 3996690 w 3996690"/>
                <a:gd name="connsiteY6" fmla="*/ 2114550 h 331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6690" h="3318510">
                  <a:moveTo>
                    <a:pt x="0" y="3318510"/>
                  </a:moveTo>
                  <a:cubicBezTo>
                    <a:pt x="368935" y="3035617"/>
                    <a:pt x="737870" y="2752725"/>
                    <a:pt x="1078230" y="2369820"/>
                  </a:cubicBezTo>
                  <a:cubicBezTo>
                    <a:pt x="1418590" y="1986915"/>
                    <a:pt x="1795780" y="1416050"/>
                    <a:pt x="2042160" y="1021080"/>
                  </a:cubicBezTo>
                  <a:cubicBezTo>
                    <a:pt x="2288540" y="626110"/>
                    <a:pt x="2380615" y="0"/>
                    <a:pt x="2556510" y="0"/>
                  </a:cubicBezTo>
                  <a:cubicBezTo>
                    <a:pt x="2732405" y="0"/>
                    <a:pt x="2893060" y="695325"/>
                    <a:pt x="3097530" y="1021080"/>
                  </a:cubicBezTo>
                  <a:cubicBezTo>
                    <a:pt x="3302000" y="1346835"/>
                    <a:pt x="3633470" y="1772285"/>
                    <a:pt x="3783330" y="1954530"/>
                  </a:cubicBezTo>
                  <a:cubicBezTo>
                    <a:pt x="3933190" y="2136775"/>
                    <a:pt x="3964940" y="2125662"/>
                    <a:pt x="3996690" y="211455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олилиния 73"/>
            <p:cNvSpPr/>
            <p:nvPr/>
          </p:nvSpPr>
          <p:spPr>
            <a:xfrm>
              <a:off x="3451860" y="2194558"/>
              <a:ext cx="1329690" cy="2988745"/>
            </a:xfrm>
            <a:custGeom>
              <a:avLst/>
              <a:gdLst>
                <a:gd name="connsiteX0" fmla="*/ 0 w 1314450"/>
                <a:gd name="connsiteY0" fmla="*/ 3082292 h 3082292"/>
                <a:gd name="connsiteX1" fmla="*/ 365760 w 1314450"/>
                <a:gd name="connsiteY1" fmla="*/ 2560322 h 3082292"/>
                <a:gd name="connsiteX2" fmla="*/ 731520 w 1314450"/>
                <a:gd name="connsiteY2" fmla="*/ 2 h 3082292"/>
                <a:gd name="connsiteX3" fmla="*/ 1097280 w 1314450"/>
                <a:gd name="connsiteY3" fmla="*/ 2575562 h 3082292"/>
                <a:gd name="connsiteX4" fmla="*/ 1314450 w 1314450"/>
                <a:gd name="connsiteY4" fmla="*/ 3051812 h 308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3082292">
                  <a:moveTo>
                    <a:pt x="0" y="3082292"/>
                  </a:moveTo>
                  <a:cubicBezTo>
                    <a:pt x="121920" y="3078164"/>
                    <a:pt x="243840" y="3074037"/>
                    <a:pt x="365760" y="2560322"/>
                  </a:cubicBezTo>
                  <a:cubicBezTo>
                    <a:pt x="487680" y="2046607"/>
                    <a:pt x="609600" y="-2538"/>
                    <a:pt x="731520" y="2"/>
                  </a:cubicBezTo>
                  <a:cubicBezTo>
                    <a:pt x="853440" y="2542"/>
                    <a:pt x="1000125" y="2066927"/>
                    <a:pt x="1097280" y="2575562"/>
                  </a:cubicBezTo>
                  <a:cubicBezTo>
                    <a:pt x="1194435" y="3084197"/>
                    <a:pt x="1254442" y="3068004"/>
                    <a:pt x="1314450" y="30518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4235698" y="4489149"/>
              <a:ext cx="12720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Q=100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4943973" y="3340409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</a:t>
              </a:r>
              <a:endParaRPr lang="ru-RU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5334442" y="2598126"/>
              <a:ext cx="5293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</a:t>
              </a:r>
              <a:endParaRPr lang="ru-RU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-108520" y="0"/>
            <a:ext cx="9505056" cy="95410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Частотные характеристики и резонансные кривые</a:t>
            </a: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  <a:cs typeface="GreekC" pitchFamily="2" charset="0"/>
              </a:rPr>
              <a:t>резонансного контура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374251" y="1464951"/>
            <a:ext cx="4578819" cy="22643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74251" y="1740113"/>
                <a:ext cx="4653306" cy="1608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Полосу частот вблизи резонанса, на границах которой ток снижается до</a:t>
                </a:r>
              </a:p>
              <a:p>
                <a:pPr algn="ctr"/>
                <a:r>
                  <a:rPr lang="ru-RU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=0.707</m:t>
                    </m:r>
                  </m:oMath>
                </a14:m>
                <a:r>
                  <a:rPr lang="ru-RU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 </a:t>
                </a:r>
                <a:r>
                  <a:rPr lang="be-BY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e-BY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принято называть </a:t>
                </a:r>
                <a:r>
                  <a:rPr lang="be-BY" b="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полосой пропускания резонансного контура</a:t>
                </a:r>
                <a:r>
                  <a:rPr lang="be-BY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51" y="1740113"/>
                <a:ext cx="4653306" cy="1608389"/>
              </a:xfrm>
              <a:prstGeom prst="rect">
                <a:avLst/>
              </a:prstGeom>
              <a:blipFill rotWithShape="0">
                <a:blip r:embed="rId8"/>
                <a:stretch>
                  <a:fillRect t="-2273" b="-4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2562515" y="5470847"/>
                <a:ext cx="2335197" cy="9806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15" y="5470847"/>
                <a:ext cx="2335197" cy="9806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/>
              <p:cNvSpPr/>
              <p:nvPr/>
            </p:nvSpPr>
            <p:spPr>
              <a:xfrm>
                <a:off x="4897712" y="5470847"/>
                <a:ext cx="2335197" cy="9806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Прямоугольник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712" y="5470847"/>
                <a:ext cx="2335197" cy="98067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единительная линия 32"/>
          <p:cNvCxnSpPr/>
          <p:nvPr/>
        </p:nvCxnSpPr>
        <p:spPr>
          <a:xfrm>
            <a:off x="2392241" y="3978703"/>
            <a:ext cx="0" cy="9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4897712" y="4305397"/>
            <a:ext cx="2335197" cy="5662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/>
              <p:cNvSpPr/>
              <p:nvPr/>
            </p:nvSpPr>
            <p:spPr>
              <a:xfrm>
                <a:off x="4902205" y="4385979"/>
                <a:ext cx="23753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затухание контура</a:t>
                </a:r>
              </a:p>
            </p:txBody>
          </p:sp>
        </mc:Choice>
        <mc:Fallback xmlns="">
          <p:sp>
            <p:nvSpPr>
              <p:cNvPr id="43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05" y="4385979"/>
                <a:ext cx="2375330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9836" r="-1538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922" y="1800582"/>
            <a:ext cx="4986289" cy="373971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43389" y="1008557"/>
            <a:ext cx="3836565" cy="9802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8" name="Прямая соединительная линия 127"/>
          <p:cNvCxnSpPr/>
          <p:nvPr/>
        </p:nvCxnSpPr>
        <p:spPr>
          <a:xfrm flipV="1">
            <a:off x="1272505" y="5230244"/>
            <a:ext cx="2321277" cy="11955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869" y="100855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871026" y="133759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2133991" y="1336841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единительная линия 10"/>
          <p:cNvCxnSpPr>
            <a:stCxn id="46" idx="6"/>
          </p:cNvCxnSpPr>
          <p:nvPr/>
        </p:nvCxnSpPr>
        <p:spPr>
          <a:xfrm>
            <a:off x="978667" y="1391411"/>
            <a:ext cx="2634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332064" y="1514131"/>
            <a:ext cx="4100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376587" y="1446000"/>
                <a:ext cx="27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87" y="1446000"/>
                <a:ext cx="27701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17727" y="1005322"/>
                <a:ext cx="1734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27" y="1005322"/>
                <a:ext cx="173464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706586" y="1296589"/>
                <a:ext cx="387336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86" y="1296589"/>
                <a:ext cx="3873368" cy="61824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единительная линия 28"/>
          <p:cNvCxnSpPr/>
          <p:nvPr/>
        </p:nvCxnSpPr>
        <p:spPr>
          <a:xfrm>
            <a:off x="1870578" y="1385122"/>
            <a:ext cx="2634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91558" y="743712"/>
                <a:ext cx="277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58" y="743712"/>
                <a:ext cx="277017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Прямая со стрелкой 105"/>
          <p:cNvCxnSpPr/>
          <p:nvPr/>
        </p:nvCxnSpPr>
        <p:spPr>
          <a:xfrm flipH="1" flipV="1">
            <a:off x="1269022" y="5230244"/>
            <a:ext cx="6966" cy="194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V="1">
            <a:off x="752199" y="6425830"/>
            <a:ext cx="3201313" cy="27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953512" y="6148788"/>
                <a:ext cx="289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12" y="6148788"/>
                <a:ext cx="289109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23649" y="5072330"/>
                <a:ext cx="615746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𝑥</m:t>
                      </m:r>
                      <m:r>
                        <a:rPr lang="en-US" i="1" dirty="0" err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49" y="5072330"/>
                <a:ext cx="615746" cy="6335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588925" y="3022244"/>
                <a:ext cx="1141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25" y="3022244"/>
                <a:ext cx="1141723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4661671" y="3391576"/>
            <a:ext cx="38884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            - Реактивное сопротивление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88925" y="3389177"/>
                <a:ext cx="821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25" y="3389177"/>
                <a:ext cx="821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4661671" y="3900356"/>
            <a:ext cx="38884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            </a:t>
            </a:r>
            <a:r>
              <a:rPr lang="en-US" dirty="0" smtClean="0"/>
              <a:t>     </a:t>
            </a:r>
            <a:r>
              <a:rPr lang="ru-RU" dirty="0" smtClean="0"/>
              <a:t>- Реактивная проводимость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4661671" y="3925603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1/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ru-RU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71" y="3925603"/>
                <a:ext cx="1044773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4661671" y="4689441"/>
                <a:ext cx="4317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sin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𝑈𝐼𝑠𝑖𝑛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71" y="4689441"/>
                <a:ext cx="4317849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Группа 47"/>
          <p:cNvGrpSpPr/>
          <p:nvPr/>
        </p:nvGrpSpPr>
        <p:grpSpPr>
          <a:xfrm>
            <a:off x="1223408" y="1233873"/>
            <a:ext cx="648072" cy="288032"/>
            <a:chOff x="6009192" y="3049765"/>
            <a:chExt cx="648072" cy="288032"/>
          </a:xfrm>
        </p:grpSpPr>
        <p:sp>
          <p:nvSpPr>
            <p:cNvPr id="49" name="Дуга 48"/>
            <p:cNvSpPr/>
            <p:nvPr/>
          </p:nvSpPr>
          <p:spPr>
            <a:xfrm>
              <a:off x="6009192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Дуга 49"/>
            <p:cNvSpPr/>
            <p:nvPr/>
          </p:nvSpPr>
          <p:spPr>
            <a:xfrm>
              <a:off x="6225216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1" name="Дуга 50"/>
            <p:cNvSpPr/>
            <p:nvPr/>
          </p:nvSpPr>
          <p:spPr>
            <a:xfrm>
              <a:off x="6441240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Тригонометрический расчёт цепей синусоидального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43389" y="957020"/>
            <a:ext cx="3836565" cy="4830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85487" y="791362"/>
                <a:ext cx="27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7" y="791362"/>
                <a:ext cx="27701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Группа 57"/>
          <p:cNvGrpSpPr/>
          <p:nvPr/>
        </p:nvGrpSpPr>
        <p:grpSpPr>
          <a:xfrm>
            <a:off x="752199" y="1081935"/>
            <a:ext cx="412182" cy="144016"/>
            <a:chOff x="755576" y="1494076"/>
            <a:chExt cx="412182" cy="144016"/>
          </a:xfrm>
        </p:grpSpPr>
        <p:cxnSp>
          <p:nvCxnSpPr>
            <p:cNvPr id="59" name="Прямая соединительная линия 58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Равнобедренный треугольник 60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576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Группа 29"/>
          <p:cNvGrpSpPr/>
          <p:nvPr/>
        </p:nvGrpSpPr>
        <p:grpSpPr>
          <a:xfrm>
            <a:off x="1445005" y="1296482"/>
            <a:ext cx="6398005" cy="3572807"/>
            <a:chOff x="713995" y="934402"/>
            <a:chExt cx="7592816" cy="4649602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1587581" y="1277302"/>
              <a:ext cx="0" cy="43067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1238705" y="3423734"/>
              <a:ext cx="706810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Прямоугольник 5"/>
                <p:cNvSpPr/>
                <p:nvPr/>
              </p:nvSpPr>
              <p:spPr>
                <a:xfrm>
                  <a:off x="713995" y="4640344"/>
                  <a:ext cx="920380" cy="47000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−90</m:t>
                            </m:r>
                          </m:e>
                          <m:sup>
                            <m:r>
                              <a:rPr lang="ru-RU" sz="24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oMath>
                    </m:oMathPara>
                  </a14:m>
                  <a:endParaRPr lang="ru-RU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Прямоугольник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95" y="4640344"/>
                  <a:ext cx="920380" cy="47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24" r="-787" b="-322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Прямоугольник 6"/>
                <p:cNvSpPr/>
                <p:nvPr/>
              </p:nvSpPr>
              <p:spPr>
                <a:xfrm>
                  <a:off x="943225" y="1764983"/>
                  <a:ext cx="691150" cy="470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oMath>
                    </m:oMathPara>
                  </a14:m>
                  <a:endParaRPr lang="ru-RU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Прямоугольник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225" y="1764983"/>
                  <a:ext cx="691150" cy="47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684" b="-3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07684" y="934402"/>
                  <a:ext cx="3331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84" y="934402"/>
                  <a:ext cx="33310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407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808326" y="3434463"/>
                  <a:ext cx="35093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8326" y="3434463"/>
                  <a:ext cx="350930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Прямоугольник 13"/>
                <p:cNvSpPr/>
                <p:nvPr/>
              </p:nvSpPr>
              <p:spPr>
                <a:xfrm>
                  <a:off x="4192719" y="3603740"/>
                  <a:ext cx="69487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4" name="Прямоугольник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2719" y="3603740"/>
                  <a:ext cx="694870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Прямая соединительная линия 14"/>
            <p:cNvCxnSpPr/>
            <p:nvPr/>
          </p:nvCxnSpPr>
          <p:spPr>
            <a:xfrm rot="5400000" flipH="1">
              <a:off x="4392659" y="3434463"/>
              <a:ext cx="19772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" name="Диаграмма 28"/>
                <p:cNvGraphicFramePr/>
                <p:nvPr>
                  <p:extLst/>
                </p:nvPr>
              </p:nvGraphicFramePr>
              <p:xfrm>
                <a:off x="1443520" y="1398653"/>
                <a:ext cx="6096000" cy="4064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</mc:Choice>
          <mc:Fallback xmlns="">
            <p:graphicFrame>
              <p:nvGraphicFramePr>
                <p:cNvPr id="29" name="Диаграмма 28"/>
                <p:cNvGraphicFramePr/>
                <p:nvPr>
                  <p:extLst/>
                </p:nvPr>
              </p:nvGraphicFramePr>
              <p:xfrm>
                <a:off x="1443520" y="1398653"/>
                <a:ext cx="6096000" cy="4064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-108520" y="0"/>
            <a:ext cx="9505056" cy="95410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Частотные характеристики и резонансные кривые</a:t>
            </a: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  <a:cs typeface="GreekC" pitchFamily="2" charset="0"/>
              </a:rPr>
              <a:t>резонансного контура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102394" y="5322759"/>
                <a:ext cx="3083228" cy="9806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394" y="5322759"/>
                <a:ext cx="3083228" cy="9806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974772" y="2043138"/>
                <a:ext cx="3083228" cy="9806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772" y="2043138"/>
                <a:ext cx="3083228" cy="980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08520" y="0"/>
            <a:ext cx="9505056" cy="95410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Частотные характеристики и резонансные кривые</a:t>
            </a: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  <a:cs typeface="GreekC" pitchFamily="2" charset="0"/>
              </a:rPr>
              <a:t>резонансного контура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0" y="954107"/>
            <a:ext cx="6578163" cy="3281917"/>
            <a:chOff x="798197" y="938212"/>
            <a:chExt cx="8503469" cy="464960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1671783" y="1281112"/>
              <a:ext cx="0" cy="43067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238705" y="3423734"/>
              <a:ext cx="706810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566365" y="4856294"/>
              <a:ext cx="6805158" cy="0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566365" y="1968314"/>
              <a:ext cx="6805158" cy="0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4576763" y="1768793"/>
              <a:ext cx="0" cy="3276599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Прямоугольник 13"/>
                <p:cNvSpPr/>
                <p:nvPr/>
              </p:nvSpPr>
              <p:spPr>
                <a:xfrm>
                  <a:off x="798197" y="4644154"/>
                  <a:ext cx="920380" cy="47000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−90</m:t>
                            </m:r>
                          </m:e>
                          <m:sup>
                            <m:r>
                              <a:rPr lang="ru-RU" sz="24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oMath>
                    </m:oMathPara>
                  </a14:m>
                  <a:endParaRPr lang="ru-RU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4" name="Прямоугольник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197" y="4644154"/>
                  <a:ext cx="920380" cy="4700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256" r="-5128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Прямоугольник 14"/>
                <p:cNvSpPr/>
                <p:nvPr/>
              </p:nvSpPr>
              <p:spPr>
                <a:xfrm>
                  <a:off x="1027427" y="1768793"/>
                  <a:ext cx="691150" cy="470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oMath>
                    </m:oMathPara>
                  </a14:m>
                  <a:endParaRPr lang="ru-RU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5" name="Прямоугольник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27" y="1768793"/>
                  <a:ext cx="691150" cy="4700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318" r="-2273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Прямоугольник 15"/>
                <p:cNvSpPr/>
                <p:nvPr/>
              </p:nvSpPr>
              <p:spPr>
                <a:xfrm>
                  <a:off x="1277093" y="2886449"/>
                  <a:ext cx="521232" cy="470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oMath>
                    </m:oMathPara>
                  </a14:m>
                  <a:endParaRPr lang="ru-RU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" name="Прямоугольник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093" y="2886449"/>
                  <a:ext cx="521232" cy="4700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b="-4181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91886" y="938212"/>
                  <a:ext cx="3331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886" y="938212"/>
                  <a:ext cx="333104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673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Полилиния 17"/>
            <p:cNvSpPr/>
            <p:nvPr/>
          </p:nvSpPr>
          <p:spPr>
            <a:xfrm>
              <a:off x="1820451" y="3399472"/>
              <a:ext cx="2748693" cy="1384265"/>
            </a:xfrm>
            <a:custGeom>
              <a:avLst/>
              <a:gdLst>
                <a:gd name="connsiteX0" fmla="*/ 0 w 2705100"/>
                <a:gd name="connsiteY0" fmla="*/ 1264920 h 1264920"/>
                <a:gd name="connsiteX1" fmla="*/ 2209800 w 2705100"/>
                <a:gd name="connsiteY1" fmla="*/ 1005840 h 1264920"/>
                <a:gd name="connsiteX2" fmla="*/ 2705100 w 2705100"/>
                <a:gd name="connsiteY2" fmla="*/ 0 h 126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5100" h="1264920">
                  <a:moveTo>
                    <a:pt x="0" y="1264920"/>
                  </a:moveTo>
                  <a:cubicBezTo>
                    <a:pt x="879475" y="1240790"/>
                    <a:pt x="1758950" y="1216660"/>
                    <a:pt x="2209800" y="1005840"/>
                  </a:cubicBezTo>
                  <a:cubicBezTo>
                    <a:pt x="2660650" y="795020"/>
                    <a:pt x="2594610" y="231140"/>
                    <a:pt x="2705100" y="0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олилиния 18"/>
            <p:cNvSpPr/>
            <p:nvPr/>
          </p:nvSpPr>
          <p:spPr>
            <a:xfrm flipH="1" flipV="1">
              <a:off x="4569142" y="2065405"/>
              <a:ext cx="3737668" cy="1359733"/>
            </a:xfrm>
            <a:custGeom>
              <a:avLst/>
              <a:gdLst>
                <a:gd name="connsiteX0" fmla="*/ 0 w 2705100"/>
                <a:gd name="connsiteY0" fmla="*/ 1264920 h 1264920"/>
                <a:gd name="connsiteX1" fmla="*/ 2209800 w 2705100"/>
                <a:gd name="connsiteY1" fmla="*/ 1005840 h 1264920"/>
                <a:gd name="connsiteX2" fmla="*/ 2705100 w 2705100"/>
                <a:gd name="connsiteY2" fmla="*/ 0 h 126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5100" h="1264920">
                  <a:moveTo>
                    <a:pt x="0" y="1264920"/>
                  </a:moveTo>
                  <a:cubicBezTo>
                    <a:pt x="879475" y="1240790"/>
                    <a:pt x="1758950" y="1216660"/>
                    <a:pt x="2209800" y="1005840"/>
                  </a:cubicBezTo>
                  <a:cubicBezTo>
                    <a:pt x="2660650" y="795020"/>
                    <a:pt x="2594610" y="231140"/>
                    <a:pt x="2705100" y="0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4495324" y="1831467"/>
              <a:ext cx="1370170" cy="654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Q=100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445342" y="1772960"/>
              <a:ext cx="8563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</a:t>
              </a:r>
              <a:endParaRPr lang="ru-RU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481033" y="2549729"/>
              <a:ext cx="7008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</a:t>
              </a:r>
              <a:endParaRPr lang="ru-RU" sz="2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201691" y="2906525"/>
              <a:ext cx="34015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624120" y="3349471"/>
              <a:ext cx="4347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824523" y="5014194"/>
            <a:ext cx="7550356" cy="877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2380" y="5270427"/>
                <a:ext cx="8064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Величина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характеризует остроту резонансной кривой.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80" y="5270427"/>
                <a:ext cx="806489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лилиния 2"/>
          <p:cNvSpPr/>
          <p:nvPr/>
        </p:nvSpPr>
        <p:spPr>
          <a:xfrm>
            <a:off x="780186" y="2697480"/>
            <a:ext cx="2138273" cy="888727"/>
          </a:xfrm>
          <a:custGeom>
            <a:avLst/>
            <a:gdLst>
              <a:gd name="connsiteX0" fmla="*/ 2141220 w 2141220"/>
              <a:gd name="connsiteY0" fmla="*/ 0 h 846701"/>
              <a:gd name="connsiteX1" fmla="*/ 1264920 w 2141220"/>
              <a:gd name="connsiteY1" fmla="*/ 685800 h 846701"/>
              <a:gd name="connsiteX2" fmla="*/ 0 w 2141220"/>
              <a:gd name="connsiteY2" fmla="*/ 845820 h 84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1220" h="846701">
                <a:moveTo>
                  <a:pt x="2141220" y="0"/>
                </a:moveTo>
                <a:cubicBezTo>
                  <a:pt x="1881505" y="272415"/>
                  <a:pt x="1621790" y="544830"/>
                  <a:pt x="1264920" y="685800"/>
                </a:cubicBezTo>
                <a:cubicBezTo>
                  <a:pt x="908050" y="826770"/>
                  <a:pt x="134620" y="852170"/>
                  <a:pt x="0" y="8458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/>
          <p:cNvSpPr/>
          <p:nvPr/>
        </p:nvSpPr>
        <p:spPr>
          <a:xfrm rot="10631934">
            <a:off x="2890591" y="1876074"/>
            <a:ext cx="2900436" cy="788299"/>
          </a:xfrm>
          <a:custGeom>
            <a:avLst/>
            <a:gdLst>
              <a:gd name="connsiteX0" fmla="*/ 2141220 w 2141220"/>
              <a:gd name="connsiteY0" fmla="*/ 0 h 846701"/>
              <a:gd name="connsiteX1" fmla="*/ 1264920 w 2141220"/>
              <a:gd name="connsiteY1" fmla="*/ 685800 h 846701"/>
              <a:gd name="connsiteX2" fmla="*/ 0 w 2141220"/>
              <a:gd name="connsiteY2" fmla="*/ 845820 h 84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1220" h="846701">
                <a:moveTo>
                  <a:pt x="2141220" y="0"/>
                </a:moveTo>
                <a:cubicBezTo>
                  <a:pt x="1881505" y="272415"/>
                  <a:pt x="1621790" y="544830"/>
                  <a:pt x="1264920" y="685800"/>
                </a:cubicBezTo>
                <a:cubicBezTo>
                  <a:pt x="908050" y="826770"/>
                  <a:pt x="134620" y="852170"/>
                  <a:pt x="0" y="8458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олилиния 69"/>
          <p:cNvSpPr/>
          <p:nvPr/>
        </p:nvSpPr>
        <p:spPr>
          <a:xfrm>
            <a:off x="2941256" y="2002832"/>
            <a:ext cx="2824016" cy="668123"/>
          </a:xfrm>
          <a:custGeom>
            <a:avLst/>
            <a:gdLst>
              <a:gd name="connsiteX0" fmla="*/ 0 w 2240280"/>
              <a:gd name="connsiteY0" fmla="*/ 601980 h 601980"/>
              <a:gd name="connsiteX1" fmla="*/ 1005840 w 2240280"/>
              <a:gd name="connsiteY1" fmla="*/ 137160 h 601980"/>
              <a:gd name="connsiteX2" fmla="*/ 2240280 w 2240280"/>
              <a:gd name="connsiteY2" fmla="*/ 0 h 60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0280" h="601980">
                <a:moveTo>
                  <a:pt x="0" y="601980"/>
                </a:moveTo>
                <a:cubicBezTo>
                  <a:pt x="316230" y="419735"/>
                  <a:pt x="632460" y="237490"/>
                  <a:pt x="1005840" y="137160"/>
                </a:cubicBezTo>
                <a:cubicBezTo>
                  <a:pt x="1379220" y="36830"/>
                  <a:pt x="1985010" y="22860"/>
                  <a:pt x="224028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олилиния 70"/>
          <p:cNvSpPr/>
          <p:nvPr/>
        </p:nvSpPr>
        <p:spPr>
          <a:xfrm rot="10437682">
            <a:off x="747161" y="2809835"/>
            <a:ext cx="2226961" cy="599443"/>
          </a:xfrm>
          <a:custGeom>
            <a:avLst/>
            <a:gdLst>
              <a:gd name="connsiteX0" fmla="*/ 0 w 2240280"/>
              <a:gd name="connsiteY0" fmla="*/ 601980 h 601980"/>
              <a:gd name="connsiteX1" fmla="*/ 1005840 w 2240280"/>
              <a:gd name="connsiteY1" fmla="*/ 137160 h 601980"/>
              <a:gd name="connsiteX2" fmla="*/ 2240280 w 2240280"/>
              <a:gd name="connsiteY2" fmla="*/ 0 h 60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0280" h="601980">
                <a:moveTo>
                  <a:pt x="0" y="601980"/>
                </a:moveTo>
                <a:cubicBezTo>
                  <a:pt x="316230" y="419735"/>
                  <a:pt x="632460" y="237490"/>
                  <a:pt x="1005840" y="137160"/>
                </a:cubicBezTo>
                <a:cubicBezTo>
                  <a:pt x="1379220" y="36830"/>
                  <a:pt x="1985010" y="22860"/>
                  <a:pt x="224028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53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95410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Частотные характеристики и резонансные кривые</a:t>
            </a: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  <a:cs typeface="GreekC" pitchFamily="2" charset="0"/>
              </a:rPr>
              <a:t>резонансного контура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507695" y="4136618"/>
                <a:ext cx="3083228" cy="9806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95" y="4136618"/>
                <a:ext cx="3083228" cy="9806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6601134" y="5036212"/>
            <a:ext cx="3383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823576" y="3259830"/>
            <a:ext cx="4319464" cy="877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4652554" y="3513558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Модуль полного сопротивления цепи: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54" y="3513558"/>
                <a:ext cx="4572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Группа 27"/>
          <p:cNvGrpSpPr/>
          <p:nvPr/>
        </p:nvGrpSpPr>
        <p:grpSpPr>
          <a:xfrm>
            <a:off x="1" y="1036084"/>
            <a:ext cx="4624038" cy="4290241"/>
            <a:chOff x="273521" y="620322"/>
            <a:chExt cx="6131874" cy="5689230"/>
          </a:xfrm>
        </p:grpSpPr>
        <p:sp>
          <p:nvSpPr>
            <p:cNvPr id="29" name="Полилиния 28"/>
            <p:cNvSpPr/>
            <p:nvPr/>
          </p:nvSpPr>
          <p:spPr>
            <a:xfrm>
              <a:off x="2598509" y="702885"/>
              <a:ext cx="1190422" cy="4296886"/>
            </a:xfrm>
            <a:custGeom>
              <a:avLst/>
              <a:gdLst>
                <a:gd name="connsiteX0" fmla="*/ 0 w 1443990"/>
                <a:gd name="connsiteY0" fmla="*/ 22860 h 2868937"/>
                <a:gd name="connsiteX1" fmla="*/ 735330 w 1443990"/>
                <a:gd name="connsiteY1" fmla="*/ 2868930 h 2868937"/>
                <a:gd name="connsiteX2" fmla="*/ 1443990 w 1443990"/>
                <a:gd name="connsiteY2" fmla="*/ 0 h 286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3990" h="2868937">
                  <a:moveTo>
                    <a:pt x="0" y="22860"/>
                  </a:moveTo>
                  <a:cubicBezTo>
                    <a:pt x="247332" y="1447800"/>
                    <a:pt x="494665" y="2872740"/>
                    <a:pt x="735330" y="2868930"/>
                  </a:cubicBezTo>
                  <a:cubicBezTo>
                    <a:pt x="975995" y="2865120"/>
                    <a:pt x="1304925" y="469900"/>
                    <a:pt x="1443990" y="0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809854" y="687742"/>
              <a:ext cx="0" cy="50402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578464" y="5728039"/>
              <a:ext cx="582693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Прямоугольник 31"/>
            <p:cNvSpPr/>
            <p:nvPr/>
          </p:nvSpPr>
          <p:spPr>
            <a:xfrm>
              <a:off x="3053507" y="5728039"/>
              <a:ext cx="280426" cy="45873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78464" y="5728039"/>
              <a:ext cx="358394" cy="458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273521" y="5494409"/>
              <a:ext cx="280426" cy="45873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52718" y="4770405"/>
              <a:ext cx="280426" cy="458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9003" y="5819786"/>
                  <a:ext cx="226392" cy="4897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003" y="5819786"/>
                  <a:ext cx="226392" cy="4897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4286" r="-60714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90930" y="671917"/>
                  <a:ext cx="555409" cy="926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30" y="671917"/>
                  <a:ext cx="555409" cy="9269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Прямоугольник 38"/>
            <p:cNvSpPr/>
            <p:nvPr/>
          </p:nvSpPr>
          <p:spPr>
            <a:xfrm>
              <a:off x="431462" y="620322"/>
              <a:ext cx="244969" cy="612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3657618" y="899857"/>
              <a:ext cx="1445986" cy="612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Q=100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959153" y="1899649"/>
              <a:ext cx="705952" cy="458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</a:t>
              </a:r>
              <a:endParaRPr lang="ru-RU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5735711" y="3378667"/>
              <a:ext cx="577765" cy="458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</a:t>
              </a:r>
              <a:endParaRPr lang="ru-RU" sz="2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3" name="Группа 42"/>
            <p:cNvGrpSpPr/>
            <p:nvPr/>
          </p:nvGrpSpPr>
          <p:grpSpPr>
            <a:xfrm>
              <a:off x="978323" y="1075224"/>
              <a:ext cx="5317702" cy="3930652"/>
              <a:chOff x="978323" y="1075224"/>
              <a:chExt cx="5317702" cy="3930652"/>
            </a:xfrm>
          </p:grpSpPr>
          <p:sp>
            <p:nvSpPr>
              <p:cNvPr id="45" name="Полилиния 44"/>
              <p:cNvSpPr/>
              <p:nvPr/>
            </p:nvSpPr>
            <p:spPr>
              <a:xfrm>
                <a:off x="978323" y="1075224"/>
                <a:ext cx="4296708" cy="3930652"/>
              </a:xfrm>
              <a:custGeom>
                <a:avLst/>
                <a:gdLst>
                  <a:gd name="connsiteX0" fmla="*/ 5002 w 4296708"/>
                  <a:gd name="connsiteY0" fmla="*/ 0 h 3930652"/>
                  <a:gd name="connsiteX1" fmla="*/ 349625 w 4296708"/>
                  <a:gd name="connsiteY1" fmla="*/ 3064848 h 3930652"/>
                  <a:gd name="connsiteX2" fmla="*/ 2233564 w 4296708"/>
                  <a:gd name="connsiteY2" fmla="*/ 3928704 h 3930652"/>
                  <a:gd name="connsiteX3" fmla="*/ 4296708 w 4296708"/>
                  <a:gd name="connsiteY3" fmla="*/ 3253242 h 393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6708" h="3930652">
                    <a:moveTo>
                      <a:pt x="5002" y="0"/>
                    </a:moveTo>
                    <a:cubicBezTo>
                      <a:pt x="-8400" y="1205032"/>
                      <a:pt x="-21802" y="2410064"/>
                      <a:pt x="349625" y="3064848"/>
                    </a:cubicBezTo>
                    <a:cubicBezTo>
                      <a:pt x="721052" y="3719632"/>
                      <a:pt x="1575717" y="3897305"/>
                      <a:pt x="2233564" y="3928704"/>
                    </a:cubicBezTo>
                    <a:cubicBezTo>
                      <a:pt x="2891411" y="3960103"/>
                      <a:pt x="3594059" y="3606672"/>
                      <a:pt x="4296708" y="3253242"/>
                    </a:cubicBezTo>
                  </a:path>
                </a:pathLst>
              </a:custGeom>
              <a:ln w="254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олилиния 45"/>
              <p:cNvSpPr/>
              <p:nvPr/>
            </p:nvSpPr>
            <p:spPr>
              <a:xfrm>
                <a:off x="5205413" y="3810000"/>
                <a:ext cx="1090612" cy="552450"/>
              </a:xfrm>
              <a:custGeom>
                <a:avLst/>
                <a:gdLst>
                  <a:gd name="connsiteX0" fmla="*/ 0 w 1090612"/>
                  <a:gd name="connsiteY0" fmla="*/ 552450 h 552450"/>
                  <a:gd name="connsiteX1" fmla="*/ 1090612 w 1090612"/>
                  <a:gd name="connsiteY1" fmla="*/ 0 h 552450"/>
                  <a:gd name="connsiteX2" fmla="*/ 1090612 w 1090612"/>
                  <a:gd name="connsiteY2" fmla="*/ 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0612" h="552450">
                    <a:moveTo>
                      <a:pt x="0" y="552450"/>
                    </a:moveTo>
                    <a:lnTo>
                      <a:pt x="1090612" y="0"/>
                    </a:lnTo>
                    <a:lnTo>
                      <a:pt x="1090612" y="0"/>
                    </a:lnTo>
                  </a:path>
                </a:pathLst>
              </a:custGeom>
              <a:ln w="254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4" name="Полилиния 43"/>
            <p:cNvSpPr/>
            <p:nvPr/>
          </p:nvSpPr>
          <p:spPr>
            <a:xfrm>
              <a:off x="1727886" y="1365496"/>
              <a:ext cx="4162425" cy="3634276"/>
            </a:xfrm>
            <a:custGeom>
              <a:avLst/>
              <a:gdLst>
                <a:gd name="connsiteX0" fmla="*/ 0 w 4162425"/>
                <a:gd name="connsiteY0" fmla="*/ 0 h 3634276"/>
                <a:gd name="connsiteX1" fmla="*/ 709612 w 4162425"/>
                <a:gd name="connsiteY1" fmla="*/ 2676525 h 3634276"/>
                <a:gd name="connsiteX2" fmla="*/ 1576387 w 4162425"/>
                <a:gd name="connsiteY2" fmla="*/ 3619500 h 3634276"/>
                <a:gd name="connsiteX3" fmla="*/ 2795587 w 4162425"/>
                <a:gd name="connsiteY3" fmla="*/ 2062163 h 3634276"/>
                <a:gd name="connsiteX4" fmla="*/ 3629025 w 4162425"/>
                <a:gd name="connsiteY4" fmla="*/ 1176338 h 3634276"/>
                <a:gd name="connsiteX5" fmla="*/ 4162425 w 4162425"/>
                <a:gd name="connsiteY5" fmla="*/ 895350 h 36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2425" h="3634276">
                  <a:moveTo>
                    <a:pt x="0" y="0"/>
                  </a:moveTo>
                  <a:cubicBezTo>
                    <a:pt x="223440" y="1036637"/>
                    <a:pt x="446881" y="2073275"/>
                    <a:pt x="709612" y="2676525"/>
                  </a:cubicBezTo>
                  <a:cubicBezTo>
                    <a:pt x="972343" y="3279775"/>
                    <a:pt x="1228725" y="3721894"/>
                    <a:pt x="1576387" y="3619500"/>
                  </a:cubicBezTo>
                  <a:cubicBezTo>
                    <a:pt x="1924050" y="3517106"/>
                    <a:pt x="2453481" y="2469357"/>
                    <a:pt x="2795587" y="2062163"/>
                  </a:cubicBezTo>
                  <a:cubicBezTo>
                    <a:pt x="3137693" y="1654969"/>
                    <a:pt x="3401219" y="1370807"/>
                    <a:pt x="3629025" y="1176338"/>
                  </a:cubicBezTo>
                  <a:cubicBezTo>
                    <a:pt x="3856831" y="981869"/>
                    <a:pt x="4009628" y="938609"/>
                    <a:pt x="4162425" y="8953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2" name="Прямая соединительная линия 11"/>
          <p:cNvCxnSpPr>
            <a:stCxn id="32" idx="0"/>
          </p:cNvCxnSpPr>
          <p:nvPr/>
        </p:nvCxnSpPr>
        <p:spPr>
          <a:xfrm flipV="1">
            <a:off x="2202120" y="1146879"/>
            <a:ext cx="8289" cy="374092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343795" y="4338621"/>
            <a:ext cx="1491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33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/>
          <p:cNvSpPr/>
          <p:nvPr/>
        </p:nvSpPr>
        <p:spPr>
          <a:xfrm>
            <a:off x="193237" y="3693993"/>
            <a:ext cx="8771299" cy="30801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Добротность при подключении нагрузки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7896" y="768683"/>
            <a:ext cx="8936641" cy="1029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93238" y="816361"/>
            <a:ext cx="870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 радиотехнических устройствах к одному из реактивных элементов колебательного контура, например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е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мкости, подключается нагрузка в виде сопротивления. </a:t>
            </a:r>
            <a:r>
              <a:rPr lang="ru-R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Вследствие этого возрастают потери и уменьшается добротность. </a:t>
            </a:r>
            <a:endParaRPr lang="ru-RU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522480" y="1633502"/>
            <a:ext cx="3553770" cy="1931927"/>
            <a:chOff x="299334" y="1184835"/>
            <a:chExt cx="5023905" cy="2731132"/>
          </a:xfrm>
        </p:grpSpPr>
        <p:cxnSp>
          <p:nvCxnSpPr>
            <p:cNvPr id="61" name="Прямая соединительная линия 60"/>
            <p:cNvCxnSpPr/>
            <p:nvPr/>
          </p:nvCxnSpPr>
          <p:spPr>
            <a:xfrm>
              <a:off x="4319305" y="2958589"/>
              <a:ext cx="0" cy="8938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082862" y="1184835"/>
                  <a:ext cx="630258" cy="7396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ru-RU" sz="7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862" y="1184835"/>
                  <a:ext cx="630258" cy="7396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Прямая соединительная линия 62"/>
            <p:cNvCxnSpPr/>
            <p:nvPr/>
          </p:nvCxnSpPr>
          <p:spPr>
            <a:xfrm flipH="1">
              <a:off x="353157" y="3852463"/>
              <a:ext cx="48624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Дуга 63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5" name="Дуга 64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6" name="Дуга 65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7" name="Прямая соединительная линия 66"/>
            <p:cNvCxnSpPr>
              <a:endCxn id="66" idx="2"/>
            </p:cNvCxnSpPr>
            <p:nvPr/>
          </p:nvCxnSpPr>
          <p:spPr>
            <a:xfrm flipH="1">
              <a:off x="3192790" y="1974612"/>
              <a:ext cx="202280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64" idx="0"/>
            </p:cNvCxnSpPr>
            <p:nvPr/>
          </p:nvCxnSpPr>
          <p:spPr>
            <a:xfrm flipH="1">
              <a:off x="358865" y="1972848"/>
              <a:ext cx="2185862" cy="71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Прямоугольник 68"/>
            <p:cNvSpPr/>
            <p:nvPr/>
          </p:nvSpPr>
          <p:spPr>
            <a:xfrm rot="5400000">
              <a:off x="1257851" y="1519914"/>
              <a:ext cx="215282" cy="861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70" name="Прямая соединительная линия 69"/>
            <p:cNvCxnSpPr/>
            <p:nvPr/>
          </p:nvCxnSpPr>
          <p:spPr>
            <a:xfrm>
              <a:off x="4103281" y="2958589"/>
              <a:ext cx="4349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4312830" y="1979982"/>
              <a:ext cx="1" cy="8345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>
              <a:off x="4103281" y="2814573"/>
              <a:ext cx="4349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Овал 72"/>
            <p:cNvSpPr/>
            <p:nvPr/>
          </p:nvSpPr>
          <p:spPr>
            <a:xfrm>
              <a:off x="305044" y="1919027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094570" y="1294444"/>
                  <a:ext cx="656728" cy="7396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ru-RU" sz="7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4570" y="1294444"/>
                  <a:ext cx="656728" cy="73966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297946" y="2427918"/>
                  <a:ext cx="548548" cy="64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3600" b="0" i="1" dirty="0" smtClean="0">
                            <a:latin typeface="Cambria Math"/>
                          </a:rPr>
                          <m:t>С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946" y="2427918"/>
                  <a:ext cx="548548" cy="646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8000" b="-362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Овал 185"/>
            <p:cNvSpPr/>
            <p:nvPr/>
          </p:nvSpPr>
          <p:spPr>
            <a:xfrm>
              <a:off x="299334" y="3798642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7" name="Прямая соединительная линия 186"/>
            <p:cNvCxnSpPr/>
            <p:nvPr/>
          </p:nvCxnSpPr>
          <p:spPr>
            <a:xfrm flipV="1">
              <a:off x="5215598" y="1949696"/>
              <a:ext cx="0" cy="19027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Прямоугольник 187"/>
            <p:cNvSpPr/>
            <p:nvPr/>
          </p:nvSpPr>
          <p:spPr>
            <a:xfrm rot="10800000">
              <a:off x="5107956" y="2588367"/>
              <a:ext cx="215283" cy="861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0" name="Овал 169"/>
            <p:cNvSpPr/>
            <p:nvPr/>
          </p:nvSpPr>
          <p:spPr>
            <a:xfrm>
              <a:off x="4259010" y="1929679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5" name="Овал 194"/>
            <p:cNvSpPr/>
            <p:nvPr/>
          </p:nvSpPr>
          <p:spPr>
            <a:xfrm>
              <a:off x="4259010" y="3808326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07" name="Овал 106"/>
          <p:cNvSpPr/>
          <p:nvPr/>
        </p:nvSpPr>
        <p:spPr>
          <a:xfrm>
            <a:off x="296494" y="2586325"/>
            <a:ext cx="479343" cy="479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8" name="Прямая со стрелкой 107"/>
          <p:cNvCxnSpPr/>
          <p:nvPr/>
        </p:nvCxnSpPr>
        <p:spPr>
          <a:xfrm rot="10800000">
            <a:off x="536166" y="2594594"/>
            <a:ext cx="0" cy="477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49985" y="2629551"/>
                <a:ext cx="5954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5" y="2629551"/>
                <a:ext cx="595419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821062" y="2477550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2" y="2477550"/>
                <a:ext cx="315805" cy="4659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Прямая соединительная линия 110"/>
          <p:cNvCxnSpPr>
            <a:endCxn id="73" idx="3"/>
          </p:cNvCxnSpPr>
          <p:nvPr/>
        </p:nvCxnSpPr>
        <p:spPr>
          <a:xfrm flipH="1" flipV="1">
            <a:off x="537670" y="2217840"/>
            <a:ext cx="2035" cy="3603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H="1" flipV="1">
            <a:off x="536165" y="3064150"/>
            <a:ext cx="3540" cy="461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Прямоугольник 189"/>
              <p:cNvSpPr/>
              <p:nvPr/>
            </p:nvSpPr>
            <p:spPr>
              <a:xfrm>
                <a:off x="3582077" y="2616692"/>
                <a:ext cx="4941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0" name="Прямоугольник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77" y="2616692"/>
                <a:ext cx="494173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Box 209"/>
          <p:cNvSpPr txBox="1"/>
          <p:nvPr/>
        </p:nvSpPr>
        <p:spPr>
          <a:xfrm>
            <a:off x="296494" y="3677644"/>
            <a:ext cx="859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Для определения добротности нагруженного контура параллельное соединение преобразуем  в последовательное:</a:t>
            </a:r>
            <a:endParaRPr lang="ru-RU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Прямоугольник 211"/>
              <p:cNvSpPr/>
              <p:nvPr/>
            </p:nvSpPr>
            <p:spPr>
              <a:xfrm>
                <a:off x="1000059" y="4176125"/>
                <a:ext cx="2811091" cy="995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вн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н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н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12" name="Прямоугольник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59" y="4176125"/>
                <a:ext cx="2811091" cy="99508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Прямоугольник 212"/>
              <p:cNvSpPr/>
              <p:nvPr/>
            </p:nvSpPr>
            <p:spPr>
              <a:xfrm>
                <a:off x="4424872" y="4309501"/>
                <a:ext cx="2945743" cy="798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вн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н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13" name="Прямоугольник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72" y="4309501"/>
                <a:ext cx="2945743" cy="79868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Прямоугольник 216"/>
              <p:cNvSpPr/>
              <p:nvPr/>
            </p:nvSpPr>
            <p:spPr>
              <a:xfrm>
                <a:off x="1030027" y="5223158"/>
                <a:ext cx="14570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э</m:t>
                        </m:r>
                      </m:sub>
                    </m:sSub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э</m:t>
                        </m:r>
                      </m:sub>
                    </m:sSub>
                  </m:oMath>
                </a14:m>
                <a:endParaRPr lang="ru-RU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7" name="Прямоугольник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27" y="5223158"/>
                <a:ext cx="1457066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Прямоугольник 217"/>
              <p:cNvSpPr/>
              <p:nvPr/>
            </p:nvSpPr>
            <p:spPr>
              <a:xfrm>
                <a:off x="2708212" y="5229506"/>
                <a:ext cx="935000" cy="332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а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э</m:t>
                        </m:r>
                      </m:sub>
                    </m:sSub>
                  </m:oMath>
                </a14:m>
                <a:r>
                  <a:rPr lang="ru-RU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</a:t>
                </a:r>
                <a:endParaRPr lang="ru-RU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8" name="Прямоугольник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212" y="5229506"/>
                <a:ext cx="935000" cy="332912"/>
              </a:xfrm>
              <a:prstGeom prst="rect">
                <a:avLst/>
              </a:prstGeom>
              <a:blipFill rotWithShape="0">
                <a:blip r:embed="rId15"/>
                <a:stretch>
                  <a:fillRect r="-649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/>
          <p:cNvCxnSpPr/>
          <p:nvPr/>
        </p:nvCxnSpPr>
        <p:spPr>
          <a:xfrm>
            <a:off x="3828004" y="5417820"/>
            <a:ext cx="1109756" cy="10412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5081910" y="5209144"/>
                <a:ext cx="2134367" cy="679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н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910" y="5209144"/>
                <a:ext cx="2134367" cy="67986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Прямоугольник 219"/>
              <p:cNvSpPr/>
              <p:nvPr/>
            </p:nvSpPr>
            <p:spPr>
              <a:xfrm>
                <a:off x="2895450" y="5830673"/>
                <a:ext cx="2255874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н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н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0" name="Прямоугольник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450" y="5830673"/>
                <a:ext cx="2255874" cy="9106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5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Прямая соединительная линия 112"/>
          <p:cNvCxnSpPr>
            <a:stCxn id="111" idx="2"/>
          </p:cNvCxnSpPr>
          <p:nvPr/>
        </p:nvCxnSpPr>
        <p:spPr>
          <a:xfrm>
            <a:off x="1193797" y="3060334"/>
            <a:ext cx="12702" cy="1132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Прямоугольник 156"/>
          <p:cNvSpPr/>
          <p:nvPr/>
        </p:nvSpPr>
        <p:spPr>
          <a:xfrm>
            <a:off x="2847687" y="5446114"/>
            <a:ext cx="3053095" cy="13055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Прямоугольник 151"/>
          <p:cNvSpPr/>
          <p:nvPr/>
        </p:nvSpPr>
        <p:spPr>
          <a:xfrm>
            <a:off x="5545145" y="3791204"/>
            <a:ext cx="3546826" cy="1219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6050340" y="2316523"/>
            <a:ext cx="1565530" cy="427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Параллельный колебательный контур. Резонанс тока 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19099" y="1283825"/>
            <a:ext cx="1549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206499" y="1283825"/>
            <a:ext cx="0" cy="1219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1968498" y="1283825"/>
            <a:ext cx="1" cy="1378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968499" y="2774726"/>
            <a:ext cx="12700" cy="1391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31799" y="4166725"/>
            <a:ext cx="1549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137222" y="1616320"/>
            <a:ext cx="138553" cy="55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899222" y="1616320"/>
            <a:ext cx="138553" cy="55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1158564" y="1235890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1158564" y="4118790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 rot="16200000">
            <a:off x="1912413" y="2524957"/>
            <a:ext cx="112171" cy="387366"/>
            <a:chOff x="2622862" y="2344083"/>
            <a:chExt cx="112171" cy="387366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 rot="16200000">
              <a:off x="2429179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rot="16200000">
              <a:off x="2541350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62182" y="2569013"/>
                <a:ext cx="4683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</a:rPr>
                        <m:t>С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82" y="2569013"/>
                <a:ext cx="468397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9249" y="2565041"/>
                <a:ext cx="4645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49" y="2565041"/>
                <a:ext cx="46455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49103" y="1616320"/>
                <a:ext cx="557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" y="1616320"/>
                <a:ext cx="55739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Группа 44"/>
          <p:cNvGrpSpPr/>
          <p:nvPr/>
        </p:nvGrpSpPr>
        <p:grpSpPr>
          <a:xfrm>
            <a:off x="213008" y="1091874"/>
            <a:ext cx="412182" cy="144016"/>
            <a:chOff x="755576" y="1494076"/>
            <a:chExt cx="412182" cy="144016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Равнобедренный треугольник 46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073183" y="1616320"/>
                <a:ext cx="565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183" y="1616320"/>
                <a:ext cx="56566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Группа 49"/>
          <p:cNvGrpSpPr/>
          <p:nvPr/>
        </p:nvGrpSpPr>
        <p:grpSpPr>
          <a:xfrm rot="5400000">
            <a:off x="1128991" y="926331"/>
            <a:ext cx="412182" cy="144016"/>
            <a:chOff x="755576" y="1494076"/>
            <a:chExt cx="412182" cy="144016"/>
          </a:xfrm>
        </p:grpSpPr>
        <p:cxnSp>
          <p:nvCxnSpPr>
            <p:cNvPr id="51" name="Прямая соединительная линия 50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Равнобедренный треугольник 51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" name="Группа 52"/>
          <p:cNvGrpSpPr/>
          <p:nvPr/>
        </p:nvGrpSpPr>
        <p:grpSpPr>
          <a:xfrm rot="5400000">
            <a:off x="1836191" y="932193"/>
            <a:ext cx="412182" cy="144016"/>
            <a:chOff x="755576" y="1494076"/>
            <a:chExt cx="412182" cy="144016"/>
          </a:xfrm>
        </p:grpSpPr>
        <p:cxnSp>
          <p:nvCxnSpPr>
            <p:cNvPr id="54" name="Прямая соединительная линия 53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Равнобедренный треугольник 54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>
            <a:off x="563115" y="2372132"/>
            <a:ext cx="2" cy="588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7717" y="75159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7" y="751598"/>
                <a:ext cx="31861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58099" y="798110"/>
                <a:ext cx="41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99" y="798110"/>
                <a:ext cx="41671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042283" y="798110"/>
                <a:ext cx="430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283" y="798110"/>
                <a:ext cx="4308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094288" y="1167958"/>
                <a:ext cx="6160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равенство нулю входной реактивной проводимости</m:t>
                    </m:r>
                  </m:oMath>
                </a14:m>
                <a:r>
                  <a:rPr lang="ru-RU" dirty="0" smtClean="0"/>
                  <a:t>(</a:t>
                </a:r>
                <a:r>
                  <a:rPr lang="en-US" dirty="0" smtClean="0"/>
                  <a:t>b=0)</a:t>
                </a:r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288" y="1167958"/>
                <a:ext cx="616066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/>
          <p:cNvSpPr/>
          <p:nvPr/>
        </p:nvSpPr>
        <p:spPr>
          <a:xfrm>
            <a:off x="3176311" y="926632"/>
            <a:ext cx="3966210" cy="3202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094286" y="920770"/>
                <a:ext cx="41312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Условием резонанса токов является:</m:t>
                      </m:r>
                    </m:oMath>
                  </m:oMathPara>
                </a14:m>
                <a:endParaRPr lang="ru-RU" i="1" dirty="0">
                  <a:latin typeface="Cambria Math"/>
                </a:endParaRPr>
              </a:p>
              <a:p>
                <a:endParaRPr lang="ru-RU" i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286" y="920770"/>
                <a:ext cx="4131259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Прямоугольник 69"/>
          <p:cNvSpPr/>
          <p:nvPr/>
        </p:nvSpPr>
        <p:spPr>
          <a:xfrm>
            <a:off x="3195701" y="1491173"/>
            <a:ext cx="5896270" cy="461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18298" y="1616320"/>
                <a:ext cx="19435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𝑌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𝑔</m:t>
                      </m:r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𝑗𝑏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98" y="1616320"/>
                <a:ext cx="194354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единительная линия 86"/>
          <p:cNvCxnSpPr/>
          <p:nvPr/>
        </p:nvCxnSpPr>
        <p:spPr>
          <a:xfrm flipH="1" flipV="1">
            <a:off x="4230686" y="3375655"/>
            <a:ext cx="1" cy="137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0"/>
          </p:cNvCxnSpPr>
          <p:nvPr/>
        </p:nvCxnSpPr>
        <p:spPr>
          <a:xfrm flipH="1" flipV="1">
            <a:off x="4230172" y="2052477"/>
            <a:ext cx="1" cy="137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3835854" y="2229804"/>
            <a:ext cx="788638" cy="111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194946" y="2189911"/>
            <a:ext cx="70452" cy="70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Овал 79"/>
          <p:cNvSpPr/>
          <p:nvPr/>
        </p:nvSpPr>
        <p:spPr>
          <a:xfrm>
            <a:off x="4195461" y="3305203"/>
            <a:ext cx="70452" cy="70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3797493" y="2572425"/>
            <a:ext cx="101820" cy="407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485696" y="2628969"/>
                <a:ext cx="347420" cy="27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696" y="2628969"/>
                <a:ext cx="347420" cy="271415"/>
              </a:xfrm>
              <a:prstGeom prst="rect">
                <a:avLst/>
              </a:prstGeom>
              <a:blipFill rotWithShape="0">
                <a:blip r:embed="rId12"/>
                <a:stretch>
                  <a:fillRect r="-7018" b="-4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Прямоугольник 89"/>
          <p:cNvSpPr/>
          <p:nvPr/>
        </p:nvSpPr>
        <p:spPr>
          <a:xfrm>
            <a:off x="4567873" y="2572425"/>
            <a:ext cx="101820" cy="407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224033" y="2628969"/>
                <a:ext cx="386402" cy="309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33" y="2628969"/>
                <a:ext cx="386402" cy="309768"/>
              </a:xfrm>
              <a:prstGeom prst="rect">
                <a:avLst/>
              </a:prstGeom>
              <a:blipFill rotWithShape="0">
                <a:blip r:embed="rId1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Прямая соединительная линия 92"/>
          <p:cNvCxnSpPr/>
          <p:nvPr/>
        </p:nvCxnSpPr>
        <p:spPr>
          <a:xfrm flipH="1" flipV="1">
            <a:off x="5250438" y="3366321"/>
            <a:ext cx="1" cy="137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stCxn id="96" idx="0"/>
          </p:cNvCxnSpPr>
          <p:nvPr/>
        </p:nvCxnSpPr>
        <p:spPr>
          <a:xfrm flipH="1" flipV="1">
            <a:off x="5249923" y="2043143"/>
            <a:ext cx="1" cy="137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4855605" y="2220470"/>
            <a:ext cx="788638" cy="111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5214698" y="2180577"/>
            <a:ext cx="70452" cy="70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Овал 96"/>
          <p:cNvSpPr/>
          <p:nvPr/>
        </p:nvSpPr>
        <p:spPr>
          <a:xfrm>
            <a:off x="5215212" y="3295869"/>
            <a:ext cx="70452" cy="70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4817245" y="2563090"/>
            <a:ext cx="101820" cy="407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875919" y="2635688"/>
                <a:ext cx="351332" cy="27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919" y="2635688"/>
                <a:ext cx="351332" cy="271415"/>
              </a:xfrm>
              <a:prstGeom prst="rect">
                <a:avLst/>
              </a:prstGeom>
              <a:blipFill rotWithShape="0">
                <a:blip r:embed="rId14"/>
                <a:stretch>
                  <a:fillRect r="-8772" b="-4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Прямоугольник 99"/>
          <p:cNvSpPr/>
          <p:nvPr/>
        </p:nvSpPr>
        <p:spPr>
          <a:xfrm>
            <a:off x="5587624" y="2563090"/>
            <a:ext cx="101820" cy="407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652107" y="2626048"/>
                <a:ext cx="398233" cy="309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07" y="2626048"/>
                <a:ext cx="398233" cy="309768"/>
              </a:xfrm>
              <a:prstGeom prst="rect">
                <a:avLst/>
              </a:prstGeom>
              <a:blipFill rotWithShape="0">
                <a:blip r:embed="rId1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077289" y="2326585"/>
                <a:ext cx="1511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289" y="2326585"/>
                <a:ext cx="1511632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Прямоугольник 106"/>
          <p:cNvSpPr/>
          <p:nvPr/>
        </p:nvSpPr>
        <p:spPr>
          <a:xfrm>
            <a:off x="6050340" y="2771395"/>
            <a:ext cx="1565530" cy="427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111513" y="2781457"/>
                <a:ext cx="1461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513" y="2781457"/>
                <a:ext cx="1461169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Овал 108"/>
          <p:cNvSpPr/>
          <p:nvPr/>
        </p:nvSpPr>
        <p:spPr>
          <a:xfrm>
            <a:off x="4193909" y="3755978"/>
            <a:ext cx="70452" cy="70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2" name="Прямая соединительная линия 111"/>
          <p:cNvCxnSpPr>
            <a:stCxn id="109" idx="4"/>
          </p:cNvCxnSpPr>
          <p:nvPr/>
        </p:nvCxnSpPr>
        <p:spPr>
          <a:xfrm>
            <a:off x="4229135" y="3826430"/>
            <a:ext cx="0" cy="4058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flipV="1">
            <a:off x="4229135" y="4581850"/>
            <a:ext cx="0" cy="4291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Группа 34"/>
          <p:cNvGrpSpPr/>
          <p:nvPr/>
        </p:nvGrpSpPr>
        <p:grpSpPr>
          <a:xfrm rot="5400000">
            <a:off x="4032627" y="4329377"/>
            <a:ext cx="349578" cy="155368"/>
            <a:chOff x="2544719" y="1830596"/>
            <a:chExt cx="648072" cy="288032"/>
          </a:xfrm>
        </p:grpSpPr>
        <p:sp>
          <p:nvSpPr>
            <p:cNvPr id="36" name="Дуга 35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Дуга 36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Дуга 37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119" name="Прямая соединительная линия 118"/>
          <p:cNvCxnSpPr>
            <a:stCxn id="109" idx="2"/>
          </p:cNvCxnSpPr>
          <p:nvPr/>
        </p:nvCxnSpPr>
        <p:spPr>
          <a:xfrm flipH="1">
            <a:off x="3303709" y="3791204"/>
            <a:ext cx="89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3300971" y="3791204"/>
            <a:ext cx="2738" cy="585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Овал 109"/>
          <p:cNvSpPr/>
          <p:nvPr/>
        </p:nvSpPr>
        <p:spPr>
          <a:xfrm>
            <a:off x="4193909" y="4994842"/>
            <a:ext cx="70452" cy="70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3" name="Прямая соединительная линия 122"/>
          <p:cNvCxnSpPr>
            <a:stCxn id="110" idx="2"/>
          </p:cNvCxnSpPr>
          <p:nvPr/>
        </p:nvCxnSpPr>
        <p:spPr>
          <a:xfrm flipH="1">
            <a:off x="3300971" y="5030068"/>
            <a:ext cx="8929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>
            <a:off x="3300971" y="4437317"/>
            <a:ext cx="0" cy="5927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9" name="Группа 128"/>
          <p:cNvGrpSpPr/>
          <p:nvPr/>
        </p:nvGrpSpPr>
        <p:grpSpPr>
          <a:xfrm rot="16200000">
            <a:off x="3273453" y="4302574"/>
            <a:ext cx="60513" cy="208972"/>
            <a:chOff x="2622862" y="2344083"/>
            <a:chExt cx="112171" cy="387366"/>
          </a:xfrm>
        </p:grpSpPr>
        <p:cxnSp>
          <p:nvCxnSpPr>
            <p:cNvPr id="130" name="Прямая соединительная линия 129"/>
            <p:cNvCxnSpPr/>
            <p:nvPr/>
          </p:nvCxnSpPr>
          <p:spPr>
            <a:xfrm rot="16200000">
              <a:off x="2429179" y="2537766"/>
              <a:ext cx="3873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30"/>
            <p:cNvCxnSpPr/>
            <p:nvPr/>
          </p:nvCxnSpPr>
          <p:spPr>
            <a:xfrm rot="16200000">
              <a:off x="2541350" y="2537766"/>
              <a:ext cx="3873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5" name="Прямая соединительная линия 134"/>
          <p:cNvCxnSpPr>
            <a:stCxn id="109" idx="6"/>
          </p:cNvCxnSpPr>
          <p:nvPr/>
        </p:nvCxnSpPr>
        <p:spPr>
          <a:xfrm>
            <a:off x="4264361" y="3791204"/>
            <a:ext cx="8477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/>
          <p:nvPr/>
        </p:nvCxnSpPr>
        <p:spPr>
          <a:xfrm>
            <a:off x="5119962" y="3791204"/>
            <a:ext cx="0" cy="12388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>
            <a:stCxn id="110" idx="6"/>
          </p:cNvCxnSpPr>
          <p:nvPr/>
        </p:nvCxnSpPr>
        <p:spPr>
          <a:xfrm>
            <a:off x="4264361" y="5030068"/>
            <a:ext cx="855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Прямоугольник 139"/>
          <p:cNvSpPr/>
          <p:nvPr/>
        </p:nvSpPr>
        <p:spPr>
          <a:xfrm>
            <a:off x="5069052" y="4203422"/>
            <a:ext cx="101820" cy="407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2" name="Прямая соединительная линия 141"/>
          <p:cNvCxnSpPr>
            <a:stCxn id="109" idx="0"/>
          </p:cNvCxnSpPr>
          <p:nvPr/>
        </p:nvCxnSpPr>
        <p:spPr>
          <a:xfrm flipV="1">
            <a:off x="4229135" y="3641723"/>
            <a:ext cx="0" cy="114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 flipV="1">
            <a:off x="4229135" y="5065294"/>
            <a:ext cx="0" cy="114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3335308" y="4210099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8" y="4210099"/>
                <a:ext cx="449995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4268681" y="4207251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81" y="4207251"/>
                <a:ext cx="44909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5130271" y="4207251"/>
                <a:ext cx="458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271" y="4207251"/>
                <a:ext cx="458844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5551299" y="3777698"/>
                <a:ext cx="152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99" y="3777698"/>
                <a:ext cx="1522276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5508981" y="4178497"/>
                <a:ext cx="1516504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С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э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981" y="4178497"/>
                <a:ext cx="1516504" cy="65979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Штриховая стрелка вправо 148"/>
          <p:cNvSpPr/>
          <p:nvPr/>
        </p:nvSpPr>
        <p:spPr>
          <a:xfrm>
            <a:off x="7037430" y="4379214"/>
            <a:ext cx="483919" cy="239698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7521349" y="4117971"/>
                <a:ext cx="1413913" cy="729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э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э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349" y="4117971"/>
                <a:ext cx="1413913" cy="72904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7025485" y="3823864"/>
                <a:ext cx="7959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r>
                        <a:rPr lang="ru-RU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485" y="3823864"/>
                <a:ext cx="795987" cy="33855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3069820" y="5680406"/>
                <a:ext cx="257442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820" y="5680406"/>
                <a:ext cx="2574423" cy="71468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Группа 101"/>
          <p:cNvGrpSpPr/>
          <p:nvPr/>
        </p:nvGrpSpPr>
        <p:grpSpPr>
          <a:xfrm rot="5400000">
            <a:off x="920334" y="2665331"/>
            <a:ext cx="546928" cy="243079"/>
            <a:chOff x="2544719" y="1830596"/>
            <a:chExt cx="648072" cy="288032"/>
          </a:xfrm>
        </p:grpSpPr>
        <p:sp>
          <p:nvSpPr>
            <p:cNvPr id="103" name="Дуга 102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" name="Дуга 107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1" name="Дуга 110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-5757" y="2427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7" y="2427500"/>
                <a:ext cx="665823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8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Группа 77"/>
          <p:cNvGrpSpPr/>
          <p:nvPr/>
        </p:nvGrpSpPr>
        <p:grpSpPr>
          <a:xfrm>
            <a:off x="210744" y="2254027"/>
            <a:ext cx="4521513" cy="4529061"/>
            <a:chOff x="806893" y="252412"/>
            <a:chExt cx="6304345" cy="7329105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1457469" y="510540"/>
              <a:ext cx="0" cy="50725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1176791" y="5583051"/>
              <a:ext cx="57229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1161416" y="5584662"/>
              <a:ext cx="4347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817564" y="4994159"/>
              <a:ext cx="340158" cy="46166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32543" y="5611442"/>
                  <a:ext cx="27799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543" y="5611442"/>
                  <a:ext cx="27799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4545" r="-75758" b="-8648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Прямоугольник 8"/>
                <p:cNvSpPr/>
                <p:nvPr/>
              </p:nvSpPr>
              <p:spPr>
                <a:xfrm>
                  <a:off x="5689588" y="5565275"/>
                  <a:ext cx="5522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9" name="Прямоугольник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588" y="5565275"/>
                  <a:ext cx="55226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15" r="-13846" b="-6383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06893" y="2809731"/>
                  <a:ext cx="440955" cy="7629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93" y="2809731"/>
                  <a:ext cx="440955" cy="7629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61" r="-19608" b="-6103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Прямоугольник 10"/>
            <p:cNvSpPr/>
            <p:nvPr/>
          </p:nvSpPr>
          <p:spPr>
            <a:xfrm>
              <a:off x="907690" y="1877510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401352" y="2158910"/>
              <a:ext cx="2796564" cy="0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401351" y="3207330"/>
              <a:ext cx="5498355" cy="0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4197915" y="2158910"/>
              <a:ext cx="0" cy="3485558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2706244" y="3191214"/>
              <a:ext cx="0" cy="28857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5689588" y="3207330"/>
              <a:ext cx="0" cy="28389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 flipV="1">
              <a:off x="2678944" y="6005311"/>
              <a:ext cx="2983344" cy="16979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859312" y="5889578"/>
                  <a:ext cx="1309123" cy="1691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312" y="5889578"/>
                  <a:ext cx="1309123" cy="16919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865145" y="5644468"/>
                  <a:ext cx="2460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145" y="5644468"/>
                  <a:ext cx="24609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2069" r="-55172" b="-7105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008256" y="252412"/>
                  <a:ext cx="432978" cy="1115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56" y="252412"/>
                  <a:ext cx="432978" cy="11150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Полилиния 63"/>
            <p:cNvSpPr/>
            <p:nvPr/>
          </p:nvSpPr>
          <p:spPr>
            <a:xfrm>
              <a:off x="1535430" y="2174345"/>
              <a:ext cx="4160520" cy="3289195"/>
            </a:xfrm>
            <a:custGeom>
              <a:avLst/>
              <a:gdLst>
                <a:gd name="connsiteX0" fmla="*/ 0 w 4160520"/>
                <a:gd name="connsiteY0" fmla="*/ 3289195 h 3289195"/>
                <a:gd name="connsiteX1" fmla="*/ 1226820 w 4160520"/>
                <a:gd name="connsiteY1" fmla="*/ 896515 h 3289195"/>
                <a:gd name="connsiteX2" fmla="*/ 2663190 w 4160520"/>
                <a:gd name="connsiteY2" fmla="*/ 1165 h 3289195"/>
                <a:gd name="connsiteX3" fmla="*/ 4160520 w 4160520"/>
                <a:gd name="connsiteY3" fmla="*/ 1045105 h 328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0520" h="3289195">
                  <a:moveTo>
                    <a:pt x="0" y="3289195"/>
                  </a:moveTo>
                  <a:cubicBezTo>
                    <a:pt x="391477" y="2366857"/>
                    <a:pt x="782955" y="1444520"/>
                    <a:pt x="1226820" y="896515"/>
                  </a:cubicBezTo>
                  <a:cubicBezTo>
                    <a:pt x="1670685" y="348510"/>
                    <a:pt x="2174240" y="-23600"/>
                    <a:pt x="2663190" y="1165"/>
                  </a:cubicBezTo>
                  <a:cubicBezTo>
                    <a:pt x="3152140" y="25930"/>
                    <a:pt x="3656330" y="535517"/>
                    <a:pt x="4160520" y="1045105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олилиния 66"/>
            <p:cNvSpPr/>
            <p:nvPr/>
          </p:nvSpPr>
          <p:spPr>
            <a:xfrm>
              <a:off x="5650230" y="3169920"/>
              <a:ext cx="628650" cy="563880"/>
            </a:xfrm>
            <a:custGeom>
              <a:avLst/>
              <a:gdLst>
                <a:gd name="connsiteX0" fmla="*/ 0 w 628650"/>
                <a:gd name="connsiteY0" fmla="*/ 0 h 563880"/>
                <a:gd name="connsiteX1" fmla="*/ 331470 w 628650"/>
                <a:gd name="connsiteY1" fmla="*/ 392430 h 563880"/>
                <a:gd name="connsiteX2" fmla="*/ 628650 w 628650"/>
                <a:gd name="connsiteY2" fmla="*/ 563880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650" h="563880">
                  <a:moveTo>
                    <a:pt x="0" y="0"/>
                  </a:moveTo>
                  <a:cubicBezTo>
                    <a:pt x="113347" y="149225"/>
                    <a:pt x="226695" y="298450"/>
                    <a:pt x="331470" y="392430"/>
                  </a:cubicBezTo>
                  <a:cubicBezTo>
                    <a:pt x="436245" y="486410"/>
                    <a:pt x="528320" y="542290"/>
                    <a:pt x="628650" y="56388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олилиния 68"/>
            <p:cNvSpPr/>
            <p:nvPr/>
          </p:nvSpPr>
          <p:spPr>
            <a:xfrm>
              <a:off x="1638300" y="2183130"/>
              <a:ext cx="3996690" cy="3318510"/>
            </a:xfrm>
            <a:custGeom>
              <a:avLst/>
              <a:gdLst>
                <a:gd name="connsiteX0" fmla="*/ 0 w 3996690"/>
                <a:gd name="connsiteY0" fmla="*/ 3318510 h 3318510"/>
                <a:gd name="connsiteX1" fmla="*/ 1078230 w 3996690"/>
                <a:gd name="connsiteY1" fmla="*/ 2369820 h 3318510"/>
                <a:gd name="connsiteX2" fmla="*/ 2042160 w 3996690"/>
                <a:gd name="connsiteY2" fmla="*/ 1021080 h 3318510"/>
                <a:gd name="connsiteX3" fmla="*/ 2556510 w 3996690"/>
                <a:gd name="connsiteY3" fmla="*/ 0 h 3318510"/>
                <a:gd name="connsiteX4" fmla="*/ 3097530 w 3996690"/>
                <a:gd name="connsiteY4" fmla="*/ 1021080 h 3318510"/>
                <a:gd name="connsiteX5" fmla="*/ 3783330 w 3996690"/>
                <a:gd name="connsiteY5" fmla="*/ 1954530 h 3318510"/>
                <a:gd name="connsiteX6" fmla="*/ 3996690 w 3996690"/>
                <a:gd name="connsiteY6" fmla="*/ 2114550 h 331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96690" h="3318510">
                  <a:moveTo>
                    <a:pt x="0" y="3318510"/>
                  </a:moveTo>
                  <a:cubicBezTo>
                    <a:pt x="368935" y="3035617"/>
                    <a:pt x="737870" y="2752725"/>
                    <a:pt x="1078230" y="2369820"/>
                  </a:cubicBezTo>
                  <a:cubicBezTo>
                    <a:pt x="1418590" y="1986915"/>
                    <a:pt x="1795780" y="1416050"/>
                    <a:pt x="2042160" y="1021080"/>
                  </a:cubicBezTo>
                  <a:cubicBezTo>
                    <a:pt x="2288540" y="626110"/>
                    <a:pt x="2380615" y="0"/>
                    <a:pt x="2556510" y="0"/>
                  </a:cubicBezTo>
                  <a:cubicBezTo>
                    <a:pt x="2732405" y="0"/>
                    <a:pt x="2893060" y="695325"/>
                    <a:pt x="3097530" y="1021080"/>
                  </a:cubicBezTo>
                  <a:cubicBezTo>
                    <a:pt x="3302000" y="1346835"/>
                    <a:pt x="3633470" y="1772285"/>
                    <a:pt x="3783330" y="1954530"/>
                  </a:cubicBezTo>
                  <a:cubicBezTo>
                    <a:pt x="3933190" y="2136775"/>
                    <a:pt x="3964940" y="2125662"/>
                    <a:pt x="3996690" y="211455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олилиния 73"/>
            <p:cNvSpPr/>
            <p:nvPr/>
          </p:nvSpPr>
          <p:spPr>
            <a:xfrm>
              <a:off x="3451860" y="2194558"/>
              <a:ext cx="1329690" cy="2988745"/>
            </a:xfrm>
            <a:custGeom>
              <a:avLst/>
              <a:gdLst>
                <a:gd name="connsiteX0" fmla="*/ 0 w 1314450"/>
                <a:gd name="connsiteY0" fmla="*/ 3082292 h 3082292"/>
                <a:gd name="connsiteX1" fmla="*/ 365760 w 1314450"/>
                <a:gd name="connsiteY1" fmla="*/ 2560322 h 3082292"/>
                <a:gd name="connsiteX2" fmla="*/ 731520 w 1314450"/>
                <a:gd name="connsiteY2" fmla="*/ 2 h 3082292"/>
                <a:gd name="connsiteX3" fmla="*/ 1097280 w 1314450"/>
                <a:gd name="connsiteY3" fmla="*/ 2575562 h 3082292"/>
                <a:gd name="connsiteX4" fmla="*/ 1314450 w 1314450"/>
                <a:gd name="connsiteY4" fmla="*/ 3051812 h 308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3082292">
                  <a:moveTo>
                    <a:pt x="0" y="3082292"/>
                  </a:moveTo>
                  <a:cubicBezTo>
                    <a:pt x="121920" y="3078164"/>
                    <a:pt x="243840" y="3074037"/>
                    <a:pt x="365760" y="2560322"/>
                  </a:cubicBezTo>
                  <a:cubicBezTo>
                    <a:pt x="487680" y="2046607"/>
                    <a:pt x="609600" y="-2538"/>
                    <a:pt x="731520" y="2"/>
                  </a:cubicBezTo>
                  <a:cubicBezTo>
                    <a:pt x="853440" y="2542"/>
                    <a:pt x="1000125" y="2066927"/>
                    <a:pt x="1097280" y="2575562"/>
                  </a:cubicBezTo>
                  <a:cubicBezTo>
                    <a:pt x="1194435" y="3084197"/>
                    <a:pt x="1254442" y="3068004"/>
                    <a:pt x="1314450" y="305181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4235698" y="4489149"/>
              <a:ext cx="12720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Q=100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4943973" y="3340409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</a:t>
              </a:r>
              <a:endParaRPr lang="ru-RU" sz="16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5334442" y="2598126"/>
              <a:ext cx="5293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</a:t>
              </a:r>
              <a:endParaRPr lang="ru-RU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-108520" y="0"/>
            <a:ext cx="9505056" cy="95410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Частотные характеристики и резонансные кривые</a:t>
            </a: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  <a:cs typeface="GreekC" pitchFamily="2" charset="0"/>
              </a:rPr>
              <a:t>резонансного контура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52675" y="1127777"/>
            <a:ext cx="7550356" cy="877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4895" y="1376588"/>
                <a:ext cx="8064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Величина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характеризует остроту резонансной кривой.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95" y="1376588"/>
                <a:ext cx="806489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/>
          <p:cNvSpPr/>
          <p:nvPr/>
        </p:nvSpPr>
        <p:spPr>
          <a:xfrm>
            <a:off x="4897162" y="2662739"/>
            <a:ext cx="4011585" cy="23431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5664371" y="3691669"/>
                <a:ext cx="656783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371" y="3691669"/>
                <a:ext cx="656783" cy="6090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/>
              <p:cNvSpPr/>
              <p:nvPr/>
            </p:nvSpPr>
            <p:spPr>
              <a:xfrm>
                <a:off x="6244761" y="3556982"/>
                <a:ext cx="2258270" cy="1210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Прямоугольник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761" y="3556982"/>
                <a:ext cx="2258270" cy="121058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988123" y="2817028"/>
                <a:ext cx="3912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Получены резонансные кривые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т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ока в относительных единицах</a:t>
                </a:r>
                <a:endParaRPr lang="ru-RU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123" y="2817028"/>
                <a:ext cx="3912122" cy="646331"/>
              </a:xfrm>
              <a:prstGeom prst="rect">
                <a:avLst/>
              </a:prstGeom>
              <a:blipFill rotWithShape="0">
                <a:blip r:embed="rId11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Прямая соединительная линия 42"/>
          <p:cNvCxnSpPr/>
          <p:nvPr/>
        </p:nvCxnSpPr>
        <p:spPr>
          <a:xfrm>
            <a:off x="2642805" y="5491893"/>
            <a:ext cx="0" cy="9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974772" y="2043138"/>
                <a:ext cx="3083228" cy="9806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772" y="2043138"/>
                <a:ext cx="3083228" cy="9806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108520" y="0"/>
            <a:ext cx="9505056" cy="95410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Частотные характеристики и резонансные кривые</a:t>
            </a: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  <a:cs typeface="GreekC" pitchFamily="2" charset="0"/>
              </a:rPr>
              <a:t>резонансного контура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0" y="954107"/>
            <a:ext cx="6578163" cy="3281917"/>
            <a:chOff x="798197" y="938212"/>
            <a:chExt cx="8503469" cy="464960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1671783" y="1281112"/>
              <a:ext cx="0" cy="43067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238705" y="3423734"/>
              <a:ext cx="706810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566365" y="4856294"/>
              <a:ext cx="6805158" cy="0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566365" y="1968314"/>
              <a:ext cx="6805158" cy="0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4576763" y="1768793"/>
              <a:ext cx="0" cy="3276599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Прямоугольник 13"/>
                <p:cNvSpPr/>
                <p:nvPr/>
              </p:nvSpPr>
              <p:spPr>
                <a:xfrm>
                  <a:off x="798197" y="4644154"/>
                  <a:ext cx="920380" cy="47000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−90</m:t>
                            </m:r>
                          </m:e>
                          <m:sup>
                            <m:r>
                              <a:rPr lang="ru-RU" sz="24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oMath>
                    </m:oMathPara>
                  </a14:m>
                  <a:endParaRPr lang="ru-RU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4" name="Прямоугольник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197" y="4644154"/>
                  <a:ext cx="920380" cy="47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256" r="-5128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Прямоугольник 14"/>
                <p:cNvSpPr/>
                <p:nvPr/>
              </p:nvSpPr>
              <p:spPr>
                <a:xfrm>
                  <a:off x="1027427" y="1768793"/>
                  <a:ext cx="691150" cy="470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oMath>
                    </m:oMathPara>
                  </a14:m>
                  <a:endParaRPr lang="ru-RU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5" name="Прямоугольник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27" y="1768793"/>
                  <a:ext cx="691150" cy="4700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318" r="-2273" b="-44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Прямоугольник 15"/>
                <p:cNvSpPr/>
                <p:nvPr/>
              </p:nvSpPr>
              <p:spPr>
                <a:xfrm>
                  <a:off x="1277093" y="2886449"/>
                  <a:ext cx="521232" cy="470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ru-RU" sz="24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oMath>
                    </m:oMathPara>
                  </a14:m>
                  <a:endParaRPr lang="ru-RU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" name="Прямоугольник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093" y="2886449"/>
                  <a:ext cx="521232" cy="4700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1212" b="-4181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91886" y="938212"/>
                  <a:ext cx="3331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886" y="938212"/>
                  <a:ext cx="33310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673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Полилиния 17"/>
            <p:cNvSpPr/>
            <p:nvPr/>
          </p:nvSpPr>
          <p:spPr>
            <a:xfrm>
              <a:off x="1820451" y="3399472"/>
              <a:ext cx="2748693" cy="1384265"/>
            </a:xfrm>
            <a:custGeom>
              <a:avLst/>
              <a:gdLst>
                <a:gd name="connsiteX0" fmla="*/ 0 w 2705100"/>
                <a:gd name="connsiteY0" fmla="*/ 1264920 h 1264920"/>
                <a:gd name="connsiteX1" fmla="*/ 2209800 w 2705100"/>
                <a:gd name="connsiteY1" fmla="*/ 1005840 h 1264920"/>
                <a:gd name="connsiteX2" fmla="*/ 2705100 w 2705100"/>
                <a:gd name="connsiteY2" fmla="*/ 0 h 126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5100" h="1264920">
                  <a:moveTo>
                    <a:pt x="0" y="1264920"/>
                  </a:moveTo>
                  <a:cubicBezTo>
                    <a:pt x="879475" y="1240790"/>
                    <a:pt x="1758950" y="1216660"/>
                    <a:pt x="2209800" y="1005840"/>
                  </a:cubicBezTo>
                  <a:cubicBezTo>
                    <a:pt x="2660650" y="795020"/>
                    <a:pt x="2594610" y="231140"/>
                    <a:pt x="2705100" y="0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олилиния 18"/>
            <p:cNvSpPr/>
            <p:nvPr/>
          </p:nvSpPr>
          <p:spPr>
            <a:xfrm flipH="1" flipV="1">
              <a:off x="4569142" y="2065405"/>
              <a:ext cx="3737668" cy="1359733"/>
            </a:xfrm>
            <a:custGeom>
              <a:avLst/>
              <a:gdLst>
                <a:gd name="connsiteX0" fmla="*/ 0 w 2705100"/>
                <a:gd name="connsiteY0" fmla="*/ 1264920 h 1264920"/>
                <a:gd name="connsiteX1" fmla="*/ 2209800 w 2705100"/>
                <a:gd name="connsiteY1" fmla="*/ 1005840 h 1264920"/>
                <a:gd name="connsiteX2" fmla="*/ 2705100 w 2705100"/>
                <a:gd name="connsiteY2" fmla="*/ 0 h 126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5100" h="1264920">
                  <a:moveTo>
                    <a:pt x="0" y="1264920"/>
                  </a:moveTo>
                  <a:cubicBezTo>
                    <a:pt x="879475" y="1240790"/>
                    <a:pt x="1758950" y="1216660"/>
                    <a:pt x="2209800" y="1005840"/>
                  </a:cubicBezTo>
                  <a:cubicBezTo>
                    <a:pt x="2660650" y="795020"/>
                    <a:pt x="2594610" y="231140"/>
                    <a:pt x="2705100" y="0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4495324" y="1831467"/>
              <a:ext cx="1370170" cy="654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Q=100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445342" y="1772960"/>
              <a:ext cx="8563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</a:t>
              </a:r>
              <a:endParaRPr lang="ru-RU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481033" y="2549729"/>
              <a:ext cx="7008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</a:t>
              </a:r>
              <a:endParaRPr lang="ru-RU" sz="2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201691" y="2906525"/>
              <a:ext cx="34015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624120" y="3349471"/>
              <a:ext cx="4347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824523" y="5014194"/>
            <a:ext cx="7550356" cy="877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2380" y="5270427"/>
                <a:ext cx="8064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Величина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характеризует остроту резонансной кривой.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80" y="5270427"/>
                <a:ext cx="806489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лилиния 2"/>
          <p:cNvSpPr/>
          <p:nvPr/>
        </p:nvSpPr>
        <p:spPr>
          <a:xfrm>
            <a:off x="780186" y="2697480"/>
            <a:ext cx="2138273" cy="888727"/>
          </a:xfrm>
          <a:custGeom>
            <a:avLst/>
            <a:gdLst>
              <a:gd name="connsiteX0" fmla="*/ 2141220 w 2141220"/>
              <a:gd name="connsiteY0" fmla="*/ 0 h 846701"/>
              <a:gd name="connsiteX1" fmla="*/ 1264920 w 2141220"/>
              <a:gd name="connsiteY1" fmla="*/ 685800 h 846701"/>
              <a:gd name="connsiteX2" fmla="*/ 0 w 2141220"/>
              <a:gd name="connsiteY2" fmla="*/ 845820 h 84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1220" h="846701">
                <a:moveTo>
                  <a:pt x="2141220" y="0"/>
                </a:moveTo>
                <a:cubicBezTo>
                  <a:pt x="1881505" y="272415"/>
                  <a:pt x="1621790" y="544830"/>
                  <a:pt x="1264920" y="685800"/>
                </a:cubicBezTo>
                <a:cubicBezTo>
                  <a:pt x="908050" y="826770"/>
                  <a:pt x="134620" y="852170"/>
                  <a:pt x="0" y="8458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/>
          <p:cNvSpPr/>
          <p:nvPr/>
        </p:nvSpPr>
        <p:spPr>
          <a:xfrm rot="10631934">
            <a:off x="2890591" y="1876074"/>
            <a:ext cx="2900436" cy="788299"/>
          </a:xfrm>
          <a:custGeom>
            <a:avLst/>
            <a:gdLst>
              <a:gd name="connsiteX0" fmla="*/ 2141220 w 2141220"/>
              <a:gd name="connsiteY0" fmla="*/ 0 h 846701"/>
              <a:gd name="connsiteX1" fmla="*/ 1264920 w 2141220"/>
              <a:gd name="connsiteY1" fmla="*/ 685800 h 846701"/>
              <a:gd name="connsiteX2" fmla="*/ 0 w 2141220"/>
              <a:gd name="connsiteY2" fmla="*/ 845820 h 84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1220" h="846701">
                <a:moveTo>
                  <a:pt x="2141220" y="0"/>
                </a:moveTo>
                <a:cubicBezTo>
                  <a:pt x="1881505" y="272415"/>
                  <a:pt x="1621790" y="544830"/>
                  <a:pt x="1264920" y="685800"/>
                </a:cubicBezTo>
                <a:cubicBezTo>
                  <a:pt x="908050" y="826770"/>
                  <a:pt x="134620" y="852170"/>
                  <a:pt x="0" y="8458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олилиния 69"/>
          <p:cNvSpPr/>
          <p:nvPr/>
        </p:nvSpPr>
        <p:spPr>
          <a:xfrm>
            <a:off x="2941256" y="2002832"/>
            <a:ext cx="2824016" cy="668123"/>
          </a:xfrm>
          <a:custGeom>
            <a:avLst/>
            <a:gdLst>
              <a:gd name="connsiteX0" fmla="*/ 0 w 2240280"/>
              <a:gd name="connsiteY0" fmla="*/ 601980 h 601980"/>
              <a:gd name="connsiteX1" fmla="*/ 1005840 w 2240280"/>
              <a:gd name="connsiteY1" fmla="*/ 137160 h 601980"/>
              <a:gd name="connsiteX2" fmla="*/ 2240280 w 2240280"/>
              <a:gd name="connsiteY2" fmla="*/ 0 h 60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0280" h="601980">
                <a:moveTo>
                  <a:pt x="0" y="601980"/>
                </a:moveTo>
                <a:cubicBezTo>
                  <a:pt x="316230" y="419735"/>
                  <a:pt x="632460" y="237490"/>
                  <a:pt x="1005840" y="137160"/>
                </a:cubicBezTo>
                <a:cubicBezTo>
                  <a:pt x="1379220" y="36830"/>
                  <a:pt x="1985010" y="22860"/>
                  <a:pt x="224028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олилиния 70"/>
          <p:cNvSpPr/>
          <p:nvPr/>
        </p:nvSpPr>
        <p:spPr>
          <a:xfrm rot="10437682">
            <a:off x="747161" y="2809835"/>
            <a:ext cx="2226961" cy="599443"/>
          </a:xfrm>
          <a:custGeom>
            <a:avLst/>
            <a:gdLst>
              <a:gd name="connsiteX0" fmla="*/ 0 w 2240280"/>
              <a:gd name="connsiteY0" fmla="*/ 601980 h 601980"/>
              <a:gd name="connsiteX1" fmla="*/ 1005840 w 2240280"/>
              <a:gd name="connsiteY1" fmla="*/ 137160 h 601980"/>
              <a:gd name="connsiteX2" fmla="*/ 2240280 w 2240280"/>
              <a:gd name="connsiteY2" fmla="*/ 0 h 60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0280" h="601980">
                <a:moveTo>
                  <a:pt x="0" y="601980"/>
                </a:moveTo>
                <a:cubicBezTo>
                  <a:pt x="316230" y="419735"/>
                  <a:pt x="632460" y="237490"/>
                  <a:pt x="1005840" y="137160"/>
                </a:cubicBezTo>
                <a:cubicBezTo>
                  <a:pt x="1379220" y="36830"/>
                  <a:pt x="1985010" y="22860"/>
                  <a:pt x="224028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984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95410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Частотные характеристики и резонансные кривые</a:t>
            </a: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  <a:cs typeface="GreekC" pitchFamily="2" charset="0"/>
              </a:rPr>
              <a:t>резонансного контура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507695" y="4136618"/>
                <a:ext cx="3083228" cy="9806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э</m:t>
                              </m:r>
                            </m:sub>
                          </m:sSub>
                        </m:den>
                      </m:f>
                      <m:r>
                        <a:rPr lang="ru-RU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95" y="4136618"/>
                <a:ext cx="3083228" cy="9806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6601134" y="5036212"/>
            <a:ext cx="3383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823576" y="3259830"/>
            <a:ext cx="4319464" cy="877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4652554" y="3513558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Модуль полного сопротивления цепи: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54" y="3513558"/>
                <a:ext cx="4572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Группа 27"/>
          <p:cNvGrpSpPr/>
          <p:nvPr/>
        </p:nvGrpSpPr>
        <p:grpSpPr>
          <a:xfrm>
            <a:off x="1" y="1086924"/>
            <a:ext cx="4624038" cy="4239401"/>
            <a:chOff x="273521" y="687741"/>
            <a:chExt cx="6131874" cy="5621811"/>
          </a:xfrm>
        </p:grpSpPr>
        <p:sp>
          <p:nvSpPr>
            <p:cNvPr id="29" name="Полилиния 28"/>
            <p:cNvSpPr/>
            <p:nvPr/>
          </p:nvSpPr>
          <p:spPr>
            <a:xfrm>
              <a:off x="2598509" y="702885"/>
              <a:ext cx="1190422" cy="4296886"/>
            </a:xfrm>
            <a:custGeom>
              <a:avLst/>
              <a:gdLst>
                <a:gd name="connsiteX0" fmla="*/ 0 w 1443990"/>
                <a:gd name="connsiteY0" fmla="*/ 22860 h 2868937"/>
                <a:gd name="connsiteX1" fmla="*/ 735330 w 1443990"/>
                <a:gd name="connsiteY1" fmla="*/ 2868930 h 2868937"/>
                <a:gd name="connsiteX2" fmla="*/ 1443990 w 1443990"/>
                <a:gd name="connsiteY2" fmla="*/ 0 h 286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3990" h="2868937">
                  <a:moveTo>
                    <a:pt x="0" y="22860"/>
                  </a:moveTo>
                  <a:cubicBezTo>
                    <a:pt x="247332" y="1447800"/>
                    <a:pt x="494665" y="2872740"/>
                    <a:pt x="735330" y="2868930"/>
                  </a:cubicBezTo>
                  <a:cubicBezTo>
                    <a:pt x="975995" y="2865120"/>
                    <a:pt x="1304925" y="469900"/>
                    <a:pt x="1443990" y="0"/>
                  </a:cubicBezTo>
                </a:path>
              </a:pathLst>
            </a:cu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809854" y="687742"/>
              <a:ext cx="0" cy="50402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578464" y="5728039"/>
              <a:ext cx="582693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Прямоугольник 31"/>
            <p:cNvSpPr/>
            <p:nvPr/>
          </p:nvSpPr>
          <p:spPr>
            <a:xfrm>
              <a:off x="3053507" y="5728039"/>
              <a:ext cx="280426" cy="45873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78464" y="5728039"/>
              <a:ext cx="358394" cy="458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273521" y="5494409"/>
              <a:ext cx="280426" cy="45873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52718" y="4770405"/>
              <a:ext cx="280426" cy="458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9003" y="5819786"/>
                  <a:ext cx="226392" cy="4897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003" y="5819786"/>
                  <a:ext cx="226392" cy="4897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4286" r="-60714"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23507" y="687741"/>
                  <a:ext cx="483389" cy="10028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𝑌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/>
                                  </a:rPr>
                                  <m:t>э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07" y="687741"/>
                  <a:ext cx="483389" cy="10028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Прямоугольник 39"/>
            <p:cNvSpPr/>
            <p:nvPr/>
          </p:nvSpPr>
          <p:spPr>
            <a:xfrm>
              <a:off x="3657618" y="899857"/>
              <a:ext cx="1445986" cy="612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Q=100</a:t>
              </a:r>
              <a:endPara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959153" y="1899649"/>
              <a:ext cx="705952" cy="458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Q=10</a:t>
              </a:r>
              <a:endParaRPr lang="ru-RU" sz="2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5735711" y="3378667"/>
              <a:ext cx="577765" cy="458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Q=1</a:t>
              </a:r>
              <a:endParaRPr lang="ru-RU" sz="2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3" name="Группа 42"/>
            <p:cNvGrpSpPr/>
            <p:nvPr/>
          </p:nvGrpSpPr>
          <p:grpSpPr>
            <a:xfrm>
              <a:off x="978323" y="1075224"/>
              <a:ext cx="5317702" cy="3930652"/>
              <a:chOff x="978323" y="1075224"/>
              <a:chExt cx="5317702" cy="3930652"/>
            </a:xfrm>
          </p:grpSpPr>
          <p:sp>
            <p:nvSpPr>
              <p:cNvPr id="45" name="Полилиния 44"/>
              <p:cNvSpPr/>
              <p:nvPr/>
            </p:nvSpPr>
            <p:spPr>
              <a:xfrm>
                <a:off x="978323" y="1075224"/>
                <a:ext cx="4296708" cy="3930652"/>
              </a:xfrm>
              <a:custGeom>
                <a:avLst/>
                <a:gdLst>
                  <a:gd name="connsiteX0" fmla="*/ 5002 w 4296708"/>
                  <a:gd name="connsiteY0" fmla="*/ 0 h 3930652"/>
                  <a:gd name="connsiteX1" fmla="*/ 349625 w 4296708"/>
                  <a:gd name="connsiteY1" fmla="*/ 3064848 h 3930652"/>
                  <a:gd name="connsiteX2" fmla="*/ 2233564 w 4296708"/>
                  <a:gd name="connsiteY2" fmla="*/ 3928704 h 3930652"/>
                  <a:gd name="connsiteX3" fmla="*/ 4296708 w 4296708"/>
                  <a:gd name="connsiteY3" fmla="*/ 3253242 h 393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6708" h="3930652">
                    <a:moveTo>
                      <a:pt x="5002" y="0"/>
                    </a:moveTo>
                    <a:cubicBezTo>
                      <a:pt x="-8400" y="1205032"/>
                      <a:pt x="-21802" y="2410064"/>
                      <a:pt x="349625" y="3064848"/>
                    </a:cubicBezTo>
                    <a:cubicBezTo>
                      <a:pt x="721052" y="3719632"/>
                      <a:pt x="1575717" y="3897305"/>
                      <a:pt x="2233564" y="3928704"/>
                    </a:cubicBezTo>
                    <a:cubicBezTo>
                      <a:pt x="2891411" y="3960103"/>
                      <a:pt x="3594059" y="3606672"/>
                      <a:pt x="4296708" y="3253242"/>
                    </a:cubicBezTo>
                  </a:path>
                </a:pathLst>
              </a:custGeom>
              <a:ln w="254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олилиния 45"/>
              <p:cNvSpPr/>
              <p:nvPr/>
            </p:nvSpPr>
            <p:spPr>
              <a:xfrm>
                <a:off x="5205413" y="3810000"/>
                <a:ext cx="1090612" cy="552450"/>
              </a:xfrm>
              <a:custGeom>
                <a:avLst/>
                <a:gdLst>
                  <a:gd name="connsiteX0" fmla="*/ 0 w 1090612"/>
                  <a:gd name="connsiteY0" fmla="*/ 552450 h 552450"/>
                  <a:gd name="connsiteX1" fmla="*/ 1090612 w 1090612"/>
                  <a:gd name="connsiteY1" fmla="*/ 0 h 552450"/>
                  <a:gd name="connsiteX2" fmla="*/ 1090612 w 1090612"/>
                  <a:gd name="connsiteY2" fmla="*/ 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0612" h="552450">
                    <a:moveTo>
                      <a:pt x="0" y="552450"/>
                    </a:moveTo>
                    <a:lnTo>
                      <a:pt x="1090612" y="0"/>
                    </a:lnTo>
                    <a:lnTo>
                      <a:pt x="1090612" y="0"/>
                    </a:lnTo>
                  </a:path>
                </a:pathLst>
              </a:custGeom>
              <a:ln w="254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4" name="Полилиния 43"/>
            <p:cNvSpPr/>
            <p:nvPr/>
          </p:nvSpPr>
          <p:spPr>
            <a:xfrm>
              <a:off x="1727886" y="1365496"/>
              <a:ext cx="4162425" cy="3634276"/>
            </a:xfrm>
            <a:custGeom>
              <a:avLst/>
              <a:gdLst>
                <a:gd name="connsiteX0" fmla="*/ 0 w 4162425"/>
                <a:gd name="connsiteY0" fmla="*/ 0 h 3634276"/>
                <a:gd name="connsiteX1" fmla="*/ 709612 w 4162425"/>
                <a:gd name="connsiteY1" fmla="*/ 2676525 h 3634276"/>
                <a:gd name="connsiteX2" fmla="*/ 1576387 w 4162425"/>
                <a:gd name="connsiteY2" fmla="*/ 3619500 h 3634276"/>
                <a:gd name="connsiteX3" fmla="*/ 2795587 w 4162425"/>
                <a:gd name="connsiteY3" fmla="*/ 2062163 h 3634276"/>
                <a:gd name="connsiteX4" fmla="*/ 3629025 w 4162425"/>
                <a:gd name="connsiteY4" fmla="*/ 1176338 h 3634276"/>
                <a:gd name="connsiteX5" fmla="*/ 4162425 w 4162425"/>
                <a:gd name="connsiteY5" fmla="*/ 895350 h 363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2425" h="3634276">
                  <a:moveTo>
                    <a:pt x="0" y="0"/>
                  </a:moveTo>
                  <a:cubicBezTo>
                    <a:pt x="223440" y="1036637"/>
                    <a:pt x="446881" y="2073275"/>
                    <a:pt x="709612" y="2676525"/>
                  </a:cubicBezTo>
                  <a:cubicBezTo>
                    <a:pt x="972343" y="3279775"/>
                    <a:pt x="1228725" y="3721894"/>
                    <a:pt x="1576387" y="3619500"/>
                  </a:cubicBezTo>
                  <a:cubicBezTo>
                    <a:pt x="1924050" y="3517106"/>
                    <a:pt x="2453481" y="2469357"/>
                    <a:pt x="2795587" y="2062163"/>
                  </a:cubicBezTo>
                  <a:cubicBezTo>
                    <a:pt x="3137693" y="1654969"/>
                    <a:pt x="3401219" y="1370807"/>
                    <a:pt x="3629025" y="1176338"/>
                  </a:cubicBezTo>
                  <a:cubicBezTo>
                    <a:pt x="3856831" y="981869"/>
                    <a:pt x="4009628" y="938609"/>
                    <a:pt x="4162425" y="8953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2" name="Прямая соединительная линия 11"/>
          <p:cNvCxnSpPr>
            <a:stCxn id="32" idx="0"/>
          </p:cNvCxnSpPr>
          <p:nvPr/>
        </p:nvCxnSpPr>
        <p:spPr>
          <a:xfrm flipV="1">
            <a:off x="2202120" y="1146879"/>
            <a:ext cx="8289" cy="374092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31374" y="4260192"/>
                <a:ext cx="2952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374" y="4260192"/>
                <a:ext cx="295273" cy="2616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299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45810" y="1059180"/>
            <a:ext cx="8807689" cy="5052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45809" y="2406135"/>
                <a:ext cx="8807689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Если параллельный колебательный контур считается от источника</m:t>
                      </m:r>
                    </m:oMath>
                  </m:oMathPara>
                </a14:m>
                <a:endParaRPr lang="ru-RU" sz="200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тока с внутренним </m:t>
                      </m:r>
                      <m:r>
                        <a:rPr lang="ru-RU" sz="2000" b="1">
                          <a:latin typeface="Cambria Math" panose="02040503050406030204" pitchFamily="18" charset="0"/>
                        </a:rPr>
                        <m:t>сопротивлением</m:t>
                      </m:r>
                      <m:r>
                        <a:rPr lang="ru-RU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1">
                          <a:latin typeface="Cambria Math" panose="02040503050406030204" pitchFamily="18" charset="0"/>
                        </a:rPr>
                        <m:t>, то чем меньше сопротивлением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000" b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>
                          <a:latin typeface="Cambria Math" panose="02040503050406030204" pitchFamily="18" charset="0"/>
                        </a:rPr>
                        <m:t>присоединяемое параллельно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сопротивлению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b="1">
                          <a:latin typeface="Cambria Math" panose="02040503050406030204" pitchFamily="18" charset="0"/>
                        </a:rPr>
                        <m:t>, тем ниже добротность</m:t>
                      </m:r>
                    </m:oMath>
                  </m:oMathPara>
                </a14:m>
                <a:endParaRPr lang="en-US" sz="2000" b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>
                          <a:latin typeface="Cambria Math" panose="02040503050406030204" pitchFamily="18" charset="0"/>
                        </a:rPr>
                        <m:t> и шире полоса пропускания контура.  Поэтому в отличие от</m:t>
                      </m:r>
                    </m:oMath>
                  </m:oMathPara>
                </a14:m>
                <a:endParaRPr lang="en-US" sz="2000" b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>
                          <a:latin typeface="Cambria Math" panose="02040503050406030204" pitchFamily="18" charset="0"/>
                        </a:rPr>
                        <m:t> последовательного колебательного</m:t>
                      </m:r>
                      <m:r>
                        <a:rPr lang="ru-RU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b="1">
                          <a:latin typeface="Cambria Math" panose="02040503050406030204" pitchFamily="18" charset="0"/>
                        </a:rPr>
                        <m:t>контура с точки зрения сокращения</m:t>
                      </m:r>
                    </m:oMath>
                  </m:oMathPara>
                </a14:m>
                <a:endParaRPr lang="en-US" sz="2000" b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>
                          <a:latin typeface="Cambria Math" panose="02040503050406030204" pitchFamily="18" charset="0"/>
                        </a:rPr>
                        <m:t> полосы пропускания параллельного колебательного контура</m:t>
                      </m:r>
                    </m:oMath>
                  </m:oMathPara>
                </a14:m>
                <a:endParaRPr lang="en-US" sz="2000" b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>
                          <a:latin typeface="Cambria Math" panose="02040503050406030204" pitchFamily="18" charset="0"/>
                        </a:rPr>
                        <m:t> выгоден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b="1">
                          <a:latin typeface="Cambria Math" panose="02040503050406030204" pitchFamily="18" charset="0"/>
                        </a:rPr>
                        <m:t>источник тока с большим внутренним сопротивлением</m:t>
                      </m:r>
                      <m:r>
                        <a:rPr lang="ru-RU" sz="2000" b="1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09" y="2406135"/>
                <a:ext cx="8807689" cy="2246769"/>
              </a:xfrm>
              <a:prstGeom prst="rect">
                <a:avLst/>
              </a:prstGeom>
              <a:blipFill rotWithShape="0">
                <a:blip r:embed="rId2"/>
                <a:stretch>
                  <a:fillRect b="-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Резонанс в ЭЦ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980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Прямоугольник 216"/>
          <p:cNvSpPr/>
          <p:nvPr/>
        </p:nvSpPr>
        <p:spPr>
          <a:xfrm>
            <a:off x="5384800" y="2519571"/>
            <a:ext cx="3511550" cy="8616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Прямоугольник 215"/>
          <p:cNvSpPr/>
          <p:nvPr/>
        </p:nvSpPr>
        <p:spPr>
          <a:xfrm>
            <a:off x="5384800" y="1677261"/>
            <a:ext cx="3511550" cy="8616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TextBox 101"/>
          <p:cNvSpPr txBox="1"/>
          <p:nvPr/>
        </p:nvSpPr>
        <p:spPr>
          <a:xfrm>
            <a:off x="-108520" y="646331"/>
            <a:ext cx="9505056" cy="400110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Gabriola" pitchFamily="82" charset="0"/>
              </a:rPr>
              <a:t>Индуктивная связь. Коэффициент связи. Взаимная индуктивность</a:t>
            </a:r>
            <a:endParaRPr lang="ru-RU" sz="20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Индуктивно-связанные ЭЦ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4090962" y="1253828"/>
                <a:ext cx="4485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 smtClean="0">
                              <a:latin typeface="Cambria Math"/>
                            </a:rPr>
                            <m:t>Ф</m:t>
                          </m:r>
                        </m:e>
                        <m:sub>
                          <m:r>
                            <a:rPr lang="ru-RU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962" y="1253828"/>
                <a:ext cx="448521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Группа 210"/>
          <p:cNvGrpSpPr/>
          <p:nvPr/>
        </p:nvGrpSpPr>
        <p:grpSpPr>
          <a:xfrm>
            <a:off x="134502" y="1210932"/>
            <a:ext cx="4766306" cy="2294267"/>
            <a:chOff x="-59594" y="1210933"/>
            <a:chExt cx="3589238" cy="1727684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247650" y="1647825"/>
              <a:ext cx="1419225" cy="9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1666875" y="1647825"/>
              <a:ext cx="0" cy="126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H="1">
              <a:off x="247650" y="2914650"/>
              <a:ext cx="1419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23950" y="1657350"/>
              <a:ext cx="0" cy="1257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123950" y="2114550"/>
              <a:ext cx="5429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1123950" y="1657350"/>
              <a:ext cx="63500" cy="85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 flipV="1">
              <a:off x="1123950" y="1657350"/>
              <a:ext cx="123825" cy="17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 flipV="1">
              <a:off x="1123950" y="1657350"/>
              <a:ext cx="209550" cy="273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flipV="1">
              <a:off x="1123950" y="1657350"/>
              <a:ext cx="273050" cy="3794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flipV="1">
              <a:off x="1155700" y="1657350"/>
              <a:ext cx="327025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flipV="1">
              <a:off x="1212056" y="1647826"/>
              <a:ext cx="347663" cy="466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V="1">
              <a:off x="1300163" y="1647826"/>
              <a:ext cx="323850" cy="466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/>
            <p:nvPr/>
          </p:nvCxnSpPr>
          <p:spPr>
            <a:xfrm flipV="1">
              <a:off x="1354138" y="1678781"/>
              <a:ext cx="312737" cy="435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/>
            <p:nvPr/>
          </p:nvCxnSpPr>
          <p:spPr>
            <a:xfrm flipV="1">
              <a:off x="1431131" y="1776411"/>
              <a:ext cx="238126" cy="33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/>
            <p:cNvCxnSpPr/>
            <p:nvPr/>
          </p:nvCxnSpPr>
          <p:spPr>
            <a:xfrm flipV="1">
              <a:off x="1507332" y="1881188"/>
              <a:ext cx="159543" cy="233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/>
            <p:nvPr/>
          </p:nvCxnSpPr>
          <p:spPr>
            <a:xfrm flipV="1">
              <a:off x="1559719" y="1969294"/>
              <a:ext cx="109538" cy="145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/>
            <p:nvPr/>
          </p:nvCxnSpPr>
          <p:spPr>
            <a:xfrm>
              <a:off x="1123950" y="2447926"/>
              <a:ext cx="5429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/>
            <p:nvPr/>
          </p:nvCxnSpPr>
          <p:spPr>
            <a:xfrm flipV="1">
              <a:off x="1123950" y="2457450"/>
              <a:ext cx="63500" cy="85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/>
            <p:nvPr/>
          </p:nvCxnSpPr>
          <p:spPr>
            <a:xfrm flipV="1">
              <a:off x="1123950" y="2457450"/>
              <a:ext cx="123825" cy="17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/>
            <p:nvPr/>
          </p:nvCxnSpPr>
          <p:spPr>
            <a:xfrm flipV="1">
              <a:off x="1123950" y="2457450"/>
              <a:ext cx="209550" cy="273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/>
            <p:cNvCxnSpPr/>
            <p:nvPr/>
          </p:nvCxnSpPr>
          <p:spPr>
            <a:xfrm flipV="1">
              <a:off x="1123950" y="2457450"/>
              <a:ext cx="273050" cy="3794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/>
            <p:cNvCxnSpPr/>
            <p:nvPr/>
          </p:nvCxnSpPr>
          <p:spPr>
            <a:xfrm flipV="1">
              <a:off x="1155700" y="2457450"/>
              <a:ext cx="327025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>
            <a:xfrm flipV="1">
              <a:off x="1212056" y="2447926"/>
              <a:ext cx="347663" cy="466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>
            <a:xfrm flipV="1">
              <a:off x="1300163" y="2447926"/>
              <a:ext cx="323850" cy="466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>
            <a:xfrm flipV="1">
              <a:off x="1354138" y="2478881"/>
              <a:ext cx="312737" cy="435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>
            <a:xfrm flipV="1">
              <a:off x="1431131" y="2576511"/>
              <a:ext cx="238126" cy="33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>
            <a:xfrm flipV="1">
              <a:off x="1507332" y="2681288"/>
              <a:ext cx="159543" cy="233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>
            <a:xfrm flipV="1">
              <a:off x="1559719" y="2769394"/>
              <a:ext cx="109538" cy="145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Группа 84"/>
            <p:cNvGrpSpPr/>
            <p:nvPr/>
          </p:nvGrpSpPr>
          <p:grpSpPr>
            <a:xfrm flipH="1">
              <a:off x="2084070" y="1647825"/>
              <a:ext cx="1421607" cy="1266828"/>
              <a:chOff x="2084070" y="1647825"/>
              <a:chExt cx="1421607" cy="1266828"/>
            </a:xfrm>
          </p:grpSpPr>
          <p:cxnSp>
            <p:nvCxnSpPr>
              <p:cNvPr id="169" name="Прямая соединительная линия 168"/>
              <p:cNvCxnSpPr/>
              <p:nvPr/>
            </p:nvCxnSpPr>
            <p:spPr>
              <a:xfrm flipV="1">
                <a:off x="2084070" y="1647825"/>
                <a:ext cx="1419225" cy="9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69"/>
              <p:cNvCxnSpPr/>
              <p:nvPr/>
            </p:nvCxnSpPr>
            <p:spPr>
              <a:xfrm>
                <a:off x="3503295" y="1647825"/>
                <a:ext cx="0" cy="12668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70"/>
              <p:cNvCxnSpPr/>
              <p:nvPr/>
            </p:nvCxnSpPr>
            <p:spPr>
              <a:xfrm flipH="1">
                <a:off x="2084070" y="2914650"/>
                <a:ext cx="14192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единительная линия 171"/>
              <p:cNvCxnSpPr/>
              <p:nvPr/>
            </p:nvCxnSpPr>
            <p:spPr>
              <a:xfrm>
                <a:off x="2960370" y="1657350"/>
                <a:ext cx="0" cy="1257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72"/>
              <p:cNvCxnSpPr/>
              <p:nvPr/>
            </p:nvCxnSpPr>
            <p:spPr>
              <a:xfrm>
                <a:off x="2960370" y="2114550"/>
                <a:ext cx="5429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73"/>
              <p:cNvCxnSpPr/>
              <p:nvPr/>
            </p:nvCxnSpPr>
            <p:spPr>
              <a:xfrm flipV="1">
                <a:off x="2960370" y="1657350"/>
                <a:ext cx="63500" cy="857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74"/>
              <p:cNvCxnSpPr/>
              <p:nvPr/>
            </p:nvCxnSpPr>
            <p:spPr>
              <a:xfrm flipV="1">
                <a:off x="2960370" y="1657350"/>
                <a:ext cx="123825" cy="1714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Прямая соединительная линия 175"/>
              <p:cNvCxnSpPr/>
              <p:nvPr/>
            </p:nvCxnSpPr>
            <p:spPr>
              <a:xfrm flipV="1">
                <a:off x="2960370" y="1657350"/>
                <a:ext cx="209550" cy="273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Прямая соединительная линия 176"/>
              <p:cNvCxnSpPr/>
              <p:nvPr/>
            </p:nvCxnSpPr>
            <p:spPr>
              <a:xfrm flipV="1">
                <a:off x="2960370" y="1657350"/>
                <a:ext cx="273050" cy="3794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Прямая соединительная линия 177"/>
              <p:cNvCxnSpPr/>
              <p:nvPr/>
            </p:nvCxnSpPr>
            <p:spPr>
              <a:xfrm flipV="1">
                <a:off x="2992120" y="1657350"/>
                <a:ext cx="327025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Прямая соединительная линия 178"/>
              <p:cNvCxnSpPr/>
              <p:nvPr/>
            </p:nvCxnSpPr>
            <p:spPr>
              <a:xfrm flipV="1">
                <a:off x="3048476" y="1647826"/>
                <a:ext cx="347663" cy="4667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Прямая соединительная линия 179"/>
              <p:cNvCxnSpPr/>
              <p:nvPr/>
            </p:nvCxnSpPr>
            <p:spPr>
              <a:xfrm flipV="1">
                <a:off x="3136583" y="1647826"/>
                <a:ext cx="323850" cy="4667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>
              <a:xfrm flipV="1">
                <a:off x="3190558" y="1678781"/>
                <a:ext cx="312737" cy="435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>
              <a:xfrm flipV="1">
                <a:off x="3267551" y="1776411"/>
                <a:ext cx="238126" cy="3381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>
              <a:xfrm flipV="1">
                <a:off x="3343752" y="1881188"/>
                <a:ext cx="159543" cy="2333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>
              <a:xfrm flipV="1">
                <a:off x="3396139" y="1969294"/>
                <a:ext cx="109538" cy="145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Прямая соединительная линия 184"/>
              <p:cNvCxnSpPr/>
              <p:nvPr/>
            </p:nvCxnSpPr>
            <p:spPr>
              <a:xfrm>
                <a:off x="2960370" y="2447926"/>
                <a:ext cx="5429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Прямая соединительная линия 185"/>
              <p:cNvCxnSpPr/>
              <p:nvPr/>
            </p:nvCxnSpPr>
            <p:spPr>
              <a:xfrm flipV="1">
                <a:off x="2960370" y="2457450"/>
                <a:ext cx="63500" cy="857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>
              <a:xfrm flipV="1">
                <a:off x="2960370" y="2457450"/>
                <a:ext cx="123825" cy="1714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>
              <a:xfrm flipV="1">
                <a:off x="2960370" y="2457450"/>
                <a:ext cx="209550" cy="273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>
              <a:xfrm flipV="1">
                <a:off x="2960370" y="2457450"/>
                <a:ext cx="273050" cy="3794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>
              <a:xfrm flipV="1">
                <a:off x="2992120" y="2457450"/>
                <a:ext cx="327025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Прямая соединительная линия 190"/>
              <p:cNvCxnSpPr/>
              <p:nvPr/>
            </p:nvCxnSpPr>
            <p:spPr>
              <a:xfrm flipV="1">
                <a:off x="3048476" y="2447926"/>
                <a:ext cx="347663" cy="4667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Прямая соединительная линия 191"/>
              <p:cNvCxnSpPr/>
              <p:nvPr/>
            </p:nvCxnSpPr>
            <p:spPr>
              <a:xfrm flipV="1">
                <a:off x="3136583" y="2447926"/>
                <a:ext cx="323850" cy="4667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Прямая соединительная линия 192"/>
              <p:cNvCxnSpPr/>
              <p:nvPr/>
            </p:nvCxnSpPr>
            <p:spPr>
              <a:xfrm flipV="1">
                <a:off x="3190558" y="2478881"/>
                <a:ext cx="312737" cy="435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Прямая соединительная линия 193"/>
              <p:cNvCxnSpPr/>
              <p:nvPr/>
            </p:nvCxnSpPr>
            <p:spPr>
              <a:xfrm flipV="1">
                <a:off x="3267551" y="2576511"/>
                <a:ext cx="238126" cy="3381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Прямая соединительная линия 194"/>
              <p:cNvCxnSpPr/>
              <p:nvPr/>
            </p:nvCxnSpPr>
            <p:spPr>
              <a:xfrm flipV="1">
                <a:off x="3343752" y="2681288"/>
                <a:ext cx="159543" cy="2333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Прямая соединительная линия 195"/>
              <p:cNvCxnSpPr/>
              <p:nvPr/>
            </p:nvCxnSpPr>
            <p:spPr>
              <a:xfrm flipV="1">
                <a:off x="3396139" y="2769394"/>
                <a:ext cx="109538" cy="145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Овал 196"/>
            <p:cNvSpPr/>
            <p:nvPr/>
          </p:nvSpPr>
          <p:spPr>
            <a:xfrm>
              <a:off x="199715" y="2890682"/>
              <a:ext cx="47935" cy="4793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223526" y="1630846"/>
              <a:ext cx="47935" cy="4793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3481709" y="1630846"/>
              <a:ext cx="47935" cy="4793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0" name="Овал 199"/>
            <p:cNvSpPr/>
            <p:nvPr/>
          </p:nvSpPr>
          <p:spPr>
            <a:xfrm>
              <a:off x="3481709" y="2890681"/>
              <a:ext cx="47935" cy="4793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91" name="Прямая соединительная линия 90"/>
            <p:cNvCxnSpPr/>
            <p:nvPr/>
          </p:nvCxnSpPr>
          <p:spPr>
            <a:xfrm>
              <a:off x="647700" y="2281237"/>
              <a:ext cx="2609850" cy="476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Овал 102"/>
            <p:cNvSpPr/>
            <p:nvPr/>
          </p:nvSpPr>
          <p:spPr>
            <a:xfrm>
              <a:off x="552450" y="1409700"/>
              <a:ext cx="2540000" cy="871537"/>
            </a:xfrm>
            <a:prstGeom prst="ellipse">
              <a:avLst/>
            </a:prstGeom>
            <a:noFill/>
            <a:ln>
              <a:solidFill>
                <a:srgbClr val="660066">
                  <a:alpha val="36863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4" name="Прямая соединительная линия 123"/>
            <p:cNvCxnSpPr/>
            <p:nvPr/>
          </p:nvCxnSpPr>
          <p:spPr>
            <a:xfrm flipV="1">
              <a:off x="1462088" y="1562100"/>
              <a:ext cx="257175" cy="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>
              <a:off x="1719263" y="1562100"/>
              <a:ext cx="1619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Группа 127"/>
            <p:cNvGrpSpPr/>
            <p:nvPr/>
          </p:nvGrpSpPr>
          <p:grpSpPr>
            <a:xfrm flipH="1">
              <a:off x="2086452" y="1562099"/>
              <a:ext cx="419100" cy="214311"/>
              <a:chOff x="3191506" y="1896667"/>
              <a:chExt cx="419100" cy="214311"/>
            </a:xfrm>
          </p:grpSpPr>
          <p:cxnSp>
            <p:nvCxnSpPr>
              <p:cNvPr id="201" name="Прямая соединительная линия 200"/>
              <p:cNvCxnSpPr/>
              <p:nvPr/>
            </p:nvCxnSpPr>
            <p:spPr>
              <a:xfrm flipV="1">
                <a:off x="3191506" y="1896667"/>
                <a:ext cx="257175" cy="2143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Прямая соединительная линия 201"/>
              <p:cNvCxnSpPr/>
              <p:nvPr/>
            </p:nvCxnSpPr>
            <p:spPr>
              <a:xfrm>
                <a:off x="3448681" y="1896667"/>
                <a:ext cx="1619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1615110" y="1330033"/>
                  <a:ext cx="3702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110" y="1330033"/>
                  <a:ext cx="370230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1982299" y="1330033"/>
                  <a:ext cx="3702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299" y="1330033"/>
                  <a:ext cx="37023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647700" y="1210933"/>
                  <a:ext cx="4485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100" b="0" i="1" smtClean="0">
                                <a:latin typeface="Cambria Math"/>
                              </a:rPr>
                              <m:t>Ф</m:t>
                            </m:r>
                          </m:e>
                          <m:sub>
                            <m:r>
                              <a:rPr lang="ru-RU" sz="11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sz="11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" y="1210933"/>
                  <a:ext cx="448521" cy="2616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5" name="Группа 204"/>
            <p:cNvGrpSpPr/>
            <p:nvPr/>
          </p:nvGrpSpPr>
          <p:grpSpPr>
            <a:xfrm>
              <a:off x="271461" y="1490091"/>
              <a:ext cx="288032" cy="100638"/>
              <a:chOff x="755576" y="1494076"/>
              <a:chExt cx="412182" cy="144016"/>
            </a:xfrm>
          </p:grpSpPr>
          <p:cxnSp>
            <p:nvCxnSpPr>
              <p:cNvPr id="206" name="Прямая соединительная линия 205"/>
              <p:cNvCxnSpPr/>
              <p:nvPr/>
            </p:nvCxnSpPr>
            <p:spPr>
              <a:xfrm>
                <a:off x="755576" y="1566084"/>
                <a:ext cx="288032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7" name="Равнобедренный треугольник 206"/>
              <p:cNvSpPr/>
              <p:nvPr/>
            </p:nvSpPr>
            <p:spPr>
              <a:xfrm rot="5400000">
                <a:off x="1033675" y="1504008"/>
                <a:ext cx="144016" cy="124151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/>
                <p:cNvSpPr txBox="1"/>
                <p:nvPr/>
              </p:nvSpPr>
              <p:spPr>
                <a:xfrm>
                  <a:off x="222926" y="1287222"/>
                  <a:ext cx="3365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08" name="TextBox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26" y="1287222"/>
                  <a:ext cx="336567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Прямая со стрелкой 208"/>
            <p:cNvCxnSpPr/>
            <p:nvPr/>
          </p:nvCxnSpPr>
          <p:spPr>
            <a:xfrm flipH="1">
              <a:off x="333338" y="1776410"/>
              <a:ext cx="2" cy="5889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-59594" y="1949325"/>
                  <a:ext cx="379185" cy="3013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594" y="1949325"/>
                  <a:ext cx="379185" cy="3013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5472112" y="1794738"/>
                <a:ext cx="150118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12" y="1794738"/>
                <a:ext cx="1501180" cy="61824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7172483" y="1819860"/>
                <a:ext cx="1309846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483" y="1819860"/>
                <a:ext cx="1309846" cy="6164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6179677" y="2515065"/>
                <a:ext cx="1819985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677" y="2515065"/>
                <a:ext cx="1819985" cy="6164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6015575" y="3104189"/>
                <a:ext cx="24037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1200" b="0" i="1" smtClean="0">
                        <a:latin typeface="Cambria Math"/>
                      </a:rPr>
                      <m:t>[</m:t>
                    </m:r>
                    <m:r>
                      <a:rPr lang="ru-RU" sz="1200" b="0" i="1" smtClean="0">
                        <a:latin typeface="Cambria Math"/>
                      </a:rPr>
                      <m:t>Гн</m:t>
                    </m:r>
                    <m:r>
                      <a:rPr lang="en-US" sz="12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1200" dirty="0" smtClean="0"/>
                  <a:t>-</a:t>
                </a:r>
                <a:r>
                  <a:rPr lang="ru-RU" sz="1200" dirty="0" smtClean="0"/>
                  <a:t>взаимная индуктивность</a:t>
                </a:r>
                <a:endParaRPr lang="ru-RU" sz="12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575" y="3104189"/>
                <a:ext cx="2403735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027307" y="4113495"/>
                <a:ext cx="4485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 smtClean="0">
                              <a:latin typeface="Cambria Math"/>
                            </a:rPr>
                            <m:t>Ф</m:t>
                          </m:r>
                        </m:e>
                        <m:sub>
                          <m:r>
                            <a:rPr lang="ru-RU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307" y="4113495"/>
                <a:ext cx="448521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Прямая соединительная линия 219"/>
          <p:cNvCxnSpPr/>
          <p:nvPr/>
        </p:nvCxnSpPr>
        <p:spPr>
          <a:xfrm flipV="1">
            <a:off x="478850" y="4650767"/>
            <a:ext cx="1884651" cy="12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/>
          <p:cNvCxnSpPr/>
          <p:nvPr/>
        </p:nvCxnSpPr>
        <p:spPr>
          <a:xfrm>
            <a:off x="2363501" y="4650767"/>
            <a:ext cx="0" cy="168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единительная линия 221"/>
          <p:cNvCxnSpPr/>
          <p:nvPr/>
        </p:nvCxnSpPr>
        <p:spPr>
          <a:xfrm flipH="1">
            <a:off x="478850" y="6333039"/>
            <a:ext cx="18846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/>
          <p:nvPr/>
        </p:nvCxnSpPr>
        <p:spPr>
          <a:xfrm>
            <a:off x="1642527" y="4663416"/>
            <a:ext cx="0" cy="166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единительная линия 223"/>
          <p:cNvCxnSpPr/>
          <p:nvPr/>
        </p:nvCxnSpPr>
        <p:spPr>
          <a:xfrm>
            <a:off x="1642527" y="5270551"/>
            <a:ext cx="720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единительная линия 224"/>
          <p:cNvCxnSpPr/>
          <p:nvPr/>
        </p:nvCxnSpPr>
        <p:spPr>
          <a:xfrm flipV="1">
            <a:off x="1642527" y="4663416"/>
            <a:ext cx="84324" cy="113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/>
          <p:cNvCxnSpPr/>
          <p:nvPr/>
        </p:nvCxnSpPr>
        <p:spPr>
          <a:xfrm flipV="1">
            <a:off x="1642527" y="4663416"/>
            <a:ext cx="164433" cy="227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единительная линия 226"/>
          <p:cNvCxnSpPr/>
          <p:nvPr/>
        </p:nvCxnSpPr>
        <p:spPr>
          <a:xfrm flipV="1">
            <a:off x="1642527" y="4663416"/>
            <a:ext cx="278271" cy="363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/>
          <p:nvPr/>
        </p:nvCxnSpPr>
        <p:spPr>
          <a:xfrm flipV="1">
            <a:off x="1642527" y="4663416"/>
            <a:ext cx="362595" cy="503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/>
          <p:nvPr/>
        </p:nvCxnSpPr>
        <p:spPr>
          <a:xfrm flipV="1">
            <a:off x="1684689" y="4663416"/>
            <a:ext cx="434271" cy="60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/>
          <p:nvPr/>
        </p:nvCxnSpPr>
        <p:spPr>
          <a:xfrm flipV="1">
            <a:off x="1759527" y="4650768"/>
            <a:ext cx="461677" cy="61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/>
          <p:nvPr/>
        </p:nvCxnSpPr>
        <p:spPr>
          <a:xfrm flipV="1">
            <a:off x="1876528" y="4650768"/>
            <a:ext cx="430055" cy="619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/>
          <p:nvPr/>
        </p:nvCxnSpPr>
        <p:spPr>
          <a:xfrm flipV="1">
            <a:off x="1948204" y="4691875"/>
            <a:ext cx="415297" cy="578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/>
          <p:nvPr/>
        </p:nvCxnSpPr>
        <p:spPr>
          <a:xfrm flipV="1">
            <a:off x="2050446" y="4821522"/>
            <a:ext cx="316218" cy="4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/>
          <p:nvPr/>
        </p:nvCxnSpPr>
        <p:spPr>
          <a:xfrm flipV="1">
            <a:off x="2151637" y="4960660"/>
            <a:ext cx="211864" cy="309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/>
          <p:nvPr/>
        </p:nvCxnSpPr>
        <p:spPr>
          <a:xfrm flipV="1">
            <a:off x="2221204" y="5077660"/>
            <a:ext cx="145460" cy="192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единительная линия 235"/>
          <p:cNvCxnSpPr/>
          <p:nvPr/>
        </p:nvCxnSpPr>
        <p:spPr>
          <a:xfrm>
            <a:off x="1642527" y="5713256"/>
            <a:ext cx="720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единительная линия 236"/>
          <p:cNvCxnSpPr/>
          <p:nvPr/>
        </p:nvCxnSpPr>
        <p:spPr>
          <a:xfrm flipV="1">
            <a:off x="1642527" y="5725903"/>
            <a:ext cx="84324" cy="113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/>
          <p:cNvCxnSpPr/>
          <p:nvPr/>
        </p:nvCxnSpPr>
        <p:spPr>
          <a:xfrm flipV="1">
            <a:off x="1642527" y="5725903"/>
            <a:ext cx="164433" cy="227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единительная линия 238"/>
          <p:cNvCxnSpPr/>
          <p:nvPr/>
        </p:nvCxnSpPr>
        <p:spPr>
          <a:xfrm flipV="1">
            <a:off x="1642527" y="5725903"/>
            <a:ext cx="278271" cy="363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единительная линия 239"/>
          <p:cNvCxnSpPr/>
          <p:nvPr/>
        </p:nvCxnSpPr>
        <p:spPr>
          <a:xfrm flipV="1">
            <a:off x="1642527" y="5725903"/>
            <a:ext cx="362595" cy="503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единительная линия 240"/>
          <p:cNvCxnSpPr/>
          <p:nvPr/>
        </p:nvCxnSpPr>
        <p:spPr>
          <a:xfrm flipV="1">
            <a:off x="1684689" y="5725903"/>
            <a:ext cx="434271" cy="60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единительная линия 241"/>
          <p:cNvCxnSpPr/>
          <p:nvPr/>
        </p:nvCxnSpPr>
        <p:spPr>
          <a:xfrm flipV="1">
            <a:off x="1759527" y="5713256"/>
            <a:ext cx="461677" cy="61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/>
          <p:cNvCxnSpPr/>
          <p:nvPr/>
        </p:nvCxnSpPr>
        <p:spPr>
          <a:xfrm flipV="1">
            <a:off x="1876528" y="5713256"/>
            <a:ext cx="430055" cy="619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/>
          <p:cNvCxnSpPr/>
          <p:nvPr/>
        </p:nvCxnSpPr>
        <p:spPr>
          <a:xfrm flipV="1">
            <a:off x="1948204" y="5754362"/>
            <a:ext cx="415297" cy="578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единительная линия 244"/>
          <p:cNvCxnSpPr/>
          <p:nvPr/>
        </p:nvCxnSpPr>
        <p:spPr>
          <a:xfrm flipV="1">
            <a:off x="2050446" y="5884010"/>
            <a:ext cx="316218" cy="4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/>
          <p:cNvCxnSpPr/>
          <p:nvPr/>
        </p:nvCxnSpPr>
        <p:spPr>
          <a:xfrm flipV="1">
            <a:off x="2151637" y="6023148"/>
            <a:ext cx="211864" cy="309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/>
          <p:cNvCxnSpPr/>
          <p:nvPr/>
        </p:nvCxnSpPr>
        <p:spPr>
          <a:xfrm flipV="1">
            <a:off x="2221204" y="6140147"/>
            <a:ext cx="145460" cy="192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Группа 247"/>
          <p:cNvGrpSpPr/>
          <p:nvPr/>
        </p:nvGrpSpPr>
        <p:grpSpPr>
          <a:xfrm flipH="1">
            <a:off x="2917512" y="4650767"/>
            <a:ext cx="1887814" cy="1682276"/>
            <a:chOff x="2084070" y="1647825"/>
            <a:chExt cx="1421607" cy="1266828"/>
          </a:xfrm>
        </p:grpSpPr>
        <p:cxnSp>
          <p:nvCxnSpPr>
            <p:cNvPr id="269" name="Прямая соединительная линия 268"/>
            <p:cNvCxnSpPr/>
            <p:nvPr/>
          </p:nvCxnSpPr>
          <p:spPr>
            <a:xfrm flipV="1">
              <a:off x="2084070" y="1647825"/>
              <a:ext cx="1419225" cy="9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Прямая соединительная линия 269"/>
            <p:cNvCxnSpPr/>
            <p:nvPr/>
          </p:nvCxnSpPr>
          <p:spPr>
            <a:xfrm>
              <a:off x="3503295" y="1647825"/>
              <a:ext cx="0" cy="126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Прямая соединительная линия 270"/>
            <p:cNvCxnSpPr/>
            <p:nvPr/>
          </p:nvCxnSpPr>
          <p:spPr>
            <a:xfrm flipH="1">
              <a:off x="2084070" y="2914650"/>
              <a:ext cx="1419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Прямая соединительная линия 271"/>
            <p:cNvCxnSpPr/>
            <p:nvPr/>
          </p:nvCxnSpPr>
          <p:spPr>
            <a:xfrm>
              <a:off x="2960370" y="1657350"/>
              <a:ext cx="0" cy="1257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единительная линия 272"/>
            <p:cNvCxnSpPr/>
            <p:nvPr/>
          </p:nvCxnSpPr>
          <p:spPr>
            <a:xfrm>
              <a:off x="2960370" y="2114550"/>
              <a:ext cx="5429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Прямая соединительная линия 273"/>
            <p:cNvCxnSpPr/>
            <p:nvPr/>
          </p:nvCxnSpPr>
          <p:spPr>
            <a:xfrm flipV="1">
              <a:off x="2960370" y="1657350"/>
              <a:ext cx="63500" cy="85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Прямая соединительная линия 274"/>
            <p:cNvCxnSpPr/>
            <p:nvPr/>
          </p:nvCxnSpPr>
          <p:spPr>
            <a:xfrm flipV="1">
              <a:off x="2960370" y="1657350"/>
              <a:ext cx="123825" cy="17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Прямая соединительная линия 275"/>
            <p:cNvCxnSpPr/>
            <p:nvPr/>
          </p:nvCxnSpPr>
          <p:spPr>
            <a:xfrm flipV="1">
              <a:off x="2960370" y="1657350"/>
              <a:ext cx="209550" cy="273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Прямая соединительная линия 276"/>
            <p:cNvCxnSpPr/>
            <p:nvPr/>
          </p:nvCxnSpPr>
          <p:spPr>
            <a:xfrm flipV="1">
              <a:off x="2960370" y="1657350"/>
              <a:ext cx="273050" cy="3794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Прямая соединительная линия 277"/>
            <p:cNvCxnSpPr/>
            <p:nvPr/>
          </p:nvCxnSpPr>
          <p:spPr>
            <a:xfrm flipV="1">
              <a:off x="2992120" y="1657350"/>
              <a:ext cx="327025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Прямая соединительная линия 278"/>
            <p:cNvCxnSpPr/>
            <p:nvPr/>
          </p:nvCxnSpPr>
          <p:spPr>
            <a:xfrm flipV="1">
              <a:off x="3048476" y="1647826"/>
              <a:ext cx="347663" cy="466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Прямая соединительная линия 279"/>
            <p:cNvCxnSpPr/>
            <p:nvPr/>
          </p:nvCxnSpPr>
          <p:spPr>
            <a:xfrm flipV="1">
              <a:off x="3136583" y="1647826"/>
              <a:ext cx="323850" cy="466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Прямая соединительная линия 280"/>
            <p:cNvCxnSpPr/>
            <p:nvPr/>
          </p:nvCxnSpPr>
          <p:spPr>
            <a:xfrm flipV="1">
              <a:off x="3190558" y="1678781"/>
              <a:ext cx="312737" cy="435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Прямая соединительная линия 281"/>
            <p:cNvCxnSpPr/>
            <p:nvPr/>
          </p:nvCxnSpPr>
          <p:spPr>
            <a:xfrm flipV="1">
              <a:off x="3267551" y="1776411"/>
              <a:ext cx="238126" cy="33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Прямая соединительная линия 282"/>
            <p:cNvCxnSpPr/>
            <p:nvPr/>
          </p:nvCxnSpPr>
          <p:spPr>
            <a:xfrm flipV="1">
              <a:off x="3343752" y="1881188"/>
              <a:ext cx="159543" cy="233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Прямая соединительная линия 283"/>
            <p:cNvCxnSpPr/>
            <p:nvPr/>
          </p:nvCxnSpPr>
          <p:spPr>
            <a:xfrm flipV="1">
              <a:off x="3396139" y="1969294"/>
              <a:ext cx="109538" cy="145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Прямая соединительная линия 284"/>
            <p:cNvCxnSpPr/>
            <p:nvPr/>
          </p:nvCxnSpPr>
          <p:spPr>
            <a:xfrm>
              <a:off x="2960370" y="2447926"/>
              <a:ext cx="5429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Прямая соединительная линия 285"/>
            <p:cNvCxnSpPr/>
            <p:nvPr/>
          </p:nvCxnSpPr>
          <p:spPr>
            <a:xfrm flipV="1">
              <a:off x="2960370" y="2457450"/>
              <a:ext cx="63500" cy="85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единительная линия 286"/>
            <p:cNvCxnSpPr/>
            <p:nvPr/>
          </p:nvCxnSpPr>
          <p:spPr>
            <a:xfrm flipV="1">
              <a:off x="2960370" y="2457450"/>
              <a:ext cx="123825" cy="17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Прямая соединительная линия 287"/>
            <p:cNvCxnSpPr/>
            <p:nvPr/>
          </p:nvCxnSpPr>
          <p:spPr>
            <a:xfrm flipV="1">
              <a:off x="2960370" y="2457450"/>
              <a:ext cx="209550" cy="273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Прямая соединительная линия 288"/>
            <p:cNvCxnSpPr/>
            <p:nvPr/>
          </p:nvCxnSpPr>
          <p:spPr>
            <a:xfrm flipV="1">
              <a:off x="2960370" y="2457450"/>
              <a:ext cx="273050" cy="3794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Прямая соединительная линия 289"/>
            <p:cNvCxnSpPr/>
            <p:nvPr/>
          </p:nvCxnSpPr>
          <p:spPr>
            <a:xfrm flipV="1">
              <a:off x="2992120" y="2457450"/>
              <a:ext cx="327025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Прямая соединительная линия 290"/>
            <p:cNvCxnSpPr/>
            <p:nvPr/>
          </p:nvCxnSpPr>
          <p:spPr>
            <a:xfrm flipV="1">
              <a:off x="3048476" y="2447926"/>
              <a:ext cx="347663" cy="466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Прямая соединительная линия 291"/>
            <p:cNvCxnSpPr/>
            <p:nvPr/>
          </p:nvCxnSpPr>
          <p:spPr>
            <a:xfrm flipV="1">
              <a:off x="3136583" y="2447926"/>
              <a:ext cx="323850" cy="466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Прямая соединительная линия 292"/>
            <p:cNvCxnSpPr/>
            <p:nvPr/>
          </p:nvCxnSpPr>
          <p:spPr>
            <a:xfrm flipV="1">
              <a:off x="3190558" y="2478881"/>
              <a:ext cx="312737" cy="435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Прямая соединительная линия 293"/>
            <p:cNvCxnSpPr/>
            <p:nvPr/>
          </p:nvCxnSpPr>
          <p:spPr>
            <a:xfrm flipV="1">
              <a:off x="3267551" y="2576511"/>
              <a:ext cx="238126" cy="33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Прямая соединительная линия 294"/>
            <p:cNvCxnSpPr/>
            <p:nvPr/>
          </p:nvCxnSpPr>
          <p:spPr>
            <a:xfrm flipV="1">
              <a:off x="3343752" y="2681288"/>
              <a:ext cx="159543" cy="233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Прямая соединительная линия 295"/>
            <p:cNvCxnSpPr/>
            <p:nvPr/>
          </p:nvCxnSpPr>
          <p:spPr>
            <a:xfrm flipV="1">
              <a:off x="3396139" y="2769394"/>
              <a:ext cx="109538" cy="145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Овал 248"/>
          <p:cNvSpPr/>
          <p:nvPr/>
        </p:nvSpPr>
        <p:spPr>
          <a:xfrm>
            <a:off x="415195" y="6301211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0" name="Овал 249"/>
          <p:cNvSpPr/>
          <p:nvPr/>
        </p:nvSpPr>
        <p:spPr>
          <a:xfrm>
            <a:off x="446814" y="4628220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1" name="Овал 250"/>
          <p:cNvSpPr/>
          <p:nvPr/>
        </p:nvSpPr>
        <p:spPr>
          <a:xfrm>
            <a:off x="4773498" y="4628220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2" name="Овал 251"/>
          <p:cNvSpPr/>
          <p:nvPr/>
        </p:nvSpPr>
        <p:spPr>
          <a:xfrm>
            <a:off x="4773498" y="6301210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53" name="Прямая соединительная линия 252"/>
          <p:cNvCxnSpPr/>
          <p:nvPr/>
        </p:nvCxnSpPr>
        <p:spPr>
          <a:xfrm>
            <a:off x="1010094" y="5491902"/>
            <a:ext cx="3465734" cy="632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Овал 253"/>
          <p:cNvSpPr/>
          <p:nvPr/>
        </p:nvSpPr>
        <p:spPr>
          <a:xfrm>
            <a:off x="883607" y="4334550"/>
            <a:ext cx="3372977" cy="1157352"/>
          </a:xfrm>
          <a:prstGeom prst="ellipse">
            <a:avLst/>
          </a:prstGeom>
          <a:noFill/>
          <a:ln>
            <a:solidFill>
              <a:srgbClr val="0066FF">
                <a:alpha val="4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5" name="Прямая соединительная линия 254"/>
          <p:cNvCxnSpPr/>
          <p:nvPr/>
        </p:nvCxnSpPr>
        <p:spPr>
          <a:xfrm flipV="1">
            <a:off x="2091555" y="4536929"/>
            <a:ext cx="341514" cy="284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единительная линия 255"/>
          <p:cNvCxnSpPr/>
          <p:nvPr/>
        </p:nvCxnSpPr>
        <p:spPr>
          <a:xfrm>
            <a:off x="2433069" y="4536929"/>
            <a:ext cx="215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Группа 256"/>
          <p:cNvGrpSpPr/>
          <p:nvPr/>
        </p:nvGrpSpPr>
        <p:grpSpPr>
          <a:xfrm flipH="1">
            <a:off x="2920675" y="4536928"/>
            <a:ext cx="556541" cy="284593"/>
            <a:chOff x="3191506" y="1896667"/>
            <a:chExt cx="419100" cy="214311"/>
          </a:xfrm>
        </p:grpSpPr>
        <p:cxnSp>
          <p:nvCxnSpPr>
            <p:cNvPr id="267" name="Прямая соединительная линия 266"/>
            <p:cNvCxnSpPr/>
            <p:nvPr/>
          </p:nvCxnSpPr>
          <p:spPr>
            <a:xfrm flipV="1">
              <a:off x="3191506" y="1896667"/>
              <a:ext cx="257175" cy="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Прямая соединительная линия 267"/>
            <p:cNvCxnSpPr/>
            <p:nvPr/>
          </p:nvCxnSpPr>
          <p:spPr>
            <a:xfrm>
              <a:off x="3448681" y="1896667"/>
              <a:ext cx="1619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/>
              <p:cNvSpPr txBox="1"/>
              <p:nvPr/>
            </p:nvSpPr>
            <p:spPr>
              <a:xfrm>
                <a:off x="2294760" y="4228757"/>
                <a:ext cx="491645" cy="367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760" y="4228757"/>
                <a:ext cx="491645" cy="3678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/>
              <p:cNvSpPr txBox="1"/>
              <p:nvPr/>
            </p:nvSpPr>
            <p:spPr>
              <a:xfrm>
                <a:off x="2782366" y="4228757"/>
                <a:ext cx="491645" cy="367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66" y="4228757"/>
                <a:ext cx="491645" cy="3678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/>
              <p:cNvSpPr txBox="1"/>
              <p:nvPr/>
            </p:nvSpPr>
            <p:spPr>
              <a:xfrm>
                <a:off x="1010094" y="4070599"/>
                <a:ext cx="595611" cy="347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 smtClean="0">
                              <a:latin typeface="Cambria Math"/>
                            </a:rPr>
                            <m:t>Ф</m:t>
                          </m:r>
                        </m:e>
                        <m:sub>
                          <m:r>
                            <a:rPr lang="ru-RU" sz="11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94" y="4070599"/>
                <a:ext cx="595611" cy="34740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Группа 260"/>
          <p:cNvGrpSpPr/>
          <p:nvPr/>
        </p:nvGrpSpPr>
        <p:grpSpPr>
          <a:xfrm flipH="1">
            <a:off x="4708459" y="4392272"/>
            <a:ext cx="382490" cy="133642"/>
            <a:chOff x="755576" y="1494076"/>
            <a:chExt cx="412182" cy="144016"/>
          </a:xfrm>
        </p:grpSpPr>
        <p:cxnSp>
          <p:nvCxnSpPr>
            <p:cNvPr id="265" name="Прямая соединительная линия 264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6" name="Равнобедренный треугольник 265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4644008" y="4122873"/>
                <a:ext cx="3401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122873"/>
                <a:ext cx="340157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Прямая со стрелкой 262"/>
          <p:cNvCxnSpPr/>
          <p:nvPr/>
        </p:nvCxnSpPr>
        <p:spPr>
          <a:xfrm flipH="1">
            <a:off x="4644008" y="5046036"/>
            <a:ext cx="3" cy="782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/>
              <p:cNvSpPr txBox="1"/>
              <p:nvPr/>
            </p:nvSpPr>
            <p:spPr>
              <a:xfrm>
                <a:off x="4661832" y="527055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4" name="TextBox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32" y="5270551"/>
                <a:ext cx="477951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Прямоугольник 296"/>
          <p:cNvSpPr/>
          <p:nvPr/>
        </p:nvSpPr>
        <p:spPr>
          <a:xfrm>
            <a:off x="5384800" y="5300030"/>
            <a:ext cx="3511550" cy="861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8" name="Прямоугольник 297"/>
          <p:cNvSpPr/>
          <p:nvPr/>
        </p:nvSpPr>
        <p:spPr>
          <a:xfrm>
            <a:off x="5384800" y="4457720"/>
            <a:ext cx="3511550" cy="861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/>
              <p:cNvSpPr txBox="1"/>
              <p:nvPr/>
            </p:nvSpPr>
            <p:spPr>
              <a:xfrm>
                <a:off x="5472112" y="4575197"/>
                <a:ext cx="157485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9" name="TextBox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12" y="4575197"/>
                <a:ext cx="1574854" cy="61824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/>
              <p:cNvSpPr txBox="1"/>
              <p:nvPr/>
            </p:nvSpPr>
            <p:spPr>
              <a:xfrm>
                <a:off x="7172483" y="4712338"/>
                <a:ext cx="1166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0" name="TextBox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483" y="4712338"/>
                <a:ext cx="1166858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/>
              <p:cNvSpPr txBox="1"/>
              <p:nvPr/>
            </p:nvSpPr>
            <p:spPr>
              <a:xfrm>
                <a:off x="6179677" y="5295524"/>
                <a:ext cx="176760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1" name="TextBox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677" y="5295524"/>
                <a:ext cx="1767600" cy="61824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5549773" y="5884648"/>
                <a:ext cx="333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r>
                        <a:rPr lang="ru-RU" sz="1200" b="0" i="1" smtClean="0">
                          <a:latin typeface="Cambria Math"/>
                        </a:rPr>
                        <m:t>если среда однорона и линейна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73" y="5884648"/>
                <a:ext cx="3335337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6525124" y="6140147"/>
                <a:ext cx="1076705" cy="586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𝐾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124" y="6140147"/>
                <a:ext cx="1076705" cy="58605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Прямая соединительная линия 304"/>
          <p:cNvCxnSpPr/>
          <p:nvPr/>
        </p:nvCxnSpPr>
        <p:spPr>
          <a:xfrm>
            <a:off x="-241300" y="3937000"/>
            <a:ext cx="99060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17727" y="1079113"/>
            <a:ext cx="4374553" cy="10833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32869" y="11967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899592" y="151226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943337" y="151226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единительная линия 10"/>
          <p:cNvCxnSpPr>
            <a:stCxn id="46" idx="6"/>
          </p:cNvCxnSpPr>
          <p:nvPr/>
        </p:nvCxnSpPr>
        <p:spPr>
          <a:xfrm>
            <a:off x="1007233" y="1566084"/>
            <a:ext cx="367883" cy="3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17727" y="1193517"/>
                <a:ext cx="1926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27" y="1193517"/>
                <a:ext cx="192623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706586" y="1484784"/>
                <a:ext cx="419403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86" y="1484784"/>
                <a:ext cx="4194033" cy="6182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единительная линия 28"/>
          <p:cNvCxnSpPr/>
          <p:nvPr/>
        </p:nvCxnSpPr>
        <p:spPr>
          <a:xfrm flipV="1">
            <a:off x="1547664" y="1560543"/>
            <a:ext cx="395673" cy="2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61876" y="755948"/>
                <a:ext cx="277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6" y="755948"/>
                <a:ext cx="277017" cy="646331"/>
              </a:xfrm>
              <a:prstGeom prst="rect">
                <a:avLst/>
              </a:prstGeom>
              <a:blipFill rotWithShape="1">
                <a:blip r:embed="rId11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027229" y="2701315"/>
                <a:ext cx="1286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229" y="2701315"/>
                <a:ext cx="128695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4813020" y="3202508"/>
            <a:ext cx="38884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            </a:t>
            </a:r>
            <a:r>
              <a:rPr lang="en-US" dirty="0" smtClean="0"/>
              <a:t>    </a:t>
            </a:r>
            <a:r>
              <a:rPr lang="ru-RU" dirty="0" smtClean="0"/>
              <a:t>- </a:t>
            </a:r>
            <a:r>
              <a:rPr lang="en-US" dirty="0" smtClean="0"/>
              <a:t> </a:t>
            </a:r>
            <a:r>
              <a:rPr lang="ru-RU" dirty="0" smtClean="0"/>
              <a:t>Реактивное сопротивление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740274" y="3200109"/>
                <a:ext cx="10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1/</m:t>
                    </m:r>
                    <m:r>
                      <a:rPr lang="ru-RU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274" y="3200109"/>
                <a:ext cx="10636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4813020" y="3711288"/>
            <a:ext cx="3888432" cy="369332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            </a:t>
            </a:r>
            <a:r>
              <a:rPr lang="en-US" dirty="0" smtClean="0"/>
              <a:t>     </a:t>
            </a:r>
            <a:r>
              <a:rPr lang="ru-RU" dirty="0" smtClean="0"/>
              <a:t>- Реактивная проводимость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4813020" y="3736535"/>
                <a:ext cx="855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ru-RU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ru-RU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20" y="3736535"/>
                <a:ext cx="85594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4823031" y="4500373"/>
                <a:ext cx="439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sin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𝑈𝐼𝑠𝑖𝑛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031" y="4500373"/>
                <a:ext cx="4397101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Прямая соединительная линия 47"/>
          <p:cNvCxnSpPr/>
          <p:nvPr/>
        </p:nvCxnSpPr>
        <p:spPr>
          <a:xfrm flipH="1" flipV="1">
            <a:off x="1366347" y="1387768"/>
            <a:ext cx="8771" cy="356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1252220" y="1872198"/>
            <a:ext cx="4100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249128" y="1845137"/>
                <a:ext cx="2925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28" y="1845137"/>
                <a:ext cx="292545" cy="461665"/>
              </a:xfrm>
              <a:prstGeom prst="rect">
                <a:avLst/>
              </a:prstGeom>
              <a:blipFill rotWithShape="1">
                <a:blip r:embed="rId16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Прямая соединительная линия 49"/>
          <p:cNvCxnSpPr/>
          <p:nvPr/>
        </p:nvCxnSpPr>
        <p:spPr>
          <a:xfrm flipH="1" flipV="1">
            <a:off x="1538893" y="1384593"/>
            <a:ext cx="8771" cy="356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Тригонометрический расчёт цепей синусоидального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17727" y="1029920"/>
            <a:ext cx="4374553" cy="491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73745" y="965919"/>
                <a:ext cx="2925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45" y="965919"/>
                <a:ext cx="292545" cy="461665"/>
              </a:xfrm>
              <a:prstGeom prst="rect">
                <a:avLst/>
              </a:prstGeom>
              <a:blipFill rotWithShape="1">
                <a:blip r:embed="rId20"/>
                <a:stretch>
                  <a:fillRect l="-4167" r="-2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Группа 44"/>
          <p:cNvGrpSpPr/>
          <p:nvPr/>
        </p:nvGrpSpPr>
        <p:grpSpPr>
          <a:xfrm>
            <a:off x="787698" y="1330271"/>
            <a:ext cx="412182" cy="144016"/>
            <a:chOff x="755576" y="1494076"/>
            <a:chExt cx="412182" cy="144016"/>
          </a:xfrm>
        </p:grpSpPr>
        <p:cxnSp>
          <p:nvCxnSpPr>
            <p:cNvPr id="51" name="Прямая соединительная линия 50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Равнобедренный треугольник 51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788" y="1878622"/>
            <a:ext cx="5484719" cy="41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Прямоугольник 443"/>
          <p:cNvSpPr/>
          <p:nvPr/>
        </p:nvSpPr>
        <p:spPr>
          <a:xfrm>
            <a:off x="4437944" y="4925174"/>
            <a:ext cx="3444503" cy="146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4437944" y="3517130"/>
            <a:ext cx="3444503" cy="1358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4453521" y="1539132"/>
            <a:ext cx="3428927" cy="1094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6" y="374351"/>
            <a:ext cx="3543300" cy="3543300"/>
          </a:xfrm>
          <a:prstGeom prst="rect">
            <a:avLst/>
          </a:prstGeom>
        </p:spPr>
      </p:pic>
      <p:sp>
        <p:nvSpPr>
          <p:cNvPr id="219" name="Овал 218"/>
          <p:cNvSpPr/>
          <p:nvPr/>
        </p:nvSpPr>
        <p:spPr>
          <a:xfrm>
            <a:off x="1076702" y="2675217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4" name="Овал 303"/>
          <p:cNvSpPr/>
          <p:nvPr/>
        </p:nvSpPr>
        <p:spPr>
          <a:xfrm>
            <a:off x="1968877" y="2675217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6" name="Овал 305"/>
          <p:cNvSpPr/>
          <p:nvPr/>
        </p:nvSpPr>
        <p:spPr>
          <a:xfrm>
            <a:off x="2638802" y="2667250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7" name="Овал 306"/>
          <p:cNvSpPr/>
          <p:nvPr/>
        </p:nvSpPr>
        <p:spPr>
          <a:xfrm>
            <a:off x="3524627" y="2667250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510826" y="1759336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112" y="1574670"/>
                <a:ext cx="519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Ф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2" y="1574670"/>
                <a:ext cx="51911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45851" y="920104"/>
                <a:ext cx="463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51" y="920104"/>
                <a:ext cx="4630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/>
              <p:cNvSpPr txBox="1"/>
              <p:nvPr/>
            </p:nvSpPr>
            <p:spPr>
              <a:xfrm>
                <a:off x="2965101" y="920104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8" name="TextBox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101" y="920104"/>
                <a:ext cx="46833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9" name="Группа 308"/>
          <p:cNvGrpSpPr/>
          <p:nvPr/>
        </p:nvGrpSpPr>
        <p:grpSpPr>
          <a:xfrm rot="5400000" flipH="1">
            <a:off x="726825" y="2409184"/>
            <a:ext cx="382490" cy="133642"/>
            <a:chOff x="755576" y="1494076"/>
            <a:chExt cx="412182" cy="144016"/>
          </a:xfrm>
        </p:grpSpPr>
        <p:cxnSp>
          <p:nvCxnSpPr>
            <p:cNvPr id="310" name="Прямая соединительная линия 309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1" name="Равнобедренный треугольник 310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/>
              <p:cNvSpPr txBox="1"/>
              <p:nvPr/>
            </p:nvSpPr>
            <p:spPr>
              <a:xfrm>
                <a:off x="639228" y="2395108"/>
                <a:ext cx="3401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312" name="TextBox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" y="2395108"/>
                <a:ext cx="340157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8" name="Группа 317"/>
          <p:cNvGrpSpPr/>
          <p:nvPr/>
        </p:nvGrpSpPr>
        <p:grpSpPr>
          <a:xfrm rot="5400000" flipH="1">
            <a:off x="2208413" y="2415855"/>
            <a:ext cx="382490" cy="133642"/>
            <a:chOff x="755576" y="1494076"/>
            <a:chExt cx="412182" cy="144016"/>
          </a:xfrm>
        </p:grpSpPr>
        <p:cxnSp>
          <p:nvCxnSpPr>
            <p:cNvPr id="319" name="Прямая соединительная линия 318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0" name="Равнобедренный треугольник 319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TextBox 320"/>
              <p:cNvSpPr txBox="1"/>
              <p:nvPr/>
            </p:nvSpPr>
            <p:spPr>
              <a:xfrm>
                <a:off x="2399658" y="2401779"/>
                <a:ext cx="3401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658" y="2401779"/>
                <a:ext cx="34015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Прямая со стрелкой 321"/>
          <p:cNvCxnSpPr/>
          <p:nvPr/>
        </p:nvCxnSpPr>
        <p:spPr>
          <a:xfrm rot="16200000" flipH="1">
            <a:off x="3165375" y="2493722"/>
            <a:ext cx="3" cy="782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2944391" y="289223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91" y="2892234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4" name="Прямая со стрелкой 323"/>
          <p:cNvCxnSpPr/>
          <p:nvPr/>
        </p:nvCxnSpPr>
        <p:spPr>
          <a:xfrm rot="16200000" flipH="1">
            <a:off x="1609625" y="2493722"/>
            <a:ext cx="3" cy="782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1388641" y="289223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41" y="2892234"/>
                <a:ext cx="4779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Прямая со стрелкой 325"/>
          <p:cNvCxnSpPr/>
          <p:nvPr/>
        </p:nvCxnSpPr>
        <p:spPr>
          <a:xfrm flipH="1">
            <a:off x="2451554" y="1759336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2051582" y="1574670"/>
                <a:ext cx="524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82" y="1574670"/>
                <a:ext cx="5244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2774299" y="563776"/>
            <a:ext cx="3153473" cy="334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Согласное включение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76" name="Прямая соединительная линия 375"/>
          <p:cNvCxnSpPr>
            <a:stCxn id="380" idx="2"/>
          </p:cNvCxnSpPr>
          <p:nvPr/>
        </p:nvCxnSpPr>
        <p:spPr>
          <a:xfrm flipV="1">
            <a:off x="5385104" y="2353315"/>
            <a:ext cx="188816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7" name="Группа 376"/>
          <p:cNvGrpSpPr/>
          <p:nvPr/>
        </p:nvGrpSpPr>
        <p:grpSpPr>
          <a:xfrm>
            <a:off x="4838176" y="2231778"/>
            <a:ext cx="546928" cy="243079"/>
            <a:chOff x="2544719" y="1830596"/>
            <a:chExt cx="648072" cy="288032"/>
          </a:xfrm>
        </p:grpSpPr>
        <p:sp>
          <p:nvSpPr>
            <p:cNvPr id="378" name="Дуга 377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9" name="Дуга 378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0" name="Дуга 379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381" name="Прямая соединительная линия 380"/>
          <p:cNvCxnSpPr/>
          <p:nvPr/>
        </p:nvCxnSpPr>
        <p:spPr>
          <a:xfrm>
            <a:off x="4621233" y="2353318"/>
            <a:ext cx="2256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2" name="Овал 381"/>
          <p:cNvSpPr/>
          <p:nvPr/>
        </p:nvSpPr>
        <p:spPr>
          <a:xfrm>
            <a:off x="4598893" y="2321488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3" name="Овал 382"/>
          <p:cNvSpPr/>
          <p:nvPr/>
        </p:nvSpPr>
        <p:spPr>
          <a:xfrm>
            <a:off x="5542092" y="2321487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4" name="Прямая соединительная линия 383"/>
          <p:cNvCxnSpPr>
            <a:stCxn id="388" idx="2"/>
          </p:cNvCxnSpPr>
          <p:nvPr/>
        </p:nvCxnSpPr>
        <p:spPr>
          <a:xfrm flipV="1">
            <a:off x="6545720" y="2345296"/>
            <a:ext cx="188816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5" name="Группа 384"/>
          <p:cNvGrpSpPr/>
          <p:nvPr/>
        </p:nvGrpSpPr>
        <p:grpSpPr>
          <a:xfrm>
            <a:off x="5998792" y="2223759"/>
            <a:ext cx="546928" cy="243079"/>
            <a:chOff x="2544719" y="1830596"/>
            <a:chExt cx="648072" cy="288032"/>
          </a:xfrm>
        </p:grpSpPr>
        <p:sp>
          <p:nvSpPr>
            <p:cNvPr id="386" name="Дуга 385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7" name="Дуга 386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8" name="Дуга 387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389" name="Прямая соединительная линия 388"/>
          <p:cNvCxnSpPr/>
          <p:nvPr/>
        </p:nvCxnSpPr>
        <p:spPr>
          <a:xfrm>
            <a:off x="5781849" y="2345299"/>
            <a:ext cx="2256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0" name="Овал 389"/>
          <p:cNvSpPr/>
          <p:nvPr/>
        </p:nvSpPr>
        <p:spPr>
          <a:xfrm>
            <a:off x="5759509" y="2313469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1" name="Овал 390"/>
          <p:cNvSpPr/>
          <p:nvPr/>
        </p:nvSpPr>
        <p:spPr>
          <a:xfrm>
            <a:off x="6702708" y="2313468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4922092" y="1797152"/>
                <a:ext cx="463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2" y="1797152"/>
                <a:ext cx="4630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6099966" y="1797152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966" y="1797152"/>
                <a:ext cx="46833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Овал 394"/>
          <p:cNvSpPr/>
          <p:nvPr/>
        </p:nvSpPr>
        <p:spPr>
          <a:xfrm>
            <a:off x="4737783" y="2149800"/>
            <a:ext cx="63655" cy="63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6" name="Овал 395"/>
          <p:cNvSpPr/>
          <p:nvPr/>
        </p:nvSpPr>
        <p:spPr>
          <a:xfrm>
            <a:off x="5924537" y="2144017"/>
            <a:ext cx="63655" cy="63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3" name="Группа 72"/>
          <p:cNvGrpSpPr/>
          <p:nvPr/>
        </p:nvGrpSpPr>
        <p:grpSpPr>
          <a:xfrm>
            <a:off x="427899" y="3418139"/>
            <a:ext cx="3753383" cy="2104025"/>
            <a:chOff x="503127" y="3418139"/>
            <a:chExt cx="3293578" cy="1846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TextBox 409"/>
                <p:cNvSpPr txBox="1"/>
                <p:nvPr/>
              </p:nvSpPr>
              <p:spPr>
                <a:xfrm>
                  <a:off x="677652" y="3418139"/>
                  <a:ext cx="446942" cy="367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410" name="TextBox 4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52" y="3418139"/>
                  <a:ext cx="446942" cy="36783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Группа 25"/>
            <p:cNvGrpSpPr/>
            <p:nvPr/>
          </p:nvGrpSpPr>
          <p:grpSpPr>
            <a:xfrm>
              <a:off x="503127" y="3687538"/>
              <a:ext cx="1536053" cy="1576874"/>
              <a:chOff x="149807" y="4617820"/>
              <a:chExt cx="1536053" cy="1576874"/>
            </a:xfrm>
          </p:grpSpPr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661802" y="4808220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1571560" y="4808220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7" name="Группа 396"/>
              <p:cNvGrpSpPr/>
              <p:nvPr/>
            </p:nvGrpSpPr>
            <p:grpSpPr>
              <a:xfrm rot="5400000">
                <a:off x="1290857" y="5364004"/>
                <a:ext cx="546928" cy="243079"/>
                <a:chOff x="2544719" y="1830596"/>
                <a:chExt cx="648072" cy="288032"/>
              </a:xfrm>
            </p:grpSpPr>
            <p:sp>
              <p:nvSpPr>
                <p:cNvPr id="398" name="Дуга 397"/>
                <p:cNvSpPr/>
                <p:nvPr/>
              </p:nvSpPr>
              <p:spPr>
                <a:xfrm>
                  <a:off x="2544719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99" name="Дуга 398"/>
                <p:cNvSpPr/>
                <p:nvPr/>
              </p:nvSpPr>
              <p:spPr>
                <a:xfrm>
                  <a:off x="2760743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00" name="Дуга 399"/>
                <p:cNvSpPr/>
                <p:nvPr/>
              </p:nvSpPr>
              <p:spPr>
                <a:xfrm>
                  <a:off x="2976767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401" name="Прямая соединительная линия 400"/>
              <p:cNvCxnSpPr/>
              <p:nvPr/>
            </p:nvCxnSpPr>
            <p:spPr>
              <a:xfrm>
                <a:off x="1571560" y="5759007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Прямая соединительная линия 401"/>
              <p:cNvCxnSpPr/>
              <p:nvPr/>
            </p:nvCxnSpPr>
            <p:spPr>
              <a:xfrm>
                <a:off x="654562" y="6162867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3" name="Овал 402"/>
              <p:cNvSpPr/>
              <p:nvPr/>
            </p:nvSpPr>
            <p:spPr>
              <a:xfrm>
                <a:off x="654562" y="4776392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4" name="Овал 403"/>
              <p:cNvSpPr/>
              <p:nvPr/>
            </p:nvSpPr>
            <p:spPr>
              <a:xfrm>
                <a:off x="629974" y="6131039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/>
                  <p:cNvSpPr txBox="1"/>
                  <p:nvPr/>
                </p:nvSpPr>
                <p:spPr>
                  <a:xfrm>
                    <a:off x="1073272" y="5307044"/>
                    <a:ext cx="4630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05" name="TextBox 4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272" y="5307044"/>
                    <a:ext cx="463012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Прямая соединительная линия 407"/>
              <p:cNvCxnSpPr/>
              <p:nvPr/>
            </p:nvCxnSpPr>
            <p:spPr>
              <a:xfrm>
                <a:off x="388783" y="4684641"/>
                <a:ext cx="267283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09" name="Равнобедренный треугольник 408"/>
              <p:cNvSpPr/>
              <p:nvPr/>
            </p:nvSpPr>
            <p:spPr>
              <a:xfrm rot="5400000">
                <a:off x="646849" y="4627037"/>
                <a:ext cx="133642" cy="115208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11" name="Прямая со стрелкой 410"/>
              <p:cNvCxnSpPr/>
              <p:nvPr/>
            </p:nvCxnSpPr>
            <p:spPr>
              <a:xfrm flipH="1">
                <a:off x="629972" y="5127545"/>
                <a:ext cx="3" cy="7821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12" name="TextBox 4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3" name="Группа 412"/>
            <p:cNvGrpSpPr/>
            <p:nvPr/>
          </p:nvGrpSpPr>
          <p:grpSpPr>
            <a:xfrm flipH="1">
              <a:off x="2260652" y="3687538"/>
              <a:ext cx="1536053" cy="1576874"/>
              <a:chOff x="149807" y="4617820"/>
              <a:chExt cx="1536053" cy="1576874"/>
            </a:xfrm>
          </p:grpSpPr>
          <p:cxnSp>
            <p:nvCxnSpPr>
              <p:cNvPr id="414" name="Прямая соединительная линия 413"/>
              <p:cNvCxnSpPr/>
              <p:nvPr/>
            </p:nvCxnSpPr>
            <p:spPr>
              <a:xfrm>
                <a:off x="661802" y="4808220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Прямая соединительная линия 414"/>
              <p:cNvCxnSpPr/>
              <p:nvPr/>
            </p:nvCxnSpPr>
            <p:spPr>
              <a:xfrm>
                <a:off x="1571560" y="4808220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6" name="Группа 415"/>
              <p:cNvGrpSpPr/>
              <p:nvPr/>
            </p:nvGrpSpPr>
            <p:grpSpPr>
              <a:xfrm rot="5400000">
                <a:off x="1290857" y="5364004"/>
                <a:ext cx="546928" cy="243079"/>
                <a:chOff x="2544719" y="1830596"/>
                <a:chExt cx="648072" cy="288032"/>
              </a:xfrm>
            </p:grpSpPr>
            <p:sp>
              <p:nvSpPr>
                <p:cNvPr id="426" name="Дуга 425"/>
                <p:cNvSpPr/>
                <p:nvPr/>
              </p:nvSpPr>
              <p:spPr>
                <a:xfrm>
                  <a:off x="2544719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7" name="Дуга 426"/>
                <p:cNvSpPr/>
                <p:nvPr/>
              </p:nvSpPr>
              <p:spPr>
                <a:xfrm>
                  <a:off x="2760743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8" name="Дуга 427"/>
                <p:cNvSpPr/>
                <p:nvPr/>
              </p:nvSpPr>
              <p:spPr>
                <a:xfrm>
                  <a:off x="2976767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417" name="Прямая соединительная линия 416"/>
              <p:cNvCxnSpPr/>
              <p:nvPr/>
            </p:nvCxnSpPr>
            <p:spPr>
              <a:xfrm>
                <a:off x="1571560" y="5759007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Прямая соединительная линия 417"/>
              <p:cNvCxnSpPr/>
              <p:nvPr/>
            </p:nvCxnSpPr>
            <p:spPr>
              <a:xfrm>
                <a:off x="654562" y="6162867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9" name="Овал 418"/>
              <p:cNvSpPr/>
              <p:nvPr/>
            </p:nvSpPr>
            <p:spPr>
              <a:xfrm>
                <a:off x="654562" y="4776392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0" name="Овал 419"/>
              <p:cNvSpPr/>
              <p:nvPr/>
            </p:nvSpPr>
            <p:spPr>
              <a:xfrm>
                <a:off x="629974" y="6131039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/>
                  <p:cNvSpPr txBox="1"/>
                  <p:nvPr/>
                </p:nvSpPr>
                <p:spPr>
                  <a:xfrm>
                    <a:off x="1067951" y="5307044"/>
                    <a:ext cx="4683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21" name="TextBox 4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951" y="5307044"/>
                    <a:ext cx="468333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2" name="Прямая соединительная линия 421"/>
              <p:cNvCxnSpPr/>
              <p:nvPr/>
            </p:nvCxnSpPr>
            <p:spPr>
              <a:xfrm>
                <a:off x="388783" y="4684641"/>
                <a:ext cx="267283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3" name="Равнобедренный треугольник 422"/>
              <p:cNvSpPr/>
              <p:nvPr/>
            </p:nvSpPr>
            <p:spPr>
              <a:xfrm rot="5400000">
                <a:off x="646849" y="4627037"/>
                <a:ext cx="133642" cy="115208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24" name="Прямая со стрелкой 423"/>
              <p:cNvCxnSpPr/>
              <p:nvPr/>
            </p:nvCxnSpPr>
            <p:spPr>
              <a:xfrm flipH="1">
                <a:off x="629972" y="5127545"/>
                <a:ext cx="3" cy="7821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TextBox 424"/>
                  <p:cNvSpPr txBox="1"/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25" name="TextBox 4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9" name="TextBox 428"/>
                <p:cNvSpPr txBox="1"/>
                <p:nvPr/>
              </p:nvSpPr>
              <p:spPr>
                <a:xfrm>
                  <a:off x="3340378" y="3481964"/>
                  <a:ext cx="3401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429" name="TextBox 4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378" y="3481964"/>
                  <a:ext cx="340157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0" name="Овал 429"/>
            <p:cNvSpPr/>
            <p:nvPr/>
          </p:nvSpPr>
          <p:spPr>
            <a:xfrm>
              <a:off x="2003510" y="4162896"/>
              <a:ext cx="63655" cy="63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31" name="Овал 430"/>
            <p:cNvSpPr/>
            <p:nvPr/>
          </p:nvSpPr>
          <p:spPr>
            <a:xfrm>
              <a:off x="2225844" y="4162896"/>
              <a:ext cx="63655" cy="63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Арка 30"/>
            <p:cNvSpPr/>
            <p:nvPr/>
          </p:nvSpPr>
          <p:spPr>
            <a:xfrm rot="1655838">
              <a:off x="2001933" y="3807647"/>
              <a:ext cx="278607" cy="278607"/>
            </a:xfrm>
            <a:prstGeom prst="blockArc">
              <a:avLst>
                <a:gd name="adj1" fmla="val 10800000"/>
                <a:gd name="adj2" fmla="val 18270519"/>
                <a:gd name="adj3" fmla="val 98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4" name="Равнобедренный треугольник 63"/>
            <p:cNvSpPr/>
            <p:nvPr/>
          </p:nvSpPr>
          <p:spPr>
            <a:xfrm rot="10800000">
              <a:off x="1986766" y="3886226"/>
              <a:ext cx="97139" cy="8374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3" name="Равнобедренный треугольник 432"/>
            <p:cNvSpPr/>
            <p:nvPr/>
          </p:nvSpPr>
          <p:spPr>
            <a:xfrm rot="10800000">
              <a:off x="2195575" y="3889991"/>
              <a:ext cx="97139" cy="8374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928959" y="3502872"/>
                  <a:ext cx="440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959" y="3502872"/>
                  <a:ext cx="44037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/>
              <p:cNvSpPr txBox="1"/>
              <p:nvPr/>
            </p:nvSpPr>
            <p:spPr>
              <a:xfrm>
                <a:off x="4469247" y="3926413"/>
                <a:ext cx="135402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4" name="TextBox 4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247" y="3926413"/>
                <a:ext cx="1354024" cy="61824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/>
              <p:cNvSpPr txBox="1"/>
              <p:nvPr/>
            </p:nvSpPr>
            <p:spPr>
              <a:xfrm>
                <a:off x="5938325" y="3926413"/>
                <a:ext cx="135402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5" name="TextBox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25" y="3926413"/>
                <a:ext cx="1354024" cy="61824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-157079" y="-82555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Одноименные зажимы индуктивно-связанных катушек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453521" y="1539132"/>
                <a:ext cx="3340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/>
                        </a:rPr>
                        <m:t>Обозначение на электрической схеме: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521" y="1539132"/>
                <a:ext cx="3340978" cy="307777"/>
              </a:xfrm>
              <a:prstGeom prst="rect">
                <a:avLst/>
              </a:prstGeom>
              <a:blipFill rotWithShape="1">
                <a:blip r:embed="rId2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382642" y="3671112"/>
                <a:ext cx="332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Подключили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</m:t>
                      </m:r>
                      <m:r>
                        <a:rPr lang="ru-RU" b="0" i="1" smtClean="0">
                          <a:latin typeface="Cambria Math"/>
                        </a:rPr>
                        <m:t>возникло: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642" y="3671112"/>
                <a:ext cx="3323346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7" name="Прямая со стрелкой 436"/>
          <p:cNvCxnSpPr/>
          <p:nvPr/>
        </p:nvCxnSpPr>
        <p:spPr>
          <a:xfrm flipV="1">
            <a:off x="6021013" y="3883478"/>
            <a:ext cx="391077" cy="12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59213" y="3517130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213" y="3517130"/>
                <a:ext cx="47263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93585" y="4506386"/>
                <a:ext cx="84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585" y="4506386"/>
                <a:ext cx="848246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TextBox 437"/>
              <p:cNvSpPr txBox="1"/>
              <p:nvPr/>
            </p:nvSpPr>
            <p:spPr>
              <a:xfrm>
                <a:off x="4524550" y="5213041"/>
                <a:ext cx="135402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8" name="TextBox 4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550" y="5213041"/>
                <a:ext cx="1354024" cy="61824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/>
              <p:cNvSpPr txBox="1"/>
              <p:nvPr/>
            </p:nvSpPr>
            <p:spPr>
              <a:xfrm>
                <a:off x="5993628" y="5213041"/>
                <a:ext cx="1262076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9" name="TextBox 4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628" y="5213041"/>
                <a:ext cx="1262076" cy="61824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Box 439"/>
              <p:cNvSpPr txBox="1"/>
              <p:nvPr/>
            </p:nvSpPr>
            <p:spPr>
              <a:xfrm>
                <a:off x="4437945" y="4957740"/>
                <a:ext cx="332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Подключили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</m:t>
                      </m:r>
                      <m:r>
                        <a:rPr lang="ru-RU" b="0" i="1" smtClean="0">
                          <a:latin typeface="Cambria Math"/>
                        </a:rPr>
                        <m:t>возникло: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0" name="TextBox 4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945" y="4957740"/>
                <a:ext cx="3323346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Прямая со стрелкой 440"/>
          <p:cNvCxnSpPr/>
          <p:nvPr/>
        </p:nvCxnSpPr>
        <p:spPr>
          <a:xfrm flipV="1">
            <a:off x="6076316" y="5170106"/>
            <a:ext cx="391077" cy="12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TextBox 441"/>
              <p:cNvSpPr txBox="1"/>
              <p:nvPr/>
            </p:nvSpPr>
            <p:spPr>
              <a:xfrm>
                <a:off x="5934875" y="480375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2" name="TextBox 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75" y="4803758"/>
                <a:ext cx="477951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/>
              <p:cNvSpPr txBox="1"/>
              <p:nvPr/>
            </p:nvSpPr>
            <p:spPr>
              <a:xfrm>
                <a:off x="4548888" y="5793014"/>
                <a:ext cx="84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3" name="TextBox 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888" y="5793014"/>
                <a:ext cx="848246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Овал 103"/>
          <p:cNvSpPr/>
          <p:nvPr/>
        </p:nvSpPr>
        <p:spPr>
          <a:xfrm>
            <a:off x="908920" y="2125419"/>
            <a:ext cx="63655" cy="63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Овал 106"/>
          <p:cNvSpPr/>
          <p:nvPr/>
        </p:nvSpPr>
        <p:spPr>
          <a:xfrm>
            <a:off x="2475986" y="2125419"/>
            <a:ext cx="63655" cy="63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5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ямоугольник 115"/>
          <p:cNvSpPr/>
          <p:nvPr/>
        </p:nvSpPr>
        <p:spPr>
          <a:xfrm>
            <a:off x="4607005" y="1539132"/>
            <a:ext cx="3428927" cy="1094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5" name="Прямоугольник 374"/>
          <p:cNvSpPr/>
          <p:nvPr/>
        </p:nvSpPr>
        <p:spPr>
          <a:xfrm>
            <a:off x="2621930" y="646331"/>
            <a:ext cx="3153473" cy="334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Встречное включение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Одноименные зажимы индуктивно-связанных катушек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18211" y="526338"/>
            <a:ext cx="4436926" cy="3543300"/>
            <a:chOff x="4563688" y="272371"/>
            <a:chExt cx="4436926" cy="3543300"/>
          </a:xfrm>
        </p:grpSpPr>
        <p:pic>
          <p:nvPicPr>
            <p:cNvPr id="352" name="Рисунок 3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402" y="272371"/>
              <a:ext cx="3543300" cy="3543300"/>
            </a:xfrm>
            <a:prstGeom prst="rect">
              <a:avLst/>
            </a:prstGeom>
          </p:spPr>
        </p:pic>
        <p:sp>
          <p:nvSpPr>
            <p:cNvPr id="353" name="Овал 352"/>
            <p:cNvSpPr/>
            <p:nvPr/>
          </p:nvSpPr>
          <p:spPr>
            <a:xfrm>
              <a:off x="5520278" y="2573237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4" name="Овал 353"/>
            <p:cNvSpPr/>
            <p:nvPr/>
          </p:nvSpPr>
          <p:spPr>
            <a:xfrm>
              <a:off x="6412453" y="2573237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5" name="Овал 354"/>
            <p:cNvSpPr/>
            <p:nvPr/>
          </p:nvSpPr>
          <p:spPr>
            <a:xfrm>
              <a:off x="7082378" y="2565270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6" name="Овал 355"/>
            <p:cNvSpPr/>
            <p:nvPr/>
          </p:nvSpPr>
          <p:spPr>
            <a:xfrm>
              <a:off x="7968203" y="2565270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57" name="Прямая со стрелкой 356"/>
            <p:cNvCxnSpPr/>
            <p:nvPr/>
          </p:nvCxnSpPr>
          <p:spPr>
            <a:xfrm flipH="1">
              <a:off x="4954402" y="1657356"/>
              <a:ext cx="40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TextBox 357"/>
                <p:cNvSpPr txBox="1"/>
                <p:nvPr/>
              </p:nvSpPr>
              <p:spPr>
                <a:xfrm>
                  <a:off x="4563688" y="1472690"/>
                  <a:ext cx="519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/>
                              </a:rPr>
                              <m:t>Ф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8" name="TextBox 3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688" y="1472690"/>
                  <a:ext cx="51911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Box 358"/>
                <p:cNvSpPr txBox="1"/>
                <p:nvPr/>
              </p:nvSpPr>
              <p:spPr>
                <a:xfrm>
                  <a:off x="5789427" y="818124"/>
                  <a:ext cx="463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9" name="TextBox 3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27" y="818124"/>
                  <a:ext cx="46301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Box 359"/>
                <p:cNvSpPr txBox="1"/>
                <p:nvPr/>
              </p:nvSpPr>
              <p:spPr>
                <a:xfrm>
                  <a:off x="7408677" y="818124"/>
                  <a:ext cx="468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60" name="TextBox 3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677" y="818124"/>
                  <a:ext cx="46833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1" name="Группа 360"/>
            <p:cNvGrpSpPr/>
            <p:nvPr/>
          </p:nvGrpSpPr>
          <p:grpSpPr>
            <a:xfrm rot="5400000" flipH="1">
              <a:off x="5170401" y="2307204"/>
              <a:ext cx="382490" cy="133642"/>
              <a:chOff x="755576" y="1494076"/>
              <a:chExt cx="412182" cy="144016"/>
            </a:xfrm>
          </p:grpSpPr>
          <p:cxnSp>
            <p:nvCxnSpPr>
              <p:cNvPr id="362" name="Прямая соединительная линия 361"/>
              <p:cNvCxnSpPr/>
              <p:nvPr/>
            </p:nvCxnSpPr>
            <p:spPr>
              <a:xfrm>
                <a:off x="755576" y="1566084"/>
                <a:ext cx="288032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3" name="Равнобедренный треугольник 362"/>
              <p:cNvSpPr/>
              <p:nvPr/>
            </p:nvSpPr>
            <p:spPr>
              <a:xfrm rot="5400000">
                <a:off x="1033675" y="1504008"/>
                <a:ext cx="144016" cy="124151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4" name="TextBox 363"/>
                <p:cNvSpPr txBox="1"/>
                <p:nvPr/>
              </p:nvSpPr>
              <p:spPr>
                <a:xfrm>
                  <a:off x="5082804" y="2293128"/>
                  <a:ext cx="3401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364" name="TextBox 3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04" y="2293128"/>
                  <a:ext cx="340157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5" name="Группа 364"/>
            <p:cNvGrpSpPr/>
            <p:nvPr/>
          </p:nvGrpSpPr>
          <p:grpSpPr>
            <a:xfrm rot="5400000" flipH="1">
              <a:off x="8053009" y="2313875"/>
              <a:ext cx="382490" cy="133642"/>
              <a:chOff x="755576" y="1494076"/>
              <a:chExt cx="412182" cy="144016"/>
            </a:xfrm>
          </p:grpSpPr>
          <p:cxnSp>
            <p:nvCxnSpPr>
              <p:cNvPr id="366" name="Прямая соединительная линия 365"/>
              <p:cNvCxnSpPr/>
              <p:nvPr/>
            </p:nvCxnSpPr>
            <p:spPr>
              <a:xfrm>
                <a:off x="755576" y="1566084"/>
                <a:ext cx="288032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7" name="Равнобедренный треугольник 366"/>
              <p:cNvSpPr/>
              <p:nvPr/>
            </p:nvSpPr>
            <p:spPr>
              <a:xfrm rot="5400000">
                <a:off x="1033675" y="1504008"/>
                <a:ext cx="144016" cy="124151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/>
                <p:cNvSpPr txBox="1"/>
                <p:nvPr/>
              </p:nvSpPr>
              <p:spPr>
                <a:xfrm>
                  <a:off x="8244254" y="2299799"/>
                  <a:ext cx="3401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254" y="2299799"/>
                  <a:ext cx="340157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9" name="Прямая со стрелкой 368"/>
            <p:cNvCxnSpPr/>
            <p:nvPr/>
          </p:nvCxnSpPr>
          <p:spPr>
            <a:xfrm rot="16200000" flipH="1">
              <a:off x="7608951" y="2391742"/>
              <a:ext cx="3" cy="782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TextBox 369"/>
                <p:cNvSpPr txBox="1"/>
                <p:nvPr/>
              </p:nvSpPr>
              <p:spPr>
                <a:xfrm>
                  <a:off x="7387967" y="2790254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0" name="TextBox 3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967" y="2790254"/>
                  <a:ext cx="47795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1" name="Прямая со стрелкой 370"/>
            <p:cNvCxnSpPr/>
            <p:nvPr/>
          </p:nvCxnSpPr>
          <p:spPr>
            <a:xfrm rot="16200000" flipH="1">
              <a:off x="6053201" y="2391742"/>
              <a:ext cx="3" cy="782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/>
                <p:cNvSpPr txBox="1"/>
                <p:nvPr/>
              </p:nvSpPr>
              <p:spPr>
                <a:xfrm>
                  <a:off x="5832217" y="2790254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2" name="TextBox 3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217" y="2790254"/>
                  <a:ext cx="47795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3" name="Прямая со стрелкой 372"/>
            <p:cNvCxnSpPr/>
            <p:nvPr/>
          </p:nvCxnSpPr>
          <p:spPr>
            <a:xfrm>
              <a:off x="8107875" y="1657356"/>
              <a:ext cx="40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>
                  <a:off x="8476175" y="1466340"/>
                  <a:ext cx="5244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/>
                              </a:rPr>
                              <m:t>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6175" y="1466340"/>
                  <a:ext cx="52443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Группа 3"/>
          <p:cNvGrpSpPr/>
          <p:nvPr/>
        </p:nvGrpSpPr>
        <p:grpSpPr>
          <a:xfrm>
            <a:off x="5100674" y="1880919"/>
            <a:ext cx="2167470" cy="677705"/>
            <a:chOff x="1160626" y="3288423"/>
            <a:chExt cx="2167470" cy="677705"/>
          </a:xfrm>
        </p:grpSpPr>
        <p:cxnSp>
          <p:nvCxnSpPr>
            <p:cNvPr id="376" name="Прямая соединительная линия 375"/>
            <p:cNvCxnSpPr>
              <a:stCxn id="380" idx="2"/>
            </p:cNvCxnSpPr>
            <p:nvPr/>
          </p:nvCxnSpPr>
          <p:spPr>
            <a:xfrm flipV="1">
              <a:off x="1946837" y="3844586"/>
              <a:ext cx="188816" cy="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77" name="Группа 376"/>
            <p:cNvGrpSpPr/>
            <p:nvPr/>
          </p:nvGrpSpPr>
          <p:grpSpPr>
            <a:xfrm>
              <a:off x="1399909" y="3723049"/>
              <a:ext cx="546928" cy="243079"/>
              <a:chOff x="2544719" y="1830596"/>
              <a:chExt cx="648072" cy="288032"/>
            </a:xfrm>
          </p:grpSpPr>
          <p:sp>
            <p:nvSpPr>
              <p:cNvPr id="378" name="Дуга 377"/>
              <p:cNvSpPr/>
              <p:nvPr/>
            </p:nvSpPr>
            <p:spPr>
              <a:xfrm>
                <a:off x="2544719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9" name="Дуга 378"/>
              <p:cNvSpPr/>
              <p:nvPr/>
            </p:nvSpPr>
            <p:spPr>
              <a:xfrm>
                <a:off x="2760743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0" name="Дуга 379"/>
              <p:cNvSpPr/>
              <p:nvPr/>
            </p:nvSpPr>
            <p:spPr>
              <a:xfrm>
                <a:off x="2976767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381" name="Прямая соединительная линия 380"/>
            <p:cNvCxnSpPr/>
            <p:nvPr/>
          </p:nvCxnSpPr>
          <p:spPr>
            <a:xfrm>
              <a:off x="1182966" y="3844589"/>
              <a:ext cx="2256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2" name="Овал 381"/>
            <p:cNvSpPr/>
            <p:nvPr/>
          </p:nvSpPr>
          <p:spPr>
            <a:xfrm>
              <a:off x="1160626" y="3812759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3" name="Овал 382"/>
            <p:cNvSpPr/>
            <p:nvPr/>
          </p:nvSpPr>
          <p:spPr>
            <a:xfrm>
              <a:off x="2103825" y="3812758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84" name="Прямая соединительная линия 383"/>
            <p:cNvCxnSpPr>
              <a:stCxn id="388" idx="2"/>
            </p:cNvCxnSpPr>
            <p:nvPr/>
          </p:nvCxnSpPr>
          <p:spPr>
            <a:xfrm flipV="1">
              <a:off x="3107453" y="3836567"/>
              <a:ext cx="188816" cy="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85" name="Группа 384"/>
            <p:cNvGrpSpPr/>
            <p:nvPr/>
          </p:nvGrpSpPr>
          <p:grpSpPr>
            <a:xfrm>
              <a:off x="2560525" y="3715030"/>
              <a:ext cx="546928" cy="243079"/>
              <a:chOff x="2544719" y="1830596"/>
              <a:chExt cx="648072" cy="288032"/>
            </a:xfrm>
          </p:grpSpPr>
          <p:sp>
            <p:nvSpPr>
              <p:cNvPr id="386" name="Дуга 385"/>
              <p:cNvSpPr/>
              <p:nvPr/>
            </p:nvSpPr>
            <p:spPr>
              <a:xfrm>
                <a:off x="2544719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7" name="Дуга 386"/>
              <p:cNvSpPr/>
              <p:nvPr/>
            </p:nvSpPr>
            <p:spPr>
              <a:xfrm>
                <a:off x="2760743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8" name="Дуга 387"/>
              <p:cNvSpPr/>
              <p:nvPr/>
            </p:nvSpPr>
            <p:spPr>
              <a:xfrm>
                <a:off x="2976767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389" name="Прямая соединительная линия 388"/>
            <p:cNvCxnSpPr/>
            <p:nvPr/>
          </p:nvCxnSpPr>
          <p:spPr>
            <a:xfrm>
              <a:off x="2343582" y="3836570"/>
              <a:ext cx="2256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Овал 389"/>
            <p:cNvSpPr/>
            <p:nvPr/>
          </p:nvSpPr>
          <p:spPr>
            <a:xfrm>
              <a:off x="2321242" y="3804740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1" name="Овал 390"/>
            <p:cNvSpPr/>
            <p:nvPr/>
          </p:nvSpPr>
          <p:spPr>
            <a:xfrm>
              <a:off x="3264441" y="3804739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1483825" y="3288423"/>
                  <a:ext cx="463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825" y="3288423"/>
                  <a:ext cx="46301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/>
                <p:cNvSpPr txBox="1"/>
                <p:nvPr/>
              </p:nvSpPr>
              <p:spPr>
                <a:xfrm>
                  <a:off x="2661699" y="3288423"/>
                  <a:ext cx="468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3" name="TextBox 3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699" y="3288423"/>
                  <a:ext cx="46833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5" name="Овал 394"/>
            <p:cNvSpPr/>
            <p:nvPr/>
          </p:nvSpPr>
          <p:spPr>
            <a:xfrm>
              <a:off x="1299516" y="3641071"/>
              <a:ext cx="63655" cy="63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3125868" y="3625927"/>
              <a:ext cx="63655" cy="63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296038" y="3593086"/>
            <a:ext cx="3992741" cy="2238201"/>
            <a:chOff x="562075" y="3853826"/>
            <a:chExt cx="3293578" cy="1846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TextBox 409"/>
                <p:cNvSpPr txBox="1"/>
                <p:nvPr/>
              </p:nvSpPr>
              <p:spPr>
                <a:xfrm>
                  <a:off x="736600" y="3853826"/>
                  <a:ext cx="446942" cy="367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410" name="TextBox 4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600" y="3853826"/>
                  <a:ext cx="446942" cy="36783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Группа 25"/>
            <p:cNvGrpSpPr/>
            <p:nvPr/>
          </p:nvGrpSpPr>
          <p:grpSpPr>
            <a:xfrm>
              <a:off x="562075" y="4123225"/>
              <a:ext cx="1536053" cy="1576874"/>
              <a:chOff x="149807" y="4617820"/>
              <a:chExt cx="1536053" cy="1576874"/>
            </a:xfrm>
          </p:grpSpPr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661802" y="4808220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1571560" y="4808220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7" name="Группа 396"/>
              <p:cNvGrpSpPr/>
              <p:nvPr/>
            </p:nvGrpSpPr>
            <p:grpSpPr>
              <a:xfrm rot="5400000">
                <a:off x="1290857" y="5364004"/>
                <a:ext cx="546928" cy="243079"/>
                <a:chOff x="2544719" y="1830596"/>
                <a:chExt cx="648072" cy="288032"/>
              </a:xfrm>
            </p:grpSpPr>
            <p:sp>
              <p:nvSpPr>
                <p:cNvPr id="398" name="Дуга 397"/>
                <p:cNvSpPr/>
                <p:nvPr/>
              </p:nvSpPr>
              <p:spPr>
                <a:xfrm>
                  <a:off x="2544719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99" name="Дуга 398"/>
                <p:cNvSpPr/>
                <p:nvPr/>
              </p:nvSpPr>
              <p:spPr>
                <a:xfrm>
                  <a:off x="2760743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00" name="Дуга 399"/>
                <p:cNvSpPr/>
                <p:nvPr/>
              </p:nvSpPr>
              <p:spPr>
                <a:xfrm>
                  <a:off x="2976767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401" name="Прямая соединительная линия 400"/>
              <p:cNvCxnSpPr/>
              <p:nvPr/>
            </p:nvCxnSpPr>
            <p:spPr>
              <a:xfrm>
                <a:off x="1571560" y="5759007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Прямая соединительная линия 401"/>
              <p:cNvCxnSpPr/>
              <p:nvPr/>
            </p:nvCxnSpPr>
            <p:spPr>
              <a:xfrm>
                <a:off x="654562" y="6162867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3" name="Овал 402"/>
              <p:cNvSpPr/>
              <p:nvPr/>
            </p:nvSpPr>
            <p:spPr>
              <a:xfrm>
                <a:off x="654562" y="4776392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4" name="Овал 403"/>
              <p:cNvSpPr/>
              <p:nvPr/>
            </p:nvSpPr>
            <p:spPr>
              <a:xfrm>
                <a:off x="629974" y="6131039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/>
                  <p:cNvSpPr txBox="1"/>
                  <p:nvPr/>
                </p:nvSpPr>
                <p:spPr>
                  <a:xfrm>
                    <a:off x="1073272" y="5307044"/>
                    <a:ext cx="4630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05" name="TextBox 4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272" y="5307044"/>
                    <a:ext cx="463012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Прямая соединительная линия 407"/>
              <p:cNvCxnSpPr/>
              <p:nvPr/>
            </p:nvCxnSpPr>
            <p:spPr>
              <a:xfrm>
                <a:off x="388783" y="4684641"/>
                <a:ext cx="267283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09" name="Равнобедренный треугольник 408"/>
              <p:cNvSpPr/>
              <p:nvPr/>
            </p:nvSpPr>
            <p:spPr>
              <a:xfrm rot="5400000">
                <a:off x="646849" y="4627037"/>
                <a:ext cx="133642" cy="115208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11" name="Прямая со стрелкой 410"/>
              <p:cNvCxnSpPr/>
              <p:nvPr/>
            </p:nvCxnSpPr>
            <p:spPr>
              <a:xfrm flipH="1">
                <a:off x="629972" y="5127545"/>
                <a:ext cx="3" cy="7821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12" name="TextBox 4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3" name="Группа 412"/>
            <p:cNvGrpSpPr/>
            <p:nvPr/>
          </p:nvGrpSpPr>
          <p:grpSpPr>
            <a:xfrm flipH="1">
              <a:off x="2319600" y="4123225"/>
              <a:ext cx="1536053" cy="1576874"/>
              <a:chOff x="149807" y="4617820"/>
              <a:chExt cx="1536053" cy="1576874"/>
            </a:xfrm>
          </p:grpSpPr>
          <p:cxnSp>
            <p:nvCxnSpPr>
              <p:cNvPr id="414" name="Прямая соединительная линия 413"/>
              <p:cNvCxnSpPr/>
              <p:nvPr/>
            </p:nvCxnSpPr>
            <p:spPr>
              <a:xfrm>
                <a:off x="661802" y="4808220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Прямая соединительная линия 414"/>
              <p:cNvCxnSpPr/>
              <p:nvPr/>
            </p:nvCxnSpPr>
            <p:spPr>
              <a:xfrm>
                <a:off x="1571560" y="4808220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6" name="Группа 415"/>
              <p:cNvGrpSpPr/>
              <p:nvPr/>
            </p:nvGrpSpPr>
            <p:grpSpPr>
              <a:xfrm rot="5400000">
                <a:off x="1290857" y="5364004"/>
                <a:ext cx="546928" cy="243079"/>
                <a:chOff x="2544719" y="1830596"/>
                <a:chExt cx="648072" cy="288032"/>
              </a:xfrm>
            </p:grpSpPr>
            <p:sp>
              <p:nvSpPr>
                <p:cNvPr id="426" name="Дуга 425"/>
                <p:cNvSpPr/>
                <p:nvPr/>
              </p:nvSpPr>
              <p:spPr>
                <a:xfrm>
                  <a:off x="2544719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7" name="Дуга 426"/>
                <p:cNvSpPr/>
                <p:nvPr/>
              </p:nvSpPr>
              <p:spPr>
                <a:xfrm>
                  <a:off x="2760743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8" name="Дуга 427"/>
                <p:cNvSpPr/>
                <p:nvPr/>
              </p:nvSpPr>
              <p:spPr>
                <a:xfrm>
                  <a:off x="2976767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417" name="Прямая соединительная линия 416"/>
              <p:cNvCxnSpPr/>
              <p:nvPr/>
            </p:nvCxnSpPr>
            <p:spPr>
              <a:xfrm>
                <a:off x="1571560" y="5759007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Прямая соединительная линия 417"/>
              <p:cNvCxnSpPr/>
              <p:nvPr/>
            </p:nvCxnSpPr>
            <p:spPr>
              <a:xfrm>
                <a:off x="654562" y="6162867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9" name="Овал 418"/>
              <p:cNvSpPr/>
              <p:nvPr/>
            </p:nvSpPr>
            <p:spPr>
              <a:xfrm>
                <a:off x="654562" y="4776392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0" name="Овал 419"/>
              <p:cNvSpPr/>
              <p:nvPr/>
            </p:nvSpPr>
            <p:spPr>
              <a:xfrm>
                <a:off x="629974" y="6131039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/>
                  <p:cNvSpPr txBox="1"/>
                  <p:nvPr/>
                </p:nvSpPr>
                <p:spPr>
                  <a:xfrm>
                    <a:off x="1067951" y="5307044"/>
                    <a:ext cx="4683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21" name="TextBox 4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951" y="5307044"/>
                    <a:ext cx="468333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2" name="Прямая соединительная линия 421"/>
              <p:cNvCxnSpPr/>
              <p:nvPr/>
            </p:nvCxnSpPr>
            <p:spPr>
              <a:xfrm>
                <a:off x="388783" y="4684641"/>
                <a:ext cx="267283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3" name="Равнобедренный треугольник 422"/>
              <p:cNvSpPr/>
              <p:nvPr/>
            </p:nvSpPr>
            <p:spPr>
              <a:xfrm rot="5400000">
                <a:off x="646849" y="4627037"/>
                <a:ext cx="133642" cy="115208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24" name="Прямая со стрелкой 423"/>
              <p:cNvCxnSpPr/>
              <p:nvPr/>
            </p:nvCxnSpPr>
            <p:spPr>
              <a:xfrm flipH="1">
                <a:off x="629972" y="5127545"/>
                <a:ext cx="3" cy="7821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TextBox 424"/>
                  <p:cNvSpPr txBox="1"/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25" name="TextBox 4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9" name="TextBox 428"/>
                <p:cNvSpPr txBox="1"/>
                <p:nvPr/>
              </p:nvSpPr>
              <p:spPr>
                <a:xfrm>
                  <a:off x="3399326" y="3917651"/>
                  <a:ext cx="3401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429" name="TextBox 4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326" y="3917651"/>
                  <a:ext cx="340157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0" name="Овал 429"/>
            <p:cNvSpPr/>
            <p:nvPr/>
          </p:nvSpPr>
          <p:spPr>
            <a:xfrm>
              <a:off x="2062458" y="4598583"/>
              <a:ext cx="63655" cy="63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31" name="Овал 430"/>
            <p:cNvSpPr/>
            <p:nvPr/>
          </p:nvSpPr>
          <p:spPr>
            <a:xfrm>
              <a:off x="2271264" y="5316133"/>
              <a:ext cx="63655" cy="63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Арка 30"/>
            <p:cNvSpPr/>
            <p:nvPr/>
          </p:nvSpPr>
          <p:spPr>
            <a:xfrm rot="1655838">
              <a:off x="2060881" y="4243334"/>
              <a:ext cx="278607" cy="278607"/>
            </a:xfrm>
            <a:prstGeom prst="blockArc">
              <a:avLst>
                <a:gd name="adj1" fmla="val 10800000"/>
                <a:gd name="adj2" fmla="val 18270519"/>
                <a:gd name="adj3" fmla="val 98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4" name="Равнобедренный треугольник 63"/>
            <p:cNvSpPr/>
            <p:nvPr/>
          </p:nvSpPr>
          <p:spPr>
            <a:xfrm rot="10800000">
              <a:off x="2045714" y="4321913"/>
              <a:ext cx="97139" cy="8374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3" name="Равнобедренный треугольник 432"/>
            <p:cNvSpPr/>
            <p:nvPr/>
          </p:nvSpPr>
          <p:spPr>
            <a:xfrm rot="10800000">
              <a:off x="2254523" y="4325678"/>
              <a:ext cx="97139" cy="8374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987907" y="3938559"/>
                  <a:ext cx="440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907" y="3938559"/>
                  <a:ext cx="44037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607005" y="1539132"/>
                <a:ext cx="3340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/>
                        </a:rPr>
                        <m:t>Обозначение на электрической схеме: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005" y="1539132"/>
                <a:ext cx="3340978" cy="307777"/>
              </a:xfrm>
              <a:prstGeom prst="rect">
                <a:avLst/>
              </a:prstGeom>
              <a:blipFill rotWithShape="1"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Прямоугольник 118"/>
          <p:cNvSpPr/>
          <p:nvPr/>
        </p:nvSpPr>
        <p:spPr>
          <a:xfrm>
            <a:off x="4579852" y="4925174"/>
            <a:ext cx="3444503" cy="146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>
            <a:off x="4579852" y="3517130"/>
            <a:ext cx="3444503" cy="1358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4611155" y="3926413"/>
                <a:ext cx="135402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55" y="3926413"/>
                <a:ext cx="1354024" cy="61824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6080233" y="3926413"/>
                <a:ext cx="1509837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33" y="3926413"/>
                <a:ext cx="1509837" cy="618246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4524550" y="3671112"/>
                <a:ext cx="332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Подключили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</m:t>
                      </m:r>
                      <m:r>
                        <a:rPr lang="ru-RU" b="0" i="1" smtClean="0">
                          <a:latin typeface="Cambria Math"/>
                        </a:rPr>
                        <m:t>возникло: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550" y="3671112"/>
                <a:ext cx="3323346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Прямая со стрелкой 123"/>
          <p:cNvCxnSpPr/>
          <p:nvPr/>
        </p:nvCxnSpPr>
        <p:spPr>
          <a:xfrm flipV="1">
            <a:off x="6162921" y="3883478"/>
            <a:ext cx="391077" cy="12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101121" y="3517130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121" y="3517130"/>
                <a:ext cx="47263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635493" y="4506386"/>
                <a:ext cx="84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493" y="4506386"/>
                <a:ext cx="848246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4666458" y="5213041"/>
                <a:ext cx="1509837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58" y="5213041"/>
                <a:ext cx="1509837" cy="61824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579853" y="4957740"/>
                <a:ext cx="332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Подключили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</m:t>
                      </m:r>
                      <m:r>
                        <a:rPr lang="ru-RU" b="0" i="1" smtClean="0">
                          <a:latin typeface="Cambria Math"/>
                        </a:rPr>
                        <m:t>возникло: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853" y="4957740"/>
                <a:ext cx="3323346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Прямая со стрелкой 129"/>
          <p:cNvCxnSpPr/>
          <p:nvPr/>
        </p:nvCxnSpPr>
        <p:spPr>
          <a:xfrm flipV="1">
            <a:off x="6218224" y="5170106"/>
            <a:ext cx="391077" cy="12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076783" y="480375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83" y="4803758"/>
                <a:ext cx="477951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Овал 139"/>
          <p:cNvSpPr/>
          <p:nvPr/>
        </p:nvSpPr>
        <p:spPr>
          <a:xfrm>
            <a:off x="893030" y="2313690"/>
            <a:ext cx="63655" cy="63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Овал 140"/>
          <p:cNvSpPr/>
          <p:nvPr/>
        </p:nvSpPr>
        <p:spPr>
          <a:xfrm>
            <a:off x="3662398" y="2313690"/>
            <a:ext cx="63655" cy="63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Дуга 23"/>
          <p:cNvSpPr/>
          <p:nvPr/>
        </p:nvSpPr>
        <p:spPr>
          <a:xfrm rot="2494928">
            <a:off x="1849341" y="2571309"/>
            <a:ext cx="1244675" cy="13640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325906" y="1382648"/>
            <a:ext cx="5353050" cy="1239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2005780" y="646330"/>
            <a:ext cx="4896465" cy="334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Согласное последовательное включение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Последовательное соединение катушек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6813" y="1307690"/>
            <a:ext cx="1366684" cy="98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1553495" y="1307690"/>
            <a:ext cx="2" cy="308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1553494" y="2163097"/>
            <a:ext cx="3" cy="1284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137" idx="2"/>
          </p:cNvCxnSpPr>
          <p:nvPr/>
        </p:nvCxnSpPr>
        <p:spPr>
          <a:xfrm>
            <a:off x="1537967" y="3994978"/>
            <a:ext cx="15530" cy="13046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86813" y="5299587"/>
            <a:ext cx="13666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 rot="5400000">
            <a:off x="1280032" y="1768094"/>
            <a:ext cx="546928" cy="243079"/>
            <a:chOff x="2544719" y="1830596"/>
            <a:chExt cx="648072" cy="288032"/>
          </a:xfrm>
        </p:grpSpPr>
        <p:sp>
          <p:nvSpPr>
            <p:cNvPr id="128" name="Дуга 127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2" name="Дуга 131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3" name="Дуга 132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4" name="Группа 133"/>
          <p:cNvGrpSpPr/>
          <p:nvPr/>
        </p:nvGrpSpPr>
        <p:grpSpPr>
          <a:xfrm rot="5400000">
            <a:off x="1264504" y="3599975"/>
            <a:ext cx="546928" cy="243079"/>
            <a:chOff x="2544719" y="1830596"/>
            <a:chExt cx="648072" cy="288032"/>
          </a:xfrm>
        </p:grpSpPr>
        <p:sp>
          <p:nvSpPr>
            <p:cNvPr id="135" name="Дуга 134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6" name="Дуга 135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Дуга 136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8" name="Овал 137"/>
          <p:cNvSpPr/>
          <p:nvPr/>
        </p:nvSpPr>
        <p:spPr>
          <a:xfrm>
            <a:off x="148229" y="5261003"/>
            <a:ext cx="77168" cy="7716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Овал 138"/>
          <p:cNvSpPr/>
          <p:nvPr/>
        </p:nvSpPr>
        <p:spPr>
          <a:xfrm>
            <a:off x="148229" y="1269106"/>
            <a:ext cx="77168" cy="7716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1484218" y="2345310"/>
            <a:ext cx="138553" cy="55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996099" y="2345310"/>
                <a:ext cx="557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99" y="2345310"/>
                <a:ext cx="55739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Прямоугольник 141"/>
          <p:cNvSpPr/>
          <p:nvPr/>
        </p:nvSpPr>
        <p:spPr>
          <a:xfrm>
            <a:off x="1476455" y="4199030"/>
            <a:ext cx="138553" cy="55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988336" y="4199030"/>
                <a:ext cx="565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36" y="4199030"/>
                <a:ext cx="56566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Прямая со стрелкой 143"/>
          <p:cNvCxnSpPr/>
          <p:nvPr/>
        </p:nvCxnSpPr>
        <p:spPr>
          <a:xfrm flipH="1">
            <a:off x="2267924" y="2120499"/>
            <a:ext cx="4" cy="948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148229" y="2884024"/>
                <a:ext cx="37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29" y="2884024"/>
                <a:ext cx="37644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Овал 145"/>
          <p:cNvSpPr/>
          <p:nvPr/>
        </p:nvSpPr>
        <p:spPr>
          <a:xfrm>
            <a:off x="1515420" y="3117546"/>
            <a:ext cx="77168" cy="7716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1675035" y="1616170"/>
                <a:ext cx="6160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035" y="1616170"/>
                <a:ext cx="61606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1697747" y="3386393"/>
                <a:ext cx="6243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747" y="3386393"/>
                <a:ext cx="62433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9" name="Группа 148"/>
          <p:cNvGrpSpPr/>
          <p:nvPr/>
        </p:nvGrpSpPr>
        <p:grpSpPr>
          <a:xfrm rot="16200000" flipH="1">
            <a:off x="1573323" y="1062222"/>
            <a:ext cx="382490" cy="133642"/>
            <a:chOff x="755576" y="1494076"/>
            <a:chExt cx="412182" cy="144016"/>
          </a:xfrm>
        </p:grpSpPr>
        <p:cxnSp>
          <p:nvCxnSpPr>
            <p:cNvPr id="150" name="Прямая соединительная линия 149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1" name="Равнобедренный треугольник 150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1764567" y="1071440"/>
                <a:ext cx="3401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567" y="1071440"/>
                <a:ext cx="34015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Группа 152"/>
          <p:cNvGrpSpPr/>
          <p:nvPr/>
        </p:nvGrpSpPr>
        <p:grpSpPr>
          <a:xfrm rot="16200000" flipH="1">
            <a:off x="1636090" y="4202574"/>
            <a:ext cx="382490" cy="133642"/>
            <a:chOff x="755576" y="1494076"/>
            <a:chExt cx="412182" cy="144016"/>
          </a:xfrm>
        </p:grpSpPr>
        <p:cxnSp>
          <p:nvCxnSpPr>
            <p:cNvPr id="154" name="Прямая соединительная линия 153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5" name="Равнобедренный треугольник 154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1827334" y="4126038"/>
                <a:ext cx="3401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34" y="4126038"/>
                <a:ext cx="34015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Овал 156"/>
          <p:cNvSpPr/>
          <p:nvPr/>
        </p:nvSpPr>
        <p:spPr>
          <a:xfrm>
            <a:off x="1671129" y="3361981"/>
            <a:ext cx="77168" cy="771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8" name="Овал 157"/>
          <p:cNvSpPr/>
          <p:nvPr/>
        </p:nvSpPr>
        <p:spPr>
          <a:xfrm>
            <a:off x="1649957" y="1481348"/>
            <a:ext cx="77168" cy="771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14898" y="1396210"/>
                <a:ext cx="5281510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98" y="1396210"/>
                <a:ext cx="5281510" cy="6365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Левая фигурная скобка 19"/>
          <p:cNvSpPr/>
          <p:nvPr/>
        </p:nvSpPr>
        <p:spPr>
          <a:xfrm rot="16200000">
            <a:off x="4771689" y="990648"/>
            <a:ext cx="320040" cy="208429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Левая фигурная скобка 158"/>
          <p:cNvSpPr/>
          <p:nvPr/>
        </p:nvSpPr>
        <p:spPr>
          <a:xfrm rot="16200000">
            <a:off x="7088169" y="968051"/>
            <a:ext cx="320040" cy="208429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95394" y="2153324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394" y="2153324"/>
                <a:ext cx="47263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011874" y="215332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74" y="2153324"/>
                <a:ext cx="4779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/>
          <p:nvPr/>
        </p:nvCxnSpPr>
        <p:spPr>
          <a:xfrm flipH="1" flipV="1">
            <a:off x="2899244" y="2707322"/>
            <a:ext cx="27881" cy="43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>
            <a:off x="2927125" y="3655513"/>
            <a:ext cx="20985" cy="19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057392" y="299675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392" y="2996751"/>
                <a:ext cx="44037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Прямая соединительная линия 68"/>
          <p:cNvCxnSpPr>
            <a:stCxn id="146" idx="6"/>
          </p:cNvCxnSpPr>
          <p:nvPr/>
        </p:nvCxnSpPr>
        <p:spPr>
          <a:xfrm>
            <a:off x="1592588" y="3156130"/>
            <a:ext cx="7823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/>
          <p:nvPr/>
        </p:nvCxnSpPr>
        <p:spPr>
          <a:xfrm flipH="1">
            <a:off x="2267924" y="3316346"/>
            <a:ext cx="4" cy="948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/>
          <p:nvPr/>
        </p:nvCxnSpPr>
        <p:spPr>
          <a:xfrm flipH="1">
            <a:off x="166760" y="2707322"/>
            <a:ext cx="4" cy="948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263732" y="2475981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32" y="2475981"/>
                <a:ext cx="4726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2263732" y="360577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32" y="3605775"/>
                <a:ext cx="47795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40795" y="2587405"/>
            <a:ext cx="4468449" cy="818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0823" y="207942"/>
            <a:ext cx="8828122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Последовательное соединение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R,L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С элементов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или закон Ома и 2-ой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геометрической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702279" y="2695126"/>
                <a:ext cx="515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279" y="2695126"/>
                <a:ext cx="515141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-47020" y="2456442"/>
                <a:ext cx="828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20" y="2456442"/>
                <a:ext cx="82815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единительная линия 26"/>
          <p:cNvCxnSpPr/>
          <p:nvPr/>
        </p:nvCxnSpPr>
        <p:spPr>
          <a:xfrm>
            <a:off x="2555776" y="3115790"/>
            <a:ext cx="0" cy="694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63057" y="1705872"/>
                <a:ext cx="5973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7" y="1705872"/>
                <a:ext cx="597343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единительная линия 82"/>
          <p:cNvCxnSpPr/>
          <p:nvPr/>
        </p:nvCxnSpPr>
        <p:spPr>
          <a:xfrm flipH="1">
            <a:off x="179581" y="3810331"/>
            <a:ext cx="2371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Дуга 13"/>
          <p:cNvSpPr/>
          <p:nvPr/>
        </p:nvSpPr>
        <p:spPr>
          <a:xfrm>
            <a:off x="1877986" y="2239343"/>
            <a:ext cx="167850" cy="223800"/>
          </a:xfrm>
          <a:prstGeom prst="arc">
            <a:avLst>
              <a:gd name="adj1" fmla="val 10856151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Дуга 92"/>
          <p:cNvSpPr/>
          <p:nvPr/>
        </p:nvSpPr>
        <p:spPr>
          <a:xfrm>
            <a:off x="2045836" y="2239343"/>
            <a:ext cx="167850" cy="223800"/>
          </a:xfrm>
          <a:prstGeom prst="arc">
            <a:avLst>
              <a:gd name="adj1" fmla="val 10856151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Дуга 93"/>
          <p:cNvSpPr/>
          <p:nvPr/>
        </p:nvSpPr>
        <p:spPr>
          <a:xfrm>
            <a:off x="2213687" y="2239343"/>
            <a:ext cx="167850" cy="223800"/>
          </a:xfrm>
          <a:prstGeom prst="arc">
            <a:avLst>
              <a:gd name="adj1" fmla="val 10856151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6" name="Прямая соединительная линия 95"/>
          <p:cNvCxnSpPr>
            <a:endCxn id="94" idx="2"/>
          </p:cNvCxnSpPr>
          <p:nvPr/>
        </p:nvCxnSpPr>
        <p:spPr>
          <a:xfrm flipH="1" flipV="1">
            <a:off x="2381537" y="2351243"/>
            <a:ext cx="175359" cy="4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14" idx="0"/>
          </p:cNvCxnSpPr>
          <p:nvPr/>
        </p:nvCxnSpPr>
        <p:spPr>
          <a:xfrm flipH="1">
            <a:off x="179581" y="2349873"/>
            <a:ext cx="1698412" cy="5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 rot="5400000">
            <a:off x="878092" y="1997944"/>
            <a:ext cx="167274" cy="669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8" name="Прямая соединительная линия 97"/>
          <p:cNvCxnSpPr/>
          <p:nvPr/>
        </p:nvCxnSpPr>
        <p:spPr>
          <a:xfrm>
            <a:off x="2387925" y="3115790"/>
            <a:ext cx="3379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2550745" y="2355414"/>
            <a:ext cx="1" cy="648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2387925" y="3003890"/>
            <a:ext cx="3379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Овал 102"/>
          <p:cNvSpPr/>
          <p:nvPr/>
        </p:nvSpPr>
        <p:spPr>
          <a:xfrm>
            <a:off x="137762" y="2308054"/>
            <a:ext cx="83637" cy="8363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/>
          <p:cNvSpPr/>
          <p:nvPr/>
        </p:nvSpPr>
        <p:spPr>
          <a:xfrm>
            <a:off x="179033" y="3768512"/>
            <a:ext cx="83637" cy="8363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958402" y="1705872"/>
                <a:ext cx="543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02" y="1705872"/>
                <a:ext cx="543610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79033" y="2944140"/>
                <a:ext cx="828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𝑢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𝑡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33" y="2944140"/>
                <a:ext cx="828155" cy="461665"/>
              </a:xfrm>
              <a:prstGeom prst="rect">
                <a:avLst/>
              </a:prstGeom>
              <a:blipFill rotWithShape="1">
                <a:blip r:embed="rId11"/>
                <a:stretch>
                  <a:fillRect r="-1471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Прямая со стрелкой 109"/>
          <p:cNvCxnSpPr/>
          <p:nvPr/>
        </p:nvCxnSpPr>
        <p:spPr>
          <a:xfrm flipH="1">
            <a:off x="200955" y="2849809"/>
            <a:ext cx="1" cy="709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613361" y="2587405"/>
                <a:ext cx="20683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𝑖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𝑡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𝑠𝑖𝑛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2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61" y="2587405"/>
                <a:ext cx="2068387" cy="430887"/>
              </a:xfrm>
              <a:prstGeom prst="rect">
                <a:avLst/>
              </a:prstGeom>
              <a:blipFill rotWithShape="1">
                <a:blip r:embed="rId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640795" y="2825774"/>
                <a:ext cx="4634730" cy="580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𝑢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2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200" dirty="0" smtClean="0"/>
                  <a:t>+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𝑑𝐼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b="0" i="1" smtClean="0">
                            <a:latin typeface="Cambria Math"/>
                          </a:rPr>
                          <m:t>𝑖𝑑𝑡</m:t>
                        </m:r>
                      </m:e>
                    </m:nary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795" y="2825774"/>
                <a:ext cx="4634730" cy="580031"/>
              </a:xfrm>
              <a:prstGeom prst="rect">
                <a:avLst/>
              </a:prstGeom>
              <a:blipFill rotWithShape="0">
                <a:blip r:embed="rId12"/>
                <a:stretch>
                  <a:fillRect b="-8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8209" y="5675889"/>
                <a:ext cx="5938677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 smtClean="0"/>
                  <a:t>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ru-RU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реактивное сопротивление цепи </m:t>
                    </m:r>
                  </m:oMath>
                </a14:m>
                <a:endParaRPr lang="ru-R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9" y="5675889"/>
                <a:ext cx="5938677" cy="484941"/>
              </a:xfrm>
              <a:prstGeom prst="rect">
                <a:avLst/>
              </a:prstGeom>
              <a:blipFill rotWithShape="1">
                <a:blip r:embed="rId1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0" y="5722200"/>
            <a:ext cx="6234873" cy="4386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-17010" y="5689488"/>
            <a:ext cx="86762" cy="4713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37231" y="6309320"/>
                <a:ext cx="6260918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𝑅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31" y="6309320"/>
                <a:ext cx="6260918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640795" y="2564545"/>
            <a:ext cx="4468449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-17403" y="3933056"/>
                <a:ext cx="9144000" cy="178914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ru-RU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Уравнение в тригонометрическом виде(2-ой закон Кирхгофа)</a:t>
                </a:r>
                <a:endParaRPr lang="ru-R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3" y="3933056"/>
                <a:ext cx="9144000" cy="178914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Группа 31"/>
          <p:cNvGrpSpPr/>
          <p:nvPr/>
        </p:nvGrpSpPr>
        <p:grpSpPr>
          <a:xfrm>
            <a:off x="162521" y="2424512"/>
            <a:ext cx="412182" cy="144016"/>
            <a:chOff x="755576" y="1494076"/>
            <a:chExt cx="412182" cy="144016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Равнобедренный треугольник 33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720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2685" y="332656"/>
            <a:ext cx="6464398" cy="10772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2-ой закон Кирхгофа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для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тригонометрической формы записи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269093" y="2044256"/>
                <a:ext cx="4864100" cy="40011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𝑅𝑠𝑖𝑛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𝑥𝑐𝑜𝑠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093" y="2044256"/>
                <a:ext cx="486410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33123" y="2863156"/>
                <a:ext cx="4361835" cy="403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sin(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sin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23" y="2863156"/>
                <a:ext cx="4361835" cy="403252"/>
              </a:xfrm>
              <a:prstGeom prst="rect">
                <a:avLst/>
              </a:prstGeom>
              <a:blipFill rotWithShape="0"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6840" y="3282877"/>
                <a:ext cx="3014480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𝑎𝑟𝑐𝑡𝑔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𝑎𝑟𝑐𝑡𝑔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840" y="3282877"/>
                <a:ext cx="3014480" cy="502573"/>
              </a:xfrm>
              <a:prstGeom prst="rect">
                <a:avLst/>
              </a:prstGeom>
              <a:blipFill rotWithShape="1"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46840" y="3732487"/>
                <a:ext cx="2330253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840" y="3732487"/>
                <a:ext cx="2330253" cy="4735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73887" y="5689231"/>
                <a:ext cx="2729402" cy="1089144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2000" dirty="0"/>
              </a:p>
              <a:p>
                <a:pPr algn="ctr"/>
                <a:r>
                  <a:rPr lang="ru-RU" sz="2000" dirty="0" smtClean="0">
                    <a:solidFill>
                      <a:srgbClr val="002060"/>
                    </a:solidFill>
                  </a:rPr>
                  <a:t>Полное сопротивление</a:t>
                </a:r>
              </a:p>
              <a:p>
                <a:pPr algn="ctr"/>
                <a:r>
                  <a:rPr lang="ru-RU" sz="2000" dirty="0" smtClean="0">
                    <a:solidFill>
                      <a:srgbClr val="002060"/>
                    </a:solidFill>
                  </a:rPr>
                  <a:t>цепи(импеданс)</a:t>
                </a:r>
                <a:endParaRPr lang="ru-R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87" y="5689231"/>
                <a:ext cx="2729402" cy="10891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Группа 17"/>
          <p:cNvGrpSpPr/>
          <p:nvPr/>
        </p:nvGrpSpPr>
        <p:grpSpPr>
          <a:xfrm>
            <a:off x="281738" y="4820375"/>
            <a:ext cx="1283369" cy="1522091"/>
            <a:chOff x="861272" y="4551252"/>
            <a:chExt cx="1640739" cy="1945936"/>
          </a:xfrm>
        </p:grpSpPr>
        <p:sp>
          <p:nvSpPr>
            <p:cNvPr id="2" name="Равнобедренный треугольник 1"/>
            <p:cNvSpPr/>
            <p:nvPr/>
          </p:nvSpPr>
          <p:spPr>
            <a:xfrm rot="16200000" flipH="1">
              <a:off x="730013" y="4682511"/>
              <a:ext cx="1903258" cy="1640739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07503" y="5896061"/>
                  <a:ext cx="402806" cy="461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03" y="5896061"/>
                  <a:ext cx="402806" cy="46166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846" r="-30769" b="-38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Дуга 29"/>
            <p:cNvSpPr/>
            <p:nvPr/>
          </p:nvSpPr>
          <p:spPr>
            <a:xfrm rot="6222310">
              <a:off x="859898" y="6225245"/>
              <a:ext cx="278921" cy="264965"/>
            </a:xfrm>
            <a:prstGeom prst="arc">
              <a:avLst>
                <a:gd name="adj1" fmla="val 11925247"/>
                <a:gd name="adj2" fmla="val 17433859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0015" y="6270314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15" y="6270314"/>
                <a:ext cx="45820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8116" y="5067024"/>
                <a:ext cx="483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6" y="5067024"/>
                <a:ext cx="483402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>
            <a:off x="639357" y="5401160"/>
            <a:ext cx="129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5874" y="4907876"/>
                <a:ext cx="6802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74" y="4907876"/>
                <a:ext cx="680250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85193" y="4784227"/>
                <a:ext cx="2470985" cy="601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𝑧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193" y="4784227"/>
                <a:ext cx="2470985" cy="6011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22660" y="5190296"/>
                <a:ext cx="2389691" cy="601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60" y="5190296"/>
                <a:ext cx="2389691" cy="6011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2725867" y="4807169"/>
            <a:ext cx="1677421" cy="786191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55981" y="4804671"/>
            <a:ext cx="93587" cy="8091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4357009" y="5668762"/>
            <a:ext cx="92559" cy="11300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02279" y="2695126"/>
                <a:ext cx="515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279" y="2695126"/>
                <a:ext cx="515141" cy="64633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-47020" y="2456442"/>
                <a:ext cx="828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20" y="2456442"/>
                <a:ext cx="828155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единительная линия 44"/>
          <p:cNvCxnSpPr/>
          <p:nvPr/>
        </p:nvCxnSpPr>
        <p:spPr>
          <a:xfrm>
            <a:off x="2555776" y="3115790"/>
            <a:ext cx="0" cy="694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10874" y="1705872"/>
                <a:ext cx="5973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4" y="1705872"/>
                <a:ext cx="597343" cy="64633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Прямая соединительная линия 46"/>
          <p:cNvCxnSpPr/>
          <p:nvPr/>
        </p:nvCxnSpPr>
        <p:spPr>
          <a:xfrm flipH="1">
            <a:off x="179581" y="3810331"/>
            <a:ext cx="2371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Дуга 47"/>
          <p:cNvSpPr/>
          <p:nvPr/>
        </p:nvSpPr>
        <p:spPr>
          <a:xfrm>
            <a:off x="1877986" y="2239343"/>
            <a:ext cx="167850" cy="223800"/>
          </a:xfrm>
          <a:prstGeom prst="arc">
            <a:avLst>
              <a:gd name="adj1" fmla="val 10856151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Дуга 48"/>
          <p:cNvSpPr/>
          <p:nvPr/>
        </p:nvSpPr>
        <p:spPr>
          <a:xfrm>
            <a:off x="2045836" y="2239343"/>
            <a:ext cx="167850" cy="223800"/>
          </a:xfrm>
          <a:prstGeom prst="arc">
            <a:avLst>
              <a:gd name="adj1" fmla="val 10856151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Дуга 49"/>
          <p:cNvSpPr/>
          <p:nvPr/>
        </p:nvSpPr>
        <p:spPr>
          <a:xfrm>
            <a:off x="2213687" y="2239343"/>
            <a:ext cx="167850" cy="223800"/>
          </a:xfrm>
          <a:prstGeom prst="arc">
            <a:avLst>
              <a:gd name="adj1" fmla="val 10856151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1" name="Прямая соединительная линия 50"/>
          <p:cNvCxnSpPr>
            <a:endCxn id="50" idx="2"/>
          </p:cNvCxnSpPr>
          <p:nvPr/>
        </p:nvCxnSpPr>
        <p:spPr>
          <a:xfrm flipH="1" flipV="1">
            <a:off x="2381537" y="2351243"/>
            <a:ext cx="175359" cy="4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8" idx="0"/>
          </p:cNvCxnSpPr>
          <p:nvPr/>
        </p:nvCxnSpPr>
        <p:spPr>
          <a:xfrm flipH="1">
            <a:off x="179581" y="2349873"/>
            <a:ext cx="1698412" cy="5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 rot="5400000">
            <a:off x="878092" y="1997944"/>
            <a:ext cx="167274" cy="669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2387925" y="3115790"/>
            <a:ext cx="3379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2550745" y="2355414"/>
            <a:ext cx="1" cy="648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2387925" y="3003890"/>
            <a:ext cx="3379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137762" y="2308054"/>
            <a:ext cx="83637" cy="8363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179033" y="3768512"/>
            <a:ext cx="83637" cy="8363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58402" y="1705872"/>
                <a:ext cx="543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02" y="1705872"/>
                <a:ext cx="543610" cy="64633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9033" y="2944140"/>
                <a:ext cx="828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𝑢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𝑡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33" y="2944140"/>
                <a:ext cx="828155" cy="461665"/>
              </a:xfrm>
              <a:prstGeom prst="rect">
                <a:avLst/>
              </a:prstGeom>
              <a:blipFill rotWithShape="1">
                <a:blip r:embed="rId18"/>
                <a:stretch>
                  <a:fillRect r="-1471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 стрелкой 61"/>
          <p:cNvCxnSpPr/>
          <p:nvPr/>
        </p:nvCxnSpPr>
        <p:spPr>
          <a:xfrm flipH="1">
            <a:off x="200955" y="2849809"/>
            <a:ext cx="1" cy="709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299553" y="2825537"/>
            <a:ext cx="4821766" cy="146755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-47020" y="4542631"/>
            <a:ext cx="919102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854080" y="4494646"/>
            <a:ext cx="0" cy="24867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71" name="Группа 70"/>
          <p:cNvGrpSpPr/>
          <p:nvPr/>
        </p:nvGrpSpPr>
        <p:grpSpPr>
          <a:xfrm>
            <a:off x="5349933" y="4868575"/>
            <a:ext cx="1283369" cy="1522091"/>
            <a:chOff x="861272" y="4551252"/>
            <a:chExt cx="1640739" cy="1945936"/>
          </a:xfrm>
        </p:grpSpPr>
        <p:sp>
          <p:nvSpPr>
            <p:cNvPr id="73" name="Равнобедренный треугольник 72"/>
            <p:cNvSpPr/>
            <p:nvPr/>
          </p:nvSpPr>
          <p:spPr>
            <a:xfrm rot="16200000" flipH="1">
              <a:off x="730013" y="4682511"/>
              <a:ext cx="1903258" cy="1640739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107503" y="5896061"/>
                  <a:ext cx="402806" cy="461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03" y="5896061"/>
                  <a:ext cx="402806" cy="46166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3846" r="-30769" b="-406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Дуга 74"/>
            <p:cNvSpPr/>
            <p:nvPr/>
          </p:nvSpPr>
          <p:spPr>
            <a:xfrm rot="6222310">
              <a:off x="859898" y="6225245"/>
              <a:ext cx="278921" cy="264965"/>
            </a:xfrm>
            <a:prstGeom prst="arc">
              <a:avLst>
                <a:gd name="adj1" fmla="val 11925247"/>
                <a:gd name="adj2" fmla="val 17433859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18210" y="6318514"/>
                <a:ext cx="5891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10" y="6318514"/>
                <a:ext cx="589199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594069" y="4956076"/>
                <a:ext cx="633955" cy="561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69" y="4956076"/>
                <a:ext cx="633955" cy="56188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638728" y="5048975"/>
                <a:ext cx="4377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28" y="5048975"/>
                <a:ext cx="437749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503983" y="4845050"/>
                <a:ext cx="1311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𝐼𝑅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983" y="4845050"/>
                <a:ext cx="1311000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03983" y="5185948"/>
                <a:ext cx="1257717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983" y="5185948"/>
                <a:ext cx="1257717" cy="494815"/>
              </a:xfrm>
              <a:prstGeom prst="rect">
                <a:avLst/>
              </a:prstGeom>
              <a:blipFill rotWithShape="0">
                <a:blip r:embed="rId2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18785" y="5569620"/>
                <a:ext cx="1109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𝐼𝑧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785" y="5569620"/>
                <a:ext cx="1109278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Прямая соединительная линия 83"/>
          <p:cNvCxnSpPr/>
          <p:nvPr/>
        </p:nvCxnSpPr>
        <p:spPr>
          <a:xfrm>
            <a:off x="7760895" y="5832115"/>
            <a:ext cx="129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7574461" y="4831048"/>
            <a:ext cx="1126310" cy="1205732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8668817" y="4817875"/>
            <a:ext cx="93587" cy="12184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055075" y="6101026"/>
                <a:ext cx="167738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75" y="6101026"/>
                <a:ext cx="1677382" cy="656013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Прямоугольник 87"/>
          <p:cNvSpPr/>
          <p:nvPr/>
        </p:nvSpPr>
        <p:spPr>
          <a:xfrm>
            <a:off x="6956694" y="6120839"/>
            <a:ext cx="1715362" cy="65933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8668817" y="6101026"/>
            <a:ext cx="46279" cy="6791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>
            <a:off x="2297612" y="5976000"/>
            <a:ext cx="96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3321347" y="4996800"/>
            <a:ext cx="96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3269093" y="5393409"/>
            <a:ext cx="96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Группа 66"/>
          <p:cNvGrpSpPr/>
          <p:nvPr/>
        </p:nvGrpSpPr>
        <p:grpSpPr>
          <a:xfrm>
            <a:off x="191236" y="2416128"/>
            <a:ext cx="412182" cy="144016"/>
            <a:chOff x="755576" y="1494076"/>
            <a:chExt cx="412182" cy="144016"/>
          </a:xfrm>
        </p:grpSpPr>
        <p:cxnSp>
          <p:nvCxnSpPr>
            <p:cNvPr id="68" name="Прямая соединительная линия 67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Равнобедренный треугольник 68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" name="Прямая соединительная линия 13"/>
          <p:cNvCxnSpPr/>
          <p:nvPr/>
        </p:nvCxnSpPr>
        <p:spPr>
          <a:xfrm>
            <a:off x="1342685" y="6101026"/>
            <a:ext cx="0" cy="20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342685" y="6101026"/>
            <a:ext cx="1967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>
            <a:off x="6436581" y="6151051"/>
            <a:ext cx="0" cy="20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6436581" y="6151051"/>
            <a:ext cx="1967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9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Соединительная линия уступом 13"/>
          <p:cNvCxnSpPr>
            <a:stCxn id="13" idx="3"/>
            <a:endCxn id="29" idx="1"/>
          </p:cNvCxnSpPr>
          <p:nvPr/>
        </p:nvCxnSpPr>
        <p:spPr>
          <a:xfrm flipV="1">
            <a:off x="7236480" y="6203018"/>
            <a:ext cx="532207" cy="20039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79838" y="5879176"/>
            <a:ext cx="5576862" cy="708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412327" y="5301208"/>
            <a:ext cx="6977489" cy="57796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363141" y="5268496"/>
            <a:ext cx="98374" cy="610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348933" y="4170088"/>
            <a:ext cx="7045516" cy="11311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899413" y="3204759"/>
            <a:ext cx="3000081" cy="745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4899413" y="2269558"/>
            <a:ext cx="3000080" cy="9352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4899414" y="2261246"/>
            <a:ext cx="3000080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146665" y="2042057"/>
            <a:ext cx="996887" cy="1614143"/>
            <a:chOff x="8515526" y="2897517"/>
            <a:chExt cx="996887" cy="161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607309" y="2932687"/>
                  <a:ext cx="9051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7309" y="2932687"/>
                  <a:ext cx="905104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749919" y="3425177"/>
                  <a:ext cx="58484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919" y="3425177"/>
                  <a:ext cx="58484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Прямая соединительная линия 37"/>
            <p:cNvCxnSpPr/>
            <p:nvPr/>
          </p:nvCxnSpPr>
          <p:spPr>
            <a:xfrm>
              <a:off x="8526104" y="3771463"/>
              <a:ext cx="3693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8702951" y="2897517"/>
              <a:ext cx="1101" cy="7516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8701850" y="3771463"/>
              <a:ext cx="2202" cy="7401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8515526" y="3649166"/>
              <a:ext cx="3693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2436135" y="2069504"/>
            <a:ext cx="905105" cy="1604818"/>
            <a:chOff x="7424895" y="2924964"/>
            <a:chExt cx="905105" cy="1604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424896" y="2924964"/>
                  <a:ext cx="9051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896" y="2924964"/>
                  <a:ext cx="905104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669490" y="3435255"/>
                  <a:ext cx="5436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9490" y="3435255"/>
                  <a:ext cx="543610" cy="64633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Группа 16"/>
            <p:cNvGrpSpPr/>
            <p:nvPr/>
          </p:nvGrpSpPr>
          <p:grpSpPr>
            <a:xfrm rot="5400000">
              <a:off x="7272023" y="3583720"/>
              <a:ext cx="550340" cy="244595"/>
              <a:chOff x="6009192" y="3049765"/>
              <a:chExt cx="648072" cy="288032"/>
            </a:xfrm>
          </p:grpSpPr>
          <p:sp>
            <p:nvSpPr>
              <p:cNvPr id="35" name="Дуга 34"/>
              <p:cNvSpPr/>
              <p:nvPr/>
            </p:nvSpPr>
            <p:spPr>
              <a:xfrm>
                <a:off x="6009192" y="3049765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Дуга 35"/>
              <p:cNvSpPr/>
              <p:nvPr/>
            </p:nvSpPr>
            <p:spPr>
              <a:xfrm>
                <a:off x="6225216" y="3049765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" name="Дуга 36"/>
              <p:cNvSpPr/>
              <p:nvPr/>
            </p:nvSpPr>
            <p:spPr>
              <a:xfrm>
                <a:off x="6441240" y="3049765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7545995" y="2924964"/>
              <a:ext cx="1198" cy="5058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7" idx="2"/>
            </p:cNvCxnSpPr>
            <p:nvPr/>
          </p:nvCxnSpPr>
          <p:spPr>
            <a:xfrm flipH="1">
              <a:off x="7545996" y="3981188"/>
              <a:ext cx="1197" cy="5485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Прямоугольник 5"/>
          <p:cNvSpPr/>
          <p:nvPr/>
        </p:nvSpPr>
        <p:spPr>
          <a:xfrm>
            <a:off x="5968418" y="6301317"/>
            <a:ext cx="1440523" cy="2616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68418" y="5884643"/>
            <a:ext cx="1440523" cy="66821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2614" y="332656"/>
            <a:ext cx="8164543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Параллельное  соединение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R,L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С элементов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или закон Ома и 1-ый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тригонометрической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3334" y="4321981"/>
                <a:ext cx="1942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4" y="4321981"/>
                <a:ext cx="1942262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092421" y="4170088"/>
                <a:ext cx="54126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𝑐𝑜𝑠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421" y="4170088"/>
                <a:ext cx="5412636" cy="6127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2321" y="5933283"/>
                <a:ext cx="2743508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321" y="5933283"/>
                <a:ext cx="2743508" cy="427746"/>
              </a:xfrm>
              <a:prstGeom prst="rect">
                <a:avLst/>
              </a:prstGeom>
              <a:blipFill rotWithShape="0">
                <a:blip r:embed="rId2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7312" y="2144765"/>
                <a:ext cx="905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𝑡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" y="2144765"/>
                <a:ext cx="905104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единительная линия 82"/>
          <p:cNvCxnSpPr/>
          <p:nvPr/>
        </p:nvCxnSpPr>
        <p:spPr>
          <a:xfrm flipH="1">
            <a:off x="356477" y="3656200"/>
            <a:ext cx="33631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H="1">
            <a:off x="356478" y="2060040"/>
            <a:ext cx="3363185" cy="6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Овал 102"/>
          <p:cNvSpPr/>
          <p:nvPr/>
        </p:nvSpPr>
        <p:spPr>
          <a:xfrm>
            <a:off x="310772" y="2014336"/>
            <a:ext cx="91408" cy="914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/>
          <p:cNvSpPr/>
          <p:nvPr/>
        </p:nvSpPr>
        <p:spPr>
          <a:xfrm>
            <a:off x="355878" y="3610496"/>
            <a:ext cx="91408" cy="914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33344" y="2780523"/>
                <a:ext cx="905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𝑢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𝑡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44" y="2780523"/>
                <a:ext cx="905104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Прямая со стрелкой 109"/>
          <p:cNvCxnSpPr/>
          <p:nvPr/>
        </p:nvCxnSpPr>
        <p:spPr>
          <a:xfrm flipH="1">
            <a:off x="379837" y="2606430"/>
            <a:ext cx="1" cy="77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278732" y="3610494"/>
            <a:ext cx="91408" cy="914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277631" y="2014336"/>
            <a:ext cx="91408" cy="914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2512729" y="2014335"/>
            <a:ext cx="91408" cy="914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2512130" y="3610495"/>
            <a:ext cx="91408" cy="914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3096233" y="2060040"/>
            <a:ext cx="1053769" cy="1596162"/>
            <a:chOff x="5700868" y="2912828"/>
            <a:chExt cx="1053769" cy="1596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700868" y="2955977"/>
                  <a:ext cx="9051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868" y="2955977"/>
                  <a:ext cx="905104" cy="40011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Прямая соединительная линия 26"/>
            <p:cNvCxnSpPr/>
            <p:nvPr/>
          </p:nvCxnSpPr>
          <p:spPr>
            <a:xfrm>
              <a:off x="6318616" y="2912828"/>
              <a:ext cx="0" cy="15961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278225" y="3344269"/>
              <a:ext cx="47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36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ru-RU" sz="36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0" name="Прямоугольник 79"/>
            <p:cNvSpPr/>
            <p:nvPr/>
          </p:nvSpPr>
          <p:spPr>
            <a:xfrm rot="10800000">
              <a:off x="6227208" y="3345276"/>
              <a:ext cx="182816" cy="731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6738" y="6004176"/>
                <a:ext cx="1942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8" y="6004176"/>
                <a:ext cx="1942262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90603" y="5875618"/>
                <a:ext cx="161198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603" y="5875618"/>
                <a:ext cx="1611980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110851" y="621875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адмитанс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28534" y="2247552"/>
                <a:ext cx="205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34" y="2247552"/>
                <a:ext cx="205633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12144" y="2523550"/>
                <a:ext cx="1925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144" y="2523550"/>
                <a:ext cx="1925464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28534" y="2835427"/>
                <a:ext cx="2338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34" y="2835427"/>
                <a:ext cx="2338332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67" y="3131768"/>
                <a:ext cx="291611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𝑢𝑔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𝑢𝑑𝑡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67" y="3131768"/>
                <a:ext cx="2916119" cy="81887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2945" y="4581128"/>
                <a:ext cx="4240776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𝑔𝑠𝑖𝑛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5" y="4581128"/>
                <a:ext cx="4240776" cy="99168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5601" y="5266444"/>
                <a:ext cx="207332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;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1" y="5266444"/>
                <a:ext cx="2073324" cy="612732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рямоугольник 28"/>
          <p:cNvSpPr/>
          <p:nvPr/>
        </p:nvSpPr>
        <p:spPr>
          <a:xfrm>
            <a:off x="7768687" y="5875618"/>
            <a:ext cx="1268094" cy="6547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Полная проводимость цепи</a:t>
            </a:r>
            <a:endParaRPr lang="ru-RU" sz="1200" dirty="0">
              <a:solidFill>
                <a:schemeClr val="tx1"/>
              </a:solidFill>
            </a:endParaRPr>
          </a:p>
        </p:txBody>
      </p:sp>
      <p:grpSp>
        <p:nvGrpSpPr>
          <p:cNvPr id="92" name="Группа 91"/>
          <p:cNvGrpSpPr/>
          <p:nvPr/>
        </p:nvGrpSpPr>
        <p:grpSpPr>
          <a:xfrm>
            <a:off x="447286" y="2133266"/>
            <a:ext cx="412182" cy="144016"/>
            <a:chOff x="755576" y="1494076"/>
            <a:chExt cx="412182" cy="144016"/>
          </a:xfrm>
        </p:grpSpPr>
        <p:cxnSp>
          <p:nvCxnSpPr>
            <p:cNvPr id="93" name="Прямая соединительная линия 92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Равнобедренный треугольник 95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8" name="Группа 97"/>
          <p:cNvGrpSpPr/>
          <p:nvPr/>
        </p:nvGrpSpPr>
        <p:grpSpPr>
          <a:xfrm rot="5400000">
            <a:off x="1301778" y="2267348"/>
            <a:ext cx="412182" cy="144016"/>
            <a:chOff x="755576" y="1494076"/>
            <a:chExt cx="412182" cy="144016"/>
          </a:xfrm>
        </p:grpSpPr>
        <p:cxnSp>
          <p:nvCxnSpPr>
            <p:cNvPr id="99" name="Прямая соединительная линия 98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Равнобедренный треугольник 99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1" name="Группа 100"/>
          <p:cNvGrpSpPr/>
          <p:nvPr/>
        </p:nvGrpSpPr>
        <p:grpSpPr>
          <a:xfrm rot="5400000">
            <a:off x="2474640" y="2267348"/>
            <a:ext cx="412182" cy="144016"/>
            <a:chOff x="755576" y="1494076"/>
            <a:chExt cx="412182" cy="144016"/>
          </a:xfrm>
        </p:grpSpPr>
        <p:cxnSp>
          <p:nvCxnSpPr>
            <p:cNvPr id="102" name="Прямая соединительная линия 101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1" name="Равнобедренный треугольник 110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2" name="Группа 111"/>
          <p:cNvGrpSpPr/>
          <p:nvPr/>
        </p:nvGrpSpPr>
        <p:grpSpPr>
          <a:xfrm rot="5400000">
            <a:off x="3173263" y="2267348"/>
            <a:ext cx="412182" cy="144016"/>
            <a:chOff x="755576" y="1494076"/>
            <a:chExt cx="412182" cy="144016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4" name="Равнобедренный треугольник 113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69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рямоугольник 65"/>
          <p:cNvSpPr/>
          <p:nvPr/>
        </p:nvSpPr>
        <p:spPr>
          <a:xfrm>
            <a:off x="2558176" y="2543676"/>
            <a:ext cx="3753206" cy="402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2614" y="332656"/>
            <a:ext cx="8164543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Параллельное  соединение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R,L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С элементов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или закон Ома и 1-ый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тригонометрической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53886" y="2512014"/>
                <a:ext cx="1091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886" y="2512014"/>
                <a:ext cx="109170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Равнобедренный треугольник 73"/>
          <p:cNvSpPr/>
          <p:nvPr/>
        </p:nvSpPr>
        <p:spPr>
          <a:xfrm rot="10800000" flipH="1">
            <a:off x="94896" y="3859410"/>
            <a:ext cx="1903258" cy="1640739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991757" y="3390680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1998155" y="433580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64409" y="3804451"/>
                <a:ext cx="402807" cy="500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9" y="3804451"/>
                <a:ext cx="402807" cy="5009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Дуга 83"/>
          <p:cNvSpPr/>
          <p:nvPr/>
        </p:nvSpPr>
        <p:spPr>
          <a:xfrm rot="7865403">
            <a:off x="85475" y="3756678"/>
            <a:ext cx="278921" cy="264965"/>
          </a:xfrm>
          <a:prstGeom prst="arc">
            <a:avLst>
              <a:gd name="adj1" fmla="val 13339007"/>
              <a:gd name="adj2" fmla="val 174338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885555" y="47423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ru-R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63405" y="4081343"/>
                <a:ext cx="14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405" y="4081343"/>
                <a:ext cx="147675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63033" y="4495113"/>
                <a:ext cx="1439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033" y="4495113"/>
                <a:ext cx="143936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Равнобедренный треугольник 86"/>
          <p:cNvSpPr/>
          <p:nvPr/>
        </p:nvSpPr>
        <p:spPr>
          <a:xfrm rot="10800000" flipH="1">
            <a:off x="4764478" y="3814972"/>
            <a:ext cx="1903258" cy="1640739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5926885" y="4197716"/>
                <a:ext cx="7689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еакт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885" y="4197716"/>
                <a:ext cx="768993" cy="390748"/>
              </a:xfrm>
              <a:prstGeom prst="rect">
                <a:avLst/>
              </a:prstGeom>
              <a:blipFill rotWithShape="1"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933991" y="3760013"/>
                <a:ext cx="402807" cy="500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91" y="3760013"/>
                <a:ext cx="402807" cy="5009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Дуга 89"/>
          <p:cNvSpPr/>
          <p:nvPr/>
        </p:nvSpPr>
        <p:spPr>
          <a:xfrm rot="7865403">
            <a:off x="4755057" y="3712240"/>
            <a:ext cx="278921" cy="264965"/>
          </a:xfrm>
          <a:prstGeom prst="arc">
            <a:avLst>
              <a:gd name="adj1" fmla="val 13339007"/>
              <a:gd name="adj2" fmla="val 174338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28260" y="3432040"/>
                <a:ext cx="605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кт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260" y="3432040"/>
                <a:ext cx="6054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549586" y="4705135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586" y="4705135"/>
                <a:ext cx="33304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097342" y="4259860"/>
                <a:ext cx="1945854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акт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реакт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342" y="4259860"/>
                <a:ext cx="1945854" cy="65601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Прямоугольник 66"/>
          <p:cNvSpPr/>
          <p:nvPr/>
        </p:nvSpPr>
        <p:spPr>
          <a:xfrm>
            <a:off x="2555776" y="2538459"/>
            <a:ext cx="3773721" cy="84914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2781518" y="4105443"/>
            <a:ext cx="1440523" cy="7843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7133970" y="4243163"/>
            <a:ext cx="1909226" cy="78435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40015" y="2943405"/>
                <a:ext cx="14526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З</m:t>
                      </m:r>
                      <m:r>
                        <a:rPr lang="ru-RU" sz="2000" b="0" i="1" smtClean="0">
                          <a:latin typeface="Cambria Math"/>
                        </a:rPr>
                        <m:t>акон 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Ома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15" y="2943405"/>
                <a:ext cx="1452641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107647" y="2560262"/>
                <a:ext cx="1391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47" y="2560262"/>
                <a:ext cx="1391342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43160" y="2411503"/>
                <a:ext cx="1463926" cy="666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160" y="2411503"/>
                <a:ext cx="1463926" cy="66684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/>
          <p:cNvCxnSpPr/>
          <p:nvPr/>
        </p:nvCxnSpPr>
        <p:spPr>
          <a:xfrm>
            <a:off x="1815465" y="3874371"/>
            <a:ext cx="0" cy="121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815465" y="3998138"/>
            <a:ext cx="167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500096" y="3826746"/>
            <a:ext cx="0" cy="121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500096" y="3950513"/>
            <a:ext cx="167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1851981</TotalTime>
  <Words>1960</Words>
  <Application>Microsoft Office PowerPoint</Application>
  <PresentationFormat>Экран (4:3)</PresentationFormat>
  <Paragraphs>1052</Paragraphs>
  <Slides>52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60" baseType="lpstr">
      <vt:lpstr>Arial</vt:lpstr>
      <vt:lpstr>Batang</vt:lpstr>
      <vt:lpstr>Calibri</vt:lpstr>
      <vt:lpstr>Cambria Math</vt:lpstr>
      <vt:lpstr>Gabriola</vt:lpstr>
      <vt:lpstr>GreekC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Шилин Леонид Юрьевич</Manager>
  <Company>БГУИР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Электрических Цепей</dc:title>
  <dc:creator>Vyacheslav</dc:creator>
  <cp:keywords>тэц, тоэ, электрические цепи</cp:keywords>
  <cp:lastModifiedBy>ltso2</cp:lastModifiedBy>
  <cp:revision>577</cp:revision>
  <dcterms:created xsi:type="dcterms:W3CDTF">2012-03-12T19:00:48Z</dcterms:created>
  <dcterms:modified xsi:type="dcterms:W3CDTF">2018-12-12T12:09:18Z</dcterms:modified>
</cp:coreProperties>
</file>