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5" r:id="rId2"/>
    <p:sldId id="256" r:id="rId3"/>
    <p:sldId id="289" r:id="rId4"/>
    <p:sldId id="292" r:id="rId5"/>
    <p:sldId id="257" r:id="rId6"/>
    <p:sldId id="290" r:id="rId7"/>
    <p:sldId id="258" r:id="rId8"/>
    <p:sldId id="259" r:id="rId9"/>
    <p:sldId id="296" r:id="rId10"/>
    <p:sldId id="260" r:id="rId11"/>
    <p:sldId id="297" r:id="rId12"/>
    <p:sldId id="291" r:id="rId13"/>
    <p:sldId id="261" r:id="rId14"/>
    <p:sldId id="293" r:id="rId15"/>
    <p:sldId id="262" r:id="rId16"/>
    <p:sldId id="263" r:id="rId17"/>
    <p:sldId id="265" r:id="rId18"/>
    <p:sldId id="298" r:id="rId19"/>
    <p:sldId id="264" r:id="rId20"/>
    <p:sldId id="266" r:id="rId21"/>
    <p:sldId id="267" r:id="rId22"/>
    <p:sldId id="268" r:id="rId23"/>
    <p:sldId id="269" r:id="rId24"/>
    <p:sldId id="270" r:id="rId25"/>
    <p:sldId id="272" r:id="rId26"/>
    <p:sldId id="273" r:id="rId27"/>
    <p:sldId id="299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4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2186" autoAdjust="0"/>
  </p:normalViewPr>
  <p:slideViewPr>
    <p:cSldViewPr>
      <p:cViewPr>
        <p:scale>
          <a:sx n="90" d="100"/>
          <a:sy n="90" d="100"/>
        </p:scale>
        <p:origin x="-2556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3E5DC-A9C0-4240-9607-8E0BBCA8D906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34CC-2925-4685-BEC3-4CB1F1D44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76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13E2-39F9-4DC2-AAFF-091422DA05E4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2414-7B93-43DD-B18A-837A842EF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2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02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70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6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017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93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581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42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42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422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3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701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354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9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7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98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092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043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9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29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9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8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5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391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18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81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444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47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637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0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05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7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05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8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4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4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9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3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2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5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1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8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3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11E9-A616-45AE-BF3B-228F0A9A5A42}" type="datetimeFigureOut">
              <a:rPr lang="ru-RU" smtClean="0"/>
              <a:t>15.06.2018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79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1.png"/><Relationship Id="rId7" Type="http://schemas.openxmlformats.org/officeDocument/2006/relationships/image" Target="../media/image1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232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260.png"/><Relationship Id="rId9" Type="http://schemas.openxmlformats.org/officeDocument/2006/relationships/image" Target="../media/image2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0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670.png"/><Relationship Id="rId3" Type="http://schemas.openxmlformats.org/officeDocument/2006/relationships/image" Target="../media/image611.png"/><Relationship Id="rId7" Type="http://schemas.openxmlformats.org/officeDocument/2006/relationships/image" Target="../media/image65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1.png"/><Relationship Id="rId5" Type="http://schemas.openxmlformats.org/officeDocument/2006/relationships/image" Target="../media/image630.png"/><Relationship Id="rId15" Type="http://schemas.openxmlformats.org/officeDocument/2006/relationships/image" Target="../media/image69.png"/><Relationship Id="rId10" Type="http://schemas.openxmlformats.org/officeDocument/2006/relationships/image" Target="../media/image67.png"/><Relationship Id="rId4" Type="http://schemas.openxmlformats.org/officeDocument/2006/relationships/image" Target="../media/image620.png"/><Relationship Id="rId9" Type="http://schemas.openxmlformats.org/officeDocument/2006/relationships/image" Target="../media/image610.png"/><Relationship Id="rId1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3" Type="http://schemas.openxmlformats.org/officeDocument/2006/relationships/image" Target="../media/image72.png"/><Relationship Id="rId7" Type="http://schemas.openxmlformats.org/officeDocument/2006/relationships/image" Target="../media/image7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0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132.png"/><Relationship Id="rId7" Type="http://schemas.openxmlformats.org/officeDocument/2006/relationships/image" Target="../media/image310.png"/><Relationship Id="rId12" Type="http://schemas.openxmlformats.org/officeDocument/2006/relationships/image" Target="../media/image8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0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8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0.png"/><Relationship Id="rId10" Type="http://schemas.openxmlformats.org/officeDocument/2006/relationships/image" Target="../media/image116.png"/><Relationship Id="rId4" Type="http://schemas.openxmlformats.org/officeDocument/2006/relationships/image" Target="../media/image109.png"/><Relationship Id="rId9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116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9.png"/><Relationship Id="rId4" Type="http://schemas.openxmlformats.org/officeDocument/2006/relationships/image" Target="../media/image1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png"/><Relationship Id="rId13" Type="http://schemas.openxmlformats.org/officeDocument/2006/relationships/image" Target="../media/image375.png"/><Relationship Id="rId7" Type="http://schemas.openxmlformats.org/officeDocument/2006/relationships/image" Target="../media/image371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11" Type="http://schemas.openxmlformats.org/officeDocument/2006/relationships/image" Target="../media/image1030.png"/><Relationship Id="rId10" Type="http://schemas.openxmlformats.org/officeDocument/2006/relationships/image" Target="../media/image374.png"/><Relationship Id="rId9" Type="http://schemas.openxmlformats.org/officeDocument/2006/relationships/image" Target="../media/image373.png"/><Relationship Id="rId14" Type="http://schemas.openxmlformats.org/officeDocument/2006/relationships/image" Target="../media/image1230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1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79.png"/><Relationship Id="rId10" Type="http://schemas.openxmlformats.org/officeDocument/2006/relationships/image" Target="../media/image378.png"/><Relationship Id="rId9" Type="http://schemas.openxmlformats.org/officeDocument/2006/relationships/image" Target="../media/image377.png"/><Relationship Id="rId14" Type="http://schemas.openxmlformats.org/officeDocument/2006/relationships/image" Target="../media/image3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yacheslav\Desktop\branch_electrical_circuits_wiring_s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13" y="3196549"/>
            <a:ext cx="47148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79129" y="370457"/>
            <a:ext cx="4854214" cy="34163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Gabriola" pitchFamily="82" charset="0"/>
              </a:rPr>
              <a:t>Теория</a:t>
            </a:r>
          </a:p>
          <a:p>
            <a:pPr algn="ctr"/>
            <a:r>
              <a:rPr lang="ru-RU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Gabriola" pitchFamily="82" charset="0"/>
              </a:rPr>
              <a:t>Электрических</a:t>
            </a:r>
          </a:p>
          <a:p>
            <a:pPr algn="ctr"/>
            <a:r>
              <a:rPr lang="ru-RU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Gabriola" pitchFamily="82" charset="0"/>
              </a:rPr>
              <a:t>Цепей</a:t>
            </a:r>
            <a:endParaRPr lang="ru-RU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Gabriola" pitchFamily="82" charset="0"/>
            </a:endParaRPr>
          </a:p>
        </p:txBody>
      </p:sp>
      <p:cxnSp>
        <p:nvCxnSpPr>
          <p:cNvPr id="52" name="Прямая соединительная линия 51"/>
          <p:cNvCxnSpPr>
            <a:stCxn id="3" idx="2"/>
          </p:cNvCxnSpPr>
          <p:nvPr/>
        </p:nvCxnSpPr>
        <p:spPr>
          <a:xfrm flipH="1" flipV="1">
            <a:off x="2011537" y="3786776"/>
            <a:ext cx="2494699" cy="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4506237" y="370457"/>
            <a:ext cx="2427106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2914331" y="-569352"/>
            <a:ext cx="0" cy="187961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 rot="16200000">
            <a:off x="3968032" y="-6010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1" name="Группа 20"/>
          <p:cNvGrpSpPr/>
          <p:nvPr/>
        </p:nvGrpSpPr>
        <p:grpSpPr>
          <a:xfrm rot="16200000" flipH="1">
            <a:off x="1680288" y="853801"/>
            <a:ext cx="648072" cy="288032"/>
            <a:chOff x="6009192" y="3049765"/>
            <a:chExt cx="648072" cy="288032"/>
          </a:xfrm>
        </p:grpSpPr>
        <p:sp>
          <p:nvSpPr>
            <p:cNvPr id="22" name="Дуга 21"/>
            <p:cNvSpPr/>
            <p:nvPr/>
          </p:nvSpPr>
          <p:spPr>
            <a:xfrm>
              <a:off x="6009192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Дуга 22"/>
            <p:cNvSpPr/>
            <p:nvPr/>
          </p:nvSpPr>
          <p:spPr>
            <a:xfrm>
              <a:off x="6225216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Дуга 23"/>
            <p:cNvSpPr/>
            <p:nvPr/>
          </p:nvSpPr>
          <p:spPr>
            <a:xfrm>
              <a:off x="6441240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" name="Прямая соединительная линия 24"/>
          <p:cNvCxnSpPr/>
          <p:nvPr/>
        </p:nvCxnSpPr>
        <p:spPr>
          <a:xfrm>
            <a:off x="1794070" y="2997016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999077" y="370457"/>
            <a:ext cx="3838" cy="303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002323" y="1967869"/>
            <a:ext cx="1297" cy="88513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001026" y="2997016"/>
            <a:ext cx="1297" cy="78976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4" idx="2"/>
          </p:cNvCxnSpPr>
          <p:nvPr/>
        </p:nvCxnSpPr>
        <p:spPr>
          <a:xfrm flipH="1">
            <a:off x="2002916" y="1321853"/>
            <a:ext cx="1408" cy="64601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81613" y="2853000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1945258" y="373295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1945257" y="196786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1945257" y="31663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5076056" y="101354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rot="16200000">
            <a:off x="5346085" y="102280"/>
            <a:ext cx="0" cy="53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 rot="5400000">
            <a:off x="6718060" y="1213841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6822123" y="1361314"/>
            <a:ext cx="330077" cy="275126"/>
            <a:chOff x="7444203" y="4623158"/>
            <a:chExt cx="330077" cy="275126"/>
          </a:xfrm>
        </p:grpSpPr>
        <p:cxnSp>
          <p:nvCxnSpPr>
            <p:cNvPr id="42" name="Прямая соединительная линия 41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Прямая соединительная линия 45"/>
          <p:cNvCxnSpPr/>
          <p:nvPr/>
        </p:nvCxnSpPr>
        <p:spPr>
          <a:xfrm>
            <a:off x="6988571" y="351801"/>
            <a:ext cx="27" cy="86204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933342" y="32410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6965333" y="1752045"/>
            <a:ext cx="0" cy="208855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 flipV="1">
            <a:off x="4423031" y="3786776"/>
            <a:ext cx="2494699" cy="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6902484" y="374042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>
            <a:off x="4427864" y="3791020"/>
            <a:ext cx="3498" cy="38220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3982233" y="4173228"/>
            <a:ext cx="879693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369210" y="374042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0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Gabriola" pitchFamily="82" charset="0"/>
              </a:rPr>
              <a:t>МЕТОД КОНТУРНЫХ </a:t>
            </a:r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ТОКОВ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9" name="Выноска со стрелкой вверх 8"/>
          <p:cNvSpPr/>
          <p:nvPr/>
        </p:nvSpPr>
        <p:spPr>
          <a:xfrm>
            <a:off x="5259968" y="2818377"/>
            <a:ext cx="3312368" cy="1453392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агнутый угол 79"/>
          <p:cNvSpPr/>
          <p:nvPr/>
        </p:nvSpPr>
        <p:spPr>
          <a:xfrm>
            <a:off x="4706616" y="1270878"/>
            <a:ext cx="4329711" cy="1268841"/>
          </a:xfrm>
          <a:prstGeom prst="foldedCorner">
            <a:avLst>
              <a:gd name="adj" fmla="val 26674"/>
            </a:avLst>
          </a:prstGeom>
          <a:ln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65519" y="1258414"/>
            <a:ext cx="0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65519" y="6138600"/>
            <a:ext cx="3960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525958" y="1258414"/>
            <a:ext cx="1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565519" y="1258414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65519" y="2970760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545739" y="2970760"/>
            <a:ext cx="0" cy="3167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 rot="5400000">
            <a:off x="1375362" y="2540196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 rot="5400000">
            <a:off x="3480729" y="2540197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57878" y="388782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 rot="5400000">
            <a:off x="3500176" y="5708037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38098" y="388782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496828" y="504442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39" name="Прямоугольник 38"/>
          <p:cNvSpPr/>
          <p:nvPr/>
        </p:nvSpPr>
        <p:spPr>
          <a:xfrm rot="5400000">
            <a:off x="1728660" y="82785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1236781" y="232442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3361595" y="232442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641710" y="408929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73160" y="407061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806606" y="612443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45" name="Овал 44"/>
          <p:cNvSpPr/>
          <p:nvPr/>
        </p:nvSpPr>
        <p:spPr>
          <a:xfrm>
            <a:off x="511698" y="291693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491918" y="291693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4472137" y="291693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491917" y="608477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2460143" y="6246242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2" name="Круговая стрелка 51"/>
          <p:cNvSpPr/>
          <p:nvPr/>
        </p:nvSpPr>
        <p:spPr>
          <a:xfrm rot="9821207">
            <a:off x="1319849" y="3900824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Круговая стрелка 52"/>
          <p:cNvSpPr/>
          <p:nvPr/>
        </p:nvSpPr>
        <p:spPr>
          <a:xfrm rot="9821207">
            <a:off x="3248887" y="3881086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3000972" y="989312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420585" y="12708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-5400000">
            <a:off x="3284150" y="990238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4250513" y="407061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4590323" y="3625437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4525959" y="4078141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1165603" y="5869497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566034" y="619242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 rot="-5400000">
            <a:off x="1448781" y="5870423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 rot="16200000">
            <a:off x="-137217" y="5247096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Стрелка вправо 63"/>
          <p:cNvSpPr/>
          <p:nvPr/>
        </p:nvSpPr>
        <p:spPr>
          <a:xfrm rot="5400000">
            <a:off x="4167844" y="5166361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Стрелка вправо 64"/>
          <p:cNvSpPr/>
          <p:nvPr/>
        </p:nvSpPr>
        <p:spPr>
          <a:xfrm>
            <a:off x="986874" y="2259161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Стрелка вправо 65"/>
          <p:cNvSpPr/>
          <p:nvPr/>
        </p:nvSpPr>
        <p:spPr>
          <a:xfrm rot="10800000">
            <a:off x="3083926" y="2259161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5293" y="5148165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95978" y="5013290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8506" y="173745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60902" y="173745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Стрелка вправо 70"/>
          <p:cNvSpPr/>
          <p:nvPr/>
        </p:nvSpPr>
        <p:spPr>
          <a:xfrm rot="5400000">
            <a:off x="1826096" y="520587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927051" y="5013290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253542" y="2769077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2540868" y="2673533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4270342" y="2717535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6" name="Круговая стрелка 75"/>
          <p:cNvSpPr/>
          <p:nvPr/>
        </p:nvSpPr>
        <p:spPr>
          <a:xfrm rot="9821207">
            <a:off x="2158429" y="1599822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95978" y="1244202"/>
                <a:ext cx="4240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78" y="1244202"/>
                <a:ext cx="424034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71799" y="1617242"/>
                <a:ext cx="4240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799" y="1617242"/>
                <a:ext cx="424034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71798" y="2016499"/>
                <a:ext cx="4240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798" y="2016499"/>
                <a:ext cx="424034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Левая фигурная скобка 80"/>
          <p:cNvSpPr/>
          <p:nvPr/>
        </p:nvSpPr>
        <p:spPr>
          <a:xfrm>
            <a:off x="4763614" y="1348225"/>
            <a:ext cx="246525" cy="1126971"/>
          </a:xfrm>
          <a:prstGeom prst="leftBrace">
            <a:avLst>
              <a:gd name="adj1" fmla="val 32899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259968" y="3284984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Количество уравнений: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n=b-(y-1)</a:t>
            </a:r>
          </a:p>
          <a:p>
            <a:r>
              <a:rPr lang="en-US" dirty="0" smtClean="0"/>
              <a:t>y-</a:t>
            </a:r>
            <a:r>
              <a:rPr lang="ru-RU" dirty="0" smtClean="0"/>
              <a:t>количество узлов</a:t>
            </a:r>
          </a:p>
          <a:p>
            <a:r>
              <a:rPr lang="en-US" dirty="0" smtClean="0"/>
              <a:t>b-</a:t>
            </a:r>
            <a:r>
              <a:rPr lang="ru-RU" dirty="0" smtClean="0"/>
              <a:t>количество ветвей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/>
              <p:cNvSpPr/>
              <p:nvPr/>
            </p:nvSpPr>
            <p:spPr>
              <a:xfrm>
                <a:off x="5488026" y="5031256"/>
                <a:ext cx="1303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Прямоугольник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26" y="5031256"/>
                <a:ext cx="130394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/>
              <p:cNvSpPr/>
              <p:nvPr/>
            </p:nvSpPr>
            <p:spPr>
              <a:xfrm>
                <a:off x="5488026" y="5305184"/>
                <a:ext cx="1303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26" y="5305184"/>
                <a:ext cx="130394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/>
              <p:cNvSpPr/>
              <p:nvPr/>
            </p:nvSpPr>
            <p:spPr>
              <a:xfrm>
                <a:off x="5311302" y="5609830"/>
                <a:ext cx="16048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Прямоугольник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02" y="5609830"/>
                <a:ext cx="160484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Группа 84"/>
          <p:cNvGrpSpPr/>
          <p:nvPr/>
        </p:nvGrpSpPr>
        <p:grpSpPr>
          <a:xfrm flipH="1">
            <a:off x="5351953" y="4969777"/>
            <a:ext cx="240369" cy="10733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86" name="Прямая соединительная линия 85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483003" y="4066791"/>
                <a:ext cx="505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03" y="4066791"/>
                <a:ext cx="50558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Прямоугольник 90"/>
              <p:cNvSpPr/>
              <p:nvPr/>
            </p:nvSpPr>
            <p:spPr>
              <a:xfrm>
                <a:off x="3420585" y="4043129"/>
                <a:ext cx="510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ru-RU" i="1">
                              <a:latin typeface="Cambria Math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1" name="Прямоугольник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85" y="4043129"/>
                <a:ext cx="510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Прямоугольник 91"/>
              <p:cNvSpPr/>
              <p:nvPr/>
            </p:nvSpPr>
            <p:spPr>
              <a:xfrm>
                <a:off x="2305529" y="1789946"/>
                <a:ext cx="510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ru-RU" i="1">
                              <a:latin typeface="Cambria Math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Прямоугольник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9" y="1789946"/>
                <a:ext cx="510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Стрелка вправо 88"/>
          <p:cNvSpPr/>
          <p:nvPr/>
        </p:nvSpPr>
        <p:spPr>
          <a:xfrm>
            <a:off x="398045" y="864683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479677" y="342981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06616" y="1210825"/>
            <a:ext cx="4329711" cy="600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 animBg="1"/>
      <p:bldP spid="72" grpId="0"/>
      <p:bldP spid="76" grpId="0" animBg="1"/>
      <p:bldP spid="89" grpId="0" animBg="1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нутый угол 43"/>
          <p:cNvSpPr/>
          <p:nvPr/>
        </p:nvSpPr>
        <p:spPr>
          <a:xfrm>
            <a:off x="569518" y="5508150"/>
            <a:ext cx="2130274" cy="1017194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Загнутый угол 42"/>
          <p:cNvSpPr/>
          <p:nvPr/>
        </p:nvSpPr>
        <p:spPr>
          <a:xfrm>
            <a:off x="5148064" y="5651402"/>
            <a:ext cx="1966645" cy="636824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Загнутый угол 41"/>
          <p:cNvSpPr/>
          <p:nvPr/>
        </p:nvSpPr>
        <p:spPr>
          <a:xfrm>
            <a:off x="1462567" y="4438294"/>
            <a:ext cx="3325457" cy="636824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нутый угол 40"/>
          <p:cNvSpPr/>
          <p:nvPr/>
        </p:nvSpPr>
        <p:spPr>
          <a:xfrm>
            <a:off x="2051720" y="3350026"/>
            <a:ext cx="4680520" cy="636824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нутый угол 39"/>
          <p:cNvSpPr/>
          <p:nvPr/>
        </p:nvSpPr>
        <p:spPr>
          <a:xfrm>
            <a:off x="1462567" y="1135992"/>
            <a:ext cx="6421801" cy="636824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081889" y="451523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Суммарное сопротивление</a:t>
            </a:r>
            <a:r>
              <a:rPr lang="ru-RU" dirty="0"/>
              <a:t> </a:t>
            </a:r>
            <a:r>
              <a:rPr lang="ru-RU" dirty="0" smtClean="0"/>
              <a:t>контура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536" y="116632"/>
                <a:ext cx="8502777" cy="83099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solidFill>
                      <a:schemeClr val="tx1"/>
                    </a:solidFill>
                  </a:rPr>
                  <a:t>На примере первого уравнения покажем, как получается выражение для контурного тока. Подставим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</a:rPr>
                  <a:t>:</a:t>
                </a:r>
                <a:endParaRPr lang="be-B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6632"/>
                <a:ext cx="8502777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60273" y="1223174"/>
                <a:ext cx="68401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r>
                        <a:rPr lang="ru-RU" sz="28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r>
                        <a:rPr lang="ru-RU" sz="28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273" y="1223174"/>
                <a:ext cx="684011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00454" y="3010096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Отсюда:</a:t>
            </a: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297002" y="3379428"/>
                <a:ext cx="6166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02" y="3379428"/>
                <a:ext cx="616602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260273" y="4438294"/>
                <a:ext cx="3737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273" y="4438294"/>
                <a:ext cx="373724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/>
              <p:cNvSpPr/>
              <p:nvPr/>
            </p:nvSpPr>
            <p:spPr>
              <a:xfrm>
                <a:off x="693194" y="5427010"/>
                <a:ext cx="1826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smtClean="0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4" y="5427010"/>
                <a:ext cx="182607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Прямоугольник 29"/>
              <p:cNvSpPr/>
              <p:nvPr/>
            </p:nvSpPr>
            <p:spPr>
              <a:xfrm>
                <a:off x="621186" y="5969814"/>
                <a:ext cx="19046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6" y="5969814"/>
                <a:ext cx="190462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99592" y="404956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Где: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2673094" y="5508149"/>
            <a:ext cx="20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Сопротивления ветвей, общих для двух контуров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081889" y="5688620"/>
                <a:ext cx="21048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89" y="5688620"/>
                <a:ext cx="210482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171245" y="5765564"/>
            <a:ext cx="18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Контурная ЭДС</a:t>
            </a:r>
            <a:endParaRPr lang="ru-RU" dirty="0"/>
          </a:p>
        </p:txBody>
      </p:sp>
      <p:grpSp>
        <p:nvGrpSpPr>
          <p:cNvPr id="45" name="Группа 44"/>
          <p:cNvGrpSpPr/>
          <p:nvPr/>
        </p:nvGrpSpPr>
        <p:grpSpPr>
          <a:xfrm flipH="1">
            <a:off x="569518" y="5508149"/>
            <a:ext cx="258066" cy="1017195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46" name="Прямая соединительная линия 45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Загнутый угол 22"/>
          <p:cNvSpPr/>
          <p:nvPr/>
        </p:nvSpPr>
        <p:spPr>
          <a:xfrm>
            <a:off x="1498250" y="2045674"/>
            <a:ext cx="6421801" cy="636824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295956" y="2132856"/>
                <a:ext cx="68401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  <m:r>
                        <a:rPr lang="ru-RU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956" y="2132856"/>
                <a:ext cx="6840119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68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43654" y="2924944"/>
            <a:ext cx="8191350" cy="16267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нутый угол 10"/>
          <p:cNvSpPr/>
          <p:nvPr/>
        </p:nvSpPr>
        <p:spPr>
          <a:xfrm>
            <a:off x="1684140" y="1109570"/>
            <a:ext cx="5754092" cy="1445449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1192" y="1094022"/>
                <a:ext cx="6166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ru-RU" sz="2800" i="1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ru-RU" sz="2800" i="1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92" y="1094022"/>
                <a:ext cx="616602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1192" y="1484784"/>
                <a:ext cx="6166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ru-RU" sz="2800" i="1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ru-RU" sz="2800" i="1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92" y="1484784"/>
                <a:ext cx="616602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54644" y="1921332"/>
                <a:ext cx="6166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ru-RU" sz="2800" i="1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ru-RU" sz="2800" i="1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44" y="1921332"/>
                <a:ext cx="616602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Левая фигурная скобка 11"/>
          <p:cNvSpPr/>
          <p:nvPr/>
        </p:nvSpPr>
        <p:spPr>
          <a:xfrm>
            <a:off x="1723576" y="1196752"/>
            <a:ext cx="246525" cy="1199029"/>
          </a:xfrm>
          <a:prstGeom prst="leftBrace">
            <a:avLst>
              <a:gd name="adj1" fmla="val 32899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815004" y="3062303"/>
                <a:ext cx="1685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4" y="3062303"/>
                <a:ext cx="16855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758505" y="2990472"/>
            <a:ext cx="4236602" cy="1435065"/>
            <a:chOff x="611560" y="4379499"/>
            <a:chExt cx="3512140" cy="1189668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611560" y="4429754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039289" y="4406750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195736" y="4406750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781837" y="4406750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491880" y="4385418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077981" y="4379499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823676" y="3399369"/>
                <a:ext cx="1690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76" y="3399369"/>
                <a:ext cx="169084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815003" y="3754336"/>
                <a:ext cx="1735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3" y="3754336"/>
                <a:ext cx="17351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2790267" y="3075585"/>
                <a:ext cx="505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67" y="3075585"/>
                <a:ext cx="50558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2790267" y="3444917"/>
                <a:ext cx="510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67" y="3444917"/>
                <a:ext cx="510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90267" y="3814249"/>
                <a:ext cx="510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67" y="3814249"/>
                <a:ext cx="510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Равно 41"/>
          <p:cNvSpPr/>
          <p:nvPr/>
        </p:nvSpPr>
        <p:spPr>
          <a:xfrm>
            <a:off x="3530744" y="3468868"/>
            <a:ext cx="537863" cy="329738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4341753" y="3051144"/>
                <a:ext cx="569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53" y="3051144"/>
                <a:ext cx="56925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4341753" y="3420476"/>
                <a:ext cx="574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53" y="3420476"/>
                <a:ext cx="57458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/>
              <p:cNvSpPr/>
              <p:nvPr/>
            </p:nvSpPr>
            <p:spPr>
              <a:xfrm>
                <a:off x="4341753" y="3789808"/>
                <a:ext cx="599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Прямоуголь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53" y="3789808"/>
                <a:ext cx="59990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6188" y="3075585"/>
                <a:ext cx="76003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88" y="3075585"/>
                <a:ext cx="760031" cy="11079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80031" y="2977600"/>
                <a:ext cx="97217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31" y="2977600"/>
                <a:ext cx="972178" cy="144655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45703" y="3060164"/>
                <a:ext cx="61812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03" y="3060164"/>
                <a:ext cx="618128" cy="11079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Равно 49"/>
          <p:cNvSpPr/>
          <p:nvPr/>
        </p:nvSpPr>
        <p:spPr>
          <a:xfrm>
            <a:off x="7394532" y="3496473"/>
            <a:ext cx="537863" cy="329738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780851" y="3141890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6762712" y="3127598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7348813" y="3127598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7983329" y="309755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8662332" y="309163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6631531" y="3131168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право 56"/>
          <p:cNvSpPr/>
          <p:nvPr/>
        </p:nvSpPr>
        <p:spPr>
          <a:xfrm>
            <a:off x="5051525" y="3528776"/>
            <a:ext cx="658348" cy="4102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2826644" y="5087767"/>
                <a:ext cx="10461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  <m:r>
                          <a:rPr lang="ru-RU" b="0" i="1" smtClean="0">
                            <a:latin typeface="Cambria Math"/>
                          </a:rPr>
                          <m:t>к</m:t>
                        </m:r>
                      </m:sub>
                    </m:sSub>
                  </m:oMath>
                </a14:m>
                <a:r>
                  <a:rPr lang="en-US" dirty="0" smtClean="0"/>
                  <a:t> ;</a:t>
                </a:r>
                <a:endParaRPr lang="ru-RU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44" y="5087767"/>
                <a:ext cx="1046120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4094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3872542" y="5094476"/>
                <a:ext cx="11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42" y="5094476"/>
                <a:ext cx="110645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4933845" y="5087767"/>
                <a:ext cx="994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45" y="5087767"/>
                <a:ext cx="994247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2759457" y="5560465"/>
                <a:ext cx="1644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1к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 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457" y="5560465"/>
                <a:ext cx="1644874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4374613" y="5562107"/>
                <a:ext cx="1604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ru-RU" b="0" i="1" smtClean="0">
                            <a:latin typeface="Cambria Math"/>
                          </a:rPr>
                          <m:t>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ru-RU" i="1">
                            <a:latin typeface="Cambria Math"/>
                          </a:rPr>
                          <m:t>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;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613" y="5562107"/>
                <a:ext cx="1604222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5959454" y="5555398"/>
                <a:ext cx="1486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1к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  <m:r>
                          <a:rPr lang="ru-RU" i="1">
                            <a:latin typeface="Cambria Math"/>
                          </a:rPr>
                          <m:t>к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54" y="5555398"/>
                <a:ext cx="148668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Группа 63"/>
          <p:cNvGrpSpPr/>
          <p:nvPr/>
        </p:nvGrpSpPr>
        <p:grpSpPr>
          <a:xfrm flipH="1">
            <a:off x="2699792" y="5013176"/>
            <a:ext cx="240369" cy="10733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Gabriola" pitchFamily="82" charset="0"/>
              </a:rPr>
              <a:t>МЕТОД КОНТУРНЫХ </a:t>
            </a:r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ТОКОВ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84140" y="1094022"/>
            <a:ext cx="5768180" cy="4571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нутый угол 101"/>
          <p:cNvSpPr/>
          <p:nvPr/>
        </p:nvSpPr>
        <p:spPr>
          <a:xfrm>
            <a:off x="4788024" y="1805626"/>
            <a:ext cx="4355976" cy="1086220"/>
          </a:xfrm>
          <a:prstGeom prst="foldedCorner">
            <a:avLst>
              <a:gd name="adj" fmla="val 1965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25926" y="942743"/>
            <a:ext cx="0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25926" y="5822929"/>
            <a:ext cx="3960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386365" y="942743"/>
            <a:ext cx="1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425926" y="942743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33548" y="4191447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76" idx="4"/>
            <a:endCxn id="46" idx="4"/>
          </p:cNvCxnSpPr>
          <p:nvPr/>
        </p:nvCxnSpPr>
        <p:spPr>
          <a:xfrm flipH="1">
            <a:off x="2413768" y="996562"/>
            <a:ext cx="7623" cy="3248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 rot="5400000">
            <a:off x="1386621" y="374828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 rot="5400000">
            <a:off x="3359951" y="374828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168255" y="296411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39" name="Прямоугольник 38"/>
          <p:cNvSpPr/>
          <p:nvPr/>
        </p:nvSpPr>
        <p:spPr>
          <a:xfrm rot="5400000">
            <a:off x="1370282" y="51218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240817" y="353251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68255" y="3555584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45" name="Овал 44"/>
          <p:cNvSpPr/>
          <p:nvPr/>
        </p:nvSpPr>
        <p:spPr>
          <a:xfrm>
            <a:off x="379727" y="413762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359947" y="413762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4340166" y="413762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352324" y="5769108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Круговая стрелка 51"/>
          <p:cNvSpPr/>
          <p:nvPr/>
        </p:nvSpPr>
        <p:spPr>
          <a:xfrm rot="15724621">
            <a:off x="1044079" y="2066052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Круговая стрелка 52"/>
          <p:cNvSpPr/>
          <p:nvPr/>
        </p:nvSpPr>
        <p:spPr>
          <a:xfrm rot="19378002">
            <a:off x="2041677" y="2393727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110920" y="2595095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688291" y="278266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/>
              <a:t>5</a:t>
            </a:r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4386366" y="2602618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Стрелка вправо 64"/>
          <p:cNvSpPr/>
          <p:nvPr/>
        </p:nvSpPr>
        <p:spPr>
          <a:xfrm>
            <a:off x="727518" y="4401278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Стрелка вправо 65"/>
          <p:cNvSpPr/>
          <p:nvPr/>
        </p:nvSpPr>
        <p:spPr>
          <a:xfrm rot="10800000">
            <a:off x="3012369" y="4423598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48298" y="440127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8291" y="441254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2442023" y="675775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4470984" y="3854209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2239469" y="5917660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6" name="Овал 75"/>
          <p:cNvSpPr/>
          <p:nvPr/>
        </p:nvSpPr>
        <p:spPr>
          <a:xfrm>
            <a:off x="2367570" y="88892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 rot="5400000">
            <a:off x="3335292" y="495597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116926" y="30289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79" name="Прямоугольник 78"/>
          <p:cNvSpPr/>
          <p:nvPr/>
        </p:nvSpPr>
        <p:spPr>
          <a:xfrm rot="5400000">
            <a:off x="1386621" y="537254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1168255" y="5179849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81" name="Овал 80"/>
          <p:cNvSpPr/>
          <p:nvPr/>
        </p:nvSpPr>
        <p:spPr>
          <a:xfrm rot="16200000">
            <a:off x="2137042" y="1343176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816348" y="128911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2241105" y="1490649"/>
            <a:ext cx="330077" cy="275126"/>
            <a:chOff x="7444203" y="4623158"/>
            <a:chExt cx="330077" cy="275126"/>
          </a:xfrm>
        </p:grpSpPr>
        <p:cxnSp>
          <p:nvCxnSpPr>
            <p:cNvPr id="84" name="Прямая соединительная линия 83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Овал 87"/>
          <p:cNvSpPr/>
          <p:nvPr/>
        </p:nvSpPr>
        <p:spPr>
          <a:xfrm>
            <a:off x="3198491" y="548029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257268" y="5876749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grpSp>
        <p:nvGrpSpPr>
          <p:cNvPr id="90" name="Группа 89"/>
          <p:cNvGrpSpPr/>
          <p:nvPr/>
        </p:nvGrpSpPr>
        <p:grpSpPr>
          <a:xfrm rot="5400000">
            <a:off x="3302554" y="5627771"/>
            <a:ext cx="330077" cy="275126"/>
            <a:chOff x="7444203" y="4623158"/>
            <a:chExt cx="330077" cy="275126"/>
          </a:xfrm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Стрелка вправо 94"/>
          <p:cNvSpPr/>
          <p:nvPr/>
        </p:nvSpPr>
        <p:spPr>
          <a:xfrm>
            <a:off x="159570" y="345627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Стрелка вправо 95"/>
          <p:cNvSpPr/>
          <p:nvPr/>
        </p:nvSpPr>
        <p:spPr>
          <a:xfrm rot="10800000">
            <a:off x="3798614" y="360523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80350" y="34562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74536" y="349474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2477964" y="3889243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Прямоугольник 102"/>
              <p:cNvSpPr/>
              <p:nvPr/>
            </p:nvSpPr>
            <p:spPr>
              <a:xfrm>
                <a:off x="4892530" y="3627633"/>
                <a:ext cx="21440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3" name="Прямоугольник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30" y="3627633"/>
                <a:ext cx="214404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Прямоугольник 103"/>
              <p:cNvSpPr/>
              <p:nvPr/>
            </p:nvSpPr>
            <p:spPr>
              <a:xfrm>
                <a:off x="4876159" y="3989739"/>
                <a:ext cx="27672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4" name="Прямоугольник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159" y="3989739"/>
                <a:ext cx="2767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Группа 104"/>
          <p:cNvGrpSpPr/>
          <p:nvPr/>
        </p:nvGrpSpPr>
        <p:grpSpPr>
          <a:xfrm flipH="1">
            <a:off x="4836869" y="3265633"/>
            <a:ext cx="240369" cy="14027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106" name="Прямая соединительная линия 105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Прямоугольник 108"/>
              <p:cNvSpPr/>
              <p:nvPr/>
            </p:nvSpPr>
            <p:spPr>
              <a:xfrm>
                <a:off x="4865477" y="3291941"/>
                <a:ext cx="20560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9" name="Прямоугольник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77" y="3291941"/>
                <a:ext cx="205601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551141" y="1881382"/>
                <a:ext cx="60848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4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)−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</m:t>
                          </m:r>
                          <m:r>
                            <a:rPr lang="ru-RU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ru-RU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141" y="1881382"/>
                <a:ext cx="6084850" cy="830997"/>
              </a:xfrm>
              <a:prstGeom prst="rect">
                <a:avLst/>
              </a:prstGeom>
              <a:blipFill rotWithShape="1">
                <a:blip r:embed="rId6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788024" y="1805626"/>
            <a:ext cx="4355976" cy="757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2816348" y="2528207"/>
                <a:ext cx="505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348" y="2528207"/>
                <a:ext cx="50558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Круговая стрелка 99"/>
          <p:cNvSpPr/>
          <p:nvPr/>
        </p:nvSpPr>
        <p:spPr>
          <a:xfrm rot="14896672">
            <a:off x="2010905" y="4629810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65" grpId="0" animBg="1"/>
      <p:bldP spid="66" grpId="0" animBg="1"/>
      <p:bldP spid="69" grpId="0"/>
      <p:bldP spid="70" grpId="0"/>
      <p:bldP spid="95" grpId="0" animBg="1"/>
      <p:bldP spid="96" grpId="0" animBg="1"/>
      <p:bldP spid="97" grpId="0"/>
      <p:bldP spid="98" grpId="0"/>
      <p:bldP spid="1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нутый угол 3"/>
          <p:cNvSpPr/>
          <p:nvPr/>
        </p:nvSpPr>
        <p:spPr>
          <a:xfrm>
            <a:off x="671823" y="0"/>
            <a:ext cx="7671102" cy="6453336"/>
          </a:xfrm>
          <a:prstGeom prst="foldedCorner">
            <a:avLst>
              <a:gd name="adj" fmla="val 1277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85853" y="908720"/>
            <a:ext cx="6840760" cy="45243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ru-RU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Через источник тока может быть проведён только 1 контур. Причём значение контурного тока равно значению источника тока</a:t>
            </a: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ru-RU" sz="3200" dirty="0" smtClean="0">
              <a:ln w="2857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ru-RU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Контур не может быть проведён чрез 2 источника тока</a:t>
            </a: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ru-RU" sz="3200" dirty="0" smtClean="0">
              <a:ln w="2857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ru-RU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Искомый контурный ток не может проходить через источники тока</a:t>
            </a: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ru-RU" sz="3200" dirty="0" smtClean="0">
              <a:ln w="2857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7570" y="438457"/>
            <a:ext cx="3558155" cy="46166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Основные правила: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300" dirty="0">
                <a:solidFill>
                  <a:schemeClr val="tx1"/>
                </a:solidFill>
                <a:latin typeface="Gabriola" pitchFamily="82" charset="0"/>
              </a:rPr>
              <a:t>Распределение напряжения вдоль цепи с сопротивлениями и источниками </a:t>
            </a:r>
            <a:r>
              <a:rPr lang="ru-RU" sz="2300" dirty="0" smtClean="0">
                <a:solidFill>
                  <a:schemeClr val="tx1"/>
                </a:solidFill>
                <a:latin typeface="Gabriola" pitchFamily="82" charset="0"/>
              </a:rPr>
              <a:t>напряжения</a:t>
            </a:r>
            <a:endParaRPr lang="ru-RU" sz="23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62" name="Прямая соединительная линия 61"/>
          <p:cNvCxnSpPr>
            <a:stCxn id="63" idx="4"/>
          </p:cNvCxnSpPr>
          <p:nvPr/>
        </p:nvCxnSpPr>
        <p:spPr>
          <a:xfrm flipH="1">
            <a:off x="5605027" y="1445488"/>
            <a:ext cx="8689" cy="3702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1275727" y="1387279"/>
            <a:ext cx="5613" cy="3790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7411492" y="1413574"/>
            <a:ext cx="11573" cy="3734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272261" y="1413574"/>
            <a:ext cx="61392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1262303" y="5116488"/>
            <a:ext cx="6157876" cy="134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76" idx="4"/>
          </p:cNvCxnSpPr>
          <p:nvPr/>
        </p:nvCxnSpPr>
        <p:spPr>
          <a:xfrm flipH="1">
            <a:off x="3288038" y="1456018"/>
            <a:ext cx="8689" cy="3672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632" y="406855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1150562" y="3900961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5543681" y="5055142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7109108" y="1968248"/>
            <a:ext cx="613452" cy="613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7484411" y="2405483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rot="10800000">
            <a:off x="7423065" y="1976823"/>
            <a:ext cx="0" cy="6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08109" y="3217836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6994167" y="3269033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6" name="Овал 75"/>
          <p:cNvSpPr/>
          <p:nvPr/>
        </p:nvSpPr>
        <p:spPr>
          <a:xfrm>
            <a:off x="3235381" y="1333327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 rot="5400000">
            <a:off x="4525754" y="896518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276858" y="67687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95" name="Стрелка вправо 94"/>
          <p:cNvSpPr/>
          <p:nvPr/>
        </p:nvSpPr>
        <p:spPr>
          <a:xfrm rot="16200000">
            <a:off x="1477998" y="2991292"/>
            <a:ext cx="614100" cy="2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1860109" y="282858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5675060" y="5189763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1214382" y="3479657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5552370" y="1322798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41091" y="5055142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3171753" y="2323981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3417134" y="253233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5468650" y="2274974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5714031" y="2483329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04" name="Овал 103"/>
          <p:cNvSpPr/>
          <p:nvPr/>
        </p:nvSpPr>
        <p:spPr>
          <a:xfrm rot="6979115">
            <a:off x="969001" y="2009437"/>
            <a:ext cx="613452" cy="613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618634" y="240392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06" name="Прямая со стрелкой 105"/>
          <p:cNvCxnSpPr/>
          <p:nvPr/>
        </p:nvCxnSpPr>
        <p:spPr>
          <a:xfrm rot="10800000">
            <a:off x="1282958" y="2018012"/>
            <a:ext cx="0" cy="6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Овал 110"/>
          <p:cNvSpPr/>
          <p:nvPr/>
        </p:nvSpPr>
        <p:spPr>
          <a:xfrm rot="6979115">
            <a:off x="4183241" y="4815726"/>
            <a:ext cx="613452" cy="613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3988677" y="424228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cxnSp>
        <p:nvCxnSpPr>
          <p:cNvPr id="113" name="Прямая со стрелкой 112"/>
          <p:cNvCxnSpPr/>
          <p:nvPr/>
        </p:nvCxnSpPr>
        <p:spPr>
          <a:xfrm rot="16200000">
            <a:off x="4497197" y="4824301"/>
            <a:ext cx="0" cy="611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Овал 116"/>
          <p:cNvSpPr/>
          <p:nvPr/>
        </p:nvSpPr>
        <p:spPr>
          <a:xfrm>
            <a:off x="7341445" y="3407739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Овал 119"/>
          <p:cNvSpPr/>
          <p:nvPr/>
        </p:nvSpPr>
        <p:spPr>
          <a:xfrm>
            <a:off x="866342" y="3448943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22" name="Овал 121"/>
          <p:cNvSpPr/>
          <p:nvPr/>
        </p:nvSpPr>
        <p:spPr>
          <a:xfrm>
            <a:off x="3417134" y="1465458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3" name="Овал 122"/>
          <p:cNvSpPr/>
          <p:nvPr/>
        </p:nvSpPr>
        <p:spPr>
          <a:xfrm>
            <a:off x="3358071" y="5189764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4" name="Овал 123"/>
          <p:cNvSpPr/>
          <p:nvPr/>
        </p:nvSpPr>
        <p:spPr>
          <a:xfrm>
            <a:off x="5714031" y="1455589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4529210" y="5533375"/>
                <a:ext cx="2294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10" y="5533375"/>
                <a:ext cx="22947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612281" y="5568222"/>
                <a:ext cx="20022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1" y="5568222"/>
                <a:ext cx="200227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/>
              <p:cNvSpPr/>
              <p:nvPr/>
            </p:nvSpPr>
            <p:spPr>
              <a:xfrm>
                <a:off x="2555776" y="5550100"/>
                <a:ext cx="20060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9" name="Прямоугольник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550100"/>
                <a:ext cx="200601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>
                <a:off x="2516831" y="6070695"/>
                <a:ext cx="1726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831" y="6070695"/>
                <a:ext cx="172675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>
                <a:off x="4561791" y="6087150"/>
                <a:ext cx="16321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61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91" y="6087150"/>
                <a:ext cx="1632178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Группа 73"/>
          <p:cNvGrpSpPr/>
          <p:nvPr/>
        </p:nvGrpSpPr>
        <p:grpSpPr>
          <a:xfrm flipH="1">
            <a:off x="592068" y="5595675"/>
            <a:ext cx="240369" cy="10733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75" name="Прямая соединительная линия 74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548739" y="5785967"/>
            <a:ext cx="1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Обход по </a:t>
            </a:r>
            <a:endParaRPr lang="ru-RU" dirty="0"/>
          </a:p>
        </p:txBody>
      </p:sp>
      <p:sp>
        <p:nvSpPr>
          <p:cNvPr id="85" name="Круговая стрелка 84"/>
          <p:cNvSpPr/>
          <p:nvPr/>
        </p:nvSpPr>
        <p:spPr>
          <a:xfrm rot="9821207">
            <a:off x="7947725" y="5534096"/>
            <a:ext cx="948344" cy="9483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Стрелка вправо 85"/>
          <p:cNvSpPr/>
          <p:nvPr/>
        </p:nvSpPr>
        <p:spPr>
          <a:xfrm rot="10800000" flipH="1" flipV="1">
            <a:off x="3554494" y="1087963"/>
            <a:ext cx="530298" cy="2037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3562346" y="537832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rot="16200000" flipV="1">
            <a:off x="3265528" y="5247560"/>
            <a:ext cx="7304" cy="489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flipV="1">
            <a:off x="3288038" y="5126614"/>
            <a:ext cx="4344" cy="362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7310256" y="3852841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7548739" y="402144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89" name="Стрелка вправо 88"/>
          <p:cNvSpPr/>
          <p:nvPr/>
        </p:nvSpPr>
        <p:spPr>
          <a:xfrm rot="16200000">
            <a:off x="7819749" y="3397059"/>
            <a:ext cx="614100" cy="2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Прямоугольник 89"/>
              <p:cNvSpPr/>
              <p:nvPr/>
            </p:nvSpPr>
            <p:spPr>
              <a:xfrm>
                <a:off x="641144" y="6073320"/>
                <a:ext cx="19861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0" name="Прямоугольник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4" y="6073320"/>
                <a:ext cx="198618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85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95" grpId="0" animBg="1"/>
      <p:bldP spid="97" grpId="0"/>
      <p:bldP spid="85" grpId="0" animBg="1"/>
      <p:bldP spid="86" grpId="0" animBg="1"/>
      <p:bldP spid="87" grpId="0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1227230" y="966970"/>
            <a:ext cx="8574" cy="5790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06348" y="3881567"/>
            <a:ext cx="6415783" cy="9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7014181" y="3887077"/>
            <a:ext cx="139625" cy="85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rot="16200000">
            <a:off x="1161704" y="945525"/>
            <a:ext cx="139625" cy="85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693" y="727238"/>
            <a:ext cx="44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ru-RU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6773552" y="3973018"/>
            <a:ext cx="62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endParaRPr lang="ru-RU" sz="3200" dirty="0"/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 flipV="1">
            <a:off x="1235804" y="3895651"/>
            <a:ext cx="1026230" cy="20650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1161508" y="3791518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1371949" y="3492281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4" name="Овал 113"/>
          <p:cNvSpPr/>
          <p:nvPr/>
        </p:nvSpPr>
        <p:spPr>
          <a:xfrm>
            <a:off x="2323385" y="5630375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25" name="Овал 124"/>
          <p:cNvSpPr/>
          <p:nvPr/>
        </p:nvSpPr>
        <p:spPr>
          <a:xfrm>
            <a:off x="6608374" y="1838555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2262034" y="3657459"/>
            <a:ext cx="0" cy="467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V="1">
            <a:off x="2262034" y="1691334"/>
            <a:ext cx="0" cy="4269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262034" y="1691334"/>
            <a:ext cx="1574024" cy="8179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836058" y="2509262"/>
            <a:ext cx="0" cy="27004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3814239" y="1691334"/>
            <a:ext cx="2738092" cy="35183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552331" y="1691334"/>
            <a:ext cx="0" cy="21902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2147068" y="5868341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2193912" y="1604574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Овал 114"/>
          <p:cNvSpPr/>
          <p:nvPr/>
        </p:nvSpPr>
        <p:spPr>
          <a:xfrm>
            <a:off x="2294571" y="1240891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0" name="Овал 99"/>
          <p:cNvSpPr/>
          <p:nvPr/>
        </p:nvSpPr>
        <p:spPr>
          <a:xfrm>
            <a:off x="3760346" y="2397546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Овал 115"/>
          <p:cNvSpPr/>
          <p:nvPr/>
        </p:nvSpPr>
        <p:spPr>
          <a:xfrm>
            <a:off x="3957026" y="2232368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752189" y="5075811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3936661" y="5300020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07" name="Овал 106"/>
          <p:cNvSpPr/>
          <p:nvPr/>
        </p:nvSpPr>
        <p:spPr>
          <a:xfrm>
            <a:off x="6423902" y="1614346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6473385" y="3769048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6683826" y="3469811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>
            <a:off x="2257566" y="3634989"/>
            <a:ext cx="0" cy="467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3830544" y="3588731"/>
            <a:ext cx="0" cy="467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455565" y="4974923"/>
            <a:ext cx="3133131" cy="16412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402798" y="4981622"/>
            <a:ext cx="0" cy="1634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7596336" y="4981622"/>
            <a:ext cx="0" cy="1634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6372126" y="4944250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7565663" y="4941916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377775" y="6585508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7565663" y="6585508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5424892" y="5734206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8558023" y="5733285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395537" y="5953218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6338422" y="5396296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7526310" y="5400528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8495771" y="5948904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5277095" y="5119670"/>
            <a:ext cx="356939" cy="360700"/>
            <a:chOff x="3795111" y="5876612"/>
            <a:chExt cx="613452" cy="619915"/>
          </a:xfrm>
        </p:grpSpPr>
        <p:sp>
          <p:nvSpPr>
            <p:cNvPr id="68" name="Овал 67"/>
            <p:cNvSpPr/>
            <p:nvPr/>
          </p:nvSpPr>
          <p:spPr>
            <a:xfrm rot="6979115">
              <a:off x="3795111" y="5876612"/>
              <a:ext cx="613452" cy="6134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rot="10800000">
              <a:off x="4109068" y="5885187"/>
              <a:ext cx="0" cy="611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Группа 71"/>
          <p:cNvGrpSpPr/>
          <p:nvPr/>
        </p:nvGrpSpPr>
        <p:grpSpPr>
          <a:xfrm>
            <a:off x="8409745" y="5158319"/>
            <a:ext cx="356939" cy="360700"/>
            <a:chOff x="3795111" y="5876612"/>
            <a:chExt cx="613452" cy="619915"/>
          </a:xfrm>
        </p:grpSpPr>
        <p:sp>
          <p:nvSpPr>
            <p:cNvPr id="73" name="Овал 72"/>
            <p:cNvSpPr/>
            <p:nvPr/>
          </p:nvSpPr>
          <p:spPr>
            <a:xfrm rot="6979115">
              <a:off x="3795111" y="5876612"/>
              <a:ext cx="613452" cy="6134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6" name="Прямая со стрелкой 75"/>
            <p:cNvCxnSpPr/>
            <p:nvPr/>
          </p:nvCxnSpPr>
          <p:spPr>
            <a:xfrm rot="10800000">
              <a:off x="4109068" y="5885187"/>
              <a:ext cx="0" cy="611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Прямоугольник 79"/>
          <p:cNvSpPr/>
          <p:nvPr/>
        </p:nvSpPr>
        <p:spPr>
          <a:xfrm rot="5400000">
            <a:off x="6896772" y="4694683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1" name="Группа 80"/>
          <p:cNvGrpSpPr/>
          <p:nvPr/>
        </p:nvGrpSpPr>
        <p:grpSpPr>
          <a:xfrm rot="5400000">
            <a:off x="6835711" y="6424828"/>
            <a:ext cx="356939" cy="360700"/>
            <a:chOff x="3795111" y="5876612"/>
            <a:chExt cx="613452" cy="619915"/>
          </a:xfrm>
        </p:grpSpPr>
        <p:sp>
          <p:nvSpPr>
            <p:cNvPr id="82" name="Овал 81"/>
            <p:cNvSpPr/>
            <p:nvPr/>
          </p:nvSpPr>
          <p:spPr>
            <a:xfrm rot="6979115">
              <a:off x="3795111" y="5876612"/>
              <a:ext cx="613452" cy="6134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3" name="Прямая со стрелкой 82"/>
            <p:cNvCxnSpPr/>
            <p:nvPr/>
          </p:nvCxnSpPr>
          <p:spPr>
            <a:xfrm rot="10800000">
              <a:off x="4109068" y="5885187"/>
              <a:ext cx="0" cy="611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150204" y="6289748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5183285" y="5614235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160108" y="4647394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7515510" y="4647394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8311764" y="5675324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45397" y="6289748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929551" y="515882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E1</a:t>
            </a:r>
            <a:endParaRPr lang="ru-RU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849003" y="61082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E4</a:t>
            </a:r>
            <a:endParaRPr lang="ru-RU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8070210" y="519411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E5</a:t>
            </a:r>
            <a:endParaRPr lang="ru-R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929551" y="6059870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18246" y="5467477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R3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719153" y="5040362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72548" y="5465197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R4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111458" y="6037551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R5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300" dirty="0">
                <a:solidFill>
                  <a:schemeClr val="tx1"/>
                </a:solidFill>
                <a:latin typeface="Gabriola" pitchFamily="82" charset="0"/>
              </a:rPr>
              <a:t>Распределение напряжения вдоль цепи с сопротивлениями и источниками </a:t>
            </a:r>
            <a:r>
              <a:rPr lang="ru-RU" sz="2300" dirty="0" smtClean="0">
                <a:solidFill>
                  <a:schemeClr val="tx1"/>
                </a:solidFill>
                <a:latin typeface="Gabriola" pitchFamily="82" charset="0"/>
              </a:rPr>
              <a:t>напряжения</a:t>
            </a:r>
            <a:endParaRPr lang="ru-RU" sz="23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2" name="Стрелка вверх 1"/>
          <p:cNvSpPr/>
          <p:nvPr/>
        </p:nvSpPr>
        <p:spPr>
          <a:xfrm>
            <a:off x="5648942" y="6048710"/>
            <a:ext cx="45719" cy="347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77" name="Стрелка вверх 76"/>
          <p:cNvSpPr/>
          <p:nvPr/>
        </p:nvSpPr>
        <p:spPr>
          <a:xfrm rot="5400000">
            <a:off x="6924198" y="4635694"/>
            <a:ext cx="45719" cy="347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01" name="Стрелка вверх 100"/>
          <p:cNvSpPr/>
          <p:nvPr/>
        </p:nvSpPr>
        <p:spPr>
          <a:xfrm>
            <a:off x="8781592" y="6069044"/>
            <a:ext cx="45719" cy="347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75" name="TextBox 74"/>
          <p:cNvSpPr txBox="1"/>
          <p:nvPr/>
        </p:nvSpPr>
        <p:spPr>
          <a:xfrm>
            <a:off x="1601923" y="4005064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808" y="4005064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04048" y="4005064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R5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5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Использование метода суперпозиции (метода наложения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)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0" name="Загнутый угол 39"/>
          <p:cNvSpPr/>
          <p:nvPr/>
        </p:nvSpPr>
        <p:spPr>
          <a:xfrm>
            <a:off x="5184068" y="1255615"/>
            <a:ext cx="3816424" cy="3933991"/>
          </a:xfrm>
          <a:prstGeom prst="foldedCorner">
            <a:avLst>
              <a:gd name="adj" fmla="val 990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61053" y="1238093"/>
            <a:ext cx="0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61053" y="6118279"/>
            <a:ext cx="3960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521492" y="1238093"/>
            <a:ext cx="1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561053" y="1238093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46" idx="6"/>
          </p:cNvCxnSpPr>
          <p:nvPr/>
        </p:nvCxnSpPr>
        <p:spPr>
          <a:xfrm>
            <a:off x="561053" y="3539301"/>
            <a:ext cx="2034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536402" y="1238092"/>
            <a:ext cx="4871" cy="488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74561" y="434679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48674" y="434180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52286" y="454327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9843" y="452959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45" name="Овал 44"/>
          <p:cNvSpPr/>
          <p:nvPr/>
        </p:nvSpPr>
        <p:spPr>
          <a:xfrm>
            <a:off x="507232" y="348548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487452" y="348548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487451" y="6064458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2455677" y="6225921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4246047" y="4050297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4575314" y="443389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rot="-10800000">
            <a:off x="4521493" y="4057820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249076" y="333761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2536402" y="3242074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465904" y="191159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1186" y="209439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78" name="Овал 77"/>
          <p:cNvSpPr/>
          <p:nvPr/>
        </p:nvSpPr>
        <p:spPr>
          <a:xfrm>
            <a:off x="1293631" y="324828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1352408" y="364474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grpSp>
        <p:nvGrpSpPr>
          <p:cNvPr id="80" name="Группа 79"/>
          <p:cNvGrpSpPr/>
          <p:nvPr/>
        </p:nvGrpSpPr>
        <p:grpSpPr>
          <a:xfrm rot="5400000">
            <a:off x="1397694" y="3395762"/>
            <a:ext cx="330077" cy="275126"/>
            <a:chOff x="7444203" y="4623158"/>
            <a:chExt cx="330077" cy="275126"/>
          </a:xfrm>
        </p:grpSpPr>
        <p:cxnSp>
          <p:nvCxnSpPr>
            <p:cNvPr id="81" name="Прямая соединительная линия 80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Прямоугольник 84"/>
          <p:cNvSpPr/>
          <p:nvPr/>
        </p:nvSpPr>
        <p:spPr>
          <a:xfrm>
            <a:off x="2433631" y="189292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637243" y="209439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87" name="Овал 86"/>
          <p:cNvSpPr/>
          <p:nvPr/>
        </p:nvSpPr>
        <p:spPr>
          <a:xfrm>
            <a:off x="2482581" y="118427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2459689" y="97406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292080" y="1257071"/>
            <a:ext cx="3600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Метод </a:t>
            </a:r>
            <a:r>
              <a:rPr lang="ru-RU" sz="2800" b="1" dirty="0" smtClean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суперпозиции (наложения) </a:t>
            </a:r>
            <a:r>
              <a:rPr lang="ru-RU" b="1" dirty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— </a:t>
            </a:r>
            <a:r>
              <a:rPr lang="ru-RU" b="1" dirty="0" smtClean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           </a:t>
            </a:r>
            <a:r>
              <a:rPr lang="ru-RU" dirty="0" smtClean="0"/>
              <a:t>метод </a:t>
            </a:r>
            <a:r>
              <a:rPr lang="ru-RU" dirty="0"/>
              <a:t>расчёта электрических цепей, основанный на </a:t>
            </a:r>
            <a:r>
              <a:rPr lang="ru-RU" dirty="0" smtClean="0"/>
              <a:t>там, </a:t>
            </a:r>
            <a:r>
              <a:rPr lang="ru-RU" dirty="0"/>
              <a:t>что ток в каждой из ветвей </a:t>
            </a:r>
            <a:r>
              <a:rPr lang="ru-RU" dirty="0" smtClean="0"/>
              <a:t>линейной электрической </a:t>
            </a:r>
            <a:r>
              <a:rPr lang="ru-RU" dirty="0"/>
              <a:t>цепи при всех включённых </a:t>
            </a:r>
            <a:r>
              <a:rPr lang="ru-RU" dirty="0" smtClean="0"/>
              <a:t>генераторах равен алгебраической сумме </a:t>
            </a:r>
            <a:r>
              <a:rPr lang="ru-RU" dirty="0"/>
              <a:t>токов в этой же ветви, полученных при включении каждого из генераторов по очереди и отключении </a:t>
            </a:r>
            <a:r>
              <a:rPr lang="ru-RU" dirty="0" smtClean="0"/>
              <a:t>остальных.</a:t>
            </a:r>
            <a:endParaRPr lang="ru-RU" dirty="0"/>
          </a:p>
        </p:txBody>
      </p:sp>
      <p:sp>
        <p:nvSpPr>
          <p:cNvPr id="41" name="Стрелка вправо 40"/>
          <p:cNvSpPr/>
          <p:nvPr/>
        </p:nvSpPr>
        <p:spPr>
          <a:xfrm rot="-5400000">
            <a:off x="-10970" y="1543510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Стрелка вправо 43"/>
          <p:cNvSpPr/>
          <p:nvPr/>
        </p:nvSpPr>
        <p:spPr>
          <a:xfrm rot="5400000" flipV="1">
            <a:off x="1852748" y="1543510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Стрелка вправо 46"/>
          <p:cNvSpPr/>
          <p:nvPr/>
        </p:nvSpPr>
        <p:spPr>
          <a:xfrm rot="5400000" flipV="1">
            <a:off x="1852748" y="4020641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Стрелка вправо 47"/>
          <p:cNvSpPr/>
          <p:nvPr/>
        </p:nvSpPr>
        <p:spPr>
          <a:xfrm rot="5400000" flipV="1">
            <a:off x="-10972" y="3997387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84068" y="1184271"/>
            <a:ext cx="3816424" cy="107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право 51"/>
          <p:cNvSpPr/>
          <p:nvPr/>
        </p:nvSpPr>
        <p:spPr>
          <a:xfrm rot="-5400000">
            <a:off x="3790541" y="2863565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23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7" grpId="0" animBg="1"/>
      <p:bldP spid="48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Использование метода суперпозиции (метода наложения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)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0" name="Загнутый угол 39"/>
          <p:cNvSpPr/>
          <p:nvPr/>
        </p:nvSpPr>
        <p:spPr>
          <a:xfrm>
            <a:off x="5184068" y="1255615"/>
            <a:ext cx="3816424" cy="3933991"/>
          </a:xfrm>
          <a:prstGeom prst="foldedCorner">
            <a:avLst>
              <a:gd name="adj" fmla="val 990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61053" y="1238093"/>
            <a:ext cx="0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61053" y="6118279"/>
            <a:ext cx="3960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521492" y="1238093"/>
            <a:ext cx="1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561053" y="1238093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46" idx="6"/>
          </p:cNvCxnSpPr>
          <p:nvPr/>
        </p:nvCxnSpPr>
        <p:spPr>
          <a:xfrm>
            <a:off x="561053" y="3539301"/>
            <a:ext cx="2034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536402" y="1238092"/>
            <a:ext cx="4871" cy="488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74561" y="434679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48674" y="434180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52286" y="454327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9843" y="452959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45" name="Овал 44"/>
          <p:cNvSpPr/>
          <p:nvPr/>
        </p:nvSpPr>
        <p:spPr>
          <a:xfrm>
            <a:off x="507232" y="348548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487452" y="348548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487451" y="6064458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2455677" y="6225921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4" name="Стрелка вправо 63"/>
          <p:cNvSpPr/>
          <p:nvPr/>
        </p:nvSpPr>
        <p:spPr>
          <a:xfrm rot="-5400000">
            <a:off x="3280568" y="3374356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908702" y="3221285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249076" y="333761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2536402" y="3242074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465904" y="191159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1186" y="209439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78" name="Овал 77"/>
          <p:cNvSpPr/>
          <p:nvPr/>
        </p:nvSpPr>
        <p:spPr>
          <a:xfrm>
            <a:off x="1293631" y="324828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1352408" y="364474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grpSp>
        <p:nvGrpSpPr>
          <p:cNvPr id="80" name="Группа 79"/>
          <p:cNvGrpSpPr/>
          <p:nvPr/>
        </p:nvGrpSpPr>
        <p:grpSpPr>
          <a:xfrm rot="5400000">
            <a:off x="1397694" y="3395762"/>
            <a:ext cx="330077" cy="275126"/>
            <a:chOff x="7444203" y="4623158"/>
            <a:chExt cx="330077" cy="275126"/>
          </a:xfrm>
        </p:grpSpPr>
        <p:cxnSp>
          <p:nvCxnSpPr>
            <p:cNvPr id="81" name="Прямая соединительная линия 80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Прямоугольник 84"/>
          <p:cNvSpPr/>
          <p:nvPr/>
        </p:nvSpPr>
        <p:spPr>
          <a:xfrm>
            <a:off x="2433631" y="189292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637243" y="209439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87" name="Овал 86"/>
          <p:cNvSpPr/>
          <p:nvPr/>
        </p:nvSpPr>
        <p:spPr>
          <a:xfrm>
            <a:off x="2482581" y="118427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2459689" y="97406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292080" y="1257071"/>
            <a:ext cx="3600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Метод </a:t>
            </a:r>
            <a:r>
              <a:rPr lang="ru-RU" sz="2800" b="1" dirty="0" smtClean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суперпозиции (наложения) </a:t>
            </a:r>
            <a:r>
              <a:rPr lang="ru-RU" b="1" dirty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— </a:t>
            </a:r>
            <a:r>
              <a:rPr lang="ru-RU" b="1" dirty="0" smtClean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           </a:t>
            </a:r>
            <a:r>
              <a:rPr lang="ru-RU" dirty="0" smtClean="0"/>
              <a:t>метод </a:t>
            </a:r>
            <a:r>
              <a:rPr lang="ru-RU" dirty="0"/>
              <a:t>расчёта электрических цепей, основанный на </a:t>
            </a:r>
            <a:r>
              <a:rPr lang="ru-RU" dirty="0" smtClean="0"/>
              <a:t>там, </a:t>
            </a:r>
            <a:r>
              <a:rPr lang="ru-RU" dirty="0"/>
              <a:t>что ток в каждой из ветвей </a:t>
            </a:r>
            <a:r>
              <a:rPr lang="ru-RU" dirty="0" smtClean="0"/>
              <a:t>линейной электрической </a:t>
            </a:r>
            <a:r>
              <a:rPr lang="ru-RU" dirty="0"/>
              <a:t>цепи при всех включённых </a:t>
            </a:r>
            <a:r>
              <a:rPr lang="ru-RU" dirty="0" smtClean="0"/>
              <a:t>генераторах равен алгебраической сумме </a:t>
            </a:r>
            <a:r>
              <a:rPr lang="ru-RU" dirty="0"/>
              <a:t>токов в этой же ветви, полученных при включении каждого из генераторов по очереди и отключении </a:t>
            </a:r>
            <a:r>
              <a:rPr lang="ru-RU" dirty="0" smtClean="0"/>
              <a:t>остальных.</a:t>
            </a:r>
            <a:endParaRPr lang="ru-RU" dirty="0"/>
          </a:p>
        </p:txBody>
      </p:sp>
      <p:sp>
        <p:nvSpPr>
          <p:cNvPr id="41" name="Стрелка вправо 40"/>
          <p:cNvSpPr/>
          <p:nvPr/>
        </p:nvSpPr>
        <p:spPr>
          <a:xfrm rot="-5400000">
            <a:off x="-10970" y="1543510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Стрелка вправо 43"/>
          <p:cNvSpPr/>
          <p:nvPr/>
        </p:nvSpPr>
        <p:spPr>
          <a:xfrm rot="5400000" flipV="1">
            <a:off x="1852748" y="1543510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Стрелка вправо 46"/>
          <p:cNvSpPr/>
          <p:nvPr/>
        </p:nvSpPr>
        <p:spPr>
          <a:xfrm rot="5400000" flipV="1">
            <a:off x="1852748" y="4020641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Стрелка вправо 47"/>
          <p:cNvSpPr/>
          <p:nvPr/>
        </p:nvSpPr>
        <p:spPr>
          <a:xfrm rot="5400000" flipV="1">
            <a:off x="-10972" y="3997387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84068" y="1184271"/>
            <a:ext cx="3816424" cy="107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907704" y="184482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61" y="1844824"/>
            <a:ext cx="5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10859" y="443711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07573" y="436510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/>
      <p:bldP spid="41" grpId="0" animBg="1"/>
      <p:bldP spid="44" grpId="0" animBg="1"/>
      <p:bldP spid="47" grpId="0" animBg="1"/>
      <p:bldP spid="48" grpId="0" animBg="1"/>
      <p:bldP spid="52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Блок-схема: процесс 16"/>
          <p:cNvSpPr/>
          <p:nvPr/>
        </p:nvSpPr>
        <p:spPr>
          <a:xfrm>
            <a:off x="6517346" y="6405101"/>
            <a:ext cx="1684769" cy="33626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7951" y="2025387"/>
            <a:ext cx="0" cy="1512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73230" y="3537555"/>
            <a:ext cx="7358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883788" y="2025387"/>
            <a:ext cx="11927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821044" y="1763990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32040" y="4941168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6840611" y="1736510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4283968" y="1736226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1211066" y="1717070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0" name="Группа 79"/>
          <p:cNvGrpSpPr/>
          <p:nvPr/>
        </p:nvGrpSpPr>
        <p:grpSpPr>
          <a:xfrm rot="5400000">
            <a:off x="1315129" y="1864544"/>
            <a:ext cx="330077" cy="275126"/>
            <a:chOff x="7444203" y="4623158"/>
            <a:chExt cx="330077" cy="275126"/>
          </a:xfrm>
        </p:grpSpPr>
        <p:cxnSp>
          <p:nvCxnSpPr>
            <p:cNvPr id="81" name="Прямая соединительная линия 80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Овал 87"/>
          <p:cNvSpPr/>
          <p:nvPr/>
        </p:nvSpPr>
        <p:spPr>
          <a:xfrm>
            <a:off x="4298309" y="1484784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89" name="Овал 88"/>
          <p:cNvSpPr/>
          <p:nvPr/>
        </p:nvSpPr>
        <p:spPr>
          <a:xfrm>
            <a:off x="179512" y="1045576"/>
            <a:ext cx="504973" cy="5049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>
            <a:off x="8218532" y="2034498"/>
            <a:ext cx="0" cy="1512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6718768" y="2034498"/>
            <a:ext cx="15127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H="1">
            <a:off x="2071344" y="1439277"/>
            <a:ext cx="1" cy="109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2071344" y="2522841"/>
            <a:ext cx="1695630" cy="10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H="1">
            <a:off x="3760960" y="1426172"/>
            <a:ext cx="1" cy="109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2065330" y="1434164"/>
            <a:ext cx="1695630" cy="10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>
            <a:off x="3760960" y="2016437"/>
            <a:ext cx="1262178" cy="18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flipH="1">
            <a:off x="5029152" y="1421059"/>
            <a:ext cx="1" cy="109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5029152" y="2504623"/>
            <a:ext cx="1695630" cy="10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flipH="1">
            <a:off x="6718768" y="1407954"/>
            <a:ext cx="1" cy="109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5023138" y="1415946"/>
            <a:ext cx="1695630" cy="10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Прямоугольник 103"/>
          <p:cNvSpPr/>
          <p:nvPr/>
        </p:nvSpPr>
        <p:spPr>
          <a:xfrm rot="5400000">
            <a:off x="2773389" y="209227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886025" y="2522842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06" name="Прямоугольник 105"/>
          <p:cNvSpPr/>
          <p:nvPr/>
        </p:nvSpPr>
        <p:spPr>
          <a:xfrm rot="5400000">
            <a:off x="2776287" y="97739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2888923" y="1407954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08" name="Прямоугольник 107"/>
          <p:cNvSpPr/>
          <p:nvPr/>
        </p:nvSpPr>
        <p:spPr>
          <a:xfrm rot="5400000">
            <a:off x="5766428" y="209228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5879064" y="252284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10" name="Прямоугольник 109"/>
          <p:cNvSpPr/>
          <p:nvPr/>
        </p:nvSpPr>
        <p:spPr>
          <a:xfrm rot="5400000">
            <a:off x="5769326" y="977392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5881962" y="140795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64163" y="2092035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45" name="Овал 44"/>
          <p:cNvSpPr/>
          <p:nvPr/>
        </p:nvSpPr>
        <p:spPr>
          <a:xfrm>
            <a:off x="2011509" y="197306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3707139" y="196261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Овал 113"/>
          <p:cNvSpPr/>
          <p:nvPr/>
        </p:nvSpPr>
        <p:spPr>
          <a:xfrm>
            <a:off x="4975331" y="1967954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Овал 114"/>
          <p:cNvSpPr/>
          <p:nvPr/>
        </p:nvSpPr>
        <p:spPr>
          <a:xfrm>
            <a:off x="6664947" y="1967954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2397725" y="1846565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24674" y="3646765"/>
            <a:ext cx="5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905790" y="4660608"/>
                <a:ext cx="2421640" cy="66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5</m:t>
                        </m:r>
                      </m:sub>
                    </m:sSub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be-BY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 ;</a:t>
                </a:r>
                <a:endParaRPr lang="ru-RU" sz="2400" dirty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0" y="4660608"/>
                <a:ext cx="2421640" cy="662361"/>
              </a:xfrm>
              <a:prstGeom prst="rect">
                <a:avLst/>
              </a:prstGeom>
              <a:blipFill rotWithShape="1"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886168" y="5330114"/>
                <a:ext cx="2421640" cy="66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5</m:t>
                        </m:r>
                      </m:sub>
                    </m:sSub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 ;</a:t>
                </a:r>
                <a:endParaRPr lang="ru-RU" sz="2400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68" y="5330114"/>
                <a:ext cx="2421640" cy="662361"/>
              </a:xfrm>
              <a:prstGeom prst="rect">
                <a:avLst/>
              </a:prstGeom>
              <a:blipFill rotWithShape="1">
                <a:blip r:embed="rId4"/>
                <a:stretch>
                  <a:fillRect r="-1256" b="-18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896726" y="5894185"/>
                <a:ext cx="24216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</a:rPr>
                              <m:t>61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ru-RU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6" y="5894185"/>
                <a:ext cx="24216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Группа 52"/>
          <p:cNvGrpSpPr/>
          <p:nvPr/>
        </p:nvGrpSpPr>
        <p:grpSpPr>
          <a:xfrm flipH="1">
            <a:off x="791957" y="4793492"/>
            <a:ext cx="432047" cy="1735603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47001" y="4298099"/>
            <a:ext cx="39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 «правило  плеч» находим:</a:t>
            </a:r>
            <a:endParaRPr lang="ru-RU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702192" y="4275239"/>
            <a:ext cx="3744340" cy="45719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5762666" y="3824638"/>
            <a:ext cx="2439449" cy="2580463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stCxn id="8" idx="1"/>
          </p:cNvCxnSpPr>
          <p:nvPr/>
        </p:nvCxnSpPr>
        <p:spPr>
          <a:xfrm>
            <a:off x="5762666" y="5114870"/>
            <a:ext cx="1219725" cy="11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8" idx="0"/>
            <a:endCxn id="8" idx="2"/>
          </p:cNvCxnSpPr>
          <p:nvPr/>
        </p:nvCxnSpPr>
        <p:spPr>
          <a:xfrm>
            <a:off x="6982391" y="3824638"/>
            <a:ext cx="0" cy="2580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5692640" y="4183996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5692639" y="5457959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6912365" y="4177173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6912364" y="5451136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6151987" y="4911536"/>
            <a:ext cx="406665" cy="406665"/>
            <a:chOff x="6103426" y="5049101"/>
            <a:chExt cx="538204" cy="538204"/>
          </a:xfrm>
        </p:grpSpPr>
        <p:sp>
          <p:nvSpPr>
            <p:cNvPr id="72" name="Овал 71"/>
            <p:cNvSpPr/>
            <p:nvPr/>
          </p:nvSpPr>
          <p:spPr>
            <a:xfrm>
              <a:off x="6103426" y="5049101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5" name="Группа 74"/>
            <p:cNvGrpSpPr/>
            <p:nvPr/>
          </p:nvGrpSpPr>
          <p:grpSpPr>
            <a:xfrm rot="5400000">
              <a:off x="6207489" y="5196575"/>
              <a:ext cx="330077" cy="275126"/>
              <a:chOff x="7444203" y="4623158"/>
              <a:chExt cx="330077" cy="275126"/>
            </a:xfrm>
          </p:grpSpPr>
          <p:cxnSp>
            <p:nvCxnSpPr>
              <p:cNvPr id="76" name="Прямая соединительная линия 75"/>
              <p:cNvCxnSpPr/>
              <p:nvPr/>
            </p:nvCxnSpPr>
            <p:spPr>
              <a:xfrm>
                <a:off x="7444203" y="4623158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/>
              <p:nvPr/>
            </p:nvCxnSpPr>
            <p:spPr>
              <a:xfrm flipV="1">
                <a:off x="7610678" y="4623158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7444203" y="4751699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 flipV="1">
                <a:off x="7610678" y="4751699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/>
          <p:cNvSpPr txBox="1"/>
          <p:nvPr/>
        </p:nvSpPr>
        <p:spPr>
          <a:xfrm>
            <a:off x="5291188" y="5546571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</a:t>
            </a:r>
            <a:r>
              <a:rPr lang="ru-RU" dirty="0" smtClean="0">
                <a:solidFill>
                  <a:schemeClr val="accent4"/>
                </a:solidFill>
              </a:rPr>
              <a:t>2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91188" y="4279431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R1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17346" y="5546571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</a:t>
            </a:r>
            <a:r>
              <a:rPr lang="ru-RU" dirty="0" smtClean="0">
                <a:solidFill>
                  <a:schemeClr val="accent4"/>
                </a:solidFill>
              </a:rPr>
              <a:t>4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17346" y="4279431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</a:t>
            </a:r>
            <a:r>
              <a:rPr lang="ru-RU" dirty="0" smtClean="0">
                <a:solidFill>
                  <a:schemeClr val="accent4"/>
                </a:solidFill>
              </a:rPr>
              <a:t>3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84816" y="525790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200" dirty="0" smtClean="0"/>
              <a:t>5</a:t>
            </a:r>
            <a:endParaRPr lang="ru-RU" sz="1200" dirty="0"/>
          </a:p>
        </p:txBody>
      </p:sp>
      <p:sp>
        <p:nvSpPr>
          <p:cNvPr id="122" name="Стрелка вправо 121"/>
          <p:cNvSpPr/>
          <p:nvPr/>
        </p:nvSpPr>
        <p:spPr>
          <a:xfrm rot="-5400000">
            <a:off x="5372339" y="4008673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Стрелка вправо 125"/>
          <p:cNvSpPr/>
          <p:nvPr/>
        </p:nvSpPr>
        <p:spPr>
          <a:xfrm rot="5400000" flipV="1">
            <a:off x="6579782" y="4008672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Стрелка вправо 126"/>
          <p:cNvSpPr/>
          <p:nvPr/>
        </p:nvSpPr>
        <p:spPr>
          <a:xfrm rot="5400000" flipV="1">
            <a:off x="6599736" y="5367016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8" name="Стрелка вправо 127"/>
          <p:cNvSpPr/>
          <p:nvPr/>
        </p:nvSpPr>
        <p:spPr>
          <a:xfrm rot="5400000" flipV="1">
            <a:off x="5372340" y="5329038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Стрелка вправо 128"/>
          <p:cNvSpPr/>
          <p:nvPr/>
        </p:nvSpPr>
        <p:spPr>
          <a:xfrm rot="-5400000">
            <a:off x="7828206" y="5273519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443642" y="6416067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Исходная схема</a:t>
            </a:r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Использование метода суперпозиции (метода наложения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)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123" name="Стрелка вправо 122"/>
          <p:cNvSpPr/>
          <p:nvPr/>
        </p:nvSpPr>
        <p:spPr>
          <a:xfrm rot="10800000">
            <a:off x="2641373" y="1146063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Стрелка вправо 123"/>
          <p:cNvSpPr/>
          <p:nvPr/>
        </p:nvSpPr>
        <p:spPr>
          <a:xfrm rot="10800000">
            <a:off x="5666456" y="1124745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Стрелка вправо 124"/>
          <p:cNvSpPr/>
          <p:nvPr/>
        </p:nvSpPr>
        <p:spPr>
          <a:xfrm>
            <a:off x="2858144" y="2259516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Стрелка вправо 130"/>
          <p:cNvSpPr/>
          <p:nvPr/>
        </p:nvSpPr>
        <p:spPr>
          <a:xfrm rot="10800000">
            <a:off x="5580112" y="2259517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2973789" y="692696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Овал 132"/>
          <p:cNvSpPr/>
          <p:nvPr/>
        </p:nvSpPr>
        <p:spPr>
          <a:xfrm>
            <a:off x="5724128" y="504955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Овал 133"/>
          <p:cNvSpPr/>
          <p:nvPr/>
        </p:nvSpPr>
        <p:spPr>
          <a:xfrm>
            <a:off x="6948264" y="378904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Овал 134"/>
          <p:cNvSpPr/>
          <p:nvPr/>
        </p:nvSpPr>
        <p:spPr>
          <a:xfrm>
            <a:off x="6948264" y="504955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Овал 135"/>
          <p:cNvSpPr/>
          <p:nvPr/>
        </p:nvSpPr>
        <p:spPr>
          <a:xfrm>
            <a:off x="6948264" y="6345695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TextBox 136"/>
          <p:cNvSpPr txBox="1"/>
          <p:nvPr/>
        </p:nvSpPr>
        <p:spPr>
          <a:xfrm>
            <a:off x="7078245" y="371703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006237" y="5374957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165034" y="5014917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8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17" grpId="0"/>
      <p:bldP spid="121" grpId="0"/>
      <p:bldP spid="122" grpId="0" animBg="1"/>
      <p:bldP spid="126" grpId="0" animBg="1"/>
      <p:bldP spid="127" grpId="0" animBg="1"/>
      <p:bldP spid="128" grpId="0" animBg="1"/>
      <p:bldP spid="129" grpId="0" animBg="1"/>
      <p:bldP spid="123" grpId="0" animBg="1"/>
      <p:bldP spid="124" grpId="0" animBg="1"/>
      <p:bldP spid="125" grpId="0" animBg="1"/>
      <p:bldP spid="131" grpId="0" animBg="1"/>
      <p:bldP spid="132" grpId="0"/>
      <p:bldP spid="137" grpId="0"/>
      <p:bldP spid="1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  <a:cs typeface="GreekC" pitchFamily="2" charset="0"/>
              </a:rPr>
              <a:t>МЕТОД УЗЛОВЫХ НАПРЯЖЕНИЙ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50324" y="2015880"/>
            <a:ext cx="0" cy="645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42683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147624" y="3522851"/>
            <a:ext cx="0" cy="2152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147624" y="5675668"/>
            <a:ext cx="6461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2761438" y="5029823"/>
            <a:ext cx="3498" cy="1076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2495834" y="449161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единительная линия 19"/>
          <p:cNvCxnSpPr>
            <a:stCxn id="21" idx="2"/>
          </p:cNvCxnSpPr>
          <p:nvPr/>
        </p:nvCxnSpPr>
        <p:spPr>
          <a:xfrm flipH="1">
            <a:off x="2761438" y="3522851"/>
            <a:ext cx="3498" cy="968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657295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764936" y="1154753"/>
            <a:ext cx="0" cy="1506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150324" y="2015880"/>
            <a:ext cx="64584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 rot="5400000">
            <a:off x="3841344" y="1585316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4702471" y="174677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5851265" y="1154753"/>
            <a:ext cx="0" cy="4520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43625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7608773" y="2015880"/>
            <a:ext cx="0" cy="3659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7501132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7339671" y="449161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2764936" y="1154753"/>
            <a:ext cx="3086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3376854" y="885651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 rot="5400000">
            <a:off x="4863932" y="72419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2315807" y="6106231"/>
            <a:ext cx="879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7554953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7554953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797445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5797445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2711116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1093804" y="558994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1093804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2701833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2" name="Прямая со стрелкой 61"/>
          <p:cNvCxnSpPr>
            <a:endCxn id="38" idx="4"/>
          </p:cNvCxnSpPr>
          <p:nvPr/>
        </p:nvCxnSpPr>
        <p:spPr>
          <a:xfrm>
            <a:off x="7608773" y="4493472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10800000">
            <a:off x="2763187" y="4493472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rot="16200000">
            <a:off x="4972500" y="1747704"/>
            <a:ext cx="0" cy="53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rot="5400000">
            <a:off x="3646883" y="886578"/>
            <a:ext cx="0" cy="53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67912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2872577" y="278956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5960787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5</a:t>
            </a:r>
            <a:endParaRPr lang="ru-RU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7716414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6</a:t>
            </a:r>
            <a:endParaRPr lang="ru-RU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694007" y="201588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4715785" y="54825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110513" y="443755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7973055" y="442671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/>
              <a:t>6</a:t>
            </a:r>
            <a:endParaRPr lang="ru-RU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4761248" y="214322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3443696" y="128926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99" name="Стрелка вправо 98"/>
          <p:cNvSpPr/>
          <p:nvPr/>
        </p:nvSpPr>
        <p:spPr>
          <a:xfrm rot="10800000">
            <a:off x="2711116" y="796290"/>
            <a:ext cx="576064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Стрелка вправо 100"/>
          <p:cNvSpPr/>
          <p:nvPr/>
        </p:nvSpPr>
        <p:spPr>
          <a:xfrm rot="5400000">
            <a:off x="2994285" y="3944059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Стрелка вправо 101"/>
          <p:cNvSpPr/>
          <p:nvPr/>
        </p:nvSpPr>
        <p:spPr>
          <a:xfrm rot="5400000">
            <a:off x="198811" y="2525956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Стрелка вправо 102"/>
          <p:cNvSpPr/>
          <p:nvPr/>
        </p:nvSpPr>
        <p:spPr>
          <a:xfrm rot="5400000">
            <a:off x="4604718" y="3917875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Стрелка вправо 104"/>
          <p:cNvSpPr/>
          <p:nvPr/>
        </p:nvSpPr>
        <p:spPr>
          <a:xfrm rot="5400000">
            <a:off x="7757843" y="248459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Стрелка вправо 105"/>
          <p:cNvSpPr/>
          <p:nvPr/>
        </p:nvSpPr>
        <p:spPr>
          <a:xfrm>
            <a:off x="4020068" y="1599728"/>
            <a:ext cx="576064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378462" y="2250787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82117" y="368406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59904" y="371025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305571" y="58759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312019" y="215608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09969" y="113211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2455612" y="171583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5" name="Овал 114"/>
          <p:cNvSpPr/>
          <p:nvPr/>
        </p:nvSpPr>
        <p:spPr>
          <a:xfrm>
            <a:off x="5919560" y="1740956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16" name="Овал 115"/>
          <p:cNvSpPr/>
          <p:nvPr/>
        </p:nvSpPr>
        <p:spPr>
          <a:xfrm>
            <a:off x="2809474" y="572948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17" name="Овал 116"/>
          <p:cNvSpPr/>
          <p:nvPr/>
        </p:nvSpPr>
        <p:spPr>
          <a:xfrm>
            <a:off x="5901954" y="572948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8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нутый угол 61"/>
          <p:cNvSpPr/>
          <p:nvPr/>
        </p:nvSpPr>
        <p:spPr>
          <a:xfrm>
            <a:off x="5853258" y="836713"/>
            <a:ext cx="3039222" cy="1798252"/>
          </a:xfrm>
          <a:prstGeom prst="foldedCorner">
            <a:avLst>
              <a:gd name="adj" fmla="val 9907"/>
            </a:avLst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32831" y="1244244"/>
            <a:ext cx="0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932831" y="6124430"/>
            <a:ext cx="3960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893270" y="1244244"/>
            <a:ext cx="1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932831" y="1244244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908180" y="1244243"/>
            <a:ext cx="4871" cy="488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846339" y="435294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820452" y="434795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24064" y="454942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61621" y="453574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50" name="Овал 49"/>
          <p:cNvSpPr/>
          <p:nvPr/>
        </p:nvSpPr>
        <p:spPr>
          <a:xfrm>
            <a:off x="2859229" y="607060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2827455" y="6232072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4617825" y="405644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4947092" y="444005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rot="-10800000">
            <a:off x="4893271" y="4063971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Стрелка вправо 63"/>
          <p:cNvSpPr/>
          <p:nvPr/>
        </p:nvSpPr>
        <p:spPr>
          <a:xfrm rot="-5400000">
            <a:off x="4966079" y="5152191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990013" y="499912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837682" y="191774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964" y="210054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2805409" y="1899072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3009021" y="210054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87" name="Овал 86"/>
          <p:cNvSpPr/>
          <p:nvPr/>
        </p:nvSpPr>
        <p:spPr>
          <a:xfrm>
            <a:off x="2854359" y="119042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2831467" y="980219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179512" y="1045576"/>
            <a:ext cx="504973" cy="5049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Стрелка вправо 39"/>
          <p:cNvSpPr/>
          <p:nvPr/>
        </p:nvSpPr>
        <p:spPr>
          <a:xfrm rot="-5400000">
            <a:off x="1113932" y="2576783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742066" y="242371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Стрелка вправо 46"/>
          <p:cNvSpPr/>
          <p:nvPr/>
        </p:nvSpPr>
        <p:spPr>
          <a:xfrm rot="5400000">
            <a:off x="1113932" y="410139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742066" y="394832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3024695" y="4056167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652829" y="3903096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Стрелка вправо 52"/>
          <p:cNvSpPr/>
          <p:nvPr/>
        </p:nvSpPr>
        <p:spPr>
          <a:xfrm rot="5400000">
            <a:off x="3021459" y="257678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649593" y="242371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5821198" y="836712"/>
                <a:ext cx="3322802" cy="675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be-BY" sz="2400" b="0" i="1" smtClean="0">
                        <a:latin typeface="Cambria Math"/>
                      </a:rPr>
                      <m:t>=</m:t>
                    </m:r>
                    <m:r>
                      <a:rPr lang="ru-RU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 ;</a:t>
                </a:r>
                <a:endParaRPr lang="ru-RU" sz="2400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198" y="836712"/>
                <a:ext cx="3322802" cy="6751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/>
              <p:cNvSpPr/>
              <p:nvPr/>
            </p:nvSpPr>
            <p:spPr>
              <a:xfrm>
                <a:off x="5801576" y="1407928"/>
                <a:ext cx="3162912" cy="66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 ;</a:t>
                </a:r>
                <a:endParaRPr lang="ru-RU" sz="2400" dirty="0"/>
              </a:p>
            </p:txBody>
          </p:sp>
        </mc:Choice>
        <mc:Fallback xmlns="">
          <p:sp>
            <p:nvSpPr>
              <p:cNvPr id="45" name="Прямоуголь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76" y="1407928"/>
                <a:ext cx="3162912" cy="662361"/>
              </a:xfrm>
              <a:prstGeom prst="rect">
                <a:avLst/>
              </a:prstGeom>
              <a:blipFill rotWithShape="1">
                <a:blip r:embed="rId4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5643940" y="1971999"/>
                <a:ext cx="24216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40" y="1971999"/>
                <a:ext cx="242164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Использование метода суперпозиции (метода наложения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)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01576" y="831138"/>
            <a:ext cx="51682" cy="18057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Загнутый угол 54"/>
          <p:cNvSpPr/>
          <p:nvPr/>
        </p:nvSpPr>
        <p:spPr>
          <a:xfrm>
            <a:off x="5821199" y="2807377"/>
            <a:ext cx="3043430" cy="3141903"/>
          </a:xfrm>
          <a:prstGeom prst="foldedCorner">
            <a:avLst>
              <a:gd name="adj" fmla="val 990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5929506" y="2808833"/>
            <a:ext cx="284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Ответ: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5821199" y="2736033"/>
            <a:ext cx="3043430" cy="107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5868145" y="3183359"/>
                <a:ext cx="2088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1</m:t>
                        </m:r>
                        <m:r>
                          <a:rPr lang="ru-RU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 smtClean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5" y="3183359"/>
                <a:ext cx="208823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877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5868144" y="3615407"/>
                <a:ext cx="2088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615407"/>
                <a:ext cx="208823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77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5868144" y="4047455"/>
                <a:ext cx="2088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3</m:t>
                        </m:r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047455"/>
                <a:ext cx="208823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877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5868144" y="4479503"/>
                <a:ext cx="2088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41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4</m:t>
                        </m:r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79503"/>
                <a:ext cx="208823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877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5868144" y="4911551"/>
                <a:ext cx="2088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51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5</m:t>
                        </m:r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11551"/>
                <a:ext cx="2088232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877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/>
              <p:cNvSpPr/>
              <p:nvPr/>
            </p:nvSpPr>
            <p:spPr>
              <a:xfrm>
                <a:off x="5724128" y="5343599"/>
                <a:ext cx="2088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61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6</m:t>
                          </m:r>
                          <m:r>
                            <a:rPr lang="ru-RU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9" name="Прямоугольник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43599"/>
                <a:ext cx="2088232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1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/>
      <p:bldP spid="40" grpId="0" animBg="1"/>
      <p:bldP spid="41" grpId="0"/>
      <p:bldP spid="47" grpId="0" animBg="1"/>
      <p:bldP spid="48" grpId="0"/>
      <p:bldP spid="49" grpId="0" animBg="1"/>
      <p:bldP spid="52" grpId="0"/>
      <p:bldP spid="53" grpId="0" animBg="1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933180" y="5877272"/>
            <a:ext cx="5462660" cy="85797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847354" y="5517232"/>
            <a:ext cx="39960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476770" y="630431"/>
            <a:ext cx="2463382" cy="327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451618" y="607299"/>
            <a:ext cx="452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Один источник энергии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41252" y="1408465"/>
            <a:ext cx="4799299" cy="1448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264260" y="603043"/>
            <a:ext cx="4540670" cy="4784890"/>
            <a:chOff x="780091" y="274265"/>
            <a:chExt cx="5908152" cy="6225922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1368686" y="274265"/>
              <a:ext cx="4994214" cy="3354590"/>
              <a:chOff x="1350570" y="966386"/>
              <a:chExt cx="6131942" cy="4118798"/>
            </a:xfrm>
          </p:grpSpPr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1619672" y="2132856"/>
                <a:ext cx="0" cy="25922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1619672" y="4725144"/>
                <a:ext cx="136815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H="1" flipV="1">
                <a:off x="1619672" y="2132855"/>
                <a:ext cx="1368152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Овал 56"/>
              <p:cNvSpPr/>
              <p:nvPr/>
            </p:nvSpPr>
            <p:spPr>
              <a:xfrm>
                <a:off x="1350570" y="2926800"/>
                <a:ext cx="538204" cy="538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26017" y="3122770"/>
                    <a:ext cx="1255981" cy="1300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i="1" dirty="0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000" i="1" dirty="0" err="1"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017" y="3122770"/>
                    <a:ext cx="1255981" cy="130043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Прямая со стрелкой 58"/>
              <p:cNvCxnSpPr/>
              <p:nvPr/>
            </p:nvCxnSpPr>
            <p:spPr>
              <a:xfrm rot="-10800000">
                <a:off x="1626016" y="2934323"/>
                <a:ext cx="0" cy="536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Прямоугольник 10"/>
              <p:cNvSpPr/>
              <p:nvPr/>
            </p:nvSpPr>
            <p:spPr>
              <a:xfrm>
                <a:off x="2987824" y="1844824"/>
                <a:ext cx="2088232" cy="3240360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2" name="Группа 11"/>
              <p:cNvGrpSpPr/>
              <p:nvPr/>
            </p:nvGrpSpPr>
            <p:grpSpPr>
              <a:xfrm rot="10800000">
                <a:off x="5076056" y="2168860"/>
                <a:ext cx="1368152" cy="2592288"/>
                <a:chOff x="5220072" y="2132856"/>
                <a:chExt cx="1368152" cy="2592288"/>
              </a:xfrm>
            </p:grpSpPr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5220072" y="2132856"/>
                  <a:ext cx="0" cy="259228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5220072" y="4725144"/>
                  <a:ext cx="136815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>
                <a:xfrm flipH="1">
                  <a:off x="5220072" y="2132856"/>
                  <a:ext cx="136815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Прямая со стрелкой 55"/>
              <p:cNvCxnSpPr/>
              <p:nvPr/>
            </p:nvCxnSpPr>
            <p:spPr>
              <a:xfrm rot="-5400000">
                <a:off x="2391906" y="1864679"/>
                <a:ext cx="0" cy="536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313192" y="2538263"/>
                    <a:ext cx="1169320" cy="1444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dirty="0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000" i="1" dirty="0" err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192" y="2538263"/>
                    <a:ext cx="1169320" cy="144456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Прямая со стрелкой 61"/>
              <p:cNvCxnSpPr/>
              <p:nvPr/>
            </p:nvCxnSpPr>
            <p:spPr>
              <a:xfrm>
                <a:off x="6444207" y="2386306"/>
                <a:ext cx="0" cy="536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383862" y="2141969"/>
                <a:ext cx="12961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 smtClean="0"/>
                  <a:t>П</a:t>
                </a:r>
                <a:endParaRPr lang="ru-RU" sz="9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67887" y="966386"/>
                    <a:ext cx="1064936" cy="1444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dirty="0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000" i="1" dirty="0" err="1"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7887" y="966386"/>
                    <a:ext cx="1064936" cy="144456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Прямая соединительная линия 103"/>
            <p:cNvCxnSpPr/>
            <p:nvPr/>
          </p:nvCxnSpPr>
          <p:spPr>
            <a:xfrm>
              <a:off x="1587858" y="4095638"/>
              <a:ext cx="0" cy="21113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587858" y="6206949"/>
              <a:ext cx="11143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>
            <a:xfrm flipH="1" flipV="1">
              <a:off x="1587858" y="4095637"/>
              <a:ext cx="1114303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Овал 106"/>
            <p:cNvSpPr/>
            <p:nvPr/>
          </p:nvSpPr>
          <p:spPr>
            <a:xfrm>
              <a:off x="5295617" y="5268683"/>
              <a:ext cx="438345" cy="4383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5514789" y="5292384"/>
                  <a:ext cx="1173454" cy="1176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latin typeface="Cambria Math"/>
                          </a:rPr>
                          <m:t>𝐸</m:t>
                        </m:r>
                        <m:r>
                          <a:rPr lang="en-US" sz="2000" i="1" dirty="0" err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789" y="5292384"/>
                  <a:ext cx="1173454" cy="117654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Прямая со стрелкой 108"/>
            <p:cNvCxnSpPr/>
            <p:nvPr/>
          </p:nvCxnSpPr>
          <p:spPr>
            <a:xfrm rot="10800000">
              <a:off x="5519956" y="5274810"/>
              <a:ext cx="0" cy="4368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Прямоугольник 109"/>
            <p:cNvSpPr/>
            <p:nvPr/>
          </p:nvSpPr>
          <p:spPr>
            <a:xfrm>
              <a:off x="2702161" y="3861048"/>
              <a:ext cx="1700778" cy="2639139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1" name="Группа 110"/>
            <p:cNvGrpSpPr/>
            <p:nvPr/>
          </p:nvGrpSpPr>
          <p:grpSpPr>
            <a:xfrm rot="10800000">
              <a:off x="4402940" y="4124962"/>
              <a:ext cx="1114303" cy="2111311"/>
              <a:chOff x="5220072" y="2132856"/>
              <a:chExt cx="1368152" cy="2592288"/>
            </a:xfrm>
          </p:grpSpPr>
          <p:cxnSp>
            <p:nvCxnSpPr>
              <p:cNvPr id="116" name="Прямая соединительная линия 115"/>
              <p:cNvCxnSpPr/>
              <p:nvPr/>
            </p:nvCxnSpPr>
            <p:spPr>
              <a:xfrm>
                <a:off x="5220072" y="2132856"/>
                <a:ext cx="0" cy="25922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>
              <a:xfrm>
                <a:off x="5220072" y="4725144"/>
                <a:ext cx="136815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>
              <a:xfrm flipH="1">
                <a:off x="5220072" y="2132856"/>
                <a:ext cx="136815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562426" y="3974753"/>
                  <a:ext cx="952363" cy="1176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latin typeface="Cambria Math"/>
                          </a:rPr>
                          <m:t>𝐼</m:t>
                        </m:r>
                        <m:r>
                          <a:rPr lang="en-US" sz="2000" i="1" dirty="0" err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426" y="3974753"/>
                  <a:ext cx="952363" cy="11765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Прямая со стрелкой 113"/>
            <p:cNvCxnSpPr/>
            <p:nvPr/>
          </p:nvCxnSpPr>
          <p:spPr>
            <a:xfrm rot="5400000">
              <a:off x="4912069" y="3906544"/>
              <a:ext cx="0" cy="4368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024720" y="4124963"/>
              <a:ext cx="1055656" cy="127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600" dirty="0" smtClean="0"/>
                <a:t>П</a:t>
              </a:r>
              <a:endParaRPr lang="ru-RU" sz="9600" dirty="0"/>
            </a:p>
          </p:txBody>
        </p:sp>
        <p:sp>
          <p:nvSpPr>
            <p:cNvPr id="19" name="Равнобедренный треугольник 18"/>
            <p:cNvSpPr/>
            <p:nvPr/>
          </p:nvSpPr>
          <p:spPr>
            <a:xfrm rot="16200000">
              <a:off x="4678559" y="4030636"/>
              <a:ext cx="218835" cy="188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Равнобедренный треугольник 118"/>
            <p:cNvSpPr/>
            <p:nvPr/>
          </p:nvSpPr>
          <p:spPr>
            <a:xfrm rot="5400000" flipH="1">
              <a:off x="2247875" y="1129980"/>
              <a:ext cx="218835" cy="188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Равнобедренный треугольник 119"/>
            <p:cNvSpPr/>
            <p:nvPr/>
          </p:nvSpPr>
          <p:spPr>
            <a:xfrm rot="10800000">
              <a:off x="5410537" y="1695110"/>
              <a:ext cx="218835" cy="188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Равнобедренный треугольник 120"/>
            <p:cNvSpPr/>
            <p:nvPr/>
          </p:nvSpPr>
          <p:spPr>
            <a:xfrm rot="10800000">
              <a:off x="1483607" y="5174357"/>
              <a:ext cx="218835" cy="188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780091" y="4836598"/>
                  <a:ext cx="826883" cy="10591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 smtClean="0">
                            <a:latin typeface="Cambria Math"/>
                          </a:rPr>
                          <m:t>𝐼</m:t>
                        </m:r>
                        <m:r>
                          <a:rPr lang="en-US" sz="2000" i="1" dirty="0" err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1" y="4836598"/>
                  <a:ext cx="826883" cy="105915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19249" y="1476287"/>
                <a:ext cx="1763688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49" y="1476287"/>
                <a:ext cx="1763688" cy="6562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Входные и взаимные проводимости ветвей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.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2937" y="1787223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входные</a:t>
            </a:r>
          </a:p>
          <a:p>
            <a:r>
              <a:rPr lang="ru-RU" dirty="0" smtClean="0"/>
              <a:t>проводимости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5994905" y="2041810"/>
            <a:ext cx="288032" cy="4571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777392" y="3563222"/>
            <a:ext cx="4763159" cy="1448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741252" y="2119065"/>
                <a:ext cx="1397669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52" y="2119065"/>
                <a:ext cx="1397669" cy="6562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55389" y="4287249"/>
                <a:ext cx="1763688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389" y="4287249"/>
                <a:ext cx="1763688" cy="65620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319077" y="394198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взаимные </a:t>
            </a:r>
          </a:p>
          <a:p>
            <a:r>
              <a:rPr lang="ru-RU" dirty="0" smtClean="0"/>
              <a:t>проводимости</a:t>
            </a:r>
            <a:endParaRPr lang="ru-RU" dirty="0"/>
          </a:p>
        </p:txBody>
      </p:sp>
      <p:sp>
        <p:nvSpPr>
          <p:cNvPr id="51" name="Блок-схема: процесс 50"/>
          <p:cNvSpPr/>
          <p:nvPr/>
        </p:nvSpPr>
        <p:spPr>
          <a:xfrm>
            <a:off x="6071255" y="4265145"/>
            <a:ext cx="288032" cy="4571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800671" y="5517232"/>
            <a:ext cx="404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Теорема взаимности или обратимости: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17652" y="5886678"/>
                <a:ext cx="1469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652" y="5886678"/>
                <a:ext cx="1469377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82678" y="5886678"/>
                <a:ext cx="3636829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𝑘𝑚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8" y="5886678"/>
                <a:ext cx="3636829" cy="8485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Блок-схема: процесс 60"/>
          <p:cNvSpPr/>
          <p:nvPr/>
        </p:nvSpPr>
        <p:spPr>
          <a:xfrm>
            <a:off x="3465238" y="950905"/>
            <a:ext cx="2486445" cy="45719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14051" y="1408465"/>
            <a:ext cx="63678" cy="14480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4745890" y="3562468"/>
            <a:ext cx="63678" cy="14480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60109" y="3654659"/>
                <a:ext cx="1583531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09" y="3654659"/>
                <a:ext cx="1583531" cy="6562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0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26107" y="587594"/>
            <a:ext cx="6294789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12734" y="5373216"/>
            <a:ext cx="394589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/>
          <p:cNvSpPr txBox="1"/>
          <p:nvPr/>
        </p:nvSpPr>
        <p:spPr>
          <a:xfrm>
            <a:off x="2698984" y="2674234"/>
            <a:ext cx="371756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107" y="587594"/>
            <a:ext cx="634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пассивного треугольника в пассивную звезду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56577" y="4840716"/>
            <a:ext cx="158351" cy="1583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363273" y="1174969"/>
            <a:ext cx="0" cy="31052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312734" y="4529742"/>
            <a:ext cx="284220" cy="37588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46" idx="0"/>
          </p:cNvCxnSpPr>
          <p:nvPr/>
        </p:nvCxnSpPr>
        <p:spPr>
          <a:xfrm>
            <a:off x="4116521" y="4505211"/>
            <a:ext cx="284220" cy="37588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Равнобедренный треугольник 2"/>
          <p:cNvSpPr/>
          <p:nvPr/>
        </p:nvSpPr>
        <p:spPr>
          <a:xfrm>
            <a:off x="590454" y="1484907"/>
            <a:ext cx="3545620" cy="3056568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2327011" y="1448643"/>
            <a:ext cx="72526" cy="72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2460063" y="1416962"/>
            <a:ext cx="135888" cy="1358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080258" y="4505211"/>
            <a:ext cx="72526" cy="72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4213309" y="4473530"/>
            <a:ext cx="135888" cy="1358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554191" y="4493479"/>
            <a:ext cx="72526" cy="72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 rot="1791592">
            <a:off x="1196486" y="3083563"/>
            <a:ext cx="145051" cy="58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555565" y="2697250"/>
            <a:ext cx="525125" cy="55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sp>
        <p:nvSpPr>
          <p:cNvPr id="63" name="Прямоугольник 62"/>
          <p:cNvSpPr/>
          <p:nvPr/>
        </p:nvSpPr>
        <p:spPr>
          <a:xfrm rot="19808408" flipH="1">
            <a:off x="3371141" y="3041923"/>
            <a:ext cx="145051" cy="58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 rot="5400000">
            <a:off x="2233324" y="4259158"/>
            <a:ext cx="145051" cy="58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2309215" y="4549260"/>
            <a:ext cx="525125" cy="55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3516304" y="2741211"/>
            <a:ext cx="83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12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0" name="Стрелка вправо 69"/>
          <p:cNvSpPr/>
          <p:nvPr/>
        </p:nvSpPr>
        <p:spPr>
          <a:xfrm rot="5400000">
            <a:off x="1977829" y="1304737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1746628" y="1210639"/>
            <a:ext cx="311273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Стрелка вправо 71"/>
          <p:cNvSpPr/>
          <p:nvPr/>
        </p:nvSpPr>
        <p:spPr>
          <a:xfrm rot="14139456">
            <a:off x="4007055" y="4714494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 вправо 72"/>
          <p:cNvSpPr/>
          <p:nvPr/>
        </p:nvSpPr>
        <p:spPr>
          <a:xfrm rot="7710345" flipH="1">
            <a:off x="483980" y="4719814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704675" y="4621785"/>
            <a:ext cx="311273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85793" y="4621785"/>
            <a:ext cx="311273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Стрелка вправо 77"/>
          <p:cNvSpPr/>
          <p:nvPr/>
        </p:nvSpPr>
        <p:spPr>
          <a:xfrm rot="10800000">
            <a:off x="1240636" y="4322791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1445396" y="3883880"/>
            <a:ext cx="433207" cy="604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Стрелка вправо 79"/>
          <p:cNvSpPr/>
          <p:nvPr/>
        </p:nvSpPr>
        <p:spPr>
          <a:xfrm rot="3684683">
            <a:off x="2839146" y="2752687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трелка вправо 81"/>
          <p:cNvSpPr/>
          <p:nvPr/>
        </p:nvSpPr>
        <p:spPr>
          <a:xfrm rot="6945355" flipH="1">
            <a:off x="1562081" y="2876083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TextBox 82"/>
          <p:cNvSpPr txBox="1"/>
          <p:nvPr/>
        </p:nvSpPr>
        <p:spPr>
          <a:xfrm>
            <a:off x="1716387" y="2812897"/>
            <a:ext cx="371756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5217059" y="1177888"/>
            <a:ext cx="3267811" cy="3835377"/>
            <a:chOff x="2987824" y="1094081"/>
            <a:chExt cx="3025034" cy="3550433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4500341" y="1094081"/>
              <a:ext cx="0" cy="20031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2987824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4500341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Овал 46"/>
          <p:cNvSpPr/>
          <p:nvPr/>
        </p:nvSpPr>
        <p:spPr>
          <a:xfrm>
            <a:off x="6810328" y="1345877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6970265" y="1313624"/>
            <a:ext cx="152279" cy="1522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6810328" y="3311576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8183493" y="4714076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8332592" y="4678574"/>
            <a:ext cx="152279" cy="1522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5433760" y="4714076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5217059" y="4602434"/>
            <a:ext cx="152279" cy="1522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 rot="10800000">
            <a:off x="6765920" y="1781833"/>
            <a:ext cx="162546" cy="65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6850965" y="2106925"/>
            <a:ext cx="490426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8" name="Прямоугольник 57"/>
          <p:cNvSpPr/>
          <p:nvPr/>
        </p:nvSpPr>
        <p:spPr>
          <a:xfrm rot="13367059">
            <a:off x="5994072" y="3796932"/>
            <a:ext cx="162546" cy="65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rot="18971284">
            <a:off x="7539623" y="3820158"/>
            <a:ext cx="162546" cy="65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5515033" y="3392849"/>
            <a:ext cx="490426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896" y="3515421"/>
            <a:ext cx="468640" cy="58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76" name="Стрелка вправо 75"/>
          <p:cNvSpPr/>
          <p:nvPr/>
        </p:nvSpPr>
        <p:spPr>
          <a:xfrm rot="5400000">
            <a:off x="6501129" y="1221867"/>
            <a:ext cx="345837" cy="134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6328360" y="1170716"/>
            <a:ext cx="362130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Стрелка вправо 83"/>
          <p:cNvSpPr/>
          <p:nvPr/>
        </p:nvSpPr>
        <p:spPr>
          <a:xfrm rot="13397776">
            <a:off x="8021845" y="4892176"/>
            <a:ext cx="345837" cy="134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7904604" y="4842426"/>
            <a:ext cx="362130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Стрелка вправо 85"/>
          <p:cNvSpPr/>
          <p:nvPr/>
        </p:nvSpPr>
        <p:spPr>
          <a:xfrm rot="18797776">
            <a:off x="5364107" y="4872158"/>
            <a:ext cx="345837" cy="134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/>
          <p:cNvSpPr txBox="1"/>
          <p:nvPr/>
        </p:nvSpPr>
        <p:spPr>
          <a:xfrm>
            <a:off x="5444814" y="4842427"/>
            <a:ext cx="362130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3757" y="5373216"/>
                <a:ext cx="4044184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" y="5373216"/>
                <a:ext cx="404418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0859" y="6021288"/>
                <a:ext cx="160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59" y="6021288"/>
                <a:ext cx="160640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284336" y="6021288"/>
                <a:ext cx="1550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36" y="6021288"/>
                <a:ext cx="155080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Соединительная линия уступом 15"/>
          <p:cNvCxnSpPr>
            <a:stCxn id="88" idx="3"/>
            <a:endCxn id="13" idx="2"/>
          </p:cNvCxnSpPr>
          <p:nvPr/>
        </p:nvCxnSpPr>
        <p:spPr>
          <a:xfrm flipH="1" flipV="1">
            <a:off x="2285683" y="5834881"/>
            <a:ext cx="1549462" cy="371073"/>
          </a:xfrm>
          <a:prstGeom prst="bentConnector4">
            <a:avLst>
              <a:gd name="adj1" fmla="val -14754"/>
              <a:gd name="adj2" fmla="val 7488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/>
          <p:nvPr/>
        </p:nvCxnSpPr>
        <p:spPr>
          <a:xfrm flipV="1">
            <a:off x="734874" y="5834880"/>
            <a:ext cx="1549462" cy="449939"/>
          </a:xfrm>
          <a:prstGeom prst="bentConnector4">
            <a:avLst>
              <a:gd name="adj1" fmla="val -14754"/>
              <a:gd name="adj2" fmla="val 7052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Стрелка углом вверх 28"/>
          <p:cNvSpPr/>
          <p:nvPr/>
        </p:nvSpPr>
        <p:spPr>
          <a:xfrm flipV="1">
            <a:off x="4607721" y="5474841"/>
            <a:ext cx="837093" cy="720080"/>
          </a:xfrm>
          <a:prstGeom prst="bentUp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323716" y="6381328"/>
            <a:ext cx="17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узлов 1 и 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1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32" presetClass="emph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70" grpId="0" animBg="1"/>
      <p:bldP spid="71" grpId="0"/>
      <p:bldP spid="72" grpId="0" animBg="1"/>
      <p:bldP spid="73" grpId="0" animBg="1"/>
      <p:bldP spid="74" grpId="0"/>
      <p:bldP spid="75" grpId="0"/>
      <p:bldP spid="78" grpId="0" animBg="1"/>
      <p:bldP spid="79" grpId="0"/>
      <p:bldP spid="80" grpId="0" animBg="1"/>
      <p:bldP spid="82" grpId="0" animBg="1"/>
      <p:bldP spid="83" grpId="0"/>
      <p:bldP spid="76" grpId="0" animBg="1"/>
      <p:bldP spid="77" grpId="0"/>
      <p:bldP spid="84" grpId="0" animBg="1"/>
      <p:bldP spid="85" grpId="0"/>
      <p:bldP spid="86" grpId="0" animBg="1"/>
      <p:bldP spid="87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1929" y="1548081"/>
                <a:ext cx="81616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9" y="1548081"/>
                <a:ext cx="816165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7472" y="2375342"/>
                <a:ext cx="2405338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2" y="2375342"/>
                <a:ext cx="2405338" cy="6576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8658" y="1228110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подстановки получим: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628" y="3035984"/>
                <a:ext cx="1694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  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8" y="3035984"/>
                <a:ext cx="169469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Равнобедренный треугольник 8"/>
          <p:cNvSpPr/>
          <p:nvPr/>
        </p:nvSpPr>
        <p:spPr>
          <a:xfrm>
            <a:off x="1252289" y="3180000"/>
            <a:ext cx="210491" cy="181458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7472" y="3419708"/>
                <a:ext cx="2111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be-BY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be-BY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2" y="3419708"/>
                <a:ext cx="21117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1252289" y="3527086"/>
            <a:ext cx="216024" cy="216024"/>
            <a:chOff x="2051720" y="3933056"/>
            <a:chExt cx="288032" cy="288032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>
              <a:off x="2195736" y="3933056"/>
              <a:ext cx="0" cy="144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195736" y="4077072"/>
              <a:ext cx="144016" cy="144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2051720" y="4077072"/>
              <a:ext cx="144016" cy="144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Прямоугольник 20"/>
          <p:cNvSpPr/>
          <p:nvPr/>
        </p:nvSpPr>
        <p:spPr>
          <a:xfrm>
            <a:off x="777628" y="2477019"/>
            <a:ext cx="45719" cy="13120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4550" y="4304045"/>
                <a:ext cx="3102452" cy="844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nary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50" y="4304045"/>
                <a:ext cx="3102452" cy="8443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Равнобедренный треугольник 55"/>
          <p:cNvSpPr/>
          <p:nvPr/>
        </p:nvSpPr>
        <p:spPr>
          <a:xfrm>
            <a:off x="1383492" y="4955358"/>
            <a:ext cx="105245" cy="90729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Равнобедренный треугольник 59"/>
          <p:cNvSpPr/>
          <p:nvPr/>
        </p:nvSpPr>
        <p:spPr>
          <a:xfrm>
            <a:off x="2987824" y="4975805"/>
            <a:ext cx="105245" cy="90729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91229" y="4437165"/>
                <a:ext cx="18394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29" y="4437165"/>
                <a:ext cx="183941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967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9445" y="5413436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5" y="5413436"/>
                <a:ext cx="2376420" cy="6576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229490" y="5413436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5413436"/>
                <a:ext cx="2376420" cy="6576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917047" y="5413436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047" y="5413436"/>
                <a:ext cx="2376420" cy="6576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Прямоугольник 62"/>
          <p:cNvSpPr/>
          <p:nvPr/>
        </p:nvSpPr>
        <p:spPr>
          <a:xfrm rot="16200000">
            <a:off x="4491533" y="1611499"/>
            <a:ext cx="72010" cy="75318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326107" y="587594"/>
            <a:ext cx="6294789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326107" y="587594"/>
            <a:ext cx="634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пассивного треугольника в пассивную звезду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Овал 164"/>
          <p:cNvSpPr/>
          <p:nvPr/>
        </p:nvSpPr>
        <p:spPr>
          <a:xfrm>
            <a:off x="7898983" y="1907053"/>
            <a:ext cx="306330" cy="30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процесс 22"/>
          <p:cNvSpPr/>
          <p:nvPr/>
        </p:nvSpPr>
        <p:spPr>
          <a:xfrm>
            <a:off x="4868265" y="4848200"/>
            <a:ext cx="3820897" cy="11642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326107" y="587594"/>
            <a:ext cx="663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схемы активный треугольник в активную звезду</a:t>
            </a:r>
            <a:endParaRPr lang="ru-RU" dirty="0"/>
          </a:p>
        </p:txBody>
      </p:sp>
      <p:sp>
        <p:nvSpPr>
          <p:cNvPr id="13" name="Дуга 12"/>
          <p:cNvSpPr/>
          <p:nvPr/>
        </p:nvSpPr>
        <p:spPr>
          <a:xfrm rot="12869774">
            <a:off x="759871" y="1225361"/>
            <a:ext cx="1390824" cy="2498917"/>
          </a:xfrm>
          <a:prstGeom prst="arc">
            <a:avLst>
              <a:gd name="adj1" fmla="val 15605538"/>
              <a:gd name="adj2" fmla="val 53628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/>
          <p:cNvSpPr/>
          <p:nvPr/>
        </p:nvSpPr>
        <p:spPr>
          <a:xfrm rot="5400000">
            <a:off x="1737015" y="2363344"/>
            <a:ext cx="892587" cy="2516761"/>
          </a:xfrm>
          <a:prstGeom prst="arc">
            <a:avLst>
              <a:gd name="adj1" fmla="val 16200000"/>
              <a:gd name="adj2" fmla="val 55650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846003" y="3834776"/>
            <a:ext cx="24378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16898" y="3834866"/>
            <a:ext cx="24378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178839" y="1236329"/>
            <a:ext cx="0" cy="22044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723160" y="3592561"/>
            <a:ext cx="201768" cy="26683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46" idx="0"/>
          </p:cNvCxnSpPr>
          <p:nvPr/>
        </p:nvCxnSpPr>
        <p:spPr>
          <a:xfrm>
            <a:off x="3423470" y="3575147"/>
            <a:ext cx="201768" cy="26683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Равнобедренный треугольник 2"/>
          <p:cNvSpPr/>
          <p:nvPr/>
        </p:nvSpPr>
        <p:spPr>
          <a:xfrm>
            <a:off x="920314" y="1431032"/>
            <a:ext cx="2517037" cy="2169859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2153097" y="1405288"/>
            <a:ext cx="51486" cy="514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2281209" y="1406942"/>
            <a:ext cx="157891" cy="1578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3553167" y="3547172"/>
            <a:ext cx="175340" cy="1753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894570" y="3566818"/>
            <a:ext cx="51486" cy="514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611560" y="3537845"/>
            <a:ext cx="177575" cy="17757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 rot="1791592">
            <a:off x="1350537" y="2565918"/>
            <a:ext cx="102972" cy="41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299502" y="2645046"/>
            <a:ext cx="395244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sp>
        <p:nvSpPr>
          <p:cNvPr id="63" name="Прямоугольник 62"/>
          <p:cNvSpPr/>
          <p:nvPr/>
        </p:nvSpPr>
        <p:spPr>
          <a:xfrm rot="19808408" flipH="1">
            <a:off x="2626845" y="2064640"/>
            <a:ext cx="102972" cy="41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 rot="5400000">
            <a:off x="2770078" y="3386617"/>
            <a:ext cx="102972" cy="41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2430273" y="3050202"/>
            <a:ext cx="395244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28895" y="2272873"/>
            <a:ext cx="395244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12</a:t>
            </a:r>
            <a:endParaRPr lang="ru-RU" sz="2000" dirty="0"/>
          </a:p>
        </p:txBody>
      </p:sp>
      <p:sp>
        <p:nvSpPr>
          <p:cNvPr id="70" name="Стрелка вправо 69"/>
          <p:cNvSpPr/>
          <p:nvPr/>
        </p:nvSpPr>
        <p:spPr>
          <a:xfrm rot="5400000">
            <a:off x="1953953" y="1074284"/>
            <a:ext cx="219085" cy="854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1709810" y="823547"/>
            <a:ext cx="24378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Стрелка вправо 71"/>
          <p:cNvSpPr/>
          <p:nvPr/>
        </p:nvSpPr>
        <p:spPr>
          <a:xfrm rot="14139456">
            <a:off x="3434503" y="3836071"/>
            <a:ext cx="219085" cy="854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 вправо 72"/>
          <p:cNvSpPr/>
          <p:nvPr/>
        </p:nvSpPr>
        <p:spPr>
          <a:xfrm rot="7710345" flipH="1">
            <a:off x="790208" y="3834274"/>
            <a:ext cx="219085" cy="854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 rot="6979115">
            <a:off x="1280703" y="3426311"/>
            <a:ext cx="349159" cy="349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1539445" y="3070043"/>
            <a:ext cx="38155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 flipH="1">
            <a:off x="1459397" y="3424699"/>
            <a:ext cx="0" cy="34795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 rot="3448761" flipH="1" flipV="1">
            <a:off x="1531116" y="2073927"/>
            <a:ext cx="349159" cy="349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221397" y="1564833"/>
            <a:ext cx="38155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rot="1869646" flipV="1">
            <a:off x="1709810" y="2072315"/>
            <a:ext cx="0" cy="34795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 rot="18151239" flipH="1">
            <a:off x="2912517" y="2838340"/>
            <a:ext cx="349159" cy="349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3162487" y="2496169"/>
            <a:ext cx="38155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12</a:t>
            </a:r>
            <a:endParaRPr lang="ru-RU" sz="20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 rot="19730354">
            <a:off x="3096647" y="2838941"/>
            <a:ext cx="0" cy="34795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022190" y="3897834"/>
            <a:ext cx="306330" cy="30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689168" y="3990913"/>
            <a:ext cx="355099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grpSp>
        <p:nvGrpSpPr>
          <p:cNvPr id="59" name="Группа 58"/>
          <p:cNvGrpSpPr/>
          <p:nvPr/>
        </p:nvGrpSpPr>
        <p:grpSpPr>
          <a:xfrm rot="5400000">
            <a:off x="2081420" y="3981771"/>
            <a:ext cx="187870" cy="156594"/>
            <a:chOff x="7444203" y="4623158"/>
            <a:chExt cx="330077" cy="275126"/>
          </a:xfrm>
        </p:grpSpPr>
        <p:cxnSp>
          <p:nvCxnSpPr>
            <p:cNvPr id="64" name="Прямая соединительная линия 63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Дуга 83"/>
          <p:cNvSpPr/>
          <p:nvPr/>
        </p:nvSpPr>
        <p:spPr>
          <a:xfrm rot="8730226" flipH="1">
            <a:off x="2205141" y="1228642"/>
            <a:ext cx="1390824" cy="2498917"/>
          </a:xfrm>
          <a:prstGeom prst="arc">
            <a:avLst>
              <a:gd name="adj1" fmla="val 15605538"/>
              <a:gd name="adj2" fmla="val 53628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700347" y="1979059"/>
            <a:ext cx="306330" cy="30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00108" y="1469298"/>
            <a:ext cx="355099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grpSp>
        <p:nvGrpSpPr>
          <p:cNvPr id="87" name="Группа 86"/>
          <p:cNvGrpSpPr/>
          <p:nvPr/>
        </p:nvGrpSpPr>
        <p:grpSpPr>
          <a:xfrm rot="12595459">
            <a:off x="759577" y="2062996"/>
            <a:ext cx="187870" cy="156594"/>
            <a:chOff x="7444203" y="4623158"/>
            <a:chExt cx="330077" cy="275126"/>
          </a:xfrm>
        </p:grpSpPr>
        <p:cxnSp>
          <p:nvCxnSpPr>
            <p:cNvPr id="88" name="Прямая соединительная линия 8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Овал 91"/>
          <p:cNvSpPr/>
          <p:nvPr/>
        </p:nvSpPr>
        <p:spPr>
          <a:xfrm>
            <a:off x="3339015" y="1964253"/>
            <a:ext cx="306330" cy="30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3640837" y="1837171"/>
            <a:ext cx="355099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12</a:t>
            </a:r>
            <a:endParaRPr lang="ru-RU" sz="2000" dirty="0"/>
          </a:p>
        </p:txBody>
      </p:sp>
      <p:grpSp>
        <p:nvGrpSpPr>
          <p:cNvPr id="94" name="Группа 93"/>
          <p:cNvGrpSpPr/>
          <p:nvPr/>
        </p:nvGrpSpPr>
        <p:grpSpPr>
          <a:xfrm rot="19760733">
            <a:off x="3396330" y="2024193"/>
            <a:ext cx="187870" cy="156594"/>
            <a:chOff x="7444203" y="4623158"/>
            <a:chExt cx="330077" cy="275126"/>
          </a:xfrm>
        </p:grpSpPr>
        <p:cxnSp>
          <p:nvCxnSpPr>
            <p:cNvPr id="95" name="Прямая соединительная линия 94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1863" y="5085184"/>
            <a:ext cx="1080120" cy="1321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Дуга 9"/>
          <p:cNvSpPr/>
          <p:nvPr/>
        </p:nvSpPr>
        <p:spPr>
          <a:xfrm rot="1870316">
            <a:off x="294622" y="5016995"/>
            <a:ext cx="1815857" cy="1815857"/>
          </a:xfrm>
          <a:prstGeom prst="arc">
            <a:avLst>
              <a:gd name="adj1" fmla="val 13093578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Дуга 78"/>
          <p:cNvSpPr/>
          <p:nvPr/>
        </p:nvSpPr>
        <p:spPr>
          <a:xfrm rot="1870316">
            <a:off x="636355" y="4867423"/>
            <a:ext cx="1685870" cy="1685870"/>
          </a:xfrm>
          <a:prstGeom prst="arc">
            <a:avLst>
              <a:gd name="adj1" fmla="val 11775763"/>
              <a:gd name="adj2" fmla="val 14862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 rot="19200000" flipH="1">
            <a:off x="1311765" y="5442704"/>
            <a:ext cx="102972" cy="41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 rot="9923758">
            <a:off x="1755959" y="5221999"/>
            <a:ext cx="235791" cy="235791"/>
            <a:chOff x="6156176" y="2069521"/>
            <a:chExt cx="306330" cy="306330"/>
          </a:xfrm>
        </p:grpSpPr>
        <p:sp>
          <p:nvSpPr>
            <p:cNvPr id="81" name="Овал 80"/>
            <p:cNvSpPr/>
            <p:nvPr/>
          </p:nvSpPr>
          <p:spPr>
            <a:xfrm>
              <a:off x="6156176" y="2069521"/>
              <a:ext cx="306330" cy="3063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2" name="Группа 81"/>
            <p:cNvGrpSpPr/>
            <p:nvPr/>
          </p:nvGrpSpPr>
          <p:grpSpPr>
            <a:xfrm rot="8960733">
              <a:off x="6213491" y="2129461"/>
              <a:ext cx="187870" cy="156594"/>
              <a:chOff x="7444203" y="4623158"/>
              <a:chExt cx="330077" cy="275126"/>
            </a:xfrm>
          </p:grpSpPr>
          <p:cxnSp>
            <p:nvCxnSpPr>
              <p:cNvPr id="83" name="Прямая соединительная линия 82"/>
              <p:cNvCxnSpPr/>
              <p:nvPr/>
            </p:nvCxnSpPr>
            <p:spPr>
              <a:xfrm>
                <a:off x="7444203" y="4623158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 flipV="1">
                <a:off x="7610678" y="4623158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7444203" y="4751699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 flipV="1">
                <a:off x="7610678" y="4751699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Группа 101"/>
          <p:cNvGrpSpPr/>
          <p:nvPr/>
        </p:nvGrpSpPr>
        <p:grpSpPr>
          <a:xfrm rot="9923758">
            <a:off x="1967197" y="5021824"/>
            <a:ext cx="235791" cy="235791"/>
            <a:chOff x="6156176" y="2069521"/>
            <a:chExt cx="306330" cy="306330"/>
          </a:xfrm>
        </p:grpSpPr>
        <p:sp>
          <p:nvSpPr>
            <p:cNvPr id="103" name="Овал 102"/>
            <p:cNvSpPr/>
            <p:nvPr/>
          </p:nvSpPr>
          <p:spPr>
            <a:xfrm>
              <a:off x="6156176" y="2069521"/>
              <a:ext cx="306330" cy="3063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4" name="Группа 103"/>
            <p:cNvGrpSpPr/>
            <p:nvPr/>
          </p:nvGrpSpPr>
          <p:grpSpPr>
            <a:xfrm rot="8960733">
              <a:off x="6213491" y="2129461"/>
              <a:ext cx="187870" cy="156594"/>
              <a:chOff x="7444203" y="4623158"/>
              <a:chExt cx="330077" cy="275126"/>
            </a:xfrm>
          </p:grpSpPr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7444203" y="4623158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 flipV="1">
                <a:off x="7610678" y="4623158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7444203" y="4751699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 flipV="1">
                <a:off x="7610678" y="4751699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Овал 45"/>
          <p:cNvSpPr/>
          <p:nvPr/>
        </p:nvSpPr>
        <p:spPr>
          <a:xfrm>
            <a:off x="3397726" y="3575147"/>
            <a:ext cx="51486" cy="514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853032" y="5053875"/>
            <a:ext cx="77662" cy="77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>
            <a:off x="1920981" y="6328796"/>
            <a:ext cx="77662" cy="77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TextBox 110"/>
          <p:cNvSpPr txBox="1"/>
          <p:nvPr/>
        </p:nvSpPr>
        <p:spPr>
          <a:xfrm>
            <a:off x="862717" y="5630578"/>
            <a:ext cx="395244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12</a:t>
            </a:r>
            <a:endParaRPr lang="ru-RU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301740" y="5161145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200" dirty="0" smtClean="0"/>
              <a:t>12</a:t>
            </a:r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934210" y="462358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200" dirty="0" smtClean="0"/>
              <a:t>12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36831" y="5176465"/>
                <a:ext cx="1254446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31" y="5176465"/>
                <a:ext cx="1254446" cy="6562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23468" y="4944661"/>
                <a:ext cx="183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68" y="4944661"/>
                <a:ext cx="183351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Группа 113"/>
          <p:cNvGrpSpPr/>
          <p:nvPr/>
        </p:nvGrpSpPr>
        <p:grpSpPr>
          <a:xfrm>
            <a:off x="5010643" y="832778"/>
            <a:ext cx="3979387" cy="3366142"/>
            <a:chOff x="674326" y="945605"/>
            <a:chExt cx="5738056" cy="4853790"/>
          </a:xfrm>
        </p:grpSpPr>
        <p:sp>
          <p:nvSpPr>
            <p:cNvPr id="115" name="Дуга 114"/>
            <p:cNvSpPr/>
            <p:nvPr/>
          </p:nvSpPr>
          <p:spPr>
            <a:xfrm rot="12869774">
              <a:off x="1379825" y="1563709"/>
              <a:ext cx="1904848" cy="3422471"/>
            </a:xfrm>
            <a:prstGeom prst="arc">
              <a:avLst>
                <a:gd name="adj1" fmla="val 15605538"/>
                <a:gd name="adj2" fmla="val 536285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6" name="Группа 115"/>
            <p:cNvGrpSpPr/>
            <p:nvPr/>
          </p:nvGrpSpPr>
          <p:grpSpPr>
            <a:xfrm>
              <a:off x="674326" y="945605"/>
              <a:ext cx="5738056" cy="4853790"/>
              <a:chOff x="674326" y="945605"/>
              <a:chExt cx="5738056" cy="4853790"/>
            </a:xfrm>
          </p:grpSpPr>
          <p:sp>
            <p:nvSpPr>
              <p:cNvPr id="117" name="Дуга 116"/>
              <p:cNvSpPr/>
              <p:nvPr/>
            </p:nvSpPr>
            <p:spPr>
              <a:xfrm rot="5400000">
                <a:off x="2718104" y="3122268"/>
                <a:ext cx="1222471" cy="3446909"/>
              </a:xfrm>
              <a:prstGeom prst="arc">
                <a:avLst>
                  <a:gd name="adj1" fmla="val 16200000"/>
                  <a:gd name="adj2" fmla="val 556502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497791" y="5137515"/>
                <a:ext cx="333888" cy="50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018841" y="5137638"/>
                <a:ext cx="333888" cy="50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0" name="Прямая соединительная линия 119"/>
              <p:cNvCxnSpPr/>
              <p:nvPr/>
            </p:nvCxnSpPr>
            <p:spPr>
              <a:xfrm>
                <a:off x="3323218" y="1578730"/>
                <a:ext cx="0" cy="301917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Прямая соединительная линия 120"/>
              <p:cNvCxnSpPr/>
              <p:nvPr/>
            </p:nvCxnSpPr>
            <p:spPr>
              <a:xfrm flipH="1">
                <a:off x="1329547" y="4805781"/>
                <a:ext cx="276338" cy="365457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>
                <a:stCxn id="126" idx="0"/>
              </p:cNvCxnSpPr>
              <p:nvPr/>
            </p:nvCxnSpPr>
            <p:spPr>
              <a:xfrm>
                <a:off x="5027842" y="4781932"/>
                <a:ext cx="276338" cy="365457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Равнобедренный треугольник 122"/>
              <p:cNvSpPr/>
              <p:nvPr/>
            </p:nvSpPr>
            <p:spPr>
              <a:xfrm>
                <a:off x="1599565" y="1845391"/>
                <a:ext cx="3447288" cy="2971799"/>
              </a:xfrm>
              <a:prstGeom prst="triangl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Овал 123"/>
              <p:cNvSpPr/>
              <p:nvPr/>
            </p:nvSpPr>
            <p:spPr>
              <a:xfrm>
                <a:off x="3287962" y="1810133"/>
                <a:ext cx="70514" cy="705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Овал 124"/>
              <p:cNvSpPr/>
              <p:nvPr/>
            </p:nvSpPr>
            <p:spPr>
              <a:xfrm>
                <a:off x="3463422" y="1812398"/>
                <a:ext cx="216244" cy="216244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126" name="Овал 125"/>
              <p:cNvSpPr/>
              <p:nvPr/>
            </p:nvSpPr>
            <p:spPr>
              <a:xfrm>
                <a:off x="4992584" y="4781932"/>
                <a:ext cx="70514" cy="705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7" name="Овал 126"/>
              <p:cNvSpPr/>
              <p:nvPr/>
            </p:nvSpPr>
            <p:spPr>
              <a:xfrm>
                <a:off x="5205473" y="4743617"/>
                <a:ext cx="240141" cy="24014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2</a:t>
                </a:r>
                <a:endParaRPr lang="ru-RU" dirty="0"/>
              </a:p>
            </p:txBody>
          </p:sp>
          <p:sp>
            <p:nvSpPr>
              <p:cNvPr id="128" name="Овал 127"/>
              <p:cNvSpPr/>
              <p:nvPr/>
            </p:nvSpPr>
            <p:spPr>
              <a:xfrm>
                <a:off x="1564308" y="4770525"/>
                <a:ext cx="70514" cy="705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Овал 128"/>
              <p:cNvSpPr/>
              <p:nvPr/>
            </p:nvSpPr>
            <p:spPr>
              <a:xfrm>
                <a:off x="1176702" y="4730844"/>
                <a:ext cx="243203" cy="243203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130" name="Прямоугольник 129"/>
              <p:cNvSpPr/>
              <p:nvPr/>
            </p:nvSpPr>
            <p:spPr>
              <a:xfrm rot="1791592">
                <a:off x="2188791" y="3399710"/>
                <a:ext cx="141028" cy="5641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188586" y="3532324"/>
                <a:ext cx="541319" cy="50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R</a:t>
                </a:r>
                <a:r>
                  <a:rPr lang="ru-RU" sz="2000" dirty="0" smtClean="0"/>
                  <a:t>31</a:t>
                </a:r>
                <a:endParaRPr lang="ru-RU" sz="2000" dirty="0"/>
              </a:p>
            </p:txBody>
          </p:sp>
          <p:sp>
            <p:nvSpPr>
              <p:cNvPr id="132" name="Прямоугольник 131"/>
              <p:cNvSpPr/>
              <p:nvPr/>
            </p:nvSpPr>
            <p:spPr>
              <a:xfrm rot="19808408" flipH="1">
                <a:off x="3936799" y="2713169"/>
                <a:ext cx="141028" cy="5641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Прямоугольник 132"/>
              <p:cNvSpPr/>
              <p:nvPr/>
            </p:nvSpPr>
            <p:spPr>
              <a:xfrm rot="5400000">
                <a:off x="4132969" y="4523726"/>
                <a:ext cx="141028" cy="5641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9666" y="3939766"/>
                <a:ext cx="541319" cy="50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R</a:t>
                </a:r>
                <a:r>
                  <a:rPr lang="ru-RU" sz="2000" dirty="0" smtClean="0"/>
                  <a:t>23</a:t>
                </a:r>
                <a:endParaRPr lang="ru-RU" sz="20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086364" y="2584737"/>
                <a:ext cx="541319" cy="50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R</a:t>
                </a:r>
                <a:r>
                  <a:rPr lang="ru-RU" sz="2000" dirty="0" smtClean="0"/>
                  <a:t>12</a:t>
                </a:r>
                <a:endParaRPr lang="ru-RU" sz="2000" dirty="0"/>
              </a:p>
            </p:txBody>
          </p:sp>
          <p:sp>
            <p:nvSpPr>
              <p:cNvPr id="136" name="Стрелка вправо 135"/>
              <p:cNvSpPr/>
              <p:nvPr/>
            </p:nvSpPr>
            <p:spPr>
              <a:xfrm rot="5400000">
                <a:off x="3015219" y="1356795"/>
                <a:ext cx="300054" cy="11707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699683" y="945605"/>
                <a:ext cx="333888" cy="50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Стрелка вправо 137"/>
              <p:cNvSpPr/>
              <p:nvPr/>
            </p:nvSpPr>
            <p:spPr>
              <a:xfrm rot="14139456">
                <a:off x="5042953" y="5139289"/>
                <a:ext cx="300054" cy="11707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Стрелка вправо 138"/>
              <p:cNvSpPr/>
              <p:nvPr/>
            </p:nvSpPr>
            <p:spPr>
              <a:xfrm rot="7710345" flipH="1">
                <a:off x="1421376" y="5136827"/>
                <a:ext cx="300054" cy="11707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Овал 139"/>
              <p:cNvSpPr/>
              <p:nvPr/>
            </p:nvSpPr>
            <p:spPr>
              <a:xfrm>
                <a:off x="3108675" y="5223878"/>
                <a:ext cx="419544" cy="4195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346761" y="5295564"/>
                <a:ext cx="587554" cy="50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ru-RU" sz="2000" dirty="0" smtClean="0"/>
                  <a:t>23</a:t>
                </a:r>
                <a:r>
                  <a:rPr lang="en-US" sz="2000" dirty="0" smtClean="0"/>
                  <a:t>1</a:t>
                </a:r>
                <a:endParaRPr lang="ru-RU" sz="2000" dirty="0"/>
              </a:p>
            </p:txBody>
          </p:sp>
          <p:grpSp>
            <p:nvGrpSpPr>
              <p:cNvPr id="142" name="Группа 141"/>
              <p:cNvGrpSpPr/>
              <p:nvPr/>
            </p:nvGrpSpPr>
            <p:grpSpPr>
              <a:xfrm rot="5400000">
                <a:off x="3189794" y="5338837"/>
                <a:ext cx="257303" cy="214468"/>
                <a:chOff x="7444203" y="4623158"/>
                <a:chExt cx="330077" cy="275126"/>
              </a:xfrm>
            </p:grpSpPr>
            <p:cxnSp>
              <p:nvCxnSpPr>
                <p:cNvPr id="158" name="Прямая соединительная линия 157"/>
                <p:cNvCxnSpPr/>
                <p:nvPr/>
              </p:nvCxnSpPr>
              <p:spPr>
                <a:xfrm>
                  <a:off x="7444203" y="4623158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Прямая соединительная линия 158"/>
                <p:cNvCxnSpPr/>
                <p:nvPr/>
              </p:nvCxnSpPr>
              <p:spPr>
                <a:xfrm flipV="1">
                  <a:off x="7610678" y="4623158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единительная линия 159"/>
                <p:cNvCxnSpPr/>
                <p:nvPr/>
              </p:nvCxnSpPr>
              <p:spPr>
                <a:xfrm>
                  <a:off x="7444203" y="4751699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Прямая соединительная линия 160"/>
                <p:cNvCxnSpPr/>
                <p:nvPr/>
              </p:nvCxnSpPr>
              <p:spPr>
                <a:xfrm flipV="1">
                  <a:off x="7610678" y="4751699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Дуга 142"/>
              <p:cNvSpPr/>
              <p:nvPr/>
            </p:nvSpPr>
            <p:spPr>
              <a:xfrm rot="8730226" flipH="1">
                <a:off x="3359241" y="1568202"/>
                <a:ext cx="1904848" cy="3422471"/>
              </a:xfrm>
              <a:prstGeom prst="arc">
                <a:avLst>
                  <a:gd name="adj1" fmla="val 15605538"/>
                  <a:gd name="adj2" fmla="val 5362854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1298304" y="2595958"/>
                <a:ext cx="419544" cy="4195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74326" y="1749271"/>
                <a:ext cx="587554" cy="50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ru-RU" sz="2000" dirty="0" smtClean="0"/>
                  <a:t>31</a:t>
                </a:r>
                <a:r>
                  <a:rPr lang="en-US" sz="2000" dirty="0" smtClean="0"/>
                  <a:t>1</a:t>
                </a:r>
                <a:endParaRPr lang="ru-RU" sz="2000" dirty="0"/>
              </a:p>
            </p:txBody>
          </p:sp>
          <p:grpSp>
            <p:nvGrpSpPr>
              <p:cNvPr id="146" name="Группа 145"/>
              <p:cNvGrpSpPr/>
              <p:nvPr/>
            </p:nvGrpSpPr>
            <p:grpSpPr>
              <a:xfrm rot="12595459">
                <a:off x="1379424" y="2710917"/>
                <a:ext cx="257303" cy="214468"/>
                <a:chOff x="7444203" y="4623158"/>
                <a:chExt cx="330077" cy="275126"/>
              </a:xfrm>
            </p:grpSpPr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7444203" y="4623158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Прямая соединительная линия 154"/>
                <p:cNvCxnSpPr/>
                <p:nvPr/>
              </p:nvCxnSpPr>
              <p:spPr>
                <a:xfrm flipV="1">
                  <a:off x="7610678" y="4623158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Прямая соединительная линия 155"/>
                <p:cNvCxnSpPr/>
                <p:nvPr/>
              </p:nvCxnSpPr>
              <p:spPr>
                <a:xfrm>
                  <a:off x="7444203" y="4751699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Прямая соединительная линия 156"/>
                <p:cNvCxnSpPr/>
                <p:nvPr/>
              </p:nvCxnSpPr>
              <p:spPr>
                <a:xfrm flipV="1">
                  <a:off x="7610678" y="4751699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TextBox 147"/>
              <p:cNvSpPr txBox="1"/>
              <p:nvPr/>
            </p:nvSpPr>
            <p:spPr>
              <a:xfrm>
                <a:off x="5325542" y="2401631"/>
                <a:ext cx="1086840" cy="93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ru-RU" sz="2000" dirty="0" smtClean="0"/>
                  <a:t>12</a:t>
                </a:r>
                <a:r>
                  <a:rPr lang="en-US" sz="2000" dirty="0" smtClean="0"/>
                  <a:t>1</a:t>
                </a:r>
                <a:endParaRPr lang="ru-RU" sz="2000" dirty="0"/>
              </a:p>
            </p:txBody>
          </p:sp>
        </p:grpSp>
      </p:grpSp>
      <p:sp>
        <p:nvSpPr>
          <p:cNvPr id="22" name="Стрелка вправо 21"/>
          <p:cNvSpPr/>
          <p:nvPr/>
        </p:nvSpPr>
        <p:spPr>
          <a:xfrm>
            <a:off x="4265221" y="2836342"/>
            <a:ext cx="678712" cy="33618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736444" y="4818683"/>
                <a:ext cx="1848583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44" y="4818683"/>
                <a:ext cx="1848583" cy="656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852411" y="5283532"/>
                <a:ext cx="1820563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11" y="5283532"/>
                <a:ext cx="1820563" cy="6576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Прямоугольник 165"/>
          <p:cNvSpPr/>
          <p:nvPr/>
        </p:nvSpPr>
        <p:spPr>
          <a:xfrm>
            <a:off x="1326107" y="587594"/>
            <a:ext cx="662351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868265" y="4818683"/>
            <a:ext cx="382089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Дуга 163"/>
          <p:cNvSpPr/>
          <p:nvPr/>
        </p:nvSpPr>
        <p:spPr>
          <a:xfrm rot="8730226" flipH="1">
            <a:off x="2225546" y="1241542"/>
            <a:ext cx="1390824" cy="2498917"/>
          </a:xfrm>
          <a:prstGeom prst="arc">
            <a:avLst>
              <a:gd name="adj1" fmla="val 15605538"/>
              <a:gd name="adj2" fmla="val 53628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7" name="Группа 166"/>
          <p:cNvGrpSpPr/>
          <p:nvPr/>
        </p:nvGrpSpPr>
        <p:grpSpPr>
          <a:xfrm rot="19760733">
            <a:off x="7967191" y="1984900"/>
            <a:ext cx="187870" cy="156594"/>
            <a:chOff x="7444203" y="4623158"/>
            <a:chExt cx="330077" cy="275126"/>
          </a:xfrm>
        </p:grpSpPr>
        <p:cxnSp>
          <p:nvCxnSpPr>
            <p:cNvPr id="168" name="Прямая соединительная линия 16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8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29505" y="587594"/>
            <a:ext cx="663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схемы активный треугольник в активную звезду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763651" y="2243904"/>
            <a:ext cx="2514805" cy="2951587"/>
            <a:chOff x="2987824" y="1094081"/>
            <a:chExt cx="3025034" cy="3550433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4500341" y="1094081"/>
              <a:ext cx="0" cy="20031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987824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4500341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Овал 41"/>
          <p:cNvSpPr/>
          <p:nvPr/>
        </p:nvSpPr>
        <p:spPr>
          <a:xfrm>
            <a:off x="1989781" y="3885923"/>
            <a:ext cx="62545" cy="625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3161268" y="4937922"/>
            <a:ext cx="117189" cy="1171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763651" y="4879327"/>
            <a:ext cx="117189" cy="1171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 rot="10800000">
            <a:off x="1955606" y="2708681"/>
            <a:ext cx="125091" cy="500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2021054" y="2958861"/>
            <a:ext cx="377416" cy="482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2" name="Прямоугольник 51"/>
          <p:cNvSpPr/>
          <p:nvPr/>
        </p:nvSpPr>
        <p:spPr>
          <a:xfrm rot="13367059">
            <a:off x="1361616" y="4259438"/>
            <a:ext cx="125091" cy="500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 rot="18971284">
            <a:off x="2551024" y="4277312"/>
            <a:ext cx="125091" cy="500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905711" y="3774965"/>
            <a:ext cx="377416" cy="482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2555428" y="3948927"/>
            <a:ext cx="360651" cy="44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659271" y="1473045"/>
            <a:ext cx="278684" cy="482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Стрелка вправо 63"/>
          <p:cNvSpPr/>
          <p:nvPr/>
        </p:nvSpPr>
        <p:spPr>
          <a:xfrm rot="13397776">
            <a:off x="3012924" y="5144901"/>
            <a:ext cx="266145" cy="1038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106004" y="5136899"/>
            <a:ext cx="80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Стрелка вправо 75"/>
          <p:cNvSpPr/>
          <p:nvPr/>
        </p:nvSpPr>
        <p:spPr>
          <a:xfrm rot="18797776">
            <a:off x="814270" y="5135647"/>
            <a:ext cx="266145" cy="1038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627027" y="5138891"/>
            <a:ext cx="278684" cy="482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535714" y="2420393"/>
            <a:ext cx="2970680" cy="297068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947342" y="4933881"/>
            <a:ext cx="62545" cy="625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3023926" y="4933882"/>
            <a:ext cx="62545" cy="625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989781" y="2389120"/>
            <a:ext cx="62545" cy="625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2112864" y="2348362"/>
            <a:ext cx="117189" cy="1171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Стрелка вправо 57"/>
          <p:cNvSpPr/>
          <p:nvPr/>
        </p:nvSpPr>
        <p:spPr>
          <a:xfrm rot="5400000">
            <a:off x="1719129" y="2250732"/>
            <a:ext cx="266145" cy="1038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68881" y="3201930"/>
            <a:ext cx="312726" cy="312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58276" y="3099168"/>
            <a:ext cx="437959" cy="375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311</a:t>
            </a:r>
            <a:endParaRPr lang="ru-RU" sz="2000" dirty="0"/>
          </a:p>
        </p:txBody>
      </p:sp>
      <p:grpSp>
        <p:nvGrpSpPr>
          <p:cNvPr id="32" name="Группа 31"/>
          <p:cNvGrpSpPr/>
          <p:nvPr/>
        </p:nvGrpSpPr>
        <p:grpSpPr>
          <a:xfrm rot="12595459">
            <a:off x="529347" y="3287620"/>
            <a:ext cx="191793" cy="159863"/>
            <a:chOff x="7444203" y="4623158"/>
            <a:chExt cx="330077" cy="275126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Овал 36"/>
          <p:cNvSpPr/>
          <p:nvPr/>
        </p:nvSpPr>
        <p:spPr>
          <a:xfrm>
            <a:off x="3198271" y="3174115"/>
            <a:ext cx="312726" cy="312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506394" y="3044380"/>
            <a:ext cx="437959" cy="375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121</a:t>
            </a:r>
            <a:endParaRPr lang="ru-RU" sz="2000" dirty="0"/>
          </a:p>
        </p:txBody>
      </p:sp>
      <p:grpSp>
        <p:nvGrpSpPr>
          <p:cNvPr id="43" name="Группа 42"/>
          <p:cNvGrpSpPr/>
          <p:nvPr/>
        </p:nvGrpSpPr>
        <p:grpSpPr>
          <a:xfrm rot="19205927">
            <a:off x="3256784" y="3235307"/>
            <a:ext cx="191793" cy="159863"/>
            <a:chOff x="7444203" y="4623158"/>
            <a:chExt cx="330077" cy="275126"/>
          </a:xfrm>
        </p:grpSpPr>
        <p:cxnSp>
          <p:nvCxnSpPr>
            <p:cNvPr id="45" name="Прямая соединительная линия 44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Овал 59"/>
          <p:cNvSpPr/>
          <p:nvPr/>
        </p:nvSpPr>
        <p:spPr>
          <a:xfrm>
            <a:off x="1833418" y="5211977"/>
            <a:ext cx="312726" cy="312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46696" y="4670829"/>
            <a:ext cx="437959" cy="37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231</a:t>
            </a:r>
            <a:endParaRPr lang="ru-RU" sz="2000" dirty="0"/>
          </a:p>
        </p:txBody>
      </p:sp>
      <p:grpSp>
        <p:nvGrpSpPr>
          <p:cNvPr id="62" name="Группа 61"/>
          <p:cNvGrpSpPr/>
          <p:nvPr/>
        </p:nvGrpSpPr>
        <p:grpSpPr>
          <a:xfrm rot="5400000">
            <a:off x="1893885" y="5297667"/>
            <a:ext cx="191793" cy="159863"/>
            <a:chOff x="7444203" y="4623158"/>
            <a:chExt cx="330077" cy="275126"/>
          </a:xfrm>
        </p:grpSpPr>
        <p:cxnSp>
          <p:nvCxnSpPr>
            <p:cNvPr id="63" name="Прямая соединительная линия 6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273769" y="1309210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69" y="1309210"/>
                <a:ext cx="2376420" cy="6576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66924" y="1935606"/>
                <a:ext cx="2381742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24" y="1935606"/>
                <a:ext cx="2381742" cy="6576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607593" y="1297407"/>
                <a:ext cx="2381742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593" y="1297407"/>
                <a:ext cx="2381742" cy="6576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Прямоугольник 71"/>
          <p:cNvSpPr/>
          <p:nvPr/>
        </p:nvSpPr>
        <p:spPr>
          <a:xfrm rot="16200000">
            <a:off x="6648969" y="-1052330"/>
            <a:ext cx="47374" cy="46333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4699873" y="3224748"/>
            <a:ext cx="3112511" cy="3049131"/>
            <a:chOff x="3449576" y="2807167"/>
            <a:chExt cx="3504735" cy="3433368"/>
          </a:xfrm>
        </p:grpSpPr>
        <p:cxnSp>
          <p:nvCxnSpPr>
            <p:cNvPr id="74" name="Прямая соединительная линия 73"/>
            <p:cNvCxnSpPr/>
            <p:nvPr/>
          </p:nvCxnSpPr>
          <p:spPr>
            <a:xfrm flipV="1">
              <a:off x="3474955" y="5010199"/>
              <a:ext cx="1169053" cy="12271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Прямоугольник 74"/>
            <p:cNvSpPr/>
            <p:nvPr/>
          </p:nvSpPr>
          <p:spPr>
            <a:xfrm rot="13367059">
              <a:off x="4042583" y="5263902"/>
              <a:ext cx="155589" cy="622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4644008" y="3304410"/>
              <a:ext cx="51074" cy="17087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4644008" y="3282940"/>
              <a:ext cx="1728192" cy="17302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4644008" y="5013176"/>
              <a:ext cx="19345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Прямоугольник 120"/>
            <p:cNvSpPr/>
            <p:nvPr/>
          </p:nvSpPr>
          <p:spPr>
            <a:xfrm rot="10952588">
              <a:off x="4617287" y="3714389"/>
              <a:ext cx="155589" cy="622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 rot="5400000">
              <a:off x="5597470" y="4699022"/>
              <a:ext cx="155589" cy="622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07703" y="3052108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ru-RU" sz="1400" dirty="0" smtClean="0"/>
                <a:t>121</a:t>
              </a:r>
              <a:endParaRPr lang="ru-RU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048227" y="3952894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ru-RU" sz="1400" dirty="0" smtClean="0"/>
                <a:t>121</a:t>
              </a:r>
              <a:endParaRPr lang="ru-RU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202431" y="3809592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ru-RU" sz="1050" dirty="0" smtClean="0"/>
                <a:t>1</a:t>
              </a:r>
              <a:endParaRPr lang="ru-RU" sz="105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234778" y="5394633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ru-RU" sz="1050" dirty="0" smtClean="0"/>
                <a:t>3</a:t>
              </a:r>
              <a:endParaRPr lang="ru-RU" sz="105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92502" y="4480422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ru-RU" sz="1050" dirty="0" smtClean="0"/>
                <a:t>2</a:t>
              </a:r>
              <a:endParaRPr lang="ru-RU" sz="1050" dirty="0"/>
            </a:p>
          </p:txBody>
        </p:sp>
        <p:sp>
          <p:nvSpPr>
            <p:cNvPr id="24" name="Дуга 23"/>
            <p:cNvSpPr/>
            <p:nvPr/>
          </p:nvSpPr>
          <p:spPr>
            <a:xfrm>
              <a:off x="4330456" y="2947791"/>
              <a:ext cx="2485801" cy="2627288"/>
            </a:xfrm>
            <a:prstGeom prst="arc">
              <a:avLst>
                <a:gd name="adj1" fmla="val 13672841"/>
                <a:gd name="adj2" fmla="val 214569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1" name="Группа 130"/>
            <p:cNvGrpSpPr/>
            <p:nvPr/>
          </p:nvGrpSpPr>
          <p:grpSpPr>
            <a:xfrm rot="2272331">
              <a:off x="6641585" y="3885650"/>
              <a:ext cx="312726" cy="312726"/>
              <a:chOff x="5058853" y="2417128"/>
              <a:chExt cx="312726" cy="312726"/>
            </a:xfrm>
          </p:grpSpPr>
          <p:sp>
            <p:nvSpPr>
              <p:cNvPr id="132" name="Овал 131"/>
              <p:cNvSpPr/>
              <p:nvPr/>
            </p:nvSpPr>
            <p:spPr>
              <a:xfrm>
                <a:off x="5058853" y="2417128"/>
                <a:ext cx="312726" cy="3127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33" name="Группа 132"/>
              <p:cNvGrpSpPr/>
              <p:nvPr/>
            </p:nvGrpSpPr>
            <p:grpSpPr>
              <a:xfrm rot="19205927">
                <a:off x="5117366" y="2478320"/>
                <a:ext cx="191793" cy="159863"/>
                <a:chOff x="7444203" y="4623158"/>
                <a:chExt cx="330077" cy="275126"/>
              </a:xfrm>
            </p:grpSpPr>
            <p:cxnSp>
              <p:nvCxnSpPr>
                <p:cNvPr id="134" name="Прямая соединительная линия 133"/>
                <p:cNvCxnSpPr/>
                <p:nvPr/>
              </p:nvCxnSpPr>
              <p:spPr>
                <a:xfrm>
                  <a:off x="7444203" y="4623158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Прямая соединительная линия 134"/>
                <p:cNvCxnSpPr/>
                <p:nvPr/>
              </p:nvCxnSpPr>
              <p:spPr>
                <a:xfrm flipV="1">
                  <a:off x="7610678" y="4623158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Прямая соединительная линия 135"/>
                <p:cNvCxnSpPr/>
                <p:nvPr/>
              </p:nvCxnSpPr>
              <p:spPr>
                <a:xfrm>
                  <a:off x="7444203" y="4751699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Прямая соединительная линия 136"/>
                <p:cNvCxnSpPr/>
                <p:nvPr/>
              </p:nvCxnSpPr>
              <p:spPr>
                <a:xfrm flipV="1">
                  <a:off x="7610678" y="4751699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Группа 22"/>
            <p:cNvGrpSpPr/>
            <p:nvPr/>
          </p:nvGrpSpPr>
          <p:grpSpPr>
            <a:xfrm rot="17399949">
              <a:off x="5452994" y="2807167"/>
              <a:ext cx="312726" cy="312726"/>
              <a:chOff x="5058853" y="2417128"/>
              <a:chExt cx="312726" cy="312726"/>
            </a:xfrm>
          </p:grpSpPr>
          <p:sp>
            <p:nvSpPr>
              <p:cNvPr id="125" name="Овал 124"/>
              <p:cNvSpPr/>
              <p:nvPr/>
            </p:nvSpPr>
            <p:spPr>
              <a:xfrm>
                <a:off x="5058853" y="2417128"/>
                <a:ext cx="312726" cy="3127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26" name="Группа 125"/>
              <p:cNvGrpSpPr/>
              <p:nvPr/>
            </p:nvGrpSpPr>
            <p:grpSpPr>
              <a:xfrm rot="19205927">
                <a:off x="5117366" y="2478320"/>
                <a:ext cx="191793" cy="159863"/>
                <a:chOff x="7444203" y="4623158"/>
                <a:chExt cx="330077" cy="275126"/>
              </a:xfrm>
            </p:grpSpPr>
            <p:cxnSp>
              <p:nvCxnSpPr>
                <p:cNvPr id="127" name="Прямая соединительная линия 126"/>
                <p:cNvCxnSpPr/>
                <p:nvPr/>
              </p:nvCxnSpPr>
              <p:spPr>
                <a:xfrm>
                  <a:off x="7444203" y="4623158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>
                <a:xfrm flipV="1">
                  <a:off x="7610678" y="4623158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>
                <a:xfrm>
                  <a:off x="7444203" y="4751699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>
                <a:xfrm flipV="1">
                  <a:off x="7610678" y="4751699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3" name="Овал 142"/>
            <p:cNvSpPr/>
            <p:nvPr/>
          </p:nvSpPr>
          <p:spPr>
            <a:xfrm>
              <a:off x="4669545" y="3273137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612735" y="4978926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3449576" y="6177990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6547253" y="4975751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6337729" y="3241865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1009887" y="587594"/>
            <a:ext cx="675367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3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29505" y="621193"/>
            <a:ext cx="663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схемы активный треугольник в активную звезду</a:t>
            </a:r>
            <a:endParaRPr lang="ru-RU" dirty="0"/>
          </a:p>
        </p:txBody>
      </p:sp>
      <p:cxnSp>
        <p:nvCxnSpPr>
          <p:cNvPr id="6" name="Прямая соединительная линия 5"/>
          <p:cNvCxnSpPr>
            <a:endCxn id="42" idx="0"/>
          </p:cNvCxnSpPr>
          <p:nvPr/>
        </p:nvCxnSpPr>
        <p:spPr>
          <a:xfrm flipH="1">
            <a:off x="1015027" y="1369614"/>
            <a:ext cx="13807" cy="31812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 rot="10800000">
            <a:off x="926860" y="3624464"/>
            <a:ext cx="194904" cy="77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121765" y="3821443"/>
            <a:ext cx="472845" cy="604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8645" y="1034916"/>
            <a:ext cx="377156" cy="604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80109" y="1595876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171884" y="1532371"/>
            <a:ext cx="182593" cy="1825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Стрелка вправо 57"/>
          <p:cNvSpPr/>
          <p:nvPr/>
        </p:nvSpPr>
        <p:spPr>
          <a:xfrm rot="5400000">
            <a:off x="525027" y="1384808"/>
            <a:ext cx="414683" cy="161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rot="5400000" flipH="1">
            <a:off x="1039708" y="4587016"/>
            <a:ext cx="372846" cy="413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10800000" flipH="1">
            <a:off x="652293" y="4587016"/>
            <a:ext cx="372847" cy="413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966301" y="4550913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779460" y="2818309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/>
          <p:nvPr/>
        </p:nvCxnSpPr>
        <p:spPr>
          <a:xfrm rot="10800000">
            <a:off x="1024075" y="2825120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771396" y="2081559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/>
          <p:nvPr/>
        </p:nvCxnSpPr>
        <p:spPr>
          <a:xfrm rot="10800000" flipV="1">
            <a:off x="1021931" y="2088370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17782" y="2934292"/>
                <a:ext cx="1956168" cy="425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82" y="2934292"/>
                <a:ext cx="1956168" cy="425700"/>
              </a:xfrm>
              <a:prstGeom prst="rect">
                <a:avLst/>
              </a:prstGeom>
              <a:blipFill rotWithShape="1">
                <a:blip r:embed="rId3"/>
                <a:stretch>
                  <a:fillRect r="-24922" b="-2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54477" y="2112338"/>
                <a:ext cx="1942351" cy="425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121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121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77" y="2112338"/>
                <a:ext cx="1942351" cy="425700"/>
              </a:xfrm>
              <a:prstGeom prst="rect">
                <a:avLst/>
              </a:prstGeom>
              <a:blipFill rotWithShape="1">
                <a:blip r:embed="rId4"/>
                <a:stretch>
                  <a:fillRect r="-24451" b="-23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228185" y="1258369"/>
            <a:ext cx="7562" cy="2101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644007" y="3359992"/>
            <a:ext cx="1584176" cy="1731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228183" y="3359992"/>
            <a:ext cx="1584176" cy="1731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984553" y="1534942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/>
          <p:nvPr/>
        </p:nvCxnSpPr>
        <p:spPr>
          <a:xfrm rot="10800000" flipV="1">
            <a:off x="6235088" y="1541753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 rot="10800000">
            <a:off x="6134514" y="2220848"/>
            <a:ext cx="194904" cy="77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6300192" y="2308186"/>
            <a:ext cx="472845" cy="604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33" name="Овал 32"/>
          <p:cNvSpPr/>
          <p:nvPr/>
        </p:nvSpPr>
        <p:spPr>
          <a:xfrm>
            <a:off x="6187021" y="1346622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6378796" y="1283117"/>
            <a:ext cx="182593" cy="1825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 rot="13311479">
            <a:off x="5554404" y="3579116"/>
            <a:ext cx="194904" cy="77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 rot="8288521" flipV="1">
            <a:off x="6705336" y="3624463"/>
            <a:ext cx="194904" cy="77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 rot="13232693">
            <a:off x="4806731" y="4373226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/>
          <p:nvPr/>
        </p:nvCxnSpPr>
        <p:spPr>
          <a:xfrm rot="2432693" flipV="1">
            <a:off x="5057266" y="4380037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 rot="8367307" flipH="1">
            <a:off x="7085472" y="4337413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/>
          <p:nvPr/>
        </p:nvCxnSpPr>
        <p:spPr>
          <a:xfrm rot="19167307" flipH="1" flipV="1">
            <a:off x="7336007" y="4344224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03527" y="3216500"/>
            <a:ext cx="649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745290" y="3183275"/>
            <a:ext cx="649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555359" y="1476616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Е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579480" y="367009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Е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68265" y="3671312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Е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57" name="Овал 56"/>
          <p:cNvSpPr/>
          <p:nvPr/>
        </p:nvSpPr>
        <p:spPr>
          <a:xfrm>
            <a:off x="4741258" y="4882569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488183" y="4790501"/>
            <a:ext cx="182593" cy="1825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7590772" y="4862907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7688224" y="4680216"/>
            <a:ext cx="182593" cy="1825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6179457" y="3318062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1520" y="5373216"/>
                <a:ext cx="830849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den>
                          </m:f>
                          <m:r>
                            <a:rPr lang="ru-RU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r>
                            <a:rPr lang="ru-RU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73216"/>
                <a:ext cx="8308493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7678" y="6069965"/>
                <a:ext cx="341086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8" y="6069965"/>
                <a:ext cx="3410869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283968" y="6087899"/>
                <a:ext cx="340554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6087899"/>
                <a:ext cx="3405548" cy="7146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 rot="5400000">
            <a:off x="183954" y="5707698"/>
            <a:ext cx="276828" cy="457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 rot="5400000">
            <a:off x="4194701" y="6422382"/>
            <a:ext cx="276828" cy="457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 rot="5400000">
            <a:off x="207973" y="6404448"/>
            <a:ext cx="276828" cy="457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1121765" y="587594"/>
            <a:ext cx="664180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Загнутый угол 97"/>
          <p:cNvSpPr/>
          <p:nvPr/>
        </p:nvSpPr>
        <p:spPr>
          <a:xfrm>
            <a:off x="454446" y="5733256"/>
            <a:ext cx="7839021" cy="732219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26107" y="587594"/>
            <a:ext cx="6294789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/>
          <p:cNvSpPr txBox="1"/>
          <p:nvPr/>
        </p:nvSpPr>
        <p:spPr>
          <a:xfrm>
            <a:off x="7655939" y="2852936"/>
            <a:ext cx="371756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823" y="598222"/>
            <a:ext cx="622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пассивной звезды в пассивный треугольник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5651431" y="3717069"/>
            <a:ext cx="158351" cy="1583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192290" y="1279024"/>
            <a:ext cx="0" cy="24372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5723439" y="3903503"/>
            <a:ext cx="142110" cy="18794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8517249" y="3875989"/>
            <a:ext cx="96788" cy="20284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Равнобедренный треугольник 2"/>
          <p:cNvSpPr/>
          <p:nvPr/>
        </p:nvSpPr>
        <p:spPr>
          <a:xfrm>
            <a:off x="5868144" y="1499279"/>
            <a:ext cx="2659728" cy="2398973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7163081" y="1463015"/>
            <a:ext cx="72526" cy="72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7315743" y="1431334"/>
            <a:ext cx="135888" cy="1358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8531233" y="3875420"/>
            <a:ext cx="72526" cy="72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8605108" y="3731404"/>
            <a:ext cx="135888" cy="1358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5866937" y="3874903"/>
            <a:ext cx="72526" cy="72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 rot="1791592">
            <a:off x="6451692" y="2432857"/>
            <a:ext cx="145051" cy="58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5702370" y="2147228"/>
            <a:ext cx="525125" cy="55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sp>
        <p:nvSpPr>
          <p:cNvPr id="63" name="Прямоугольник 62"/>
          <p:cNvSpPr/>
          <p:nvPr/>
        </p:nvSpPr>
        <p:spPr>
          <a:xfrm rot="19808408" flipH="1">
            <a:off x="7874471" y="2504865"/>
            <a:ext cx="145051" cy="58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 rot="5400000">
            <a:off x="7089004" y="3593320"/>
            <a:ext cx="145051" cy="58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6900518" y="3803412"/>
            <a:ext cx="525125" cy="55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7955687" y="2108319"/>
            <a:ext cx="83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12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0" name="Стрелка вправо 69"/>
          <p:cNvSpPr/>
          <p:nvPr/>
        </p:nvSpPr>
        <p:spPr>
          <a:xfrm rot="5400000">
            <a:off x="6949772" y="1074826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6660232" y="822340"/>
            <a:ext cx="311273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Стрелка вправо 71"/>
          <p:cNvSpPr/>
          <p:nvPr/>
        </p:nvSpPr>
        <p:spPr>
          <a:xfrm rot="14139456">
            <a:off x="8569935" y="4221428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 вправо 72"/>
          <p:cNvSpPr/>
          <p:nvPr/>
        </p:nvSpPr>
        <p:spPr>
          <a:xfrm rot="7710345" flipH="1">
            <a:off x="5496984" y="4175101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5796136" y="3861048"/>
            <a:ext cx="311273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00793" y="3861048"/>
            <a:ext cx="311273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Стрелка вправо 77"/>
          <p:cNvSpPr/>
          <p:nvPr/>
        </p:nvSpPr>
        <p:spPr>
          <a:xfrm rot="10800000">
            <a:off x="6873723" y="3607530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7162440" y="3155340"/>
            <a:ext cx="433207" cy="604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Стрелка вправо 79"/>
          <p:cNvSpPr/>
          <p:nvPr/>
        </p:nvSpPr>
        <p:spPr>
          <a:xfrm rot="3684683">
            <a:off x="7530657" y="2767059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трелка вправо 81"/>
          <p:cNvSpPr/>
          <p:nvPr/>
        </p:nvSpPr>
        <p:spPr>
          <a:xfrm rot="6945355" flipH="1">
            <a:off x="6554509" y="2756215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TextBox 82"/>
          <p:cNvSpPr txBox="1"/>
          <p:nvPr/>
        </p:nvSpPr>
        <p:spPr>
          <a:xfrm>
            <a:off x="6371511" y="2852936"/>
            <a:ext cx="371756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1369823" y="1128333"/>
            <a:ext cx="2463272" cy="2891103"/>
            <a:chOff x="2987824" y="1094081"/>
            <a:chExt cx="3025034" cy="3550433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4500341" y="1094081"/>
              <a:ext cx="0" cy="20031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2987824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4500341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Овал 46"/>
          <p:cNvSpPr/>
          <p:nvPr/>
        </p:nvSpPr>
        <p:spPr>
          <a:xfrm>
            <a:off x="2560822" y="1209940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2728537" y="1219205"/>
            <a:ext cx="152279" cy="1522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2553786" y="2762945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3710863" y="3889829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836649" y="3756501"/>
            <a:ext cx="152279" cy="1522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1410572" y="3896609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1205095" y="3767386"/>
            <a:ext cx="152279" cy="1522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 rot="10800000">
            <a:off x="2527793" y="1732278"/>
            <a:ext cx="162546" cy="65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913340" y="1579245"/>
            <a:ext cx="490426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8" name="Прямоугольник 57"/>
          <p:cNvSpPr/>
          <p:nvPr/>
        </p:nvSpPr>
        <p:spPr>
          <a:xfrm rot="13367059">
            <a:off x="1796817" y="3171664"/>
            <a:ext cx="162546" cy="65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rot="18971284">
            <a:off x="3155030" y="3110930"/>
            <a:ext cx="162546" cy="65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157991" y="2810449"/>
            <a:ext cx="490426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3338817" y="2776474"/>
            <a:ext cx="468640" cy="58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76" name="Стрелка вправо 75"/>
          <p:cNvSpPr/>
          <p:nvPr/>
        </p:nvSpPr>
        <p:spPr>
          <a:xfrm rot="5400000">
            <a:off x="2272123" y="1108629"/>
            <a:ext cx="345837" cy="134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1907704" y="785341"/>
            <a:ext cx="362130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Стрелка вправо 83"/>
          <p:cNvSpPr/>
          <p:nvPr/>
        </p:nvSpPr>
        <p:spPr>
          <a:xfrm rot="13397776">
            <a:off x="3769271" y="4148598"/>
            <a:ext cx="345837" cy="134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4140420" y="3529807"/>
            <a:ext cx="362130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Стрелка вправо 85"/>
          <p:cNvSpPr/>
          <p:nvPr/>
        </p:nvSpPr>
        <p:spPr>
          <a:xfrm rot="18797776">
            <a:off x="1053375" y="4148420"/>
            <a:ext cx="345837" cy="134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/>
          <p:cNvSpPr txBox="1"/>
          <p:nvPr/>
        </p:nvSpPr>
        <p:spPr>
          <a:xfrm>
            <a:off x="689390" y="3562271"/>
            <a:ext cx="362130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69445" y="4725144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5" y="4725144"/>
                <a:ext cx="2376420" cy="6576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229490" y="4725144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4725144"/>
                <a:ext cx="2376420" cy="6576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917047" y="4725144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047" y="4725144"/>
                <a:ext cx="2376420" cy="6576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70455" y="4427820"/>
            <a:ext cx="673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результате преобразования треугольника в звезду мы получили: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861607" y="5363924"/>
                <a:ext cx="610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Решение системы уравнений по отношению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ru-RU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07" y="5363924"/>
                <a:ext cx="61044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98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54446" y="5752516"/>
                <a:ext cx="2426370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6" y="5752516"/>
                <a:ext cx="2426370" cy="656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072136" y="5752516"/>
                <a:ext cx="2498697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136" y="5752516"/>
                <a:ext cx="2498697" cy="6576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730606" y="5753927"/>
                <a:ext cx="2504019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06" y="5753927"/>
                <a:ext cx="2504019" cy="6562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1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70" grpId="0" animBg="1"/>
      <p:bldP spid="71" grpId="0"/>
      <p:bldP spid="72" grpId="0" animBg="1"/>
      <p:bldP spid="73" grpId="0" animBg="1"/>
      <p:bldP spid="74" grpId="0"/>
      <p:bldP spid="75" grpId="0"/>
      <p:bldP spid="78" grpId="0" animBg="1"/>
      <p:bldP spid="79" grpId="0"/>
      <p:bldP spid="80" grpId="0" animBg="1"/>
      <p:bldP spid="82" grpId="0" animBg="1"/>
      <p:bldP spid="83" grpId="0"/>
      <p:bldP spid="76" grpId="0" animBg="1"/>
      <p:bldP spid="77" grpId="0"/>
      <p:bldP spid="84" grpId="0" animBg="1"/>
      <p:bldP spid="85" grpId="0"/>
      <p:bldP spid="86" grpId="0" animBg="1"/>
      <p:bldP spid="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Дуга 80"/>
          <p:cNvSpPr/>
          <p:nvPr/>
        </p:nvSpPr>
        <p:spPr>
          <a:xfrm rot="8072675">
            <a:off x="2574762" y="3860051"/>
            <a:ext cx="1670446" cy="2599464"/>
          </a:xfrm>
          <a:prstGeom prst="arc">
            <a:avLst>
              <a:gd name="adj1" fmla="val 15704124"/>
              <a:gd name="adj2" fmla="val 60098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Дуга 79"/>
          <p:cNvSpPr/>
          <p:nvPr/>
        </p:nvSpPr>
        <p:spPr>
          <a:xfrm rot="13219087">
            <a:off x="833259" y="3659332"/>
            <a:ext cx="1670446" cy="2576012"/>
          </a:xfrm>
          <a:prstGeom prst="arc">
            <a:avLst>
              <a:gd name="adj1" fmla="val 16200000"/>
              <a:gd name="adj2" fmla="val 598846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/>
          <p:cNvSpPr/>
          <p:nvPr/>
        </p:nvSpPr>
        <p:spPr>
          <a:xfrm>
            <a:off x="1855242" y="1548624"/>
            <a:ext cx="1670446" cy="2576012"/>
          </a:xfrm>
          <a:prstGeom prst="arc">
            <a:avLst>
              <a:gd name="adj1" fmla="val 16200000"/>
              <a:gd name="adj2" fmla="val 535033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476554" y="1244886"/>
            <a:ext cx="4328003" cy="5079707"/>
            <a:chOff x="2987824" y="1094081"/>
            <a:chExt cx="3025034" cy="3550433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4500341" y="1094081"/>
              <a:ext cx="0" cy="20031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987824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4500341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Овал 41"/>
          <p:cNvSpPr/>
          <p:nvPr/>
        </p:nvSpPr>
        <p:spPr>
          <a:xfrm>
            <a:off x="2586735" y="407081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602875" y="5881315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476554" y="5780473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 rot="10800000">
            <a:off x="2527920" y="303996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2640555" y="3070099"/>
            <a:ext cx="649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2" name="Прямоугольник 51"/>
          <p:cNvSpPr/>
          <p:nvPr/>
        </p:nvSpPr>
        <p:spPr>
          <a:xfrm rot="13367059">
            <a:off x="1904502" y="430002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 rot="18971284">
            <a:off x="3076825" y="423112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65385" y="3904200"/>
            <a:ext cx="649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3084404" y="3934979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815663" y="870164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Стрелка вправо 63"/>
          <p:cNvSpPr/>
          <p:nvPr/>
        </p:nvSpPr>
        <p:spPr>
          <a:xfrm rot="13397776">
            <a:off x="4347573" y="6237528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4064456" y="6034602"/>
            <a:ext cx="1076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Стрелка вправо 75"/>
          <p:cNvSpPr/>
          <p:nvPr/>
        </p:nvSpPr>
        <p:spPr>
          <a:xfrm rot="18797776">
            <a:off x="563669" y="6221602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900329" y="6019078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92688" y="587436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366508" y="587436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2586735" y="1494804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2798561" y="1424659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331010" y="621193"/>
            <a:ext cx="718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Преобразование </a:t>
            </a:r>
            <a:r>
              <a:rPr lang="ru-RU" dirty="0"/>
              <a:t>схемы </a:t>
            </a:r>
            <a:r>
              <a:rPr lang="ru-RU" dirty="0" smtClean="0"/>
              <a:t>активная звезда в активный треугольник </a:t>
            </a:r>
            <a:endParaRPr lang="ru-RU" dirty="0"/>
          </a:p>
        </p:txBody>
      </p:sp>
      <p:sp>
        <p:nvSpPr>
          <p:cNvPr id="58" name="Стрелка вправо 57"/>
          <p:cNvSpPr/>
          <p:nvPr/>
        </p:nvSpPr>
        <p:spPr>
          <a:xfrm rot="5400000">
            <a:off x="2120941" y="1256637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96658" y="434164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-35511" y="4491197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grpSp>
        <p:nvGrpSpPr>
          <p:cNvPr id="32" name="Группа 31"/>
          <p:cNvGrpSpPr/>
          <p:nvPr/>
        </p:nvGrpSpPr>
        <p:grpSpPr>
          <a:xfrm rot="12595459">
            <a:off x="700721" y="4489121"/>
            <a:ext cx="330077" cy="275126"/>
            <a:chOff x="7444203" y="4623158"/>
            <a:chExt cx="330077" cy="275126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Овал 36"/>
          <p:cNvSpPr/>
          <p:nvPr/>
        </p:nvSpPr>
        <p:spPr>
          <a:xfrm>
            <a:off x="3201034" y="2506825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731317" y="228355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grpSp>
        <p:nvGrpSpPr>
          <p:cNvPr id="43" name="Группа 42"/>
          <p:cNvGrpSpPr/>
          <p:nvPr/>
        </p:nvGrpSpPr>
        <p:grpSpPr>
          <a:xfrm>
            <a:off x="3301733" y="2612137"/>
            <a:ext cx="330077" cy="275126"/>
            <a:chOff x="7444203" y="4623158"/>
            <a:chExt cx="330077" cy="275126"/>
          </a:xfrm>
        </p:grpSpPr>
        <p:cxnSp>
          <p:nvCxnSpPr>
            <p:cNvPr id="45" name="Прямая соединительная линия 44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Овал 59"/>
          <p:cNvSpPr/>
          <p:nvPr/>
        </p:nvSpPr>
        <p:spPr>
          <a:xfrm>
            <a:off x="2640556" y="5511372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2318071" y="580368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grpSp>
        <p:nvGrpSpPr>
          <p:cNvPr id="62" name="Группа 61"/>
          <p:cNvGrpSpPr/>
          <p:nvPr/>
        </p:nvGrpSpPr>
        <p:grpSpPr>
          <a:xfrm rot="8022977">
            <a:off x="2744619" y="5658845"/>
            <a:ext cx="330077" cy="275126"/>
            <a:chOff x="7444203" y="4623158"/>
            <a:chExt cx="330077" cy="275126"/>
          </a:xfrm>
        </p:grpSpPr>
        <p:cxnSp>
          <p:nvCxnSpPr>
            <p:cNvPr id="63" name="Прямая соединительная линия 6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Овал 68"/>
          <p:cNvSpPr/>
          <p:nvPr/>
        </p:nvSpPr>
        <p:spPr>
          <a:xfrm>
            <a:off x="2361198" y="2084927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2690465" y="246852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 rot="10800000" flipV="1">
            <a:off x="2636644" y="2092450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 rot="13324791">
            <a:off x="1010216" y="5209582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1318786" y="556704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 smtClean="0"/>
              <a:t>3</a:t>
            </a:r>
            <a:endParaRPr lang="ru-RU" sz="2000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 rot="2524791" flipV="1">
            <a:off x="1285662" y="5217105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 rot="7924791">
            <a:off x="3661943" y="513129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 стрелкой 77"/>
          <p:cNvCxnSpPr/>
          <p:nvPr/>
        </p:nvCxnSpPr>
        <p:spPr>
          <a:xfrm rot="18724791" flipV="1">
            <a:off x="3937389" y="5138821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70136" y="5499201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153282" y="6033112"/>
            <a:ext cx="70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136281" y="6023067"/>
            <a:ext cx="310333" cy="53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7" name="Группа 126"/>
          <p:cNvGrpSpPr/>
          <p:nvPr/>
        </p:nvGrpSpPr>
        <p:grpSpPr>
          <a:xfrm>
            <a:off x="5868144" y="2852148"/>
            <a:ext cx="2800396" cy="3286779"/>
            <a:chOff x="2987824" y="1094081"/>
            <a:chExt cx="3025034" cy="3550433"/>
          </a:xfrm>
        </p:grpSpPr>
        <p:cxnSp>
          <p:nvCxnSpPr>
            <p:cNvPr id="128" name="Прямая соединительная линия 127"/>
            <p:cNvCxnSpPr/>
            <p:nvPr/>
          </p:nvCxnSpPr>
          <p:spPr>
            <a:xfrm>
              <a:off x="4500341" y="1094081"/>
              <a:ext cx="0" cy="20031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flipH="1">
              <a:off x="2987824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>
              <a:off x="4500341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Овал 130"/>
          <p:cNvSpPr/>
          <p:nvPr/>
        </p:nvSpPr>
        <p:spPr>
          <a:xfrm>
            <a:off x="7233518" y="4680640"/>
            <a:ext cx="69648" cy="696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/>
          <p:cNvSpPr/>
          <p:nvPr/>
        </p:nvSpPr>
        <p:spPr>
          <a:xfrm>
            <a:off x="8538043" y="5806719"/>
            <a:ext cx="175885" cy="1758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3" name="Овал 132"/>
          <p:cNvSpPr/>
          <p:nvPr/>
        </p:nvSpPr>
        <p:spPr>
          <a:xfrm>
            <a:off x="5868144" y="5750038"/>
            <a:ext cx="167318" cy="1673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34" name="Прямоугольник 133"/>
          <p:cNvSpPr/>
          <p:nvPr/>
        </p:nvSpPr>
        <p:spPr>
          <a:xfrm rot="10800000">
            <a:off x="7195462" y="4013639"/>
            <a:ext cx="139296" cy="5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/>
          <p:cNvSpPr txBox="1"/>
          <p:nvPr/>
        </p:nvSpPr>
        <p:spPr>
          <a:xfrm>
            <a:off x="6636725" y="3918834"/>
            <a:ext cx="420277" cy="53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136" name="Прямоугольник 135"/>
          <p:cNvSpPr/>
          <p:nvPr/>
        </p:nvSpPr>
        <p:spPr>
          <a:xfrm rot="13367059">
            <a:off x="6792085" y="4828947"/>
            <a:ext cx="139296" cy="5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 rot="18971284">
            <a:off x="7550626" y="4784365"/>
            <a:ext cx="139296" cy="5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6785997" y="4946482"/>
            <a:ext cx="420277" cy="53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20274" y="4486749"/>
            <a:ext cx="401607" cy="497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734603" y="2609687"/>
            <a:ext cx="310333" cy="53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Стрелка вправо 140"/>
          <p:cNvSpPr/>
          <p:nvPr/>
        </p:nvSpPr>
        <p:spPr>
          <a:xfrm rot="13397776">
            <a:off x="8372853" y="6082592"/>
            <a:ext cx="296369" cy="1156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Стрелка вправо 141"/>
          <p:cNvSpPr/>
          <p:nvPr/>
        </p:nvSpPr>
        <p:spPr>
          <a:xfrm rot="18797776">
            <a:off x="5924511" y="6072287"/>
            <a:ext cx="296369" cy="1156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6072696" y="5847608"/>
            <a:ext cx="69648" cy="696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8385104" y="5847609"/>
            <a:ext cx="69648" cy="696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7233518" y="3013855"/>
            <a:ext cx="69648" cy="696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7370578" y="2838159"/>
            <a:ext cx="181395" cy="18139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7" name="Стрелка вправо 146"/>
          <p:cNvSpPr/>
          <p:nvPr/>
        </p:nvSpPr>
        <p:spPr>
          <a:xfrm rot="5400000">
            <a:off x="6932130" y="2859751"/>
            <a:ext cx="296369" cy="1156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Овал 147"/>
          <p:cNvSpPr/>
          <p:nvPr/>
        </p:nvSpPr>
        <p:spPr>
          <a:xfrm>
            <a:off x="7090990" y="3147376"/>
            <a:ext cx="348240" cy="34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9" name="Прямая со стрелкой 148"/>
          <p:cNvCxnSpPr/>
          <p:nvPr/>
        </p:nvCxnSpPr>
        <p:spPr>
          <a:xfrm rot="10800000" flipV="1">
            <a:off x="7269215" y="3152244"/>
            <a:ext cx="0" cy="34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Овал 149"/>
          <p:cNvSpPr/>
          <p:nvPr/>
        </p:nvSpPr>
        <p:spPr>
          <a:xfrm rot="13324791">
            <a:off x="6213445" y="5417469"/>
            <a:ext cx="348240" cy="34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TextBox 150"/>
          <p:cNvSpPr txBox="1"/>
          <p:nvPr/>
        </p:nvSpPr>
        <p:spPr>
          <a:xfrm>
            <a:off x="6404504" y="5540936"/>
            <a:ext cx="433761" cy="41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30</a:t>
            </a:r>
            <a:endParaRPr lang="ru-RU" sz="2000" dirty="0"/>
          </a:p>
        </p:txBody>
      </p:sp>
      <p:cxnSp>
        <p:nvCxnSpPr>
          <p:cNvPr id="152" name="Прямая со стрелкой 151"/>
          <p:cNvCxnSpPr/>
          <p:nvPr/>
        </p:nvCxnSpPr>
        <p:spPr>
          <a:xfrm rot="2524791" flipV="1">
            <a:off x="6391670" y="5422336"/>
            <a:ext cx="0" cy="34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Овал 152"/>
          <p:cNvSpPr/>
          <p:nvPr/>
        </p:nvSpPr>
        <p:spPr>
          <a:xfrm rot="7924791">
            <a:off x="7929222" y="5366816"/>
            <a:ext cx="348240" cy="34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4" name="Прямая со стрелкой 153"/>
          <p:cNvCxnSpPr/>
          <p:nvPr/>
        </p:nvCxnSpPr>
        <p:spPr>
          <a:xfrm rot="18724791" flipV="1">
            <a:off x="8107447" y="5371683"/>
            <a:ext cx="0" cy="34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516338" y="5477464"/>
            <a:ext cx="433761" cy="41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20</a:t>
            </a:r>
            <a:endParaRPr lang="ru-RU" sz="2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432306" y="3020024"/>
            <a:ext cx="433761" cy="41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10</a:t>
            </a:r>
            <a:endParaRPr lang="ru-RU" sz="2000" dirty="0"/>
          </a:p>
        </p:txBody>
      </p:sp>
      <p:sp>
        <p:nvSpPr>
          <p:cNvPr id="160" name="Загнутый угол 159"/>
          <p:cNvSpPr/>
          <p:nvPr/>
        </p:nvSpPr>
        <p:spPr>
          <a:xfrm>
            <a:off x="4288224" y="2150628"/>
            <a:ext cx="2034204" cy="1672266"/>
          </a:xfrm>
          <a:prstGeom prst="foldedCorner">
            <a:avLst>
              <a:gd name="adj" fmla="val 990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4334783" y="2428364"/>
                <a:ext cx="18024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83" y="2428364"/>
                <a:ext cx="180241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4326374" y="2781902"/>
                <a:ext cx="182370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74" y="2781902"/>
                <a:ext cx="1823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4318710" y="3160621"/>
                <a:ext cx="182370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710" y="3160621"/>
                <a:ext cx="1823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4286991" y="1280478"/>
            <a:ext cx="485701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1.Превращение источника тока</a:t>
            </a:r>
          </a:p>
          <a:p>
            <a:r>
              <a:rPr lang="ru-RU" dirty="0" smtClean="0"/>
              <a:t>в источник напряжения</a:t>
            </a:r>
            <a:r>
              <a:rPr lang="en-US" dirty="0" smtClean="0"/>
              <a:t>;</a:t>
            </a:r>
          </a:p>
          <a:p>
            <a:r>
              <a:rPr lang="en-US" dirty="0" smtClean="0"/>
              <a:t>2.</a:t>
            </a:r>
            <a:r>
              <a:rPr lang="ru-RU" dirty="0" smtClean="0"/>
              <a:t>Преобразование</a:t>
            </a:r>
            <a:r>
              <a:rPr lang="en-US" dirty="0" smtClean="0"/>
              <a:t> </a:t>
            </a:r>
            <a:r>
              <a:rPr lang="ru-RU" dirty="0" smtClean="0"/>
              <a:t>пассивной </a:t>
            </a:r>
            <a:r>
              <a:rPr lang="ru-RU" dirty="0" smtClean="0"/>
              <a:t>звезды в треугольник</a:t>
            </a:r>
            <a:endParaRPr lang="ru-RU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1326107" y="587594"/>
            <a:ext cx="6537294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25363" y="1244886"/>
            <a:ext cx="109420" cy="25780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 animBg="1"/>
      <p:bldP spid="68" grpId="0"/>
      <p:bldP spid="76" grpId="0" animBg="1"/>
      <p:bldP spid="77" grpId="0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нутый угол 181"/>
          <p:cNvSpPr/>
          <p:nvPr/>
        </p:nvSpPr>
        <p:spPr>
          <a:xfrm>
            <a:off x="3708104" y="4845202"/>
            <a:ext cx="5256381" cy="1320423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47487" y="4437205"/>
            <a:ext cx="2880320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798680" y="621193"/>
            <a:ext cx="599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активной звезды в активный треугольник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1503" y="4509213"/>
                <a:ext cx="2426370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3" y="4509213"/>
                <a:ext cx="2426370" cy="6562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91503" y="5165418"/>
                <a:ext cx="2498697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3" y="5165418"/>
                <a:ext cx="2498697" cy="6576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91503" y="5835238"/>
                <a:ext cx="2504019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3" y="5835238"/>
                <a:ext cx="2504019" cy="656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Группа 32"/>
          <p:cNvGrpSpPr/>
          <p:nvPr/>
        </p:nvGrpSpPr>
        <p:grpSpPr>
          <a:xfrm>
            <a:off x="539552" y="1258991"/>
            <a:ext cx="2650418" cy="2831148"/>
            <a:chOff x="4024917" y="973755"/>
            <a:chExt cx="3859451" cy="4122624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5940152" y="1135635"/>
              <a:ext cx="0" cy="10570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Группа 31"/>
            <p:cNvGrpSpPr/>
            <p:nvPr/>
          </p:nvGrpSpPr>
          <p:grpSpPr>
            <a:xfrm>
              <a:off x="4024917" y="973755"/>
              <a:ext cx="3859451" cy="4122624"/>
              <a:chOff x="4024917" y="973755"/>
              <a:chExt cx="3859451" cy="4122624"/>
            </a:xfrm>
          </p:grpSpPr>
          <p:sp>
            <p:nvSpPr>
              <p:cNvPr id="17" name="Равнобедренный треугольник 16"/>
              <p:cNvSpPr/>
              <p:nvPr/>
            </p:nvSpPr>
            <p:spPr>
              <a:xfrm>
                <a:off x="4716016" y="2192656"/>
                <a:ext cx="2448272" cy="2110579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9" name="Прямая соединительная линия 18"/>
              <p:cNvCxnSpPr>
                <a:stCxn id="17" idx="4"/>
              </p:cNvCxnSpPr>
              <p:nvPr/>
            </p:nvCxnSpPr>
            <p:spPr>
              <a:xfrm>
                <a:off x="7164288" y="4303235"/>
                <a:ext cx="720080" cy="6379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 flipV="1">
                <a:off x="4024917" y="4303235"/>
                <a:ext cx="720080" cy="6379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Овал 64"/>
              <p:cNvSpPr/>
              <p:nvPr/>
            </p:nvSpPr>
            <p:spPr>
              <a:xfrm>
                <a:off x="4647052" y="4272538"/>
                <a:ext cx="107641" cy="10764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" name="Овал 65"/>
              <p:cNvSpPr/>
              <p:nvPr/>
            </p:nvSpPr>
            <p:spPr>
              <a:xfrm>
                <a:off x="4493087" y="4005753"/>
                <a:ext cx="201683" cy="201683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ru-RU" dirty="0"/>
              </a:p>
            </p:txBody>
          </p:sp>
          <p:sp>
            <p:nvSpPr>
              <p:cNvPr id="67" name="Овал 66"/>
              <p:cNvSpPr/>
              <p:nvPr/>
            </p:nvSpPr>
            <p:spPr>
              <a:xfrm>
                <a:off x="5892434" y="2127609"/>
                <a:ext cx="107641" cy="10764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/>
              <p:cNvSpPr/>
              <p:nvPr/>
            </p:nvSpPr>
            <p:spPr>
              <a:xfrm>
                <a:off x="5696735" y="1863848"/>
                <a:ext cx="201683" cy="201683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80" name="Овал 79"/>
              <p:cNvSpPr/>
              <p:nvPr/>
            </p:nvSpPr>
            <p:spPr>
              <a:xfrm>
                <a:off x="7116570" y="4221366"/>
                <a:ext cx="107641" cy="10764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" name="Овал 80"/>
              <p:cNvSpPr/>
              <p:nvPr/>
            </p:nvSpPr>
            <p:spPr>
              <a:xfrm>
                <a:off x="7225699" y="4055422"/>
                <a:ext cx="201683" cy="201683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ru-RU" dirty="0"/>
              </a:p>
            </p:txBody>
          </p:sp>
          <p:sp>
            <p:nvSpPr>
              <p:cNvPr id="84" name="Прямоугольник 83"/>
              <p:cNvSpPr/>
              <p:nvPr/>
            </p:nvSpPr>
            <p:spPr>
              <a:xfrm rot="12454828">
                <a:off x="5251498" y="2800063"/>
                <a:ext cx="194904" cy="779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205055" y="2289827"/>
                <a:ext cx="7793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R</a:t>
                </a:r>
                <a:r>
                  <a:rPr lang="en-US" sz="2000" dirty="0" smtClean="0"/>
                  <a:t>31</a:t>
                </a:r>
                <a:endParaRPr lang="ru-RU" sz="2000" dirty="0"/>
              </a:p>
            </p:txBody>
          </p:sp>
          <p:sp>
            <p:nvSpPr>
              <p:cNvPr id="86" name="Прямоугольник 85"/>
              <p:cNvSpPr/>
              <p:nvPr/>
            </p:nvSpPr>
            <p:spPr>
              <a:xfrm rot="9145172" flipV="1">
                <a:off x="6377529" y="2727520"/>
                <a:ext cx="194904" cy="779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47158" y="2438079"/>
                <a:ext cx="7793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R</a:t>
                </a:r>
                <a:r>
                  <a:rPr lang="en-US" sz="2000" dirty="0" smtClean="0"/>
                  <a:t>12</a:t>
                </a:r>
                <a:endParaRPr lang="ru-RU" sz="2000" dirty="0"/>
              </a:p>
            </p:txBody>
          </p:sp>
          <p:sp>
            <p:nvSpPr>
              <p:cNvPr id="88" name="Прямоугольник 87"/>
              <p:cNvSpPr/>
              <p:nvPr/>
            </p:nvSpPr>
            <p:spPr>
              <a:xfrm rot="16200000">
                <a:off x="5902623" y="3882729"/>
                <a:ext cx="194904" cy="779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68727" y="3189872"/>
                <a:ext cx="7793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R</a:t>
                </a:r>
                <a:r>
                  <a:rPr lang="en-US" sz="2000" dirty="0" smtClean="0"/>
                  <a:t>23</a:t>
                </a:r>
                <a:endParaRPr lang="ru-RU" sz="2000" dirty="0"/>
              </a:p>
            </p:txBody>
          </p:sp>
          <p:sp>
            <p:nvSpPr>
              <p:cNvPr id="90" name="Овал 89"/>
              <p:cNvSpPr/>
              <p:nvPr/>
            </p:nvSpPr>
            <p:spPr>
              <a:xfrm>
                <a:off x="5689808" y="1312355"/>
                <a:ext cx="487261" cy="4872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1" name="Прямая со стрелкой 90"/>
              <p:cNvCxnSpPr/>
              <p:nvPr/>
            </p:nvCxnSpPr>
            <p:spPr>
              <a:xfrm rot="10800000" flipV="1">
                <a:off x="5940343" y="1319166"/>
                <a:ext cx="0" cy="4855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6174299" y="973755"/>
                <a:ext cx="7457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dirty="0" smtClean="0"/>
                  <a:t>Е</a:t>
                </a:r>
                <a:r>
                  <a:rPr lang="ru-RU" sz="2000" dirty="0" smtClean="0"/>
                  <a:t>1</a:t>
                </a:r>
                <a:r>
                  <a:rPr lang="en-US" sz="2000" dirty="0" smtClean="0"/>
                  <a:t>0</a:t>
                </a:r>
                <a:endParaRPr lang="ru-RU" sz="2000" dirty="0"/>
              </a:p>
            </p:txBody>
          </p:sp>
          <p:sp>
            <p:nvSpPr>
              <p:cNvPr id="93" name="Овал 92"/>
              <p:cNvSpPr/>
              <p:nvPr/>
            </p:nvSpPr>
            <p:spPr>
              <a:xfrm rot="13676988">
                <a:off x="4134422" y="4372599"/>
                <a:ext cx="487261" cy="4872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4" name="Прямая со стрелкой 93"/>
              <p:cNvCxnSpPr/>
              <p:nvPr/>
            </p:nvCxnSpPr>
            <p:spPr>
              <a:xfrm rot="2876988" flipV="1">
                <a:off x="4384957" y="4379410"/>
                <a:ext cx="0" cy="4855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493086" y="4265382"/>
                <a:ext cx="7457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dirty="0" smtClean="0"/>
                  <a:t>Е</a:t>
                </a:r>
                <a:r>
                  <a:rPr lang="en-US" sz="2000" dirty="0" smtClean="0"/>
                  <a:t>30</a:t>
                </a:r>
                <a:endParaRPr lang="ru-RU" sz="2000" dirty="0"/>
              </a:p>
            </p:txBody>
          </p:sp>
          <p:sp>
            <p:nvSpPr>
              <p:cNvPr id="96" name="Овал 95"/>
              <p:cNvSpPr/>
              <p:nvPr/>
            </p:nvSpPr>
            <p:spPr>
              <a:xfrm rot="7942490">
                <a:off x="7316874" y="4414987"/>
                <a:ext cx="487261" cy="4872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7" name="Прямая со стрелкой 96"/>
              <p:cNvCxnSpPr/>
              <p:nvPr/>
            </p:nvCxnSpPr>
            <p:spPr>
              <a:xfrm rot="18742490" flipV="1">
                <a:off x="7567409" y="4421798"/>
                <a:ext cx="0" cy="4855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6368980" y="4243119"/>
                <a:ext cx="7457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dirty="0" smtClean="0"/>
                  <a:t>Е</a:t>
                </a:r>
                <a:r>
                  <a:rPr lang="en-US" sz="2000" dirty="0" smtClean="0"/>
                  <a:t>20</a:t>
                </a:r>
                <a:endParaRPr lang="ru-RU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821394" y="4848325"/>
                <a:ext cx="4397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94" y="4848325"/>
                <a:ext cx="43974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881634" y="5247108"/>
                <a:ext cx="4277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34" y="5247108"/>
                <a:ext cx="427700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Группа 182"/>
          <p:cNvGrpSpPr/>
          <p:nvPr/>
        </p:nvGrpSpPr>
        <p:grpSpPr>
          <a:xfrm>
            <a:off x="4037368" y="1101573"/>
            <a:ext cx="4010503" cy="3449658"/>
            <a:chOff x="3574889" y="966972"/>
            <a:chExt cx="5183215" cy="4458373"/>
          </a:xfrm>
        </p:grpSpPr>
        <p:cxnSp>
          <p:nvCxnSpPr>
            <p:cNvPr id="100" name="Прямая соединительная линия 99"/>
            <p:cNvCxnSpPr/>
            <p:nvPr/>
          </p:nvCxnSpPr>
          <p:spPr>
            <a:xfrm flipH="1">
              <a:off x="6277225" y="966972"/>
              <a:ext cx="5657" cy="449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Равнобедренный треугольник 138"/>
            <p:cNvSpPr/>
            <p:nvPr/>
          </p:nvSpPr>
          <p:spPr>
            <a:xfrm>
              <a:off x="4109577" y="1401364"/>
              <a:ext cx="4335297" cy="3737325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39"/>
            <p:cNvSpPr/>
            <p:nvPr/>
          </p:nvSpPr>
          <p:spPr>
            <a:xfrm rot="1685131">
              <a:off x="5371828" y="2318502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1" name="Прямая со стрелкой 140"/>
            <p:cNvCxnSpPr/>
            <p:nvPr/>
          </p:nvCxnSpPr>
          <p:spPr>
            <a:xfrm rot="12485131" flipV="1">
              <a:off x="5604120" y="2324817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 rot="12623584">
              <a:off x="4263005" y="4224836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3" name="Прямая со стрелкой 142"/>
            <p:cNvCxnSpPr/>
            <p:nvPr/>
          </p:nvCxnSpPr>
          <p:spPr>
            <a:xfrm rot="1823584" flipV="1">
              <a:off x="4495297" y="4231151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Прямоугольник 148"/>
            <p:cNvSpPr/>
            <p:nvPr/>
          </p:nvSpPr>
          <p:spPr>
            <a:xfrm rot="12540926">
              <a:off x="4947401" y="3147607"/>
              <a:ext cx="180712" cy="722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/>
            <p:cNvSpPr/>
            <p:nvPr/>
          </p:nvSpPr>
          <p:spPr>
            <a:xfrm rot="16200000">
              <a:off x="4680898" y="4919409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1" name="Прямая со стрелкой 150"/>
            <p:cNvCxnSpPr/>
            <p:nvPr/>
          </p:nvCxnSpPr>
          <p:spPr>
            <a:xfrm rot="5400000" flipV="1">
              <a:off x="4913190" y="4925725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Овал 151"/>
            <p:cNvSpPr/>
            <p:nvPr/>
          </p:nvSpPr>
          <p:spPr>
            <a:xfrm rot="5400000" flipH="1">
              <a:off x="7452319" y="4908004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3" name="Прямая со стрелкой 152"/>
            <p:cNvCxnSpPr/>
            <p:nvPr/>
          </p:nvCxnSpPr>
          <p:spPr>
            <a:xfrm rot="16200000" flipH="1" flipV="1">
              <a:off x="7684611" y="4914320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Прямоугольник 153"/>
            <p:cNvSpPr/>
            <p:nvPr/>
          </p:nvSpPr>
          <p:spPr>
            <a:xfrm rot="16200000">
              <a:off x="6092458" y="4758840"/>
              <a:ext cx="180712" cy="722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/>
            <p:cNvSpPr/>
            <p:nvPr/>
          </p:nvSpPr>
          <p:spPr>
            <a:xfrm rot="19914869" flipH="1">
              <a:off x="6696445" y="2279928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6" name="Прямая со стрелкой 155"/>
            <p:cNvCxnSpPr/>
            <p:nvPr/>
          </p:nvCxnSpPr>
          <p:spPr>
            <a:xfrm rot="9114869" flipH="1" flipV="1">
              <a:off x="6928737" y="2286243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Овал 156"/>
            <p:cNvSpPr/>
            <p:nvPr/>
          </p:nvSpPr>
          <p:spPr>
            <a:xfrm rot="8976416" flipH="1">
              <a:off x="7759750" y="4077541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8" name="Прямая со стрелкой 157"/>
            <p:cNvCxnSpPr/>
            <p:nvPr/>
          </p:nvCxnSpPr>
          <p:spPr>
            <a:xfrm rot="19776416" flipH="1" flipV="1">
              <a:off x="7992042" y="4083856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Прямоугольник 158"/>
            <p:cNvSpPr/>
            <p:nvPr/>
          </p:nvSpPr>
          <p:spPr>
            <a:xfrm rot="9059074" flipV="1">
              <a:off x="7331830" y="3008692"/>
              <a:ext cx="180712" cy="722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0" name="Прямая соединительная линия 159"/>
            <p:cNvCxnSpPr/>
            <p:nvPr/>
          </p:nvCxnSpPr>
          <p:spPr>
            <a:xfrm flipV="1">
              <a:off x="3808779" y="5120265"/>
              <a:ext cx="333824" cy="3019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/>
            <p:cNvCxnSpPr/>
            <p:nvPr/>
          </p:nvCxnSpPr>
          <p:spPr>
            <a:xfrm flipH="1" flipV="1">
              <a:off x="8424280" y="5123426"/>
              <a:ext cx="333824" cy="3019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4867235" y="1882696"/>
              <a:ext cx="54213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ru-RU" sz="1200" dirty="0" smtClean="0"/>
                <a:t>1</a:t>
              </a:r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56905" y="1795954"/>
              <a:ext cx="5421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ru-RU" sz="1200" dirty="0" smtClean="0"/>
                <a:t>1</a:t>
              </a:r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250243" y="2921316"/>
              <a:ext cx="56457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R</a:t>
              </a:r>
              <a:r>
                <a:rPr lang="en-US" sz="1200" dirty="0" smtClean="0"/>
                <a:t>31</a:t>
              </a:r>
              <a:endParaRPr lang="ru-RU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499041" y="2850030"/>
              <a:ext cx="564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R</a:t>
              </a:r>
              <a:r>
                <a:rPr lang="en-US" sz="1200" dirty="0" smtClean="0"/>
                <a:t>12</a:t>
              </a:r>
              <a:endParaRPr lang="ru-RU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903356" y="4421992"/>
              <a:ext cx="564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R</a:t>
              </a:r>
              <a:r>
                <a:rPr lang="en-US" sz="1200" dirty="0" smtClean="0"/>
                <a:t>23</a:t>
              </a:r>
              <a:endParaRPr lang="ru-RU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974726" y="4503146"/>
              <a:ext cx="5421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en-US" sz="1200" dirty="0" smtClean="0"/>
                <a:t>30</a:t>
              </a:r>
              <a:endParaRPr lang="ru-RU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880050" y="4431992"/>
              <a:ext cx="700662" cy="755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ru-RU" sz="1200" dirty="0" smtClean="0"/>
                <a:t>2</a:t>
              </a:r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6227323" y="1351462"/>
              <a:ext cx="99803" cy="9980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6045875" y="1106907"/>
              <a:ext cx="186998" cy="18699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4067124" y="5091059"/>
              <a:ext cx="99803" cy="9980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3885676" y="4846504"/>
              <a:ext cx="186998" cy="18699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174" name="Овал 173"/>
            <p:cNvSpPr/>
            <p:nvPr/>
          </p:nvSpPr>
          <p:spPr>
            <a:xfrm>
              <a:off x="8371608" y="5070464"/>
              <a:ext cx="99803" cy="9980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/>
            <p:cNvSpPr/>
            <p:nvPr/>
          </p:nvSpPr>
          <p:spPr>
            <a:xfrm>
              <a:off x="8190160" y="4825909"/>
              <a:ext cx="186998" cy="18699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173806" y="3883347"/>
              <a:ext cx="54213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en-US" sz="1200" dirty="0" smtClean="0"/>
                <a:t>20</a:t>
              </a:r>
              <a:endParaRPr lang="ru-RU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574889" y="3865950"/>
              <a:ext cx="700662" cy="755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ru-RU" sz="1200" dirty="0" smtClean="0"/>
                <a:t>3</a:t>
              </a:r>
              <a:r>
                <a:rPr lang="en-US" sz="1200" dirty="0" smtClean="0"/>
                <a:t>0</a:t>
              </a:r>
              <a:endParaRPr lang="ru-RU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881633" y="5616440"/>
                <a:ext cx="4277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33" y="5616440"/>
                <a:ext cx="427700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Прямоугольник 74"/>
          <p:cNvSpPr/>
          <p:nvPr/>
        </p:nvSpPr>
        <p:spPr>
          <a:xfrm>
            <a:off x="1798681" y="587594"/>
            <a:ext cx="600683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47487" y="4437205"/>
            <a:ext cx="76041" cy="22322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3707941" y="4837315"/>
            <a:ext cx="113453" cy="13260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9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>
            <a:off x="512618" y="4319413"/>
            <a:ext cx="8191350" cy="1183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082444" y="4480518"/>
                <a:ext cx="1566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444" y="4480518"/>
                <a:ext cx="156637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723029" y="4864325"/>
                <a:ext cx="227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29" y="4864325"/>
                <a:ext cx="227216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Загнутый угол 78"/>
          <p:cNvSpPr/>
          <p:nvPr/>
        </p:nvSpPr>
        <p:spPr>
          <a:xfrm>
            <a:off x="516528" y="2987298"/>
            <a:ext cx="4413001" cy="1268841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-904033" y="3548499"/>
                <a:ext cx="720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033" y="3548499"/>
                <a:ext cx="72008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-763217" y="3025279"/>
                <a:ext cx="720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r>
                        <a:rPr lang="en-US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3217" y="3025279"/>
                <a:ext cx="72008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78271" y="4297444"/>
                <a:ext cx="76003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71" y="4297444"/>
                <a:ext cx="760031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3933" y="4227208"/>
                <a:ext cx="97217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33" y="4227208"/>
                <a:ext cx="972178" cy="14465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11160" y="4336984"/>
                <a:ext cx="61812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60" y="4336984"/>
                <a:ext cx="618128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нутый угол 9"/>
          <p:cNvSpPr/>
          <p:nvPr/>
        </p:nvSpPr>
        <p:spPr>
          <a:xfrm>
            <a:off x="501298" y="869424"/>
            <a:ext cx="7671102" cy="1839496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7893" y="988840"/>
                <a:ext cx="7200800" cy="75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93" y="988840"/>
                <a:ext cx="7200800" cy="757259"/>
              </a:xfrm>
              <a:prstGeom prst="rect">
                <a:avLst/>
              </a:prstGeom>
              <a:blipFill rotWithShape="1">
                <a:blip r:embed="rId10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50" y="1879103"/>
                <a:ext cx="7864846" cy="77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/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/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)=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0" y="1879103"/>
                <a:ext cx="7864846" cy="772391"/>
              </a:xfrm>
              <a:prstGeom prst="rect">
                <a:avLst/>
              </a:prstGeom>
              <a:blipFill rotWithShape="1">
                <a:blip r:embed="rId11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Левая фигурная скобка 75"/>
          <p:cNvSpPr/>
          <p:nvPr/>
        </p:nvSpPr>
        <p:spPr>
          <a:xfrm>
            <a:off x="613782" y="3052011"/>
            <a:ext cx="249247" cy="1139413"/>
          </a:xfrm>
          <a:prstGeom prst="leftBrace">
            <a:avLst>
              <a:gd name="adj1" fmla="val 3289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622327" y="981988"/>
            <a:ext cx="353143" cy="1614368"/>
          </a:xfrm>
          <a:prstGeom prst="leftBrace">
            <a:avLst>
              <a:gd name="adj1" fmla="val 3289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2415" y="5484147"/>
                <a:ext cx="2625184" cy="65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5" y="5484147"/>
                <a:ext cx="2625184" cy="65947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491880" y="5531525"/>
                <a:ext cx="2526951" cy="65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531525"/>
                <a:ext cx="2526951" cy="65947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081076" y="5486007"/>
                <a:ext cx="2556888" cy="657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076" y="5486007"/>
                <a:ext cx="2556888" cy="6576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150136" y="6095204"/>
                <a:ext cx="2317027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136" y="6095204"/>
                <a:ext cx="2317027" cy="65793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Блок-схема: процесс 16"/>
          <p:cNvSpPr/>
          <p:nvPr/>
        </p:nvSpPr>
        <p:spPr>
          <a:xfrm>
            <a:off x="962174" y="5666044"/>
            <a:ext cx="45719" cy="936104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Блок-схема: процесс 94"/>
          <p:cNvSpPr/>
          <p:nvPr/>
        </p:nvSpPr>
        <p:spPr>
          <a:xfrm>
            <a:off x="6035357" y="5627152"/>
            <a:ext cx="45719" cy="936104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авно 29"/>
          <p:cNvSpPr/>
          <p:nvPr/>
        </p:nvSpPr>
        <p:spPr>
          <a:xfrm>
            <a:off x="7440408" y="4718332"/>
            <a:ext cx="537863" cy="329738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136152" y="434074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720328" y="4340745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306429" y="4340745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016472" y="4340447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8602573" y="4334528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-1836712" y="4883293"/>
                <a:ext cx="720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6712" y="4883293"/>
                <a:ext cx="7200800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-1836712" y="4492108"/>
                <a:ext cx="720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6712" y="4492108"/>
                <a:ext cx="7200800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Равно 71"/>
          <p:cNvSpPr/>
          <p:nvPr/>
        </p:nvSpPr>
        <p:spPr>
          <a:xfrm>
            <a:off x="2915816" y="4784337"/>
            <a:ext cx="537863" cy="329738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611560" y="4352729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2039289" y="434473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2195736" y="434473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2781837" y="434473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4342903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4077981" y="433698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4336849" y="4745370"/>
            <a:ext cx="658348" cy="4102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17406" y="5629219"/>
            <a:ext cx="7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Где,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6437583" y="4334529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  <a:cs typeface="GreekC" pitchFamily="2" charset="0"/>
              </a:rPr>
              <a:t>МЕТОД УЗЛОВЫХ НАПРЯЖЕНИЙ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869424"/>
            <a:ext cx="105762" cy="18394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27383" y="2978129"/>
            <a:ext cx="105762" cy="12780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62174" y="6134096"/>
                <a:ext cx="2580443" cy="659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ru-RU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+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74" y="6134096"/>
                <a:ext cx="2580443" cy="65979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9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686164" y="4518675"/>
            <a:ext cx="3813828" cy="1850558"/>
            <a:chOff x="686164" y="4518675"/>
            <a:chExt cx="3813828" cy="1850558"/>
          </a:xfrm>
        </p:grpSpPr>
        <p:cxnSp>
          <p:nvCxnSpPr>
            <p:cNvPr id="17" name="Прямая соединительная линия 16"/>
            <p:cNvCxnSpPr>
              <a:stCxn id="64" idx="0"/>
            </p:cNvCxnSpPr>
            <p:nvPr/>
          </p:nvCxnSpPr>
          <p:spPr>
            <a:xfrm flipV="1">
              <a:off x="1688916" y="4919439"/>
              <a:ext cx="943597" cy="9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64" idx="2"/>
            </p:cNvCxnSpPr>
            <p:nvPr/>
          </p:nvCxnSpPr>
          <p:spPr>
            <a:xfrm>
              <a:off x="1688916" y="5924366"/>
              <a:ext cx="94359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Прямоугольник 62"/>
            <p:cNvSpPr/>
            <p:nvPr/>
          </p:nvSpPr>
          <p:spPr>
            <a:xfrm>
              <a:off x="686164" y="4518675"/>
              <a:ext cx="1193908" cy="185055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94727" y="4929280"/>
              <a:ext cx="1388378" cy="99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7200" dirty="0" smtClean="0"/>
                <a:t>А</a:t>
              </a:r>
              <a:endParaRPr lang="ru-RU" sz="7200" dirty="0"/>
            </a:p>
          </p:txBody>
        </p:sp>
        <p:sp>
          <p:nvSpPr>
            <p:cNvPr id="65" name="Овал 64"/>
            <p:cNvSpPr/>
            <p:nvPr/>
          </p:nvSpPr>
          <p:spPr>
            <a:xfrm>
              <a:off x="2542983" y="4863950"/>
              <a:ext cx="110978" cy="1109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/>
            <p:cNvSpPr/>
            <p:nvPr/>
          </p:nvSpPr>
          <p:spPr>
            <a:xfrm>
              <a:off x="2543245" y="5868877"/>
              <a:ext cx="110978" cy="1109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654223" y="5222945"/>
              <a:ext cx="0" cy="3669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722044" y="5082369"/>
                  <a:ext cx="1014445" cy="814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 smtClean="0">
                            <a:latin typeface="Cambria Math"/>
                          </a:rPr>
                          <m:t>𝑈</m:t>
                        </m:r>
                        <m:r>
                          <a:rPr lang="en-US" sz="2000" i="1" dirty="0" err="1" smtClean="0">
                            <a:latin typeface="Cambria Math"/>
                          </a:rPr>
                          <m:t>𝑥𝑥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44" y="5082369"/>
                  <a:ext cx="1014445" cy="8140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/>
            <p:cNvSpPr txBox="1"/>
            <p:nvPr/>
          </p:nvSpPr>
          <p:spPr>
            <a:xfrm>
              <a:off x="3419872" y="5042523"/>
              <a:ext cx="406912" cy="688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=</a:t>
              </a:r>
              <a:endParaRPr lang="ru-RU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759084" y="5048803"/>
                  <a:ext cx="740908" cy="814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 smtClean="0">
                            <a:latin typeface="Cambria Math"/>
                          </a:rPr>
                          <m:t>𝐸</m:t>
                        </m:r>
                        <m:r>
                          <a:rPr lang="ru-RU" sz="2000" i="1" dirty="0" smtClean="0">
                            <a:latin typeface="Cambria Math"/>
                          </a:rPr>
                          <m:t>г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084" y="5048803"/>
                  <a:ext cx="740908" cy="8140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1756730" y="620086"/>
            <a:ext cx="557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547664" y="2062463"/>
            <a:ext cx="1512168" cy="1376912"/>
            <a:chOff x="2123728" y="2124096"/>
            <a:chExt cx="1512168" cy="1376912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123728" y="2124096"/>
              <a:ext cx="15121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3635896" y="2124096"/>
              <a:ext cx="0" cy="13769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123728" y="3501008"/>
              <a:ext cx="15121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Прямоугольник 35"/>
          <p:cNvSpPr/>
          <p:nvPr/>
        </p:nvSpPr>
        <p:spPr>
          <a:xfrm rot="10800000">
            <a:off x="2925964" y="2352919"/>
            <a:ext cx="215994" cy="863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1628800"/>
            <a:ext cx="1440160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3563888" y="2481530"/>
            <a:ext cx="1111791" cy="6067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055774" y="2124095"/>
            <a:ext cx="167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11595" y="1335505"/>
            <a:ext cx="2750572" cy="2750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30513" y="1815840"/>
                <a:ext cx="74892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513" y="1815840"/>
                <a:ext cx="748923" cy="814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/>
          <p:cNvSpPr/>
          <p:nvPr/>
        </p:nvSpPr>
        <p:spPr>
          <a:xfrm rot="10800000">
            <a:off x="5215658" y="1694741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5014298" y="2920559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rot="10800000">
            <a:off x="5318603" y="2928870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2427606" y="2004266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2427605" y="3379915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 rot="10800000">
            <a:off x="7966229" y="2441291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487065" y="1694740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7064" y="354178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75679" y="3347878"/>
                <a:ext cx="740908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𝐸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679" y="3347878"/>
                <a:ext cx="740908" cy="8140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Прямая соединительная линия 76"/>
          <p:cNvCxnSpPr>
            <a:stCxn id="82" idx="0"/>
          </p:cNvCxnSpPr>
          <p:nvPr/>
        </p:nvCxnSpPr>
        <p:spPr>
          <a:xfrm flipV="1">
            <a:off x="6332257" y="4881915"/>
            <a:ext cx="943597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6231532" y="5886841"/>
            <a:ext cx="104432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5329505" y="4481150"/>
            <a:ext cx="1193908" cy="185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5638068" y="4891755"/>
            <a:ext cx="138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П</a:t>
            </a:r>
            <a:endParaRPr lang="ru-RU" sz="7200" dirty="0"/>
          </a:p>
        </p:txBody>
      </p:sp>
      <p:sp>
        <p:nvSpPr>
          <p:cNvPr id="35" name="Половина рамки 34"/>
          <p:cNvSpPr/>
          <p:nvPr/>
        </p:nvSpPr>
        <p:spPr>
          <a:xfrm rot="8209009">
            <a:off x="7130794" y="4780761"/>
            <a:ext cx="202309" cy="202309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Половина рамки 89"/>
          <p:cNvSpPr/>
          <p:nvPr/>
        </p:nvSpPr>
        <p:spPr>
          <a:xfrm rot="8209009">
            <a:off x="7130793" y="5785687"/>
            <a:ext cx="202309" cy="202309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7275854" y="5406429"/>
            <a:ext cx="832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544170" y="4713269"/>
                <a:ext cx="74892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170" y="4713269"/>
                <a:ext cx="748923" cy="8140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158103" y="2580010"/>
                <a:ext cx="912429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>
                          <a:latin typeface="Cambria Math"/>
                        </a:rPr>
                        <m:t>𝑅</m:t>
                      </m:r>
                      <m:r>
                        <a:rPr lang="ru-RU" sz="3200" i="1" dirty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103" y="2580010"/>
                <a:ext cx="912429" cy="8140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09057" y="2908925"/>
                <a:ext cx="912429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320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057" y="2908925"/>
                <a:ext cx="912429" cy="8140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-108520" y="0"/>
            <a:ext cx="9505056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6523413" y="1276045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6582872" y="966519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6534915" y="3987211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6594374" y="4149080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2598734" y="4587758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2558027" y="602982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806692" y="4825645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6866151" y="4516119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6810705" y="5867955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6870164" y="602982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756730" y="654756"/>
            <a:ext cx="561820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753084" y="5733256"/>
            <a:ext cx="1306748" cy="4876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единительная линия 95"/>
          <p:cNvCxnSpPr/>
          <p:nvPr/>
        </p:nvCxnSpPr>
        <p:spPr>
          <a:xfrm>
            <a:off x="8133859" y="4239124"/>
            <a:ext cx="0" cy="1014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6965059" y="4240654"/>
            <a:ext cx="1168799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6730" y="594049"/>
            <a:ext cx="557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03230" y="1577908"/>
            <a:ext cx="167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cxnSp>
        <p:nvCxnSpPr>
          <p:cNvPr id="17" name="Прямая соединительная линия 16"/>
          <p:cNvCxnSpPr>
            <a:stCxn id="64" idx="0"/>
          </p:cNvCxnSpPr>
          <p:nvPr/>
        </p:nvCxnSpPr>
        <p:spPr>
          <a:xfrm flipV="1">
            <a:off x="1191069" y="4263528"/>
            <a:ext cx="943597" cy="9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4" idx="2"/>
          </p:cNvCxnSpPr>
          <p:nvPr/>
        </p:nvCxnSpPr>
        <p:spPr>
          <a:xfrm>
            <a:off x="1191069" y="5268455"/>
            <a:ext cx="94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188317" y="3862764"/>
            <a:ext cx="1193908" cy="185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496880" y="4273369"/>
            <a:ext cx="1388378" cy="99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cxnSp>
        <p:nvCxnSpPr>
          <p:cNvPr id="77" name="Прямая соединительная линия 76"/>
          <p:cNvCxnSpPr>
            <a:stCxn id="82" idx="0"/>
          </p:cNvCxnSpPr>
          <p:nvPr/>
        </p:nvCxnSpPr>
        <p:spPr>
          <a:xfrm flipV="1">
            <a:off x="6021462" y="4240654"/>
            <a:ext cx="943597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5920737" y="5245580"/>
            <a:ext cx="22131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5018710" y="3839889"/>
            <a:ext cx="1193908" cy="185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5327273" y="4250494"/>
            <a:ext cx="138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П</a:t>
            </a:r>
            <a:endParaRPr lang="ru-RU" sz="72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V="1">
            <a:off x="2018640" y="1325667"/>
            <a:ext cx="943597" cy="9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2018640" y="3092766"/>
            <a:ext cx="3908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31024" y="1082613"/>
            <a:ext cx="1440160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V="1">
            <a:off x="2960930" y="1315798"/>
            <a:ext cx="2965065" cy="6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2872707" y="1270178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 rot="16200000">
            <a:off x="3077258" y="1014274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/>
          <p:nvPr/>
        </p:nvCxnSpPr>
        <p:spPr>
          <a:xfrm rot="5400000">
            <a:off x="3381563" y="1022585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 rot="5400000">
            <a:off x="7230962" y="3943357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/>
          <p:cNvCxnSpPr/>
          <p:nvPr/>
        </p:nvCxnSpPr>
        <p:spPr>
          <a:xfrm rot="16200000">
            <a:off x="7523916" y="3951668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051614" y="1701891"/>
                <a:ext cx="78579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b="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14" y="1701891"/>
                <a:ext cx="785793" cy="814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вал 50"/>
          <p:cNvSpPr/>
          <p:nvPr/>
        </p:nvSpPr>
        <p:spPr>
          <a:xfrm>
            <a:off x="2872969" y="3037277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1009997" y="1592288"/>
            <a:ext cx="1388378" cy="99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6862612" y="881939"/>
            <a:ext cx="26121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13800" b="1" dirty="0" smtClean="0"/>
              <a:t>=</a:t>
            </a:r>
            <a:endParaRPr lang="ru-RU" sz="1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59145" y="1304087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45" y="1304087"/>
                <a:ext cx="710451" cy="814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17808" y="4185445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08" y="4185445"/>
                <a:ext cx="710451" cy="814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/>
          <p:nvPr/>
        </p:nvCxnSpPr>
        <p:spPr>
          <a:xfrm flipV="1">
            <a:off x="2134666" y="4253687"/>
            <a:ext cx="1367372" cy="9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2045136" y="4208039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flipV="1">
            <a:off x="2134666" y="5258613"/>
            <a:ext cx="1367372" cy="9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2045398" y="5212966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>
            <a:off x="3499424" y="4235844"/>
            <a:ext cx="2613" cy="1027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0800000">
            <a:off x="3406101" y="4357015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3502399" y="4407769"/>
                <a:ext cx="78579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b="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99" y="4407769"/>
                <a:ext cx="785793" cy="8140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Овал 87"/>
          <p:cNvSpPr/>
          <p:nvPr/>
        </p:nvSpPr>
        <p:spPr>
          <a:xfrm rot="16200000">
            <a:off x="2506461" y="3968785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Прямая со стрелкой 88"/>
          <p:cNvCxnSpPr/>
          <p:nvPr/>
        </p:nvCxnSpPr>
        <p:spPr>
          <a:xfrm rot="5400000">
            <a:off x="2804782" y="3957414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140568" y="4253687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68" y="4253687"/>
                <a:ext cx="710451" cy="8140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35029" y="4057310"/>
            <a:ext cx="72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 smtClean="0"/>
              <a:t>+</a:t>
            </a:r>
            <a:endParaRPr lang="ru-RU" sz="8000" b="1" dirty="0"/>
          </a:p>
        </p:txBody>
      </p:sp>
      <p:sp>
        <p:nvSpPr>
          <p:cNvPr id="93" name="Овал 92"/>
          <p:cNvSpPr/>
          <p:nvPr/>
        </p:nvSpPr>
        <p:spPr>
          <a:xfrm>
            <a:off x="6659900" y="4160861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 rot="10800000">
            <a:off x="8037922" y="4341977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8229796" y="4394623"/>
                <a:ext cx="78579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b="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96" y="4394623"/>
                <a:ext cx="785793" cy="8140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Овал 93"/>
          <p:cNvSpPr/>
          <p:nvPr/>
        </p:nvSpPr>
        <p:spPr>
          <a:xfrm>
            <a:off x="6660162" y="5165788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TextBox 101"/>
          <p:cNvSpPr txBox="1"/>
          <p:nvPr/>
        </p:nvSpPr>
        <p:spPr>
          <a:xfrm>
            <a:off x="3589367" y="3325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Стрелка вправо 102"/>
          <p:cNvSpPr/>
          <p:nvPr/>
        </p:nvSpPr>
        <p:spPr>
          <a:xfrm rot="5400000">
            <a:off x="3512794" y="3905074"/>
            <a:ext cx="458038" cy="17872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TextBox 103"/>
          <p:cNvSpPr txBox="1"/>
          <p:nvPr/>
        </p:nvSpPr>
        <p:spPr>
          <a:xfrm>
            <a:off x="8347339" y="323354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Стрелка вправо 104"/>
          <p:cNvSpPr/>
          <p:nvPr/>
        </p:nvSpPr>
        <p:spPr>
          <a:xfrm rot="5400000">
            <a:off x="8277911" y="3816202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6431026" y="3875937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7" name="Овал 106"/>
          <p:cNvSpPr/>
          <p:nvPr/>
        </p:nvSpPr>
        <p:spPr>
          <a:xfrm>
            <a:off x="6431026" y="5309459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1877811" y="3947701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9" name="Овал 108"/>
          <p:cNvSpPr/>
          <p:nvPr/>
        </p:nvSpPr>
        <p:spPr>
          <a:xfrm>
            <a:off x="1877811" y="5381223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0" name="Овал 109"/>
          <p:cNvSpPr/>
          <p:nvPr/>
        </p:nvSpPr>
        <p:spPr>
          <a:xfrm>
            <a:off x="2677970" y="104736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2598734" y="3189965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67" name="Овал 66"/>
          <p:cNvSpPr/>
          <p:nvPr/>
        </p:nvSpPr>
        <p:spPr>
          <a:xfrm rot="5400000">
            <a:off x="4028905" y="1020535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/>
          <p:nvPr/>
        </p:nvCxnSpPr>
        <p:spPr>
          <a:xfrm rot="16200000">
            <a:off x="4321859" y="1028846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495069" y="1311570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69" y="1311570"/>
                <a:ext cx="710451" cy="8140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38085" y="5752920"/>
                <a:ext cx="9504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85" y="5752920"/>
                <a:ext cx="950453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/>
          <p:nvPr/>
        </p:nvCxnSpPr>
        <p:spPr>
          <a:xfrm>
            <a:off x="5924689" y="1298937"/>
            <a:ext cx="0" cy="1793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 rot="10800000">
            <a:off x="5831365" y="1706083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28048" y="618904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1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 animBg="1"/>
      <p:bldP spid="104" grpId="0"/>
      <p:bldP spid="1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Прямая соединительная линия 95"/>
          <p:cNvCxnSpPr/>
          <p:nvPr/>
        </p:nvCxnSpPr>
        <p:spPr>
          <a:xfrm>
            <a:off x="4060747" y="1979000"/>
            <a:ext cx="20207" cy="19205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2339752" y="1988840"/>
            <a:ext cx="1720995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6730" y="620086"/>
            <a:ext cx="557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</a:t>
            </a:r>
            <a:endParaRPr lang="ru-RU" dirty="0"/>
          </a:p>
        </p:txBody>
      </p:sp>
      <p:cxnSp>
        <p:nvCxnSpPr>
          <p:cNvPr id="77" name="Прямая соединительная линия 76"/>
          <p:cNvCxnSpPr>
            <a:stCxn id="82" idx="0"/>
          </p:cNvCxnSpPr>
          <p:nvPr/>
        </p:nvCxnSpPr>
        <p:spPr>
          <a:xfrm flipV="1">
            <a:off x="1396155" y="1988840"/>
            <a:ext cx="943597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1295430" y="2993766"/>
            <a:ext cx="104432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393403" y="1588075"/>
            <a:ext cx="1193908" cy="185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701966" y="1998680"/>
            <a:ext cx="138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П</a:t>
            </a:r>
            <a:endParaRPr lang="ru-RU" sz="7200" dirty="0"/>
          </a:p>
        </p:txBody>
      </p:sp>
      <p:sp>
        <p:nvSpPr>
          <p:cNvPr id="60" name="Овал 59"/>
          <p:cNvSpPr/>
          <p:nvPr/>
        </p:nvSpPr>
        <p:spPr>
          <a:xfrm rot="10800000">
            <a:off x="3781741" y="2087238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4074695" y="2095549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274565" y="2255782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65" y="2255782"/>
                <a:ext cx="710451" cy="814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Овал 92"/>
          <p:cNvSpPr/>
          <p:nvPr/>
        </p:nvSpPr>
        <p:spPr>
          <a:xfrm>
            <a:off x="2284001" y="1933351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 rot="10800000">
            <a:off x="3985017" y="2929721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4176891" y="3026370"/>
                <a:ext cx="78579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b="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891" y="3026370"/>
                <a:ext cx="785793" cy="814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Прямая соединительная линия 99"/>
          <p:cNvCxnSpPr/>
          <p:nvPr/>
        </p:nvCxnSpPr>
        <p:spPr>
          <a:xfrm>
            <a:off x="2339490" y="3889720"/>
            <a:ext cx="1752708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94" idx="0"/>
          </p:cNvCxnSpPr>
          <p:nvPr/>
        </p:nvCxnSpPr>
        <p:spPr>
          <a:xfrm>
            <a:off x="2339752" y="2938278"/>
            <a:ext cx="1175" cy="961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2284263" y="2938278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TextBox 103"/>
          <p:cNvSpPr txBox="1"/>
          <p:nvPr/>
        </p:nvSpPr>
        <p:spPr>
          <a:xfrm>
            <a:off x="4294434" y="16256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Стрелка вправо 104"/>
          <p:cNvSpPr/>
          <p:nvPr/>
        </p:nvSpPr>
        <p:spPr>
          <a:xfrm rot="5400000">
            <a:off x="4401128" y="2069299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932040" y="227259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=</a:t>
            </a:r>
            <a:endParaRPr lang="ru-RU" sz="4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96136" y="1412776"/>
            <a:ext cx="2592288" cy="4248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 rot="10800000">
            <a:off x="5700199" y="3793071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868144" y="3889720"/>
                <a:ext cx="74892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889720"/>
                <a:ext cx="748923" cy="814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Овал 68"/>
          <p:cNvSpPr/>
          <p:nvPr/>
        </p:nvSpPr>
        <p:spPr>
          <a:xfrm rot="10800000">
            <a:off x="8111273" y="2049715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8388424" y="2058026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620680" y="2218259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80" y="2218259"/>
                <a:ext cx="710451" cy="8140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Прямоугольник 74"/>
          <p:cNvSpPr/>
          <p:nvPr/>
        </p:nvSpPr>
        <p:spPr>
          <a:xfrm rot="10800000">
            <a:off x="8267932" y="4080170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7524684" y="4437064"/>
                <a:ext cx="78579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b="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684" y="4437064"/>
                <a:ext cx="785793" cy="8140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8408296" y="817081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Стрелка вправо 96"/>
          <p:cNvSpPr/>
          <p:nvPr/>
        </p:nvSpPr>
        <p:spPr>
          <a:xfrm rot="5400000">
            <a:off x="8514990" y="1260780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6981302" y="1357287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7036791" y="5605759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7121223" y="1078691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9" name="Овал 108"/>
          <p:cNvSpPr/>
          <p:nvPr/>
        </p:nvSpPr>
        <p:spPr>
          <a:xfrm>
            <a:off x="7147769" y="5727406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0" name="Овал 109"/>
          <p:cNvSpPr/>
          <p:nvPr/>
        </p:nvSpPr>
        <p:spPr>
          <a:xfrm>
            <a:off x="2394979" y="1664396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2416759" y="2735470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340926" y="4903156"/>
            <a:ext cx="3038481" cy="1406164"/>
            <a:chOff x="2340927" y="4903156"/>
            <a:chExt cx="1758010" cy="813581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340927" y="4903156"/>
              <a:ext cx="1758010" cy="813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36659" y="4956638"/>
                  <a:ext cx="1541861" cy="7060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𝑥𝑥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3600" b="0" i="1" smtClean="0">
                                    <a:latin typeface="Cambria Math"/>
                                  </a:rPr>
                                  <m:t>г</m:t>
                                </m:r>
                              </m:sub>
                            </m:sSub>
                            <m:r>
                              <a:rPr lang="ru-RU" sz="36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3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3600" b="0" i="1" smtClean="0">
                                    <a:latin typeface="Cambria Math"/>
                                  </a:rPr>
                                  <m:t>н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659" y="4956638"/>
                  <a:ext cx="1541861" cy="70606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728048" y="618904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40927" y="4806163"/>
            <a:ext cx="3038480" cy="969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 animBg="1"/>
      <p:bldP spid="91" grpId="0"/>
      <p:bldP spid="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4096" y="218262"/>
            <a:ext cx="2864887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генератора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76972" y="804752"/>
            <a:ext cx="573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7504" y="1791863"/>
                <a:ext cx="8928992" cy="4973221"/>
              </a:xfrm>
              <a:prstGeom prst="rect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ru-RU" dirty="0" smtClean="0">
                  <a:solidFill>
                    <a:schemeClr val="accent2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ru-RU" sz="2400" dirty="0" smtClean="0">
                    <a:solidFill>
                      <a:srgbClr val="002060"/>
                    </a:solidFill>
                  </a:rPr>
                  <a:t>1.Выбирается ветвь, в которой нужно определить ток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;</a:t>
                </a:r>
                <a:endParaRPr lang="ru-RU" sz="24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ru-RU" sz="2400" dirty="0" smtClean="0">
                    <a:solidFill>
                      <a:srgbClr val="002060"/>
                    </a:solidFill>
                  </a:rPr>
                  <a:t>2.Задаётся направление тока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;</a:t>
                </a: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ru-RU" sz="2400" dirty="0" smtClean="0">
                    <a:solidFill>
                      <a:srgbClr val="002060"/>
                    </a:solidFill>
                  </a:rPr>
                  <a:t>3.Определить напряжение холостого хода (разрывается ветвь, в которой нужно определить ток</a:t>
                </a:r>
                <a:r>
                  <a:rPr lang="ru-RU" sz="2400" dirty="0" smtClean="0">
                    <a:solidFill>
                      <a:srgbClr val="002060"/>
                    </a:solidFill>
                  </a:rPr>
                  <a:t>) -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Uxx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;</a:t>
                </a: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4.</a:t>
                </a:r>
                <a:r>
                  <a:rPr lang="ru-RU" sz="2400" dirty="0" smtClean="0">
                    <a:solidFill>
                      <a:srgbClr val="002060"/>
                    </a:solidFill>
                  </a:rPr>
                  <a:t>Для схемы с исключённой ветвью все источники энергии исключаются и определяются по отношению зажимов        </a:t>
                </a:r>
                <a:r>
                  <a:rPr lang="ru-RU" sz="2400" dirty="0" smtClean="0">
                    <a:solidFill>
                      <a:srgbClr val="002060"/>
                    </a:solidFill>
                  </a:rPr>
                  <a:t> -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R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г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;</a:t>
                </a: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ru-RU" sz="2400" dirty="0" smtClean="0">
                    <a:solidFill>
                      <a:srgbClr val="002060"/>
                    </a:solidFill>
                  </a:rPr>
                  <a:t>5.По </a:t>
                </a:r>
                <a:r>
                  <a:rPr lang="ru-RU" sz="2400" dirty="0">
                    <a:solidFill>
                      <a:srgbClr val="002060"/>
                    </a:solidFill>
                  </a:rPr>
                  <a:t>формуле</a:t>
                </a:r>
                <a14:m>
                  <m:oMath xmlns:m="http://schemas.openxmlformats.org/officeDocument/2006/math">
                    <m:r>
                      <a:rPr lang="ru-RU" sz="360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</a:rPr>
                  <a:t>                                 определяется ток в ветви</a:t>
                </a:r>
                <a:r>
                  <a:rPr lang="en-US" sz="2400" dirty="0">
                    <a:solidFill>
                      <a:srgbClr val="002060"/>
                    </a:solidFill>
                  </a:rPr>
                  <a:t>.</a:t>
                </a:r>
                <a:endParaRPr lang="ru-RU" sz="24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ru-RU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91863"/>
                <a:ext cx="8928992" cy="4973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Овал 38"/>
          <p:cNvSpPr/>
          <p:nvPr/>
        </p:nvSpPr>
        <p:spPr>
          <a:xfrm>
            <a:off x="7661554" y="508518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7884368" y="508518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3" y="1330198"/>
            <a:ext cx="3978995" cy="46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АЛГОРИТМ ПРИМЕНЕНИЯ: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29367" y="5661248"/>
            <a:ext cx="1704452" cy="769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691088" y="5683009"/>
                <a:ext cx="1581010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𝑈𝑥𝑥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г+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н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088" y="5683009"/>
                <a:ext cx="1581010" cy="6737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1576972" y="799485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9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93"/>
          <p:cNvSpPr/>
          <p:nvPr/>
        </p:nvSpPr>
        <p:spPr>
          <a:xfrm>
            <a:off x="6816772" y="4967243"/>
            <a:ext cx="1283075" cy="47798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576972" y="620086"/>
            <a:ext cx="573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4948150" y="1621997"/>
            <a:ext cx="3390409" cy="141554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6382073" y="1642832"/>
            <a:ext cx="172378" cy="1723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6574440" y="1574725"/>
            <a:ext cx="92001" cy="920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6693547" y="3095770"/>
            <a:ext cx="172378" cy="1723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605354" y="2991536"/>
            <a:ext cx="92001" cy="920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4718148" y="2099765"/>
            <a:ext cx="460003" cy="4600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rot="10800000">
            <a:off x="4953572" y="2106195"/>
            <a:ext cx="0" cy="45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46539" y="2335404"/>
            <a:ext cx="461993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65" name="Овал 64"/>
          <p:cNvSpPr/>
          <p:nvPr/>
        </p:nvSpPr>
        <p:spPr>
          <a:xfrm>
            <a:off x="8099847" y="2026741"/>
            <a:ext cx="460003" cy="4600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8478400" y="2175904"/>
            <a:ext cx="422261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grpSp>
        <p:nvGrpSpPr>
          <p:cNvPr id="67" name="Группа 66"/>
          <p:cNvGrpSpPr/>
          <p:nvPr/>
        </p:nvGrpSpPr>
        <p:grpSpPr>
          <a:xfrm>
            <a:off x="8182576" y="2139168"/>
            <a:ext cx="282117" cy="235150"/>
            <a:chOff x="7444203" y="4623158"/>
            <a:chExt cx="330077" cy="275126"/>
          </a:xfrm>
        </p:grpSpPr>
        <p:cxnSp>
          <p:nvCxnSpPr>
            <p:cNvPr id="68" name="Прямая соединительная линия 6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5495436" y="1633708"/>
            <a:ext cx="482545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73" name="Прямоугольник 72"/>
          <p:cNvSpPr/>
          <p:nvPr/>
        </p:nvSpPr>
        <p:spPr>
          <a:xfrm rot="5400000">
            <a:off x="5631257" y="1317187"/>
            <a:ext cx="154628" cy="618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7291158" y="1649391"/>
            <a:ext cx="482545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75" name="Прямоугольник 74"/>
          <p:cNvSpPr/>
          <p:nvPr/>
        </p:nvSpPr>
        <p:spPr>
          <a:xfrm rot="5400000">
            <a:off x="7426979" y="1332870"/>
            <a:ext cx="154628" cy="618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76224" y="1300634"/>
            <a:ext cx="123090" cy="31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017828" y="1277561"/>
            <a:ext cx="123090" cy="31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</a:t>
            </a:r>
            <a:endParaRPr lang="ru-RU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6620440" y="2026741"/>
            <a:ext cx="0" cy="584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72068" y="2194819"/>
            <a:ext cx="607889" cy="588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U</a:t>
            </a:r>
            <a:r>
              <a:rPr lang="en-US" sz="2000" dirty="0" err="1" smtClean="0"/>
              <a:t>xx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143881" y="4353978"/>
            <a:ext cx="2356111" cy="81358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2055030" y="4505577"/>
                <a:ext cx="2588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30" y="4505577"/>
                <a:ext cx="258897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283" y="1012515"/>
            <a:ext cx="4258258" cy="2808815"/>
            <a:chOff x="2282" y="1012515"/>
            <a:chExt cx="5211329" cy="343747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95510" y="1244244"/>
              <a:ext cx="0" cy="28555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589167" y="4113980"/>
              <a:ext cx="396043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549606" y="1244242"/>
              <a:ext cx="6344" cy="2854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595510" y="1244244"/>
              <a:ext cx="39604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endCxn id="20" idx="4"/>
            </p:cNvCxnSpPr>
            <p:nvPr/>
          </p:nvCxnSpPr>
          <p:spPr>
            <a:xfrm>
              <a:off x="2570859" y="1244243"/>
              <a:ext cx="4870" cy="290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Овал 19"/>
            <p:cNvSpPr/>
            <p:nvPr/>
          </p:nvSpPr>
          <p:spPr>
            <a:xfrm>
              <a:off x="2521908" y="4045962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276657" y="2305724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Стрелка вправо 24"/>
            <p:cNvSpPr/>
            <p:nvPr/>
          </p:nvSpPr>
          <p:spPr>
            <a:xfrm rot="5400000">
              <a:off x="1985485" y="1599042"/>
              <a:ext cx="458038" cy="17872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40692" y="165939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ru-RU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>
              <a:off x="2629550" y="4248308"/>
              <a:ext cx="201683" cy="20168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9493" y="1252741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1</a:t>
              </a:r>
              <a:endParaRPr lang="ru-RU" sz="2000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2468088" y="1899072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71700" y="2100548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2</a:t>
              </a:r>
              <a:endParaRPr lang="ru-RU" sz="2000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320065" y="2267789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5" name="Прямая со стрелкой 44"/>
            <p:cNvCxnSpPr/>
            <p:nvPr/>
          </p:nvCxnSpPr>
          <p:spPr>
            <a:xfrm rot="-10800000">
              <a:off x="595511" y="2275312"/>
              <a:ext cx="0" cy="5363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282" y="2543487"/>
              <a:ext cx="540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E</a:t>
              </a:r>
              <a:r>
                <a:rPr lang="ru-RU" sz="2000" dirty="0" smtClean="0"/>
                <a:t>1</a:t>
              </a:r>
              <a:endParaRPr lang="ru-RU" sz="2000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 rot="5400000">
              <a:off x="1388404" y="882411"/>
              <a:ext cx="180915" cy="72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0490" y="1271091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3</a:t>
              </a:r>
              <a:endParaRPr lang="ru-RU" sz="2000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 rot="5400000">
              <a:off x="3489401" y="900761"/>
              <a:ext cx="180915" cy="72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19565" y="2480244"/>
              <a:ext cx="494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ru-RU" sz="2000" dirty="0" smtClean="0"/>
                <a:t>3</a:t>
              </a:r>
              <a:endParaRPr lang="ru-RU" sz="2000" dirty="0"/>
            </a:p>
          </p:txBody>
        </p:sp>
        <p:grpSp>
          <p:nvGrpSpPr>
            <p:cNvPr id="54" name="Группа 53"/>
            <p:cNvGrpSpPr/>
            <p:nvPr/>
          </p:nvGrpSpPr>
          <p:grpSpPr>
            <a:xfrm>
              <a:off x="4373451" y="2437263"/>
              <a:ext cx="330077" cy="275126"/>
              <a:chOff x="7444203" y="4623158"/>
              <a:chExt cx="330077" cy="275126"/>
            </a:xfrm>
          </p:grpSpPr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7444203" y="4623158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 flipV="1">
                <a:off x="7610678" y="4623158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>
                <a:off x="7444203" y="4751699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V="1">
                <a:off x="7610678" y="4751699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Овал 51"/>
            <p:cNvSpPr/>
            <p:nvPr/>
          </p:nvSpPr>
          <p:spPr>
            <a:xfrm>
              <a:off x="2710650" y="1012515"/>
              <a:ext cx="201683" cy="20168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78" name="Овал 77"/>
            <p:cNvSpPr/>
            <p:nvPr/>
          </p:nvSpPr>
          <p:spPr>
            <a:xfrm>
              <a:off x="2515565" y="1190420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6" name="Прямая соединительная линия 5"/>
          <p:cNvCxnSpPr/>
          <p:nvPr/>
        </p:nvCxnSpPr>
        <p:spPr>
          <a:xfrm flipH="1">
            <a:off x="4953604" y="4518257"/>
            <a:ext cx="16824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953604" y="4518257"/>
            <a:ext cx="0" cy="1503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953604" y="6021288"/>
            <a:ext cx="1620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6590059" y="4472256"/>
            <a:ext cx="92001" cy="920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/>
          <p:cNvSpPr/>
          <p:nvPr/>
        </p:nvSpPr>
        <p:spPr>
          <a:xfrm>
            <a:off x="6544058" y="5975287"/>
            <a:ext cx="92001" cy="920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5573732" y="4518257"/>
            <a:ext cx="482545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88" name="Прямоугольник 87"/>
          <p:cNvSpPr/>
          <p:nvPr/>
        </p:nvSpPr>
        <p:spPr>
          <a:xfrm rot="5400000">
            <a:off x="5709553" y="4201736"/>
            <a:ext cx="154628" cy="618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6336765" y="5269772"/>
            <a:ext cx="4145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816772" y="4983559"/>
                <a:ext cx="1283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/>
                            </a:rPr>
                            <m:t>г</m:t>
                          </m:r>
                        </m:sub>
                      </m:sSub>
                      <m:r>
                        <a:rPr lang="ru-RU" sz="24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772" y="4983559"/>
                <a:ext cx="128362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Прямоугольник 88"/>
          <p:cNvSpPr/>
          <p:nvPr/>
        </p:nvSpPr>
        <p:spPr>
          <a:xfrm>
            <a:off x="2143881" y="5420659"/>
            <a:ext cx="2285135" cy="81358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137427" y="5420659"/>
                <a:ext cx="1833259" cy="844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2400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27" y="5420659"/>
                <a:ext cx="1833259" cy="8443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/>
          <p:cNvSpPr/>
          <p:nvPr/>
        </p:nvSpPr>
        <p:spPr>
          <a:xfrm>
            <a:off x="1576972" y="618904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49065" y="4293096"/>
            <a:ext cx="2350927" cy="608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2149065" y="5359777"/>
            <a:ext cx="2279305" cy="608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6534251" y="4181600"/>
            <a:ext cx="172378" cy="1723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3" name="Овал 92"/>
          <p:cNvSpPr/>
          <p:nvPr/>
        </p:nvSpPr>
        <p:spPr>
          <a:xfrm>
            <a:off x="6509682" y="6178804"/>
            <a:ext cx="172378" cy="1723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7112073" y="2227399"/>
            <a:ext cx="2031927" cy="159828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66" idx="2"/>
          </p:cNvCxnSpPr>
          <p:nvPr/>
        </p:nvCxnSpPr>
        <p:spPr>
          <a:xfrm>
            <a:off x="1621270" y="5856903"/>
            <a:ext cx="310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3643" y="620086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тока(МЭГТ)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966145" y="2062463"/>
            <a:ext cx="1512168" cy="1376912"/>
            <a:chOff x="2123728" y="2124096"/>
            <a:chExt cx="1512168" cy="1376912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123728" y="2124096"/>
              <a:ext cx="15121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3635896" y="2124096"/>
              <a:ext cx="0" cy="13769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123728" y="3501008"/>
              <a:ext cx="15121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Прямоугольник 35"/>
          <p:cNvSpPr/>
          <p:nvPr/>
        </p:nvSpPr>
        <p:spPr>
          <a:xfrm rot="10800000">
            <a:off x="2344445" y="2352919"/>
            <a:ext cx="215994" cy="863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2049" y="1628800"/>
            <a:ext cx="1440160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74255" y="2124095"/>
            <a:ext cx="167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69716" y="1375633"/>
            <a:ext cx="2750572" cy="2750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17220" y="2562387"/>
                <a:ext cx="74892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20" y="2562387"/>
                <a:ext cx="748923" cy="8140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Овал 48"/>
          <p:cNvSpPr/>
          <p:nvPr/>
        </p:nvSpPr>
        <p:spPr>
          <a:xfrm>
            <a:off x="6167852" y="1316174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6167852" y="4066745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 rot="10800000">
            <a:off x="6724350" y="2481419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6227311" y="1006648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6227311" y="422861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>
            <a:stCxn id="64" idx="0"/>
          </p:cNvCxnSpPr>
          <p:nvPr/>
        </p:nvCxnSpPr>
        <p:spPr>
          <a:xfrm flipV="1">
            <a:off x="884118" y="5010029"/>
            <a:ext cx="795190" cy="8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4" idx="2"/>
          </p:cNvCxnSpPr>
          <p:nvPr/>
        </p:nvCxnSpPr>
        <p:spPr>
          <a:xfrm>
            <a:off x="884118" y="5856903"/>
            <a:ext cx="7951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178048" y="4827953"/>
            <a:ext cx="1006132" cy="15595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299110" y="5018322"/>
            <a:ext cx="1170016" cy="83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sp>
        <p:nvSpPr>
          <p:cNvPr id="65" name="Овал 64"/>
          <p:cNvSpPr/>
          <p:nvPr/>
        </p:nvSpPr>
        <p:spPr>
          <a:xfrm>
            <a:off x="1621049" y="4963267"/>
            <a:ext cx="93524" cy="935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1621270" y="5810141"/>
            <a:ext cx="93524" cy="935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135098" y="4868384"/>
            <a:ext cx="0" cy="309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82" idx="0"/>
          </p:cNvCxnSpPr>
          <p:nvPr/>
        </p:nvCxnSpPr>
        <p:spPr>
          <a:xfrm flipV="1">
            <a:off x="4184662" y="5011260"/>
            <a:ext cx="813229" cy="8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4178865" y="5992637"/>
            <a:ext cx="9000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3401463" y="4781158"/>
            <a:ext cx="1028956" cy="15948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3586383" y="5019740"/>
            <a:ext cx="1196558" cy="1034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П</a:t>
            </a:r>
            <a:endParaRPr lang="ru-RU" sz="7200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5078902" y="5578599"/>
            <a:ext cx="717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310148" y="4904053"/>
                <a:ext cx="74892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48" y="4904053"/>
                <a:ext cx="748923" cy="8140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85045" y="2515987"/>
                <a:ext cx="8707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80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45" y="2515987"/>
                <a:ext cx="870751" cy="8140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27538" y="2908925"/>
                <a:ext cx="8707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80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38" y="2908925"/>
                <a:ext cx="870751" cy="8140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>
            <a:off x="5090378" y="1375633"/>
            <a:ext cx="0" cy="2750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 rot="10800000">
            <a:off x="5002365" y="2441288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819762" y="254724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262670" y="2721769"/>
                <a:ext cx="56778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𝐽</m:t>
                      </m:r>
                      <m:r>
                        <a:rPr lang="ru-RU" sz="24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70" y="2721769"/>
                <a:ext cx="567784" cy="6335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/>
          <p:cNvGrpSpPr/>
          <p:nvPr/>
        </p:nvGrpSpPr>
        <p:grpSpPr>
          <a:xfrm rot="10800000">
            <a:off x="3916556" y="2678788"/>
            <a:ext cx="330077" cy="275126"/>
            <a:chOff x="7444203" y="4623158"/>
            <a:chExt cx="330077" cy="275126"/>
          </a:xfrm>
        </p:grpSpPr>
        <p:cxnSp>
          <p:nvCxnSpPr>
            <p:cNvPr id="59" name="Прямая соединительная линия 58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3819762" y="1118055"/>
            <a:ext cx="2048382" cy="322196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3" name="Прямая соединительная линия 12"/>
          <p:cNvCxnSpPr>
            <a:stCxn id="65" idx="6"/>
          </p:cNvCxnSpPr>
          <p:nvPr/>
        </p:nvCxnSpPr>
        <p:spPr>
          <a:xfrm>
            <a:off x="1714573" y="5010029"/>
            <a:ext cx="217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932245" y="5010029"/>
            <a:ext cx="0" cy="846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4958052" y="4964498"/>
            <a:ext cx="93524" cy="935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5022265" y="5929350"/>
            <a:ext cx="93524" cy="935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10527" y="2281548"/>
                <a:ext cx="1480726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г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кз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27" y="2281548"/>
                <a:ext cx="1480726" cy="6562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10527" y="2938641"/>
                <a:ext cx="1390957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кз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27" y="2938641"/>
                <a:ext cx="1390957" cy="65620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35098" y="4825363"/>
                <a:ext cx="11900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/>
                            </a:rPr>
                            <m:t>кз</m:t>
                          </m:r>
                        </m:sub>
                      </m:sSub>
                      <m:r>
                        <a:rPr lang="ru-RU" sz="20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/>
                            </a:rPr>
                            <m:t>кз</m:t>
                          </m:r>
                        </m:sub>
                      </m:sSub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8" y="4825363"/>
                <a:ext cx="1190006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Прямоугольник 66"/>
          <p:cNvSpPr/>
          <p:nvPr/>
        </p:nvSpPr>
        <p:spPr>
          <a:xfrm>
            <a:off x="7128182" y="5056791"/>
            <a:ext cx="2031927" cy="800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10526" y="5071746"/>
                <a:ext cx="1339662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кз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26" y="5071746"/>
                <a:ext cx="1339662" cy="65620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542209" y="466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516968" y="5454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4777216" y="45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783015" y="5560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1728048" y="618904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112071" y="2201573"/>
            <a:ext cx="2031927" cy="516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7112072" y="5024308"/>
            <a:ext cx="2031927" cy="516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5030918" y="1330840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5030918" y="4066744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3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 71"/>
          <p:cNvSpPr/>
          <p:nvPr/>
        </p:nvSpPr>
        <p:spPr>
          <a:xfrm>
            <a:off x="4913877" y="5171097"/>
            <a:ext cx="3790270" cy="79914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75210" y="5171097"/>
            <a:ext cx="4113330" cy="79914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8927" y="5310813"/>
                <a:ext cx="111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" y="5310813"/>
                <a:ext cx="111633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36098" y="5138137"/>
                <a:ext cx="292657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8" y="5138137"/>
                <a:ext cx="2926570" cy="7146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4953" y="5343773"/>
                <a:ext cx="1010020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53" y="5343773"/>
                <a:ext cx="1010020" cy="495777"/>
              </a:xfrm>
              <a:prstGeom prst="rect">
                <a:avLst/>
              </a:prstGeom>
              <a:blipFill rotWithShape="1">
                <a:blip r:embed="rId11"/>
                <a:stretch>
                  <a:fillRect r="-4242"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1857" y="5343773"/>
                <a:ext cx="111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857" y="5343773"/>
                <a:ext cx="111633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491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65725" y="5199470"/>
                <a:ext cx="971740" cy="65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25" y="5199470"/>
                <a:ext cx="971740" cy="65793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159" name="Прямоугольник 158"/>
          <p:cNvSpPr/>
          <p:nvPr/>
        </p:nvSpPr>
        <p:spPr>
          <a:xfrm>
            <a:off x="2448092" y="6058858"/>
            <a:ext cx="4365712" cy="6919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82668" y="6166040"/>
                <a:ext cx="23065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𝟔</m:t>
                        </m:r>
                        <m:r>
                          <a:rPr lang="ru-RU" sz="3200" b="1" i="1" smtClean="0">
                            <a:latin typeface="Cambria Math"/>
                          </a:rPr>
                          <m:t>кз</m:t>
                        </m:r>
                      </m:sub>
                    </m:sSub>
                  </m:oMath>
                </a14:m>
                <a:r>
                  <a:rPr lang="ru-RU" sz="3200" b="1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3200" b="1" i="1" dirty="0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3200" b="1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3200" b="1" i="1" dirty="0" smtClean="0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68" y="6166040"/>
                <a:ext cx="2306529" cy="584775"/>
              </a:xfrm>
              <a:prstGeom prst="rect">
                <a:avLst/>
              </a:prstGeom>
              <a:blipFill rotWithShape="1">
                <a:blip r:embed="rId1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Прямая соединительная линия 156"/>
          <p:cNvCxnSpPr/>
          <p:nvPr/>
        </p:nvCxnSpPr>
        <p:spPr>
          <a:xfrm flipH="1">
            <a:off x="6759601" y="4510278"/>
            <a:ext cx="1" cy="381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>
            <a:off x="6388712" y="4891296"/>
            <a:ext cx="7438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88832" y="927652"/>
            <a:ext cx="1" cy="3637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83340" y="2185132"/>
            <a:ext cx="3428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4112323" y="927652"/>
            <a:ext cx="5493" cy="3637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88832" y="927652"/>
            <a:ext cx="34289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397832" y="2185132"/>
            <a:ext cx="1" cy="2379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2356725" y="2138533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2228704" y="1932194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237740" y="935009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310126" y="3210987"/>
            <a:ext cx="186393" cy="745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486415" y="3385427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44" name="Овал 43"/>
          <p:cNvSpPr/>
          <p:nvPr/>
        </p:nvSpPr>
        <p:spPr>
          <a:xfrm>
            <a:off x="450350" y="2569534"/>
            <a:ext cx="465982" cy="465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 rot="10800000">
            <a:off x="688833" y="2576047"/>
            <a:ext cx="0" cy="46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10" y="2808236"/>
            <a:ext cx="46799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48" name="Прямоугольник 47"/>
          <p:cNvSpPr/>
          <p:nvPr/>
        </p:nvSpPr>
        <p:spPr>
          <a:xfrm rot="5400000">
            <a:off x="1389385" y="595239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211619" y="942630"/>
            <a:ext cx="42774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1351805" y="2211624"/>
            <a:ext cx="647984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81" name="Прямоугольник 80"/>
          <p:cNvSpPr/>
          <p:nvPr/>
        </p:nvSpPr>
        <p:spPr>
          <a:xfrm rot="5400000">
            <a:off x="1386572" y="1871856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3177591" y="2216626"/>
            <a:ext cx="677421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83" name="Прямоугольник 82"/>
          <p:cNvSpPr/>
          <p:nvPr/>
        </p:nvSpPr>
        <p:spPr>
          <a:xfrm rot="5400000">
            <a:off x="3212358" y="1876858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>
            <a:off x="683339" y="4564899"/>
            <a:ext cx="3428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642236" y="2133380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/>
          <p:cNvSpPr/>
          <p:nvPr/>
        </p:nvSpPr>
        <p:spPr>
          <a:xfrm>
            <a:off x="514214" y="1927042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7" name="Овал 86"/>
          <p:cNvSpPr/>
          <p:nvPr/>
        </p:nvSpPr>
        <p:spPr>
          <a:xfrm>
            <a:off x="4039457" y="2126736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4166404" y="1988294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2356724" y="4518300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Овал 89"/>
          <p:cNvSpPr/>
          <p:nvPr/>
        </p:nvSpPr>
        <p:spPr>
          <a:xfrm>
            <a:off x="2409210" y="4627244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51804" y="4611497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92" name="Прямоугольник 91"/>
          <p:cNvSpPr/>
          <p:nvPr/>
        </p:nvSpPr>
        <p:spPr>
          <a:xfrm rot="5400000">
            <a:off x="1386571" y="4271728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3875041" y="2901853"/>
            <a:ext cx="465982" cy="465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4" name="Прямая со стрелкой 93"/>
          <p:cNvCxnSpPr/>
          <p:nvPr/>
        </p:nvCxnSpPr>
        <p:spPr>
          <a:xfrm rot="10800000">
            <a:off x="4113525" y="2908366"/>
            <a:ext cx="0" cy="46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50585" y="3210987"/>
            <a:ext cx="46799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96" name="Стрелка вправо 95"/>
          <p:cNvSpPr/>
          <p:nvPr/>
        </p:nvSpPr>
        <p:spPr>
          <a:xfrm>
            <a:off x="847943" y="1877669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/>
          <p:cNvSpPr txBox="1"/>
          <p:nvPr/>
        </p:nvSpPr>
        <p:spPr>
          <a:xfrm>
            <a:off x="792322" y="1256087"/>
            <a:ext cx="506317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Стрелка вправо 97"/>
          <p:cNvSpPr/>
          <p:nvPr/>
        </p:nvSpPr>
        <p:spPr>
          <a:xfrm flipH="1">
            <a:off x="3648623" y="1928548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3620811" y="1342455"/>
            <a:ext cx="370845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Стрелка вправо 99"/>
          <p:cNvSpPr/>
          <p:nvPr/>
        </p:nvSpPr>
        <p:spPr>
          <a:xfrm rot="5400000">
            <a:off x="2027573" y="3145968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1727244" y="2802525"/>
            <a:ext cx="370845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Стрелка вправо 101"/>
          <p:cNvSpPr/>
          <p:nvPr/>
        </p:nvSpPr>
        <p:spPr>
          <a:xfrm rot="5400000">
            <a:off x="2482215" y="3135059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/>
          <p:cNvSpPr txBox="1"/>
          <p:nvPr/>
        </p:nvSpPr>
        <p:spPr>
          <a:xfrm>
            <a:off x="2735682" y="2796001"/>
            <a:ext cx="504805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6кз</a:t>
            </a:r>
            <a:endParaRPr lang="ru-RU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Стрелка вправо 74"/>
          <p:cNvSpPr/>
          <p:nvPr/>
        </p:nvSpPr>
        <p:spPr>
          <a:xfrm rot="5400000">
            <a:off x="6042666" y="3256450"/>
            <a:ext cx="971207" cy="3789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694709" y="3061251"/>
            <a:ext cx="68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6кз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3377244" y="635644"/>
            <a:ext cx="543253" cy="543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4" name="Группа 53"/>
          <p:cNvGrpSpPr/>
          <p:nvPr/>
        </p:nvGrpSpPr>
        <p:grpSpPr>
          <a:xfrm rot="16200000">
            <a:off x="3533566" y="789411"/>
            <a:ext cx="285784" cy="238207"/>
            <a:chOff x="7444203" y="4623158"/>
            <a:chExt cx="330077" cy="275126"/>
          </a:xfrm>
        </p:grpSpPr>
        <p:cxnSp>
          <p:nvCxnSpPr>
            <p:cNvPr id="55" name="Прямая соединительная линия 54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Прямая соединительная линия 76"/>
          <p:cNvCxnSpPr/>
          <p:nvPr/>
        </p:nvCxnSpPr>
        <p:spPr>
          <a:xfrm>
            <a:off x="5051955" y="869438"/>
            <a:ext cx="1" cy="3637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046463" y="2126918"/>
            <a:ext cx="3428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8475447" y="869438"/>
            <a:ext cx="5493" cy="3637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>
            <a:off x="5051955" y="869438"/>
            <a:ext cx="34289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6760956" y="2126918"/>
            <a:ext cx="1" cy="2379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Овал 117"/>
          <p:cNvSpPr/>
          <p:nvPr/>
        </p:nvSpPr>
        <p:spPr>
          <a:xfrm>
            <a:off x="6719848" y="2080319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6591827" y="1873980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5600863" y="876795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23" name="Овал 122"/>
          <p:cNvSpPr/>
          <p:nvPr/>
        </p:nvSpPr>
        <p:spPr>
          <a:xfrm>
            <a:off x="4813473" y="2511320"/>
            <a:ext cx="465982" cy="465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4" name="Прямая со стрелкой 123"/>
          <p:cNvCxnSpPr/>
          <p:nvPr/>
        </p:nvCxnSpPr>
        <p:spPr>
          <a:xfrm rot="10800000">
            <a:off x="5051957" y="2517833"/>
            <a:ext cx="0" cy="46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03118" y="2760666"/>
            <a:ext cx="46799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126" name="Прямоугольник 125"/>
          <p:cNvSpPr/>
          <p:nvPr/>
        </p:nvSpPr>
        <p:spPr>
          <a:xfrm rot="5400000">
            <a:off x="5752509" y="537025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TextBox 126"/>
          <p:cNvSpPr txBox="1"/>
          <p:nvPr/>
        </p:nvSpPr>
        <p:spPr>
          <a:xfrm>
            <a:off x="7574742" y="884416"/>
            <a:ext cx="42774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714928" y="2153410"/>
            <a:ext cx="647984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29" name="Прямоугольник 128"/>
          <p:cNvSpPr/>
          <p:nvPr/>
        </p:nvSpPr>
        <p:spPr>
          <a:xfrm rot="5400000">
            <a:off x="5749695" y="1813642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7540714" y="2158412"/>
            <a:ext cx="677421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31" name="Прямоугольник 130"/>
          <p:cNvSpPr/>
          <p:nvPr/>
        </p:nvSpPr>
        <p:spPr>
          <a:xfrm rot="5400000">
            <a:off x="7575481" y="1818644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2" name="Прямая соединительная линия 131"/>
          <p:cNvCxnSpPr/>
          <p:nvPr/>
        </p:nvCxnSpPr>
        <p:spPr>
          <a:xfrm>
            <a:off x="5046462" y="4506685"/>
            <a:ext cx="3428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Овал 132"/>
          <p:cNvSpPr/>
          <p:nvPr/>
        </p:nvSpPr>
        <p:spPr>
          <a:xfrm>
            <a:off x="5005359" y="2075166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Овал 133"/>
          <p:cNvSpPr/>
          <p:nvPr/>
        </p:nvSpPr>
        <p:spPr>
          <a:xfrm>
            <a:off x="4877337" y="1868828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35" name="Овал 134"/>
          <p:cNvSpPr/>
          <p:nvPr/>
        </p:nvSpPr>
        <p:spPr>
          <a:xfrm>
            <a:off x="8402581" y="2068522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Овал 135"/>
          <p:cNvSpPr/>
          <p:nvPr/>
        </p:nvSpPr>
        <p:spPr>
          <a:xfrm>
            <a:off x="8529528" y="1930080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37" name="Овал 136"/>
          <p:cNvSpPr/>
          <p:nvPr/>
        </p:nvSpPr>
        <p:spPr>
          <a:xfrm>
            <a:off x="6719847" y="4460086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Овал 137"/>
          <p:cNvSpPr/>
          <p:nvPr/>
        </p:nvSpPr>
        <p:spPr>
          <a:xfrm>
            <a:off x="6772333" y="4569030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5714927" y="4553283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140" name="Прямоугольник 139"/>
          <p:cNvSpPr/>
          <p:nvPr/>
        </p:nvSpPr>
        <p:spPr>
          <a:xfrm rot="5400000">
            <a:off x="5749694" y="4213514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/>
          <p:cNvSpPr/>
          <p:nvPr/>
        </p:nvSpPr>
        <p:spPr>
          <a:xfrm>
            <a:off x="8238165" y="2843639"/>
            <a:ext cx="465982" cy="465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2" name="Прямая со стрелкой 141"/>
          <p:cNvCxnSpPr/>
          <p:nvPr/>
        </p:nvCxnSpPr>
        <p:spPr>
          <a:xfrm rot="10800000">
            <a:off x="8476648" y="2850152"/>
            <a:ext cx="0" cy="46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585951" y="3141864"/>
            <a:ext cx="46799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44" name="Стрелка вправо 143"/>
          <p:cNvSpPr/>
          <p:nvPr/>
        </p:nvSpPr>
        <p:spPr>
          <a:xfrm>
            <a:off x="5211066" y="1819455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5155445" y="1197873"/>
            <a:ext cx="506317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Стрелка вправо 145"/>
          <p:cNvSpPr/>
          <p:nvPr/>
        </p:nvSpPr>
        <p:spPr>
          <a:xfrm flipH="1">
            <a:off x="8011746" y="1870334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TextBox 146"/>
          <p:cNvSpPr txBox="1"/>
          <p:nvPr/>
        </p:nvSpPr>
        <p:spPr>
          <a:xfrm>
            <a:off x="7983934" y="1284241"/>
            <a:ext cx="370845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7751595" y="587593"/>
            <a:ext cx="543253" cy="543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2" name="Группа 151"/>
          <p:cNvGrpSpPr/>
          <p:nvPr/>
        </p:nvGrpSpPr>
        <p:grpSpPr>
          <a:xfrm rot="16200000">
            <a:off x="7896689" y="731197"/>
            <a:ext cx="285784" cy="238207"/>
            <a:chOff x="7444203" y="4623158"/>
            <a:chExt cx="330077" cy="275126"/>
          </a:xfrm>
        </p:grpSpPr>
        <p:cxnSp>
          <p:nvCxnSpPr>
            <p:cNvPr id="153" name="Прямая соединительная линия 15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Прямоугольник 10"/>
          <p:cNvSpPr/>
          <p:nvPr/>
        </p:nvSpPr>
        <p:spPr>
          <a:xfrm>
            <a:off x="4288540" y="5171097"/>
            <a:ext cx="67436" cy="7991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4880159" y="5171097"/>
            <a:ext cx="67436" cy="7991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448092" y="6058857"/>
            <a:ext cx="4365712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Прямоугольник 117"/>
          <p:cNvSpPr/>
          <p:nvPr/>
        </p:nvSpPr>
        <p:spPr>
          <a:xfrm>
            <a:off x="5896856" y="2279837"/>
            <a:ext cx="3247144" cy="19412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3568" y="1556792"/>
            <a:ext cx="4824536" cy="3312368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3095836" y="150297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2947973" y="1264652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3095836" y="481533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03477" y="4934360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14315" y="1601161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77" name="Прямоугольник 76"/>
          <p:cNvSpPr/>
          <p:nvPr/>
        </p:nvSpPr>
        <p:spPr>
          <a:xfrm rot="5400000">
            <a:off x="1654470" y="1208732"/>
            <a:ext cx="180915" cy="723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1567354" y="4899757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80" name="Прямоугольник 79"/>
          <p:cNvSpPr/>
          <p:nvPr/>
        </p:nvSpPr>
        <p:spPr>
          <a:xfrm rot="5400000">
            <a:off x="1607509" y="4507328"/>
            <a:ext cx="180915" cy="723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TextBox 115"/>
          <p:cNvSpPr txBox="1"/>
          <p:nvPr/>
        </p:nvSpPr>
        <p:spPr>
          <a:xfrm>
            <a:off x="4315927" y="1587389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5</a:t>
            </a:r>
            <a:endParaRPr lang="ru-RU" sz="2000" dirty="0"/>
          </a:p>
        </p:txBody>
      </p:sp>
      <p:sp>
        <p:nvSpPr>
          <p:cNvPr id="117" name="Прямоугольник 116"/>
          <p:cNvSpPr/>
          <p:nvPr/>
        </p:nvSpPr>
        <p:spPr>
          <a:xfrm rot="5400000">
            <a:off x="4356082" y="1194960"/>
            <a:ext cx="180915" cy="723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12159" y="2323734"/>
                <a:ext cx="2681568" cy="85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г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59" y="2323734"/>
                <a:ext cx="2681568" cy="858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84167" y="3265181"/>
                <a:ext cx="1898405" cy="846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ru-RU" sz="2400" b="0" i="1" smtClean="0">
                                  <a:latin typeface="Cambria Math"/>
                                </a:rPr>
                                <m:t>кз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7" y="3265181"/>
                <a:ext cx="1898405" cy="8465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96856" y="2233720"/>
            <a:ext cx="3247144" cy="461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нутый угол 3"/>
          <p:cNvSpPr/>
          <p:nvPr/>
        </p:nvSpPr>
        <p:spPr>
          <a:xfrm>
            <a:off x="671823" y="0"/>
            <a:ext cx="7671102" cy="6060584"/>
          </a:xfrm>
          <a:prstGeom prst="foldedCorner">
            <a:avLst>
              <a:gd name="adj" fmla="val 12770"/>
            </a:avLst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5853" y="1368298"/>
                <a:ext cx="6840760" cy="33239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1. </a:t>
                </a:r>
                <a:r>
                  <a:rPr lang="ru-RU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Определить сколько уравнений</a:t>
                </a:r>
                <a:r>
                  <a:rPr lang="en-US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;</a:t>
                </a:r>
                <a:endParaRPr lang="ru-RU" sz="3200" dirty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2. </a:t>
                </a:r>
                <a:r>
                  <a:rPr lang="ru-RU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Получаем значение напряжения между узлами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2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3200" i="1" smtClean="0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;</a:t>
                </a:r>
                <a:endParaRPr lang="ru-RU" sz="3200" dirty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3. </a:t>
                </a:r>
                <a:r>
                  <a:rPr lang="ru-RU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Задаём направление тока. И записываем закон Ома</a:t>
                </a:r>
                <a:r>
                  <a:rPr lang="en-US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;</a:t>
                </a:r>
                <a:endParaRPr lang="ru-RU" sz="3200" dirty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4. </a:t>
                </a:r>
                <a:r>
                  <a:rPr lang="ru-RU" sz="32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Проверка: баланс мощностей</a:t>
                </a:r>
                <a:r>
                  <a:rPr lang="en-US" sz="3200" dirty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.</a:t>
                </a:r>
                <a:endParaRPr lang="ru-RU" sz="32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endParaRPr lang="ru-RU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3" y="1368298"/>
                <a:ext cx="6840760" cy="33239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76725" y="895949"/>
            <a:ext cx="2664296" cy="46166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Алгоритм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метода: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Как действовать, если в схеме присутствуют источники тока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?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150324" y="2015880"/>
            <a:ext cx="0" cy="645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042683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47624" y="3522851"/>
            <a:ext cx="0" cy="2152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147624" y="5675668"/>
            <a:ext cx="6461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11" idx="2"/>
            <a:endCxn id="29" idx="0"/>
          </p:cNvCxnSpPr>
          <p:nvPr/>
        </p:nvCxnSpPr>
        <p:spPr>
          <a:xfrm>
            <a:off x="2764936" y="3522852"/>
            <a:ext cx="1" cy="2098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657295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764936" y="1154753"/>
            <a:ext cx="0" cy="1506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150324" y="2015880"/>
            <a:ext cx="64584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 rot="5400000">
            <a:off x="3841344" y="1585316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851265" y="1154753"/>
            <a:ext cx="0" cy="4520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749604" y="306408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7608774" y="1124744"/>
            <a:ext cx="936" cy="4550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501132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339671" y="449161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2764936" y="1132119"/>
            <a:ext cx="4844774" cy="22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376854" y="885651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 rot="5400000">
            <a:off x="4863932" y="72419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15" name="Группа 114"/>
          <p:cNvGrpSpPr/>
          <p:nvPr/>
        </p:nvGrpSpPr>
        <p:grpSpPr>
          <a:xfrm rot="5008778">
            <a:off x="2432974" y="2075832"/>
            <a:ext cx="330041" cy="319266"/>
            <a:chOff x="2794112" y="2036966"/>
            <a:chExt cx="493068" cy="47697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2794112" y="2036966"/>
              <a:ext cx="282516" cy="3154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2898788" y="2190812"/>
              <a:ext cx="388392" cy="323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Овал 24"/>
          <p:cNvSpPr/>
          <p:nvPr/>
        </p:nvSpPr>
        <p:spPr>
          <a:xfrm>
            <a:off x="7554953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554953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7445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797445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2711116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1093804" y="558994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1093804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2701833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267912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72577" y="278956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966766" y="320477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5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716414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6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694007" y="201588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15785" y="54825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59808" y="126239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45" name="Стрелка вправо 44"/>
          <p:cNvSpPr/>
          <p:nvPr/>
        </p:nvSpPr>
        <p:spPr>
          <a:xfrm rot="10800000">
            <a:off x="2711116" y="796290"/>
            <a:ext cx="576064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Стрелка вправо 45"/>
          <p:cNvSpPr/>
          <p:nvPr/>
        </p:nvSpPr>
        <p:spPr>
          <a:xfrm rot="5400000">
            <a:off x="2994285" y="3944059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Стрелка вправо 46"/>
          <p:cNvSpPr/>
          <p:nvPr/>
        </p:nvSpPr>
        <p:spPr>
          <a:xfrm rot="5400000">
            <a:off x="198811" y="2525956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Стрелка вправо 47"/>
          <p:cNvSpPr/>
          <p:nvPr/>
        </p:nvSpPr>
        <p:spPr>
          <a:xfrm rot="5400000">
            <a:off x="4604718" y="3917875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7757843" y="248459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Стрелка вправо 49"/>
          <p:cNvSpPr/>
          <p:nvPr/>
        </p:nvSpPr>
        <p:spPr>
          <a:xfrm>
            <a:off x="4020068" y="1599728"/>
            <a:ext cx="576064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3582117" y="3684068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9904" y="371025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05571" y="58759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12019" y="215608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9969" y="113211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2455612" y="171583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919560" y="1740956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2809474" y="572948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0" name="Круговая стрелка 59"/>
          <p:cNvSpPr/>
          <p:nvPr/>
        </p:nvSpPr>
        <p:spPr>
          <a:xfrm rot="15366473">
            <a:off x="1500528" y="3564807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Круговая стрелка 60"/>
          <p:cNvSpPr/>
          <p:nvPr/>
        </p:nvSpPr>
        <p:spPr>
          <a:xfrm rot="15366473">
            <a:off x="3917418" y="3619577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Круговая стрелка 61"/>
          <p:cNvSpPr/>
          <p:nvPr/>
        </p:nvSpPr>
        <p:spPr>
          <a:xfrm rot="15366473" flipV="1">
            <a:off x="6409899" y="3612225"/>
            <a:ext cx="781364" cy="75169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Круговая стрелка 62"/>
          <p:cNvSpPr/>
          <p:nvPr/>
        </p:nvSpPr>
        <p:spPr>
          <a:xfrm rot="15366473" flipV="1">
            <a:off x="5190710" y="1375411"/>
            <a:ext cx="542804" cy="5221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/>
          <p:cNvCxnSpPr/>
          <p:nvPr/>
        </p:nvCxnSpPr>
        <p:spPr>
          <a:xfrm rot="-5400000">
            <a:off x="3660032" y="886577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797445" y="1089615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7" name="Группа 96"/>
          <p:cNvGrpSpPr/>
          <p:nvPr/>
        </p:nvGrpSpPr>
        <p:grpSpPr>
          <a:xfrm>
            <a:off x="7444203" y="4623158"/>
            <a:ext cx="330077" cy="275126"/>
            <a:chOff x="7444203" y="4623158"/>
            <a:chExt cx="330077" cy="275126"/>
          </a:xfrm>
        </p:grpSpPr>
        <p:cxnSp>
          <p:nvCxnSpPr>
            <p:cNvPr id="79" name="Прямая соединительная линия 78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Овал 8"/>
          <p:cNvSpPr/>
          <p:nvPr/>
        </p:nvSpPr>
        <p:spPr>
          <a:xfrm>
            <a:off x="2495834" y="449161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2606761" y="4632180"/>
            <a:ext cx="330077" cy="275126"/>
            <a:chOff x="7444203" y="4623158"/>
            <a:chExt cx="330077" cy="275126"/>
          </a:xfrm>
        </p:grpSpPr>
        <p:cxnSp>
          <p:nvCxnSpPr>
            <p:cNvPr id="99" name="Прямая соединительная линия 98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7" name="Прямая соединительная линия 116"/>
          <p:cNvCxnSpPr>
            <a:stCxn id="32" idx="4"/>
          </p:cNvCxnSpPr>
          <p:nvPr/>
        </p:nvCxnSpPr>
        <p:spPr>
          <a:xfrm>
            <a:off x="2755654" y="2069700"/>
            <a:ext cx="243494" cy="639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2999148" y="2708920"/>
            <a:ext cx="2858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4058838" y="2447196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17615" y="284364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400" dirty="0" smtClean="0"/>
              <a:t>4</a:t>
            </a:r>
            <a:endParaRPr lang="ru-RU" sz="1400" dirty="0"/>
          </a:p>
        </p:txBody>
      </p:sp>
      <p:sp>
        <p:nvSpPr>
          <p:cNvPr id="126" name="Овал 125"/>
          <p:cNvSpPr/>
          <p:nvPr/>
        </p:nvSpPr>
        <p:spPr>
          <a:xfrm>
            <a:off x="5794313" y="265509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7" name="Группа 126"/>
          <p:cNvGrpSpPr/>
          <p:nvPr/>
        </p:nvGrpSpPr>
        <p:grpSpPr>
          <a:xfrm rot="-5400000">
            <a:off x="4162901" y="2594669"/>
            <a:ext cx="330077" cy="275126"/>
            <a:chOff x="7444203" y="4623158"/>
            <a:chExt cx="330077" cy="275126"/>
          </a:xfrm>
        </p:grpSpPr>
        <p:cxnSp>
          <p:nvCxnSpPr>
            <p:cNvPr id="128" name="Прямая соединительная линия 12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7957826" y="4446577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/>
              <a:t>6</a:t>
            </a:r>
            <a:endParaRPr lang="ru-RU" sz="2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054134" y="4572349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341321" y="233906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4" name="Овал 83"/>
          <p:cNvSpPr/>
          <p:nvPr/>
        </p:nvSpPr>
        <p:spPr>
          <a:xfrm>
            <a:off x="1058165" y="6165304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35433" y="6093296"/>
            <a:ext cx="398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—нулевой узел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779451" y="5018625"/>
                <a:ext cx="1213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(r </a:t>
                </a:r>
                <a:r>
                  <a:rPr lang="ru-RU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451" y="5018625"/>
                <a:ext cx="121305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025" t="-7576" b="-2575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7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9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8000"/>
                            </p:stCondLst>
                            <p:childTnLst>
                              <p:par>
                                <p:cTn id="9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8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60" grpId="0" animBg="1"/>
      <p:bldP spid="61" grpId="0" animBg="1"/>
      <p:bldP spid="62" grpId="0" animBg="1"/>
      <p:bldP spid="63" grpId="0" animBg="1"/>
      <p:bldP spid="83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720436" y="1570461"/>
            <a:ext cx="1368152" cy="495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память с посл. доступом 15"/>
          <p:cNvSpPr/>
          <p:nvPr/>
        </p:nvSpPr>
        <p:spPr>
          <a:xfrm rot="18618578" flipH="1">
            <a:off x="7573028" y="926272"/>
            <a:ext cx="974455" cy="97445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761720" y="892961"/>
            <a:ext cx="939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tang" pitchFamily="18" charset="-127"/>
                <a:ea typeface="Batang" pitchFamily="18" charset="-127"/>
              </a:rPr>
              <a:t>?</a:t>
            </a:r>
            <a:endParaRPr lang="ru-RU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5" name="Загнутый угол 4"/>
          <p:cNvSpPr/>
          <p:nvPr/>
        </p:nvSpPr>
        <p:spPr>
          <a:xfrm>
            <a:off x="381200" y="836710"/>
            <a:ext cx="5702968" cy="1872210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1015556"/>
                <a:ext cx="7200800" cy="75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15556"/>
                <a:ext cx="7200800" cy="75725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5588" y="3658539"/>
                <a:ext cx="2116670" cy="66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8" y="3658539"/>
                <a:ext cx="2116670" cy="6697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176" y="4254249"/>
                <a:ext cx="2737648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6" y="4254249"/>
                <a:ext cx="2737648" cy="6716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309912" y="3739131"/>
                <a:ext cx="2052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be-BY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912" y="3739131"/>
                <a:ext cx="205216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/>
          <p:cNvGrpSpPr/>
          <p:nvPr/>
        </p:nvGrpSpPr>
        <p:grpSpPr>
          <a:xfrm flipH="1">
            <a:off x="691034" y="3743649"/>
            <a:ext cx="240369" cy="1803191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200" y="3171704"/>
                <a:ext cx="520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После того, как нашли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и находим токи: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0" y="3171704"/>
                <a:ext cx="520582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5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5536" y="1782832"/>
                <a:ext cx="7200800" cy="771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ru-RU" sz="2800" b="0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)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82832"/>
                <a:ext cx="7200800" cy="771237"/>
              </a:xfrm>
              <a:prstGeom prst="rect">
                <a:avLst/>
              </a:prstGeom>
              <a:blipFill rotWithShape="1">
                <a:blip r:embed="rId8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804247" y="1668008"/>
                <a:ext cx="1038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7" y="1668008"/>
                <a:ext cx="103893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/>
          <p:nvPr/>
        </p:nvCxnSpPr>
        <p:spPr>
          <a:xfrm>
            <a:off x="6084168" y="185598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rot="5400000">
            <a:off x="3881253" y="3749722"/>
            <a:ext cx="857317" cy="21544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5536" y="4895382"/>
                <a:ext cx="2325313" cy="72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895382"/>
                <a:ext cx="2325313" cy="7204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Как действовать, если в схеме присутствуют источники тока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?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93435" y="3171704"/>
            <a:ext cx="5790733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93435" y="836710"/>
            <a:ext cx="87765" cy="18722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44008" y="5790011"/>
                <a:ext cx="4242872" cy="51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</a:t>
                </a:r>
                <a:r>
                  <a:rPr lang="ru-RU" dirty="0" smtClean="0"/>
                  <a:t>.к.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исключить</a:t>
                </a:r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790011"/>
                <a:ext cx="4242872" cy="519309"/>
              </a:xfrm>
              <a:prstGeom prst="rect">
                <a:avLst/>
              </a:prstGeom>
              <a:blipFill rotWithShape="1">
                <a:blip r:embed="rId11"/>
                <a:stretch>
                  <a:fillRect l="-1293" b="-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44008" y="5301208"/>
                <a:ext cx="4242872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Т.к.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исключить</a:t>
                </a:r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301208"/>
                <a:ext cx="4242872" cy="528863"/>
              </a:xfrm>
              <a:prstGeom prst="rect">
                <a:avLst/>
              </a:prstGeom>
              <a:blipFill rotWithShape="1">
                <a:blip r:embed="rId12"/>
                <a:stretch>
                  <a:fillRect l="-1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2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Как действовать, если в схеме присутствуют источники напряжения без сопротивлений</a:t>
            </a:r>
            <a:r>
              <a:rPr lang="ru-RU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?</a:t>
            </a:r>
            <a:endParaRPr lang="ru-RU" sz="23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532252" y="2526818"/>
            <a:ext cx="355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 rot="18925197">
            <a:off x="1041676" y="1266493"/>
            <a:ext cx="2521083" cy="25210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19590" y="2526818"/>
            <a:ext cx="3565256" cy="24801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2308549" y="744408"/>
            <a:ext cx="3452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302217" y="4309662"/>
            <a:ext cx="34583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5760598" y="744408"/>
            <a:ext cx="0" cy="3565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 rot="2700000">
            <a:off x="1334999" y="1217485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 rot="5400000">
            <a:off x="1381536" y="2126236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 rot="18900000">
            <a:off x="1334997" y="3021473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 rot="5400000">
            <a:off x="1033940" y="4606132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5660398" y="1387306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9" name="Группа 48"/>
          <p:cNvGrpSpPr/>
          <p:nvPr/>
        </p:nvGrpSpPr>
        <p:grpSpPr>
          <a:xfrm>
            <a:off x="4065294" y="2526818"/>
            <a:ext cx="307225" cy="297195"/>
            <a:chOff x="2794112" y="2036966"/>
            <a:chExt cx="493068" cy="476970"/>
          </a:xfrm>
        </p:grpSpPr>
        <p:cxnSp>
          <p:nvCxnSpPr>
            <p:cNvPr id="50" name="Прямая соединительная линия 49"/>
            <p:cNvCxnSpPr/>
            <p:nvPr/>
          </p:nvCxnSpPr>
          <p:spPr>
            <a:xfrm>
              <a:off x="2794112" y="2036966"/>
              <a:ext cx="282516" cy="3154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2898788" y="2190812"/>
              <a:ext cx="388392" cy="323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Овал 51"/>
          <p:cNvSpPr/>
          <p:nvPr/>
        </p:nvSpPr>
        <p:spPr>
          <a:xfrm>
            <a:off x="2402243" y="4756431"/>
            <a:ext cx="500998" cy="50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479462" y="5107131"/>
            <a:ext cx="503166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 rot="5400000">
            <a:off x="2665845" y="4757293"/>
            <a:ext cx="0" cy="499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2811274" y="3265876"/>
            <a:ext cx="500998" cy="50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324511" y="3265876"/>
            <a:ext cx="503166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57" name="Прямая со стрелкой 56"/>
          <p:cNvCxnSpPr>
            <a:stCxn id="55" idx="7"/>
          </p:cNvCxnSpPr>
          <p:nvPr/>
        </p:nvCxnSpPr>
        <p:spPr>
          <a:xfrm flipH="1">
            <a:off x="2903242" y="3339245"/>
            <a:ext cx="335661" cy="344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889854" y="1317458"/>
            <a:ext cx="500998" cy="50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2484023" y="1337108"/>
            <a:ext cx="503166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/>
              <a:t>6</a:t>
            </a:r>
          </a:p>
        </p:txBody>
      </p:sp>
      <p:cxnSp>
        <p:nvCxnSpPr>
          <p:cNvPr id="60" name="Прямая со стрелкой 59"/>
          <p:cNvCxnSpPr/>
          <p:nvPr/>
        </p:nvCxnSpPr>
        <p:spPr>
          <a:xfrm rot="18900000">
            <a:off x="3153456" y="1318320"/>
            <a:ext cx="0" cy="499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031408" y="2476934"/>
            <a:ext cx="100200" cy="100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469490" y="2476934"/>
            <a:ext cx="100200" cy="100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2258449" y="694307"/>
            <a:ext cx="100200" cy="100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2252117" y="4259562"/>
            <a:ext cx="100200" cy="100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2310277" y="2259301"/>
            <a:ext cx="500998" cy="50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64990" y="2628346"/>
            <a:ext cx="459893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grpSp>
        <p:nvGrpSpPr>
          <p:cNvPr id="67" name="Группа 66"/>
          <p:cNvGrpSpPr/>
          <p:nvPr/>
        </p:nvGrpSpPr>
        <p:grpSpPr>
          <a:xfrm rot="5400000">
            <a:off x="2407146" y="2396580"/>
            <a:ext cx="307259" cy="256107"/>
            <a:chOff x="7444203" y="4623158"/>
            <a:chExt cx="330077" cy="275126"/>
          </a:xfrm>
        </p:grpSpPr>
        <p:cxnSp>
          <p:nvCxnSpPr>
            <p:cNvPr id="68" name="Прямая соединительная линия 6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904939" y="1086481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94521" y="1848664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023336" y="3383393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9165" y="5085505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5134849" y="1487279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7</a:t>
            </a:r>
          </a:p>
        </p:txBody>
      </p:sp>
      <p:sp>
        <p:nvSpPr>
          <p:cNvPr id="78" name="Стрелка вправо 77"/>
          <p:cNvSpPr/>
          <p:nvPr/>
        </p:nvSpPr>
        <p:spPr>
          <a:xfrm rot="5400000">
            <a:off x="4757742" y="3055402"/>
            <a:ext cx="1003054" cy="1663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273608" y="2749604"/>
            <a:ext cx="398712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0" name="Стрелка вправо 79"/>
          <p:cNvSpPr/>
          <p:nvPr/>
        </p:nvSpPr>
        <p:spPr>
          <a:xfrm rot="18905593">
            <a:off x="-20227" y="1898262"/>
            <a:ext cx="1003054" cy="1663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228943" y="1334576"/>
            <a:ext cx="398712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Стрелка вправо 83"/>
          <p:cNvSpPr/>
          <p:nvPr/>
        </p:nvSpPr>
        <p:spPr>
          <a:xfrm rot="2700000">
            <a:off x="3422764" y="1907622"/>
            <a:ext cx="1003054" cy="1663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784441" y="1317458"/>
            <a:ext cx="398712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276360" y="2542054"/>
            <a:ext cx="187741" cy="18774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7" name="Овал 86"/>
          <p:cNvSpPr/>
          <p:nvPr/>
        </p:nvSpPr>
        <p:spPr>
          <a:xfrm>
            <a:off x="2015619" y="650537"/>
            <a:ext cx="187741" cy="18774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4165882" y="2394416"/>
            <a:ext cx="187741" cy="18774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2062876" y="4299842"/>
            <a:ext cx="187741" cy="18774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2" name="Загнутый угол 71"/>
          <p:cNvSpPr/>
          <p:nvPr/>
        </p:nvSpPr>
        <p:spPr>
          <a:xfrm>
            <a:off x="1150337" y="5851262"/>
            <a:ext cx="6797411" cy="885965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214985" y="5934795"/>
                <a:ext cx="6669383" cy="77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23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4</m:t>
                        </m:r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985" y="5934795"/>
                <a:ext cx="6669383" cy="772391"/>
              </a:xfrm>
              <a:prstGeom prst="rect">
                <a:avLst/>
              </a:prstGeom>
              <a:blipFill rotWithShape="1"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56176" y="1460784"/>
            <a:ext cx="2808312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есть несколько источников(</a:t>
            </a:r>
            <a:r>
              <a:rPr lang="en-US" dirty="0" smtClean="0"/>
              <a:t>E)</a:t>
            </a:r>
            <a:r>
              <a:rPr lang="ru-RU" dirty="0" smtClean="0"/>
              <a:t>, включенных без сопротивления(</a:t>
            </a:r>
            <a:r>
              <a:rPr lang="en-US" dirty="0" smtClean="0"/>
              <a:t>R</a:t>
            </a:r>
            <a:r>
              <a:rPr lang="ru-RU" dirty="0" smtClean="0"/>
              <a:t>), и эти источники имеют гальваническую связь, то нулевым узлом выбирается узел, общий для источников.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71484" y="5427849"/>
                <a:ext cx="2376264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 </m:t>
                    </m:r>
                  </m:oMath>
                </a14:m>
                <a:r>
                  <a:rPr lang="en-US" dirty="0" smtClean="0"/>
                  <a:t>E6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43</m:t>
                        </m:r>
                      </m:sub>
                    </m:sSub>
                  </m:oMath>
                </a14:m>
                <a:r>
                  <a:rPr lang="en-US" dirty="0" smtClean="0"/>
                  <a:t>= E3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84" y="5427849"/>
                <a:ext cx="237626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615" b="-20000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49042" y="4632074"/>
                <a:ext cx="3806739" cy="66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23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34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42" y="4632074"/>
                <a:ext cx="3806739" cy="6611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Группа 89"/>
          <p:cNvGrpSpPr/>
          <p:nvPr/>
        </p:nvGrpSpPr>
        <p:grpSpPr>
          <a:xfrm flipH="1">
            <a:off x="4489827" y="4539423"/>
            <a:ext cx="118429" cy="888426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Прямоугольник 4"/>
          <p:cNvSpPr/>
          <p:nvPr/>
        </p:nvSpPr>
        <p:spPr>
          <a:xfrm>
            <a:off x="6156176" y="1334576"/>
            <a:ext cx="2736304" cy="1262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6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 animBg="1"/>
      <p:bldP spid="81" grpId="0"/>
      <p:bldP spid="84" grpId="0" animBg="1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-108520" y="0"/>
            <a:ext cx="9505056" cy="47705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500" dirty="0">
                <a:solidFill>
                  <a:schemeClr val="tx1"/>
                </a:solidFill>
                <a:latin typeface="Gabriola" pitchFamily="82" charset="0"/>
              </a:rPr>
              <a:t>Как быть если метод узловых напряжений не позволяет составить </a:t>
            </a:r>
            <a:r>
              <a:rPr lang="ru-RU" sz="2500" dirty="0" smtClean="0">
                <a:solidFill>
                  <a:schemeClr val="tx1"/>
                </a:solidFill>
                <a:latin typeface="Gabriola" pitchFamily="82" charset="0"/>
              </a:rPr>
              <a:t>уравнения</a:t>
            </a:r>
            <a:endParaRPr lang="ru-RU" sz="2500" dirty="0">
              <a:solidFill>
                <a:schemeClr val="tx1"/>
              </a:solidFill>
              <a:latin typeface="Gabriola" pitchFamily="82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V="1">
            <a:off x="2178036" y="5458519"/>
            <a:ext cx="441500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26" idx="0"/>
          </p:cNvCxnSpPr>
          <p:nvPr/>
        </p:nvCxnSpPr>
        <p:spPr>
          <a:xfrm flipH="1">
            <a:off x="2178036" y="2910737"/>
            <a:ext cx="1" cy="2547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6593042" y="2960972"/>
            <a:ext cx="0" cy="249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 rot="18925197">
            <a:off x="2703793" y="1691787"/>
            <a:ext cx="2538806" cy="25388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79572" y="1166031"/>
            <a:ext cx="3476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973195" y="4756350"/>
            <a:ext cx="3482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7455888" y="1166031"/>
            <a:ext cx="0" cy="3590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 rot="2700000">
            <a:off x="2999178" y="1642434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354984" y="1813450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 rot="5783296">
            <a:off x="1875572" y="2936358"/>
            <a:ext cx="309385" cy="299284"/>
            <a:chOff x="2794112" y="2036966"/>
            <a:chExt cx="493068" cy="476970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2794112" y="2036966"/>
              <a:ext cx="282516" cy="3154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2898788" y="2190812"/>
              <a:ext cx="388392" cy="323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/>
        </p:nvSpPr>
        <p:spPr>
          <a:xfrm>
            <a:off x="4073924" y="5206259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151687" y="5559424"/>
            <a:ext cx="50670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rot="5400000">
            <a:off x="4339379" y="5207127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6280" y="1762899"/>
            <a:ext cx="50670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4564963" y="1743110"/>
            <a:ext cx="504520" cy="504520"/>
            <a:chOff x="4568757" y="1696805"/>
            <a:chExt cx="538204" cy="538204"/>
          </a:xfrm>
        </p:grpSpPr>
        <p:sp>
          <p:nvSpPr>
            <p:cNvPr id="22" name="Овал 21"/>
            <p:cNvSpPr/>
            <p:nvPr/>
          </p:nvSpPr>
          <p:spPr>
            <a:xfrm>
              <a:off x="4568757" y="1696805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 rot="18900000">
              <a:off x="4851935" y="1697731"/>
              <a:ext cx="0" cy="5363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Овал 24"/>
          <p:cNvSpPr/>
          <p:nvPr/>
        </p:nvSpPr>
        <p:spPr>
          <a:xfrm>
            <a:off x="5714542" y="2910737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2127584" y="2910737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929119" y="1115579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922743" y="4705897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566095" y="1510509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00561" y="5537646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560514" y="1532217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7</a:t>
            </a:r>
            <a:endParaRPr lang="ru-RU" sz="2000" dirty="0"/>
          </a:p>
        </p:txBody>
      </p:sp>
      <p:sp>
        <p:nvSpPr>
          <p:cNvPr id="47" name="Овал 46"/>
          <p:cNvSpPr/>
          <p:nvPr/>
        </p:nvSpPr>
        <p:spPr>
          <a:xfrm>
            <a:off x="2303513" y="2833861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3806876" y="863676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5417611" y="2852459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3732171" y="4746461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2696003" y="5054904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 rot="2700000">
            <a:off x="4495712" y="3730198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4508616" y="4092391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8</a:t>
            </a:r>
            <a:endParaRPr lang="ru-RU" sz="2000" dirty="0"/>
          </a:p>
        </p:txBody>
      </p:sp>
      <p:cxnSp>
        <p:nvCxnSpPr>
          <p:cNvPr id="66" name="Прямая соединительная линия 65"/>
          <p:cNvCxnSpPr>
            <a:endCxn id="25" idx="6"/>
          </p:cNvCxnSpPr>
          <p:nvPr/>
        </p:nvCxnSpPr>
        <p:spPr>
          <a:xfrm flipH="1">
            <a:off x="5815446" y="2961190"/>
            <a:ext cx="7775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2948264" y="3717222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492573" y="373701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9</a:t>
            </a:r>
            <a:endParaRPr lang="ru-RU" sz="2000" dirty="0"/>
          </a:p>
        </p:txBody>
      </p:sp>
      <p:cxnSp>
        <p:nvCxnSpPr>
          <p:cNvPr id="72" name="Прямая со стрелкой 71"/>
          <p:cNvCxnSpPr/>
          <p:nvPr/>
        </p:nvCxnSpPr>
        <p:spPr>
          <a:xfrm rot="18900000">
            <a:off x="3200525" y="3742991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50" y="813106"/>
            <a:ext cx="319877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Требуется преобразование: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2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0"/>
                            </p:stCondLst>
                            <p:childTnLst>
                              <p:par>
                                <p:cTn id="8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-108520" y="0"/>
            <a:ext cx="9505056" cy="47705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500" dirty="0">
                <a:solidFill>
                  <a:schemeClr val="tx1"/>
                </a:solidFill>
                <a:latin typeface="Gabriola" pitchFamily="82" charset="0"/>
              </a:rPr>
              <a:t>Как быть если метод узловых напряжений не позволяет составить </a:t>
            </a:r>
            <a:r>
              <a:rPr lang="ru-RU" sz="2500" dirty="0" smtClean="0">
                <a:solidFill>
                  <a:schemeClr val="tx1"/>
                </a:solidFill>
                <a:latin typeface="Gabriola" pitchFamily="82" charset="0"/>
              </a:rPr>
              <a:t>уравнения</a:t>
            </a:r>
            <a:endParaRPr lang="ru-RU" sz="25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54" name="Загнутый угол 53"/>
          <p:cNvSpPr/>
          <p:nvPr/>
        </p:nvSpPr>
        <p:spPr>
          <a:xfrm>
            <a:off x="1109910" y="5802574"/>
            <a:ext cx="7566546" cy="885965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V="1">
            <a:off x="2178036" y="5076611"/>
            <a:ext cx="441500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26" idx="0"/>
          </p:cNvCxnSpPr>
          <p:nvPr/>
        </p:nvCxnSpPr>
        <p:spPr>
          <a:xfrm flipH="1">
            <a:off x="2178036" y="2528829"/>
            <a:ext cx="1" cy="2547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6593042" y="2579064"/>
            <a:ext cx="0" cy="249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 rot="18925197">
            <a:off x="2703793" y="1309879"/>
            <a:ext cx="2538806" cy="25388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79572" y="784123"/>
            <a:ext cx="3476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973195" y="4374442"/>
            <a:ext cx="3482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7455888" y="784123"/>
            <a:ext cx="0" cy="3590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 rot="2700000">
            <a:off x="2999178" y="1260526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354984" y="1431542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 rot="5783296">
            <a:off x="1875572" y="2554450"/>
            <a:ext cx="309385" cy="299284"/>
            <a:chOff x="2794112" y="2036966"/>
            <a:chExt cx="493068" cy="476970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2794112" y="2036966"/>
              <a:ext cx="282516" cy="3154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2898788" y="2190812"/>
              <a:ext cx="388392" cy="323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/>
        </p:nvSpPr>
        <p:spPr>
          <a:xfrm>
            <a:off x="4073924" y="4824351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151687" y="5177516"/>
            <a:ext cx="50670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rot="5400000">
            <a:off x="4339379" y="4825219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714542" y="2528829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2127584" y="2528829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929119" y="733671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922743" y="4323989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566095" y="1128601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00561" y="5155738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560514" y="1532217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7</a:t>
            </a:r>
            <a:endParaRPr lang="ru-RU" sz="2000" dirty="0"/>
          </a:p>
        </p:txBody>
      </p:sp>
      <p:sp>
        <p:nvSpPr>
          <p:cNvPr id="41" name="Стрелка вправо 40"/>
          <p:cNvSpPr/>
          <p:nvPr/>
        </p:nvSpPr>
        <p:spPr>
          <a:xfrm rot="5400000">
            <a:off x="6525066" y="1288068"/>
            <a:ext cx="1010106" cy="1675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044558" y="980120"/>
            <a:ext cx="401515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Стрелка вправо 42"/>
          <p:cNvSpPr/>
          <p:nvPr/>
        </p:nvSpPr>
        <p:spPr>
          <a:xfrm rot="18905593">
            <a:off x="1634425" y="1946089"/>
            <a:ext cx="1010106" cy="1675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85346" y="1378441"/>
            <a:ext cx="401515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" name="Стрелка вправо 44"/>
          <p:cNvSpPr/>
          <p:nvPr/>
        </p:nvSpPr>
        <p:spPr>
          <a:xfrm rot="2700000">
            <a:off x="4771339" y="1647050"/>
            <a:ext cx="1010106" cy="1675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135559" y="1052736"/>
            <a:ext cx="401515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303513" y="2451953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3733682" y="595062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5417611" y="2470551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3732171" y="4364553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2696003" y="4672996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 rot="2700000">
            <a:off x="4495712" y="3348290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4508616" y="3710483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8</a:t>
            </a:r>
            <a:endParaRPr lang="ru-RU" sz="2000" dirty="0"/>
          </a:p>
        </p:txBody>
      </p:sp>
      <p:cxnSp>
        <p:nvCxnSpPr>
          <p:cNvPr id="66" name="Прямая соединительная линия 65"/>
          <p:cNvCxnSpPr>
            <a:endCxn id="25" idx="6"/>
          </p:cNvCxnSpPr>
          <p:nvPr/>
        </p:nvCxnSpPr>
        <p:spPr>
          <a:xfrm flipH="1">
            <a:off x="5815446" y="2579282"/>
            <a:ext cx="7775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2948264" y="3335314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492573" y="335510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9</a:t>
            </a:r>
            <a:endParaRPr lang="ru-RU" sz="2000" dirty="0"/>
          </a:p>
        </p:txBody>
      </p:sp>
      <p:cxnSp>
        <p:nvCxnSpPr>
          <p:cNvPr id="72" name="Прямая со стрелкой 71"/>
          <p:cNvCxnSpPr/>
          <p:nvPr/>
        </p:nvCxnSpPr>
        <p:spPr>
          <a:xfrm rot="18900000">
            <a:off x="3200525" y="3361083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 rot="16200000">
            <a:off x="6340782" y="3285716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6760706" y="335873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cxnSp>
        <p:nvCxnSpPr>
          <p:cNvPr id="75" name="Прямая со стрелкой 74"/>
          <p:cNvCxnSpPr/>
          <p:nvPr/>
        </p:nvCxnSpPr>
        <p:spPr>
          <a:xfrm>
            <a:off x="6591029" y="3286584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43608" y="5886107"/>
                <a:ext cx="7416824" cy="758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231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41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886107"/>
                <a:ext cx="7416824" cy="758093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Овал 56"/>
          <p:cNvSpPr/>
          <p:nvPr/>
        </p:nvSpPr>
        <p:spPr>
          <a:xfrm rot="18883903">
            <a:off x="4964539" y="2895348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449104" y="2659611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 rot="2683903">
            <a:off x="5214786" y="2896216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43608" y="5802574"/>
            <a:ext cx="66302" cy="8859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1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 animBg="1"/>
      <p:bldP spid="46" grpId="0"/>
      <p:bldP spid="73" grpId="0" animBg="1"/>
      <p:bldP spid="74" grpId="0"/>
      <p:bldP spid="57" grpId="0" animBg="1"/>
      <p:bldP spid="5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4826</Words>
  <Application>Microsoft Office PowerPoint</Application>
  <PresentationFormat>Экран (4:3)</PresentationFormat>
  <Paragraphs>794</Paragraphs>
  <Slides>37</Slides>
  <Notes>36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Vyacheslav</dc:creator>
  <cp:lastModifiedBy>Dean</cp:lastModifiedBy>
  <cp:revision>382</cp:revision>
  <cp:lastPrinted>2015-10-11T09:36:05Z</cp:lastPrinted>
  <dcterms:created xsi:type="dcterms:W3CDTF">2012-03-12T19:00:48Z</dcterms:created>
  <dcterms:modified xsi:type="dcterms:W3CDTF">2018-06-15T07:38:33Z</dcterms:modified>
</cp:coreProperties>
</file>