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AFF826C-D466-4305-8F7B-03090FAC1701}" type="datetimeFigureOut">
              <a:rPr lang="be-BY" smtClean="0"/>
              <a:t>20.02.19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AA29B20-BD95-445A-8863-A0CA0A162A45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Переходные процессы в электрических цепях.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14592" cy="17526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 коммутации и начальные условия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/>
          </a:bodyPr>
          <a:lstStyle/>
          <a:p>
            <a:r>
              <a:rPr lang="ru-RU" sz="2400" dirty="0"/>
              <a:t>Законы коммутации и начальные условия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Коммутацией будем называть изменение параметров цепи или схемы цепи. Коммутация цепи производится мгновенно. Но переход от исходного режима работы к последующему установившемуся процессу происходит не мгновенно, а в течение некоторого времени. Дело в том, что каждому состоянию цепи соответствует определенный запас энергетических и магнитных полей. Переход к новому режиму связан с изменением энергий этих полей. Энергия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i="1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𝐿</m:t>
                    </m:r>
                    <m:r>
                      <a:rPr lang="en-US" sz="26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𝐿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l-GR" sz="2600" i="1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ru-RU" sz="2600" i="1">
                            <a:latin typeface="Cambria Math"/>
                          </a:rPr>
                          <m:t>С </m:t>
                        </m:r>
                      </m:sub>
                    </m:sSub>
                  </m:oMath>
                </a14:m>
                <a:r>
                  <a:rPr lang="be-BY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 изменяется мгновенно, т.к. производная от энергии по времени есть мощность, которая есть конечная величина.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Итак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энергия магнитного и электрического полей изменяется плавно, без скачков, что обуславливает </a:t>
                </a:r>
                <a:r>
                  <a:rPr lang="ru-RU" sz="2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принцип непрерывности во времени потокосцепления индуктивности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sz="2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электрического заряда емкости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dirty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(0-)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dirty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dirty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(0-)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dirty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                  C*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dirty="0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(0-)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600">
                        <a:latin typeface="Cambria Math"/>
                      </a:rPr>
                      <m:t>C</m:t>
                    </m:r>
                    <m:r>
                      <a:rPr lang="en-US" sz="260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6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endParaRPr lang="be-BY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  <a:blipFill rotWithShape="0">
                <a:blip r:embed="rId2"/>
                <a:stretch>
                  <a:fillRect l="-593" t="-577" r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5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53340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Законы коммутации и начальные условия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Первый закон </a:t>
                </a:r>
                <a:r>
                  <a:rPr lang="ru-RU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коммутации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начальный момент после коммутации ток в индуктивности остается таким 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же,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каким он был непосредственно перед коммутацией, а затем плавно изменяется. Это справедливо, т.к. </a:t>
                </a:r>
                <a14:m>
                  <m:oMath xmlns:m="http://schemas.openxmlformats.org/officeDocument/2006/math">
                    <m:r>
                      <a:rPr lang="en-US" sz="260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𝛹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dirty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если бы потокосцепление  </a:t>
                </a:r>
                <a14:m>
                  <m:oMath xmlns:m="http://schemas.openxmlformats.org/officeDocument/2006/math">
                    <m:r>
                      <a:rPr lang="en-US" sz="260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𝛹</m:t>
                    </m:r>
                  </m:oMath>
                </a14:m>
                <a:r>
                  <a:rPr lang="be-BY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могло бы изменятся скачкообразно, то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sz="2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num>
                      <m:den>
                        <m:r>
                          <a:rPr lang="en-US" sz="2600" i="1" dirty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∞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Второй закон коммутации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начальный момент коммутации напряжение на емкости остается таким же, каким оно было непосредственно перед коммутацией, а затем плавно изменяется. Это справедливо т.к.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q=C*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6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6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/>
                          </a:rPr>
                          <m:t>𝑑𝑞</m:t>
                        </m:r>
                      </m:num>
                      <m:den>
                        <m:r>
                          <a:rPr lang="en-US" sz="2600" i="1" dirty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∞  ,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q-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электрический заряд изменится скачком.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Значит в электрических цепях могут скачкообразно меняться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0" algn="just">
                  <a:lnSpc>
                    <a:spcPct val="120000"/>
                  </a:lnSpc>
                  <a:buNone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Токи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сопротивлениях, и 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емкостях,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напряжения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indent="0" algn="just">
                  <a:lnSpc>
                    <a:spcPct val="120000"/>
                  </a:lnSpc>
                  <a:buNone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Напряжения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сопротивлениях, и 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индуктивностях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ист. т</a:t>
                </a: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ока;</a:t>
                </a:r>
                <a:endParaRPr lang="ru-RU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тока в индуктивности и напряжение на емкости в момент коммутации называются </a:t>
                </a:r>
                <a:r>
                  <a:rPr lang="ru-RU" sz="2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независимыми начальными условиями</a:t>
                </a: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>
                  <a:lnSpc>
                    <a:spcPct val="120000"/>
                  </a:lnSpc>
                </a:pPr>
                <a:endParaRPr lang="be-BY" dirty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  <a:blipFill rotWithShape="0">
                <a:blip r:embed="rId2"/>
                <a:stretch>
                  <a:fillRect l="-593" t="-577" r="-593" b="-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</p:spPr>
            <p:txBody>
              <a:bodyPr>
                <a:normAutofit lnSpcReduction="10000"/>
              </a:bodyPr>
              <a:lstStyle/>
              <a:p>
                <a:pPr marL="0" indent="457200" algn="just">
                  <a:lnSpc>
                    <a:spcPct val="110000"/>
                  </a:lnSpc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Обычно принимаем момент коммутации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t=0.</a:t>
                </a:r>
              </a:p>
              <a:p>
                <a:pPr marL="0" indent="457200" algn="just">
                  <a:lnSpc>
                    <a:spcPct val="110000"/>
                  </a:lnSpc>
                  <a:buNone/>
                </a:pPr>
                <a:r>
                  <a:rPr lang="ru-RU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непосредственно перед коммутацией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dirty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(0-)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(0-)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а в начальный момент после коммутации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dirty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/>
                          </a:rPr>
                          <m:t> </m:t>
                        </m:r>
                        <m:r>
                          <a:rPr lang="en-US" sz="1800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457200" algn="just">
                  <a:lnSpc>
                    <a:spcPct val="110000"/>
                  </a:lnSpc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законы коммутации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457200" algn="just">
                  <a:lnSpc>
                    <a:spcPct val="11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dirty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(0-)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dirty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</a:p>
              <a:p>
                <a:pPr marL="0" indent="457200" algn="just">
                  <a:lnSpc>
                    <a:spcPct val="11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</a:p>
              <a:p>
                <a:pPr marL="0" indent="457200" algn="just">
                  <a:lnSpc>
                    <a:spcPct val="11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0" algn="just">
                  <a:lnSpc>
                    <a:spcPct val="110000"/>
                  </a:lnSpc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нулевых начальных  условиях, т.е.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/>
                          </a:rPr>
                          <m:t> </m:t>
                        </m:r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dirty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/>
                          </a:rPr>
                          <m:t>  </m:t>
                        </m:r>
                        <m:r>
                          <a:rPr lang="en-US" sz="1800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индуктивность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равносильна разрыву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цепи,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емкость -  К.З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25780" indent="-342900" algn="just">
                  <a:lnSpc>
                    <a:spcPct val="110000"/>
                  </a:lnSpc>
                  <a:buAutoNum type="arabicParenR"/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10000"/>
                  </a:lnSpc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случае ненулевых начальных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условий, 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/>
                          </a:rPr>
                          <m:t> </m:t>
                        </m:r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dirty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(0-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)≠0 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/>
                          </a:rPr>
                          <m:t>  </m:t>
                        </m:r>
                        <m:r>
                          <a:rPr lang="en-US" sz="1800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-) </a:t>
                </a:r>
                <a:r>
                  <a:rPr lang="ru-RU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ru-RU" sz="1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индуктивность – источник тока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/>
                          </a:rPr>
                          <m:t> </m:t>
                        </m:r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dirty="0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, а емкость – источник напряжения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/>
                          </a:rPr>
                          <m:t>  </m:t>
                        </m:r>
                        <m:r>
                          <a:rPr lang="en-US" sz="1800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457200" algn="just">
                  <a:lnSpc>
                    <a:spcPct val="110000"/>
                  </a:lnSpc>
                  <a:buNone/>
                </a:pP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10000"/>
                  </a:lnSpc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Наряду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независимыми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н.у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при расчете переходных процессов используются понятием зависимые начальные условия, т.е. значение токов, напряжений и их производных в начальный момент времени (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t=0).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be-BY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  <a:blipFill rotWithShape="0">
                <a:blip r:embed="rId2"/>
                <a:stretch>
                  <a:fillRect l="-593" t="-577" r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57200" y="533400"/>
            <a:ext cx="8229600" cy="59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Законы коммутации и начальные условия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19640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52736"/>
            <a:ext cx="2160240" cy="1092055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360" y="1196752"/>
                <a:ext cx="8435280" cy="3897592"/>
              </a:xfrm>
            </p:spPr>
            <p:txBody>
              <a:bodyPr>
                <a:noAutofit/>
              </a:bodyPr>
              <a:lstStyle/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какая-либо </a:t>
                </a:r>
                <a:r>
                  <a:rPr lang="ru-RU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e(t)  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включается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цепь 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содержащую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последовательно соединенные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r,L,c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Интегро-дифференциальное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имеет вид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i="1">
                            <a:latin typeface="Cambria Math"/>
                          </a:rPr>
                          <m:t>𝑖𝑑𝑡</m:t>
                        </m:r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Продифференцируем его, по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16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𝑑𝑒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 такого уравнения представляется в виде суммы </a:t>
                </a:r>
                <a:r>
                  <a:rPr lang="ru-RU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частного решения неоднородного уравнения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общего решения однородного уравнения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0" algn="just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 Частное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 это установившийся режим цепи 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t--&gt;∞)</a:t>
                </a:r>
              </a:p>
              <a:p>
                <a:pPr indent="0" algn="just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Общее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 – это поведение цепи при отсутствии внешних источников электрической энергии и заданных </a:t>
                </a:r>
                <a:r>
                  <a:rPr lang="ru-RU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н.у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Функции, определяемые общим решением называются свободными составляющими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1600">
                        <a:latin typeface="Cambria Math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характеристическое уравнение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𝐿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𝑟𝑝</m:t>
                    </m:r>
                    <m:r>
                      <a:rPr lang="en-US" sz="16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360" y="1196752"/>
                <a:ext cx="8435280" cy="3897592"/>
              </a:xfrm>
              <a:blipFill rotWithShape="0">
                <a:blip r:embed="rId3"/>
                <a:stretch>
                  <a:fillRect l="-361" r="-434" b="-45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Установившийся и свободный режим в электрических цепях при расчете переходных процессов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53058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Установившийся и свободный режим в электрических цепях при расчете переходных процессов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5781"/>
                <a:ext cx="8435280" cy="5421695"/>
              </a:xfrm>
            </p:spPr>
            <p:txBody>
              <a:bodyPr>
                <a:noAutofit/>
              </a:bodyPr>
              <a:lstStyle/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корни характеристического уравнения обозначить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be-BY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>
                        <a:latin typeface="Cambria Math"/>
                      </a:rPr>
                      <m:t>+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</a:t>
                </a: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 </m:t>
                    </m:r>
                    <m:r>
                      <a:rPr lang="ru-RU" sz="1600">
                        <a:latin typeface="Cambria Math"/>
                      </a:rPr>
                      <m:t>и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 постоянные интегрирования, которые определяются из начальных условий.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Полный переходный ток в цепи равен сумме установившегося и свободного токов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у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ru-RU" sz="16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основании законов коммутации можно найти начальные условия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 </m:t>
                    </m:r>
                    <m:r>
                      <a:rPr lang="ru-RU" sz="1600" i="1">
                        <a:latin typeface="Cambria Math"/>
                      </a:rPr>
                      <m:t>и</m:t>
                    </m:r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</a:rPr>
                          <m:t> у</m:t>
                        </m:r>
                      </m:sub>
                    </m:sSub>
                    <m:r>
                      <a:rPr lang="ru-RU" sz="1600" i="1">
                        <a:latin typeface="Cambria Math"/>
                      </a:rPr>
                      <m:t>(0)+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</a:rPr>
                          <m:t> св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  ,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   </m:t>
                        </m:r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r>
                          <a:rPr lang="en-US" sz="1600" i="1">
                            <a:latin typeface="Cambria Math"/>
                          </a:rPr>
                          <m:t> у</m:t>
                        </m:r>
                      </m:sub>
                    </m:sSub>
                    <m:r>
                      <a:rPr lang="ru-RU" sz="1600" i="1">
                        <a:latin typeface="Cambria Math"/>
                      </a:rPr>
                      <m:t>(0)+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r>
                          <a:rPr lang="en-US" sz="1600" i="1">
                            <a:latin typeface="Cambria Math"/>
                          </a:rPr>
                          <m:t> св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be-BY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</a:rPr>
                          <m:t> св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</a:rPr>
                          <m:t> 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be-BY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r>
                          <a:rPr lang="en-US" sz="1600" i="1">
                            <a:latin typeface="Cambria Math"/>
                          </a:rPr>
                          <m:t> св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r>
                          <a:rPr lang="en-US" sz="1600" i="1">
                            <a:latin typeface="Cambria Math"/>
                          </a:rPr>
                          <m:t> 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нулевых </a:t>
                </a:r>
                <a:r>
                  <a:rPr lang="ru-RU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н.у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be-BY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</a:rPr>
                          <m:t> св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</a:rPr>
                          <m:t> у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 </m:t>
                    </m:r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r>
                          <a:rPr lang="en-US" sz="1600" i="1">
                            <a:latin typeface="Cambria Math"/>
                          </a:rPr>
                          <m:t> св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r>
                          <a:rPr lang="en-US" sz="1600" i="1">
                            <a:latin typeface="Cambria Math"/>
                          </a:rPr>
                          <m:t> у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.</m:t>
                    </m:r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зависимости от порядка дифференциальных уравнений, описывающих исследуемые переходные процессы различают цепи первого, второго и более высоких порядков.</a:t>
                </a: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5781"/>
                <a:ext cx="8435280" cy="5421695"/>
              </a:xfrm>
              <a:blipFill rotWithShape="0">
                <a:blip r:embed="rId2"/>
                <a:stretch>
                  <a:fillRect l="-361" r="-361" b="-3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57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/>
          </a:bodyPr>
          <a:lstStyle/>
          <a:p>
            <a:r>
              <a:rPr lang="ru-RU" sz="2700" dirty="0"/>
              <a:t>Переходные процессы в цепях первого </a:t>
            </a:r>
            <a:r>
              <a:rPr lang="ru-RU" sz="2700" dirty="0" smtClean="0"/>
              <a:t>порядка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rmAutofit fontScale="85000" lnSpcReduction="20000"/>
          </a:bodyPr>
          <a:lstStyle/>
          <a:p>
            <a:pPr marL="0" indent="45720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Характеристическое уравнение определяет порядок цепи.</a:t>
            </a:r>
          </a:p>
          <a:p>
            <a:pPr marL="0" indent="45720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задач классическим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  Расчет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режима работы цепи до коммутации и определяется  Н.Н.У.</a:t>
            </a:r>
          </a:p>
          <a:p>
            <a:pPr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 Производится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режима работы эл. 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епи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установившемся режиме.</a:t>
            </a:r>
          </a:p>
          <a:p>
            <a:pPr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  Составляется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характеристическое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решению которого делается вывод о виде свободной составляющей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  Определяются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зависимые начальные условия для искомых функций на основании Н.Н.У. и законов Кирхгофа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t=0.</a:t>
            </a:r>
          </a:p>
          <a:p>
            <a:pPr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  Определяются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постоянные интегрирования.</a:t>
            </a:r>
          </a:p>
          <a:p>
            <a:pPr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  Найденные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установившиеся и свободные токи или напряжения складываются.</a:t>
            </a:r>
          </a:p>
          <a:p>
            <a:pPr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  Строятся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графики.</a:t>
            </a:r>
          </a:p>
          <a:p>
            <a:endParaRPr lang="be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</TotalTime>
  <Words>197</Words>
  <Application>Microsoft Office PowerPoint</Application>
  <PresentationFormat>Экран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Times New Roman</vt:lpstr>
      <vt:lpstr>Ясность</vt:lpstr>
      <vt:lpstr>Переходные процессы в электрических цепях.</vt:lpstr>
      <vt:lpstr>Законы коммутации и начальные условия</vt:lpstr>
      <vt:lpstr>Презентация PowerPoint</vt:lpstr>
      <vt:lpstr>Презентация PowerPoint</vt:lpstr>
      <vt:lpstr>Установившийся и свободный режим в электрических цепях при расчете переходных процессов</vt:lpstr>
      <vt:lpstr>Установившийся и свободный режим в электрических цепях при расчете переходных процессов</vt:lpstr>
      <vt:lpstr>Переходные процессы в цепях первого порядка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Переходные процессы в электрических цепях.</dc:title>
  <dc:creator>Санек</dc:creator>
  <cp:lastModifiedBy>TTN</cp:lastModifiedBy>
  <cp:revision>7</cp:revision>
  <dcterms:created xsi:type="dcterms:W3CDTF">2015-04-04T18:54:24Z</dcterms:created>
  <dcterms:modified xsi:type="dcterms:W3CDTF">2019-02-20T06:03:37Z</dcterms:modified>
</cp:coreProperties>
</file>