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0" r:id="rId4"/>
    <p:sldId id="270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63" r:id="rId13"/>
    <p:sldId id="264" r:id="rId14"/>
    <p:sldId id="265" r:id="rId15"/>
    <p:sldId id="282" r:id="rId16"/>
    <p:sldId id="275" r:id="rId17"/>
    <p:sldId id="295" r:id="rId18"/>
    <p:sldId id="277" r:id="rId19"/>
    <p:sldId id="280" r:id="rId20"/>
    <p:sldId id="281" r:id="rId21"/>
    <p:sldId id="278" r:id="rId22"/>
    <p:sldId id="296" r:id="rId23"/>
    <p:sldId id="297" r:id="rId24"/>
    <p:sldId id="266" r:id="rId25"/>
    <p:sldId id="267" r:id="rId26"/>
    <p:sldId id="268" r:id="rId2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4" autoAdjust="0"/>
    <p:restoredTop sz="94660"/>
  </p:normalViewPr>
  <p:slideViewPr>
    <p:cSldViewPr>
      <p:cViewPr varScale="1">
        <p:scale>
          <a:sx n="115" d="100"/>
          <a:sy n="115" d="100"/>
        </p:scale>
        <p:origin x="166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D0140-63F1-4887-9CD3-3556778DDA7F}" type="datetimeFigureOut">
              <a:rPr lang="ru-RU" smtClean="0"/>
              <a:t>чт 04.03.21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CF95E-EE18-446D-85A8-E1E59C9415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1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EE0A6-4F54-4D6E-A867-00CF56208B3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38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EE0A6-4F54-4D6E-A867-00CF56208B3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41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EE0A6-4F54-4D6E-A867-00CF56208B3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13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EE0A6-4F54-4D6E-A867-00CF56208B3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856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CF95E-EE18-446D-85A8-E1E59C9415A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24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EE0A6-4F54-4D6E-A867-00CF56208B3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95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EE0A6-4F54-4D6E-A867-00CF56208B3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97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E47961B-3E99-4732-AD25-7E4A9BD58F49}" type="datetimeFigureOut">
              <a:rPr lang="be-BY" smtClean="0"/>
              <a:t>04.03.21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B032B83-731C-49DE-99BC-9C942CF32213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3.png"/><Relationship Id="rId26" Type="http://schemas.openxmlformats.org/officeDocument/2006/relationships/image" Target="../media/image75.png"/><Relationship Id="rId21" Type="http://schemas.openxmlformats.org/officeDocument/2006/relationships/image" Target="../media/image15.png"/><Relationship Id="rId12" Type="http://schemas.openxmlformats.org/officeDocument/2006/relationships/image" Target="../media/image9.png"/><Relationship Id="rId7" Type="http://schemas.openxmlformats.org/officeDocument/2006/relationships/image" Target="../media/image810.png"/><Relationship Id="rId17" Type="http://schemas.openxmlformats.org/officeDocument/2006/relationships/image" Target="../media/image72.png"/><Relationship Id="rId25" Type="http://schemas.openxmlformats.org/officeDocument/2006/relationships/image" Target="../media/image74.png"/><Relationship Id="rId2" Type="http://schemas.openxmlformats.org/officeDocument/2006/relationships/image" Target="../media/image8.png"/><Relationship Id="rId16" Type="http://schemas.openxmlformats.org/officeDocument/2006/relationships/image" Target="../media/image101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24" Type="http://schemas.openxmlformats.org/officeDocument/2006/relationships/image" Target="../media/image20.png"/><Relationship Id="rId5" Type="http://schemas.openxmlformats.org/officeDocument/2006/relationships/image" Target="../media/image610.png"/><Relationship Id="rId23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14" Type="http://schemas.openxmlformats.org/officeDocument/2006/relationships/image" Target="../media/image71.png"/><Relationship Id="rId22" Type="http://schemas.openxmlformats.org/officeDocument/2006/relationships/image" Target="../media/image21.png"/><Relationship Id="rId27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7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1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31.png"/><Relationship Id="rId4" Type="http://schemas.openxmlformats.org/officeDocument/2006/relationships/image" Target="../media/image7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11" Type="http://schemas.openxmlformats.org/officeDocument/2006/relationships/image" Target="../media/image87.png"/><Relationship Id="rId5" Type="http://schemas.openxmlformats.org/officeDocument/2006/relationships/image" Target="../media/image811.png"/><Relationship Id="rId10" Type="http://schemas.openxmlformats.org/officeDocument/2006/relationships/image" Target="../media/image86.png"/><Relationship Id="rId4" Type="http://schemas.openxmlformats.org/officeDocument/2006/relationships/image" Target="../media/image800.png"/><Relationship Id="rId9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80.png"/><Relationship Id="rId26" Type="http://schemas.openxmlformats.org/officeDocument/2006/relationships/image" Target="../media/image98.png"/><Relationship Id="rId3" Type="http://schemas.openxmlformats.org/officeDocument/2006/relationships/image" Target="../media/image750.png"/><Relationship Id="rId21" Type="http://schemas.openxmlformats.org/officeDocument/2006/relationships/image" Target="../media/image93.png"/><Relationship Id="rId7" Type="http://schemas.openxmlformats.org/officeDocument/2006/relationships/image" Target="../media/image90.png"/><Relationship Id="rId17" Type="http://schemas.openxmlformats.org/officeDocument/2006/relationships/image" Target="../media/image870.png"/><Relationship Id="rId25" Type="http://schemas.openxmlformats.org/officeDocument/2006/relationships/image" Target="../media/image97.png"/><Relationship Id="rId2" Type="http://schemas.openxmlformats.org/officeDocument/2006/relationships/image" Target="../media/image740.png"/><Relationship Id="rId16" Type="http://schemas.openxmlformats.org/officeDocument/2006/relationships/image" Target="../media/image119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24" Type="http://schemas.openxmlformats.org/officeDocument/2006/relationships/image" Target="../media/image96.png"/><Relationship Id="rId5" Type="http://schemas.openxmlformats.org/officeDocument/2006/relationships/image" Target="../media/image770.png"/><Relationship Id="rId15" Type="http://schemas.openxmlformats.org/officeDocument/2006/relationships/image" Target="../media/image118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9" Type="http://schemas.openxmlformats.org/officeDocument/2006/relationships/image" Target="../media/image91.png"/><Relationship Id="rId10" Type="http://schemas.openxmlformats.org/officeDocument/2006/relationships/image" Target="../media/image11.png"/><Relationship Id="rId4" Type="http://schemas.openxmlformats.org/officeDocument/2006/relationships/image" Target="../media/image88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030.png"/><Relationship Id="rId7" Type="http://schemas.openxmlformats.org/officeDocument/2006/relationships/image" Target="../media/image981.png"/><Relationship Id="rId12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11.png"/><Relationship Id="rId10" Type="http://schemas.openxmlformats.org/officeDocument/2006/relationships/image" Target="../media/image1000.png"/><Relationship Id="rId9" Type="http://schemas.openxmlformats.org/officeDocument/2006/relationships/image" Target="../media/image990.png"/><Relationship Id="rId14" Type="http://schemas.openxmlformats.org/officeDocument/2006/relationships/image" Target="../media/image10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06.png"/><Relationship Id="rId3" Type="http://schemas.openxmlformats.org/officeDocument/2006/relationships/image" Target="../media/image180.png"/><Relationship Id="rId12" Type="http://schemas.openxmlformats.org/officeDocument/2006/relationships/image" Target="../media/image105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280.png"/><Relationship Id="rId5" Type="http://schemas.openxmlformats.org/officeDocument/2006/relationships/image" Target="../media/image240.png"/><Relationship Id="rId10" Type="http://schemas.openxmlformats.org/officeDocument/2006/relationships/image" Target="../media/image270.png"/><Relationship Id="rId4" Type="http://schemas.openxmlformats.org/officeDocument/2006/relationships/image" Target="../media/image230.png"/><Relationship Id="rId9" Type="http://schemas.openxmlformats.org/officeDocument/2006/relationships/image" Target="../media/image191.png"/><Relationship Id="rId1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1.png"/><Relationship Id="rId4" Type="http://schemas.openxmlformats.org/officeDocument/2006/relationships/image" Target="../media/image3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8" Type="http://schemas.openxmlformats.org/officeDocument/2006/relationships/image" Target="../media/image125.png"/><Relationship Id="rId26" Type="http://schemas.openxmlformats.org/officeDocument/2006/relationships/image" Target="../media/image132.png"/><Relationship Id="rId3" Type="http://schemas.openxmlformats.org/officeDocument/2006/relationships/image" Target="../media/image109.png"/><Relationship Id="rId21" Type="http://schemas.openxmlformats.org/officeDocument/2006/relationships/image" Target="../media/image124.png"/><Relationship Id="rId7" Type="http://schemas.openxmlformats.org/officeDocument/2006/relationships/image" Target="../media/image113.png"/><Relationship Id="rId17" Type="http://schemas.openxmlformats.org/officeDocument/2006/relationships/image" Target="../media/image123.png"/><Relationship Id="rId25" Type="http://schemas.openxmlformats.org/officeDocument/2006/relationships/image" Target="../media/image1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2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24" Type="http://schemas.openxmlformats.org/officeDocument/2006/relationships/image" Target="../media/image130.png"/><Relationship Id="rId5" Type="http://schemas.openxmlformats.org/officeDocument/2006/relationships/image" Target="../media/image111.png"/><Relationship Id="rId15" Type="http://schemas.openxmlformats.org/officeDocument/2006/relationships/image" Target="../media/image120.png"/><Relationship Id="rId23" Type="http://schemas.openxmlformats.org/officeDocument/2006/relationships/image" Target="../media/image129.png"/><Relationship Id="rId28" Type="http://schemas.openxmlformats.org/officeDocument/2006/relationships/image" Target="../media/image134.png"/><Relationship Id="rId10" Type="http://schemas.openxmlformats.org/officeDocument/2006/relationships/image" Target="../media/image116.png"/><Relationship Id="rId19" Type="http://schemas.openxmlformats.org/officeDocument/2006/relationships/image" Target="../media/image12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1.png"/><Relationship Id="rId22" Type="http://schemas.openxmlformats.org/officeDocument/2006/relationships/image" Target="../media/image128.png"/><Relationship Id="rId27" Type="http://schemas.openxmlformats.org/officeDocument/2006/relationships/image" Target="../media/image1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1.png"/><Relationship Id="rId13" Type="http://schemas.openxmlformats.org/officeDocument/2006/relationships/image" Target="../media/image142.png"/><Relationship Id="rId18" Type="http://schemas.openxmlformats.org/officeDocument/2006/relationships/image" Target="../media/image143.png"/><Relationship Id="rId3" Type="http://schemas.openxmlformats.org/officeDocument/2006/relationships/image" Target="../media/image135.png"/><Relationship Id="rId7" Type="http://schemas.openxmlformats.org/officeDocument/2006/relationships/image" Target="../media/image1351.png"/><Relationship Id="rId12" Type="http://schemas.openxmlformats.org/officeDocument/2006/relationships/image" Target="../media/image42.png"/><Relationship Id="rId17" Type="http://schemas.openxmlformats.org/officeDocument/2006/relationships/image" Target="../media/image13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1.png"/><Relationship Id="rId5" Type="http://schemas.openxmlformats.org/officeDocument/2006/relationships/image" Target="../media/image137.png"/><Relationship Id="rId10" Type="http://schemas.openxmlformats.org/officeDocument/2006/relationships/image" Target="../media/image140.png"/><Relationship Id="rId19" Type="http://schemas.openxmlformats.org/officeDocument/2006/relationships/image" Target="../media/image144.png"/><Relationship Id="rId4" Type="http://schemas.openxmlformats.org/officeDocument/2006/relationships/image" Target="../media/image136.png"/><Relationship Id="rId9" Type="http://schemas.openxmlformats.org/officeDocument/2006/relationships/image" Target="../media/image13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1.png"/><Relationship Id="rId13" Type="http://schemas.openxmlformats.org/officeDocument/2006/relationships/image" Target="../media/image149.png"/><Relationship Id="rId18" Type="http://schemas.openxmlformats.org/officeDocument/2006/relationships/image" Target="../media/image1310.png"/><Relationship Id="rId3" Type="http://schemas.openxmlformats.org/officeDocument/2006/relationships/image" Target="../media/image145.png"/><Relationship Id="rId7" Type="http://schemas.openxmlformats.org/officeDocument/2006/relationships/image" Target="../media/image1351.png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5" Type="http://schemas.openxmlformats.org/officeDocument/2006/relationships/image" Target="../media/image147.png"/><Relationship Id="rId10" Type="http://schemas.openxmlformats.org/officeDocument/2006/relationships/image" Target="../media/image140.png"/><Relationship Id="rId19" Type="http://schemas.openxmlformats.org/officeDocument/2006/relationships/image" Target="../media/image151.png"/><Relationship Id="rId4" Type="http://schemas.openxmlformats.org/officeDocument/2006/relationships/image" Target="../media/image146.png"/><Relationship Id="rId9" Type="http://schemas.openxmlformats.org/officeDocument/2006/relationships/image" Target="../media/image13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0.png"/><Relationship Id="rId5" Type="http://schemas.openxmlformats.org/officeDocument/2006/relationships/image" Target="../media/image1350.png"/><Relationship Id="rId4" Type="http://schemas.openxmlformats.org/officeDocument/2006/relationships/image" Target="../media/image13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0.png"/><Relationship Id="rId3" Type="http://schemas.openxmlformats.org/officeDocument/2006/relationships/image" Target="../media/image1370.png"/><Relationship Id="rId7" Type="http://schemas.openxmlformats.org/officeDocument/2006/relationships/image" Target="../media/image143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0.png"/><Relationship Id="rId11" Type="http://schemas.openxmlformats.org/officeDocument/2006/relationships/image" Target="../media/image1510.png"/><Relationship Id="rId5" Type="http://schemas.openxmlformats.org/officeDocument/2006/relationships/image" Target="../media/image1410.png"/><Relationship Id="rId10" Type="http://schemas.openxmlformats.org/officeDocument/2006/relationships/image" Target="../media/image1490.png"/><Relationship Id="rId4" Type="http://schemas.openxmlformats.org/officeDocument/2006/relationships/image" Target="../media/image1400.png"/><Relationship Id="rId9" Type="http://schemas.openxmlformats.org/officeDocument/2006/relationships/image" Target="../media/image148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21" Type="http://schemas.openxmlformats.org/officeDocument/2006/relationships/image" Target="../media/image15.png"/><Relationship Id="rId12" Type="http://schemas.openxmlformats.org/officeDocument/2006/relationships/image" Target="../media/image9.png"/><Relationship Id="rId7" Type="http://schemas.openxmlformats.org/officeDocument/2006/relationships/image" Target="../media/image8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101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24" Type="http://schemas.openxmlformats.org/officeDocument/2006/relationships/image" Target="../media/image20.png"/><Relationship Id="rId5" Type="http://schemas.openxmlformats.org/officeDocument/2006/relationships/image" Target="../media/image610.png"/><Relationship Id="rId23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7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17.png"/><Relationship Id="rId26" Type="http://schemas.openxmlformats.org/officeDocument/2006/relationships/image" Target="../media/image36.png"/><Relationship Id="rId21" Type="http://schemas.openxmlformats.org/officeDocument/2006/relationships/image" Target="../media/image15.png"/><Relationship Id="rId12" Type="http://schemas.openxmlformats.org/officeDocument/2006/relationships/image" Target="../media/image30.png"/><Relationship Id="rId7" Type="http://schemas.openxmlformats.org/officeDocument/2006/relationships/image" Target="../media/image810.png"/><Relationship Id="rId17" Type="http://schemas.openxmlformats.org/officeDocument/2006/relationships/image" Target="../media/image14.png"/><Relationship Id="rId25" Type="http://schemas.openxmlformats.org/officeDocument/2006/relationships/image" Target="../media/image35.png"/><Relationship Id="rId2" Type="http://schemas.openxmlformats.org/officeDocument/2006/relationships/image" Target="../media/image29.png"/><Relationship Id="rId16" Type="http://schemas.openxmlformats.org/officeDocument/2006/relationships/image" Target="../media/image101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24" Type="http://schemas.openxmlformats.org/officeDocument/2006/relationships/image" Target="../media/image34.png"/><Relationship Id="rId5" Type="http://schemas.openxmlformats.org/officeDocument/2006/relationships/image" Target="../media/image610.png"/><Relationship Id="rId23" Type="http://schemas.openxmlformats.org/officeDocument/2006/relationships/image" Target="../media/image33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image" Target="../media/image311.png"/><Relationship Id="rId4" Type="http://schemas.openxmlformats.org/officeDocument/2006/relationships/image" Target="../media/image39.png"/><Relationship Id="rId9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8" Type="http://schemas.openxmlformats.org/officeDocument/2006/relationships/image" Target="../media/image440.png"/><Relationship Id="rId26" Type="http://schemas.openxmlformats.org/officeDocument/2006/relationships/image" Target="../media/image59.png"/><Relationship Id="rId21" Type="http://schemas.openxmlformats.org/officeDocument/2006/relationships/image" Target="../media/image420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58.png"/><Relationship Id="rId2" Type="http://schemas.openxmlformats.org/officeDocument/2006/relationships/image" Target="../media/image46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24" Type="http://schemas.openxmlformats.org/officeDocument/2006/relationships/image" Target="../media/image57.png"/><Relationship Id="rId15" Type="http://schemas.openxmlformats.org/officeDocument/2006/relationships/image" Target="../media/image50.png"/><Relationship Id="rId23" Type="http://schemas.openxmlformats.org/officeDocument/2006/relationships/image" Target="../media/image56.png"/><Relationship Id="rId10" Type="http://schemas.openxmlformats.org/officeDocument/2006/relationships/image" Target="../media/image11.png"/><Relationship Id="rId19" Type="http://schemas.openxmlformats.org/officeDocument/2006/relationships/image" Target="../media/image54.png"/><Relationship Id="rId14" Type="http://schemas.openxmlformats.org/officeDocument/2006/relationships/image" Target="../media/image49.png"/><Relationship Id="rId9" Type="http://schemas.openxmlformats.org/officeDocument/2006/relationships/image" Target="../media/image450.png"/><Relationship Id="rId22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3" Type="http://schemas.openxmlformats.org/officeDocument/2006/relationships/image" Target="../media/image171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580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4" Type="http://schemas.openxmlformats.org/officeDocument/2006/relationships/image" Target="../media/image24.png"/><Relationship Id="rId1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3" Type="http://schemas.openxmlformats.org/officeDocument/2006/relationships/image" Target="../media/image38.png"/><Relationship Id="rId12" Type="http://schemas.openxmlformats.org/officeDocument/2006/relationships/image" Target="../media/image600.png"/><Relationship Id="rId17" Type="http://schemas.openxmlformats.org/officeDocument/2006/relationships/image" Target="../media/image6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8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Переходные процессы в электрических цепях.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Переходный процесс в цепи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r, L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7290" y="369332"/>
            <a:ext cx="5607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Включение в цепь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L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синусоидального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э.д.с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70705" y="1285579"/>
                <a:ext cx="273630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>
                          <a:solidFill>
                            <a:srgbClr val="292934"/>
                          </a:solidFill>
                        </a:rPr>
                        <m:t>н.н.у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92934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05" y="1285579"/>
                <a:ext cx="273630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2700" y="1986227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</a:t>
            </a:r>
            <a:endParaRPr lang="ru-RU" sz="24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942159" y="2502094"/>
            <a:ext cx="177050" cy="26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4514170" y="1238142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F30EB8-DC9A-4E3E-A6C9-C0616B5FEB50}"/>
              </a:ext>
            </a:extLst>
          </p:cNvPr>
          <p:cNvSpPr txBox="1"/>
          <p:nvPr/>
        </p:nvSpPr>
        <p:spPr>
          <a:xfrm>
            <a:off x="0" y="4249158"/>
            <a:ext cx="46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ru-RU" sz="2400" dirty="0"/>
              <a:t>)</a:t>
            </a:r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02D9B7E0-E332-4886-BB85-BEE372D54320}"/>
              </a:ext>
            </a:extLst>
          </p:cNvPr>
          <p:cNvGrpSpPr/>
          <p:nvPr/>
        </p:nvGrpSpPr>
        <p:grpSpPr>
          <a:xfrm>
            <a:off x="572685" y="4678603"/>
            <a:ext cx="1668069" cy="1404125"/>
            <a:chOff x="1426440" y="4898476"/>
            <a:chExt cx="1935158" cy="1551354"/>
          </a:xfrm>
        </p:grpSpPr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FFBF8415-8D2B-4E65-B9DF-F6E68D1C9CB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15805" y="4590025"/>
              <a:ext cx="1" cy="1378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630BB6F4-75B7-45C4-ABC7-1691F43BE2C5}"/>
                </a:ext>
              </a:extLst>
            </p:cNvPr>
            <p:cNvSpPr/>
            <p:nvPr/>
          </p:nvSpPr>
          <p:spPr>
            <a:xfrm rot="5400000">
              <a:off x="2126294" y="5002285"/>
              <a:ext cx="138553" cy="554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D1ED9B4C-A2A0-48AF-B73D-A8C681F37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170" y="5283698"/>
              <a:ext cx="1" cy="1166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5442474C-7CE7-42EA-A9D6-5098950AEB2F}"/>
                </a:ext>
              </a:extLst>
            </p:cNvPr>
            <p:cNvSpPr/>
            <p:nvPr/>
          </p:nvSpPr>
          <p:spPr>
            <a:xfrm>
              <a:off x="2735893" y="5616193"/>
              <a:ext cx="138553" cy="554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427B87D6-E2FD-4E5C-98F7-7E6CFF703A3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15805" y="5751108"/>
              <a:ext cx="1" cy="1378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615DE1B6-767E-4211-B441-66D5AAB19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440" y="5274340"/>
              <a:ext cx="1" cy="1166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8B4D574-8536-4889-9C15-2B938BB57129}"/>
                    </a:ext>
                  </a:extLst>
                </p:cNvPr>
                <p:cNvSpPr txBox="1"/>
                <p:nvPr/>
              </p:nvSpPr>
              <p:spPr>
                <a:xfrm>
                  <a:off x="2115805" y="4898476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8B4D574-8536-4889-9C15-2B938BB57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805" y="4898476"/>
                  <a:ext cx="166969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9167" r="-29167" b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B58C2F2-A06F-4D6E-A4A2-5D1949A4DCE1}"/>
                    </a:ext>
                  </a:extLst>
                </p:cNvPr>
                <p:cNvSpPr txBox="1"/>
                <p:nvPr/>
              </p:nvSpPr>
              <p:spPr>
                <a:xfrm>
                  <a:off x="3052283" y="5718906"/>
                  <a:ext cx="3093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B58C2F2-A06F-4D6E-A4A2-5D1949A4D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2283" y="5718906"/>
                  <a:ext cx="30931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2609" r="-32609" b="-512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74019" y="4345658"/>
                <a:ext cx="11499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9" y="4345658"/>
                <a:ext cx="114997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2370" y="6198822"/>
                <a:ext cx="9121630" cy="641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dirty="0" smtClean="0">
                    <a:solidFill>
                      <a:srgbClr val="292934"/>
                    </a:solidFill>
                  </a:rPr>
                  <a:t>В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 этом случае решение для свобо</m:t>
                    </m:r>
                    <m:r>
                      <a:rPr lang="ru-RU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дной составляющей будет иметь вид: 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0" y="6198822"/>
                <a:ext cx="9121630" cy="64152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6F5DAD9-1F55-4016-AD35-D0B8C0A72BFD}"/>
              </a:ext>
            </a:extLst>
          </p:cNvPr>
          <p:cNvGrpSpPr/>
          <p:nvPr/>
        </p:nvGrpSpPr>
        <p:grpSpPr>
          <a:xfrm>
            <a:off x="196853" y="2396199"/>
            <a:ext cx="2548607" cy="1831020"/>
            <a:chOff x="411116" y="1957737"/>
            <a:chExt cx="2548607" cy="1831020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F505390B-A88E-469B-8C9B-32F8C75345BD}"/>
                </a:ext>
              </a:extLst>
            </p:cNvPr>
            <p:cNvGrpSpPr/>
            <p:nvPr/>
          </p:nvGrpSpPr>
          <p:grpSpPr>
            <a:xfrm>
              <a:off x="411116" y="1957737"/>
              <a:ext cx="2548607" cy="1831020"/>
              <a:chOff x="173076" y="2608205"/>
              <a:chExt cx="2225619" cy="1933281"/>
            </a:xfrm>
          </p:grpSpPr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54FA34D6-DF2E-4B52-8E63-C6121DC1DC18}"/>
                  </a:ext>
                </a:extLst>
              </p:cNvPr>
              <p:cNvGrpSpPr/>
              <p:nvPr/>
            </p:nvGrpSpPr>
            <p:grpSpPr>
              <a:xfrm>
                <a:off x="173076" y="2608205"/>
                <a:ext cx="1729436" cy="1933281"/>
                <a:chOff x="1255216" y="3692245"/>
                <a:chExt cx="1729436" cy="1933281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604AE878-C554-4C4B-8DAD-73BB625F80F3}"/>
                    </a:ext>
                  </a:extLst>
                </p:cNvPr>
                <p:cNvSpPr/>
                <p:nvPr/>
              </p:nvSpPr>
              <p:spPr>
                <a:xfrm rot="10800000">
                  <a:off x="2559035" y="4245364"/>
                  <a:ext cx="92785" cy="2998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  <p:cxnSp>
              <p:nvCxnSpPr>
                <p:cNvPr id="29" name="Прямая соединительная линия 28">
                  <a:extLst>
                    <a:ext uri="{FF2B5EF4-FFF2-40B4-BE49-F238E27FC236}">
                      <a16:creationId xmlns:a16="http://schemas.microsoft.com/office/drawing/2014/main" id="{DA71F536-F497-4A04-96EE-C43966ADB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4299" y="4073936"/>
                  <a:ext cx="3079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Прямая соединительная линия 29">
                  <a:extLst>
                    <a:ext uri="{FF2B5EF4-FFF2-40B4-BE49-F238E27FC236}">
                      <a16:creationId xmlns:a16="http://schemas.microsoft.com/office/drawing/2014/main" id="{43381EA3-CA73-4B23-A888-46B628108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5060" y="4073936"/>
                  <a:ext cx="3079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Прямая соединительная линия 30">
                  <a:extLst>
                    <a:ext uri="{FF2B5EF4-FFF2-40B4-BE49-F238E27FC236}">
                      <a16:creationId xmlns:a16="http://schemas.microsoft.com/office/drawing/2014/main" id="{3CEDBCE1-F735-4E6B-8F2B-EBA19AB62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2996" y="4073936"/>
                  <a:ext cx="37855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Группа 31">
                  <a:extLst>
                    <a:ext uri="{FF2B5EF4-FFF2-40B4-BE49-F238E27FC236}">
                      <a16:creationId xmlns:a16="http://schemas.microsoft.com/office/drawing/2014/main" id="{F1997060-8EEE-46A1-860B-77F687AD97A0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887450" y="4845250"/>
                  <a:ext cx="1560552" cy="0"/>
                  <a:chOff x="4932290" y="5541382"/>
                  <a:chExt cx="1560552" cy="0"/>
                </a:xfrm>
              </p:grpSpPr>
              <p:cxnSp>
                <p:nvCxnSpPr>
                  <p:cNvPr id="48" name="Прямая соединительная линия 47">
                    <a:extLst>
                      <a:ext uri="{FF2B5EF4-FFF2-40B4-BE49-F238E27FC236}">
                        <a16:creationId xmlns:a16="http://schemas.microsoft.com/office/drawing/2014/main" id="{5B99F22F-61A9-4913-9940-33CE4409F9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32290" y="5541382"/>
                    <a:ext cx="53664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Прямая соединительная линия 48">
                    <a:extLst>
                      <a:ext uri="{FF2B5EF4-FFF2-40B4-BE49-F238E27FC236}">
                        <a16:creationId xmlns:a16="http://schemas.microsoft.com/office/drawing/2014/main" id="{0C0FBAF0-8889-4EB2-923B-51F4CF5222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56197" y="5541382"/>
                    <a:ext cx="53664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Прямая соединительная линия 32">
                  <a:extLst>
                    <a:ext uri="{FF2B5EF4-FFF2-40B4-BE49-F238E27FC236}">
                      <a16:creationId xmlns:a16="http://schemas.microsoft.com/office/drawing/2014/main" id="{57F7B9C1-05A9-4208-909F-63BD0A273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65060" y="5608645"/>
                  <a:ext cx="947173" cy="99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Прямая соединительная линия 33">
                  <a:extLst>
                    <a:ext uri="{FF2B5EF4-FFF2-40B4-BE49-F238E27FC236}">
                      <a16:creationId xmlns:a16="http://schemas.microsoft.com/office/drawing/2014/main" id="{2F057AFD-0CC0-47B5-9144-9D518E3FB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5428" y="4073936"/>
                  <a:ext cx="0" cy="17555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>
                  <a:extLst>
                    <a:ext uri="{FF2B5EF4-FFF2-40B4-BE49-F238E27FC236}">
                      <a16:creationId xmlns:a16="http://schemas.microsoft.com/office/drawing/2014/main" id="{7CABB3D2-CE06-433F-92E1-241891357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5428" y="4546990"/>
                  <a:ext cx="0" cy="17555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Группа 35">
                  <a:extLst>
                    <a:ext uri="{FF2B5EF4-FFF2-40B4-BE49-F238E27FC236}">
                      <a16:creationId xmlns:a16="http://schemas.microsoft.com/office/drawing/2014/main" id="{9A178E80-A5E9-4029-BCB9-1F9E5F220777}"/>
                    </a:ext>
                  </a:extLst>
                </p:cNvPr>
                <p:cNvGrpSpPr/>
                <p:nvPr/>
              </p:nvGrpSpPr>
              <p:grpSpPr>
                <a:xfrm rot="5400000">
                  <a:off x="2080501" y="4955375"/>
                  <a:ext cx="1063464" cy="243083"/>
                  <a:chOff x="1579039" y="4779286"/>
                  <a:chExt cx="1164741" cy="243083"/>
                </a:xfrm>
              </p:grpSpPr>
              <p:cxnSp>
                <p:nvCxnSpPr>
                  <p:cNvPr id="41" name="Прямая соединительная линия 40">
                    <a:extLst>
                      <a:ext uri="{FF2B5EF4-FFF2-40B4-BE49-F238E27FC236}">
                        <a16:creationId xmlns:a16="http://schemas.microsoft.com/office/drawing/2014/main" id="{201218AD-FC41-427F-818C-E07B8DD46975}"/>
                      </a:ext>
                    </a:extLst>
                  </p:cNvPr>
                  <p:cNvCxnSpPr>
                    <a:cxnSpLocks/>
                    <a:stCxn id="46" idx="2"/>
                  </p:cNvCxnSpPr>
                  <p:nvPr/>
                </p:nvCxnSpPr>
                <p:spPr>
                  <a:xfrm>
                    <a:off x="2435844" y="4900824"/>
                    <a:ext cx="307936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2" name="Группа 41">
                    <a:extLst>
                      <a:ext uri="{FF2B5EF4-FFF2-40B4-BE49-F238E27FC236}">
                        <a16:creationId xmlns:a16="http://schemas.microsoft.com/office/drawing/2014/main" id="{EECB3A6A-EAF1-4655-BF9D-9E01629A6B5A}"/>
                      </a:ext>
                    </a:extLst>
                  </p:cNvPr>
                  <p:cNvGrpSpPr/>
                  <p:nvPr/>
                </p:nvGrpSpPr>
                <p:grpSpPr>
                  <a:xfrm>
                    <a:off x="1888916" y="4779286"/>
                    <a:ext cx="546925" cy="243083"/>
                    <a:chOff x="2544719" y="1830592"/>
                    <a:chExt cx="648070" cy="288036"/>
                  </a:xfrm>
                </p:grpSpPr>
                <p:sp>
                  <p:nvSpPr>
                    <p:cNvPr id="44" name="Дуга 43">
                      <a:extLst>
                        <a:ext uri="{FF2B5EF4-FFF2-40B4-BE49-F238E27FC236}">
                          <a16:creationId xmlns:a16="http://schemas.microsoft.com/office/drawing/2014/main" id="{8910606D-40FA-44F6-839F-16F2967E4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719" y="1830592"/>
                      <a:ext cx="216024" cy="288032"/>
                    </a:xfrm>
                    <a:prstGeom prst="arc">
                      <a:avLst>
                        <a:gd name="adj1" fmla="val 10856151"/>
                        <a:gd name="adj2" fmla="val 0"/>
                      </a:avLst>
                    </a:prstGeom>
                    <a:ln w="25400"/>
                    <a:effectLst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45" name="Дуга 44">
                      <a:extLst>
                        <a:ext uri="{FF2B5EF4-FFF2-40B4-BE49-F238E27FC236}">
                          <a16:creationId xmlns:a16="http://schemas.microsoft.com/office/drawing/2014/main" id="{582B2C0C-BEA7-45CD-8C43-6B5E1C448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0745" y="1830594"/>
                      <a:ext cx="216024" cy="288032"/>
                    </a:xfrm>
                    <a:prstGeom prst="arc">
                      <a:avLst>
                        <a:gd name="adj1" fmla="val 10856151"/>
                        <a:gd name="adj2" fmla="val 0"/>
                      </a:avLst>
                    </a:prstGeom>
                    <a:ln w="25400"/>
                    <a:effectLst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46" name="Дуга 45">
                      <a:extLst>
                        <a:ext uri="{FF2B5EF4-FFF2-40B4-BE49-F238E27FC236}">
                          <a16:creationId xmlns:a16="http://schemas.microsoft.com/office/drawing/2014/main" id="{6FA1956D-0901-49CD-AAC4-2E893F91B4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6765" y="1830596"/>
                      <a:ext cx="216024" cy="288032"/>
                    </a:xfrm>
                    <a:prstGeom prst="arc">
                      <a:avLst>
                        <a:gd name="adj1" fmla="val 10856151"/>
                        <a:gd name="adj2" fmla="val 0"/>
                      </a:avLst>
                    </a:prstGeom>
                    <a:ln w="25400"/>
                    <a:effectLst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ru-RU" dirty="0"/>
                    </a:p>
                  </p:txBody>
                </p:sp>
              </p:grpSp>
              <p:cxnSp>
                <p:nvCxnSpPr>
                  <p:cNvPr id="43" name="Прямая соединительная линия 42">
                    <a:extLst>
                      <a:ext uri="{FF2B5EF4-FFF2-40B4-BE49-F238E27FC236}">
                        <a16:creationId xmlns:a16="http://schemas.microsoft.com/office/drawing/2014/main" id="{09C4F682-CFCF-4C2E-BCD0-0AD0308852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79039" y="4907442"/>
                    <a:ext cx="307936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80A2A076-B186-4A48-83B2-99D7666FF5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55216" y="4340051"/>
                      <a:ext cx="412509" cy="2924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80A2A076-B186-4A48-83B2-99D7666FF5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5216" y="4340051"/>
                      <a:ext cx="412509" cy="29246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5128" t="-2222" r="-15385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B22D24E5-7702-45AD-A946-F5305DF0CE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3577" y="4947512"/>
                      <a:ext cx="1810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B22D24E5-7702-45AD-A946-F5305DF0CE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3577" y="4947512"/>
                      <a:ext cx="181075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7647" r="-20588"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0F02D3FE-B057-471A-B414-017D44B40F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321" y="3692245"/>
                      <a:ext cx="579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0F02D3FE-B057-471A-B414-017D44B40F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1321" y="3692245"/>
                      <a:ext cx="579518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17" r="-917"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A6724795-5A15-45B9-9A90-D66772151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3585" y="4220345"/>
                      <a:ext cx="1669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A6724795-5A15-45B9-9A90-D667721511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3585" y="4220345"/>
                      <a:ext cx="166969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500" r="-6250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Группа 23">
                <a:extLst>
                  <a:ext uri="{FF2B5EF4-FFF2-40B4-BE49-F238E27FC236}">
                    <a16:creationId xmlns:a16="http://schemas.microsoft.com/office/drawing/2014/main" id="{E1A57692-D926-4526-874D-577D8385DC72}"/>
                  </a:ext>
                </a:extLst>
              </p:cNvPr>
              <p:cNvGrpSpPr/>
              <p:nvPr/>
            </p:nvGrpSpPr>
            <p:grpSpPr>
              <a:xfrm rot="5400000">
                <a:off x="1647628" y="3482168"/>
                <a:ext cx="412183" cy="144016"/>
                <a:chOff x="753512" y="1614877"/>
                <a:chExt cx="412183" cy="144016"/>
              </a:xfrm>
            </p:grpSpPr>
            <p:cxnSp>
              <p:nvCxnSpPr>
                <p:cNvPr id="26" name="Прямая соединительная линия 25">
                  <a:extLst>
                    <a:ext uri="{FF2B5EF4-FFF2-40B4-BE49-F238E27FC236}">
                      <a16:creationId xmlns:a16="http://schemas.microsoft.com/office/drawing/2014/main" id="{8FCC3862-7CA0-48E5-B476-B390E236C2A7}"/>
                    </a:ext>
                  </a:extLst>
                </p:cNvPr>
                <p:cNvCxnSpPr/>
                <p:nvPr/>
              </p:nvCxnSpPr>
              <p:spPr>
                <a:xfrm>
                  <a:off x="753512" y="168688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7" name="Равнобедренный треугольник 26">
                  <a:extLst>
                    <a:ext uri="{FF2B5EF4-FFF2-40B4-BE49-F238E27FC236}">
                      <a16:creationId xmlns:a16="http://schemas.microsoft.com/office/drawing/2014/main" id="{98D6D73F-0F03-4377-AE56-986791DD726B}"/>
                    </a:ext>
                  </a:extLst>
                </p:cNvPr>
                <p:cNvSpPr/>
                <p:nvPr/>
              </p:nvSpPr>
              <p:spPr>
                <a:xfrm rot="5400000">
                  <a:off x="1031612" y="1624809"/>
                  <a:ext cx="144016" cy="124151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EBE2AF7-2BED-485B-8FC0-24C616566536}"/>
                      </a:ext>
                    </a:extLst>
                  </p:cNvPr>
                  <p:cNvSpPr txBox="1"/>
                  <p:nvPr/>
                </p:nvSpPr>
                <p:spPr>
                  <a:xfrm>
                    <a:off x="1958413" y="3352538"/>
                    <a:ext cx="440282" cy="3156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a14:m>
                    <a:r>
                      <a:rPr lang="en-US" dirty="0" smtClean="0"/>
                      <a:t>(t)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3EBE2AF7-2BED-485B-8FC0-24C6165665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8413" y="3352538"/>
                    <a:ext cx="440282" cy="31562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17073" t="-26531" r="-29268" b="-3877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5732E88D-DD5A-41BF-A445-15369F5458B0}"/>
                </a:ext>
              </a:extLst>
            </p:cNvPr>
            <p:cNvSpPr/>
            <p:nvPr/>
          </p:nvSpPr>
          <p:spPr>
            <a:xfrm rot="16200000" flipH="1">
              <a:off x="655762" y="2851792"/>
              <a:ext cx="479343" cy="479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4CAAED41-3594-4EE1-B114-1AE657759EE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9783" y="2858492"/>
              <a:ext cx="0" cy="4776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0452986A-1017-445D-B4EF-DCFA8F59AC2B}"/>
              </a:ext>
            </a:extLst>
          </p:cNvPr>
          <p:cNvGrpSpPr/>
          <p:nvPr/>
        </p:nvGrpSpPr>
        <p:grpSpPr>
          <a:xfrm>
            <a:off x="372650" y="671546"/>
            <a:ext cx="4036590" cy="1228106"/>
            <a:chOff x="2554794" y="1825509"/>
            <a:chExt cx="4852992" cy="1476491"/>
          </a:xfrm>
          <a:effectLst>
            <a:glow>
              <a:schemeClr val="accent1">
                <a:alpha val="40000"/>
              </a:schemeClr>
            </a:glow>
          </a:effectLst>
        </p:grpSpPr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7E24794D-3DA5-4831-98E1-D2639FDCDE76}"/>
                </a:ext>
              </a:extLst>
            </p:cNvPr>
            <p:cNvGrpSpPr/>
            <p:nvPr/>
          </p:nvGrpSpPr>
          <p:grpSpPr>
            <a:xfrm rot="10800000">
              <a:off x="2554795" y="2263392"/>
              <a:ext cx="1560552" cy="479343"/>
              <a:chOff x="4932290" y="5307362"/>
              <a:chExt cx="1560552" cy="479343"/>
            </a:xfrm>
          </p:grpSpPr>
          <p:grpSp>
            <p:nvGrpSpPr>
              <p:cNvPr id="93" name="Группа 92">
                <a:extLst>
                  <a:ext uri="{FF2B5EF4-FFF2-40B4-BE49-F238E27FC236}">
                    <a16:creationId xmlns:a16="http://schemas.microsoft.com/office/drawing/2014/main" id="{194C67AF-0CD9-48BB-ABAE-3F3C9F401F60}"/>
                  </a:ext>
                </a:extLst>
              </p:cNvPr>
              <p:cNvGrpSpPr/>
              <p:nvPr/>
            </p:nvGrpSpPr>
            <p:grpSpPr>
              <a:xfrm rot="16200000">
                <a:off x="5471460" y="5304837"/>
                <a:ext cx="479343" cy="484393"/>
                <a:chOff x="5471460" y="5304837"/>
                <a:chExt cx="479343" cy="484393"/>
              </a:xfrm>
            </p:grpSpPr>
            <p:sp>
              <p:nvSpPr>
                <p:cNvPr id="96" name="Овал 95">
                  <a:extLst>
                    <a:ext uri="{FF2B5EF4-FFF2-40B4-BE49-F238E27FC236}">
                      <a16:creationId xmlns:a16="http://schemas.microsoft.com/office/drawing/2014/main" id="{748FCD0D-A5B7-4559-AA2E-BE8CF86D2CD4}"/>
                    </a:ext>
                  </a:extLst>
                </p:cNvPr>
                <p:cNvSpPr/>
                <p:nvPr/>
              </p:nvSpPr>
              <p:spPr>
                <a:xfrm rot="5400000">
                  <a:off x="5471460" y="5304837"/>
                  <a:ext cx="479343" cy="47934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97" name="Прямая со стрелкой 96">
                  <a:extLst>
                    <a:ext uri="{FF2B5EF4-FFF2-40B4-BE49-F238E27FC236}">
                      <a16:creationId xmlns:a16="http://schemas.microsoft.com/office/drawing/2014/main" id="{16076791-229F-4C83-A61C-88A3F6761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716782" y="5311537"/>
                  <a:ext cx="0" cy="47769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Прямая соединительная линия 93">
                <a:extLst>
                  <a:ext uri="{FF2B5EF4-FFF2-40B4-BE49-F238E27FC236}">
                    <a16:creationId xmlns:a16="http://schemas.microsoft.com/office/drawing/2014/main" id="{E888E96E-1892-45C8-9853-FEBC85FBB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2290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>
                <a:extLst>
                  <a:ext uri="{FF2B5EF4-FFF2-40B4-BE49-F238E27FC236}">
                    <a16:creationId xmlns:a16="http://schemas.microsoft.com/office/drawing/2014/main" id="{D1C9C0D9-CAE4-4634-8A0E-9C68C63101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197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>
                <a:extLst>
                  <a:ext uri="{FF2B5EF4-FFF2-40B4-BE49-F238E27FC236}">
                    <a16:creationId xmlns:a16="http://schemas.microsoft.com/office/drawing/2014/main" id="{35AFCDB9-15B7-45B7-B2A4-915AD92DC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0209" y="5541382"/>
                <a:ext cx="536645" cy="0"/>
              </a:xfrm>
              <a:prstGeom prst="line">
                <a:avLst/>
              </a:prstGeom>
              <a:ln w="254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AFFC9EE0-3268-4242-BE87-48A94CE805F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77828" y="1899114"/>
              <a:ext cx="0" cy="121920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DA82BDD1-027C-450E-9C19-C31DD597E85D}"/>
                </a:ext>
              </a:extLst>
            </p:cNvPr>
            <p:cNvSpPr/>
            <p:nvPr/>
          </p:nvSpPr>
          <p:spPr>
            <a:xfrm rot="16200000">
              <a:off x="5008551" y="2231609"/>
              <a:ext cx="138553" cy="55420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B9C67BDF-C5D8-4A81-AB96-177A73FE9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347" y="2263392"/>
              <a:ext cx="266153" cy="24261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E9F2CE1A-DDC2-4AAE-87C0-3F7554650490}"/>
                </a:ext>
              </a:extLst>
            </p:cNvPr>
            <p:cNvGrpSpPr/>
            <p:nvPr/>
          </p:nvGrpSpPr>
          <p:grpSpPr>
            <a:xfrm>
              <a:off x="5437552" y="2502066"/>
              <a:ext cx="1164741" cy="6618"/>
              <a:chOff x="1579039" y="4900824"/>
              <a:chExt cx="1164741" cy="6618"/>
            </a:xfrm>
          </p:grpSpPr>
          <p:cxnSp>
            <p:nvCxnSpPr>
              <p:cNvPr id="87" name="Прямая соединительная линия 86">
                <a:extLst>
                  <a:ext uri="{FF2B5EF4-FFF2-40B4-BE49-F238E27FC236}">
                    <a16:creationId xmlns:a16="http://schemas.microsoft.com/office/drawing/2014/main" id="{C8DEDDD3-0DBB-4843-A579-F1E730D7A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5844" y="4900824"/>
                <a:ext cx="3079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7B7BFF2B-AB0A-4A87-B636-7DEC547A1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9039" y="4907442"/>
                <a:ext cx="3079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>
                <a:extLst>
                  <a:ext uri="{FF2B5EF4-FFF2-40B4-BE49-F238E27FC236}">
                    <a16:creationId xmlns:a16="http://schemas.microsoft.com/office/drawing/2014/main" id="{85E4054D-17C2-4A2B-8797-87FDBF135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7925" y="4900824"/>
                <a:ext cx="3079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3F1280E2-6692-4313-BFEA-D03C81C76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2713" y="2508684"/>
              <a:ext cx="0" cy="79331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D6F4E135-FFC8-459C-BED1-ABEF1A4DC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713" y="3302000"/>
              <a:ext cx="40395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965496BB-60B8-4DB1-BAC2-3BDEFBBA1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2293" y="2508684"/>
              <a:ext cx="0" cy="79331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29C5227-D94C-4D32-B323-DC73D7FFA5E9}"/>
                    </a:ext>
                  </a:extLst>
                </p:cNvPr>
                <p:cNvSpPr txBox="1"/>
                <p:nvPr/>
              </p:nvSpPr>
              <p:spPr>
                <a:xfrm>
                  <a:off x="3129758" y="1917485"/>
                  <a:ext cx="567911" cy="3330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29C5227-D94C-4D32-B323-DC73D7FFA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58" y="1917485"/>
                  <a:ext cx="567911" cy="33302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5195" t="-2222" r="-16883" b="-3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Прямая со стрелкой 66">
              <a:extLst>
                <a:ext uri="{FF2B5EF4-FFF2-40B4-BE49-F238E27FC236}">
                  <a16:creationId xmlns:a16="http://schemas.microsoft.com/office/drawing/2014/main" id="{C6D418C9-7D93-42A0-A6CA-D30E238B60AA}"/>
                </a:ext>
              </a:extLst>
            </p:cNvPr>
            <p:cNvCxnSpPr>
              <a:cxnSpLocks/>
            </p:cNvCxnSpPr>
            <p:nvPr/>
          </p:nvCxnSpPr>
          <p:spPr>
            <a:xfrm>
              <a:off x="4071373" y="2087856"/>
              <a:ext cx="246121" cy="23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DD913D8-CC5B-42FC-AD7B-C5AA01FA64A9}"/>
                    </a:ext>
                  </a:extLst>
                </p:cNvPr>
                <p:cNvSpPr txBox="1"/>
                <p:nvPr/>
              </p:nvSpPr>
              <p:spPr>
                <a:xfrm>
                  <a:off x="3804609" y="1825509"/>
                  <a:ext cx="663619" cy="2623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DD913D8-CC5B-42FC-AD7B-C5AA01FA6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609" y="1825509"/>
                  <a:ext cx="663619" cy="262347"/>
                </a:xfrm>
                <a:prstGeom prst="rect">
                  <a:avLst/>
                </a:prstGeom>
                <a:blipFill>
                  <a:blip r:embed="rId19"/>
                  <a:stretch>
                    <a:fillRect l="-12222" r="-12222" b="-3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DC6087-CA2C-4ECE-845B-F14204C5C7D6}"/>
                    </a:ext>
                  </a:extLst>
                </p:cNvPr>
                <p:cNvSpPr txBox="1"/>
                <p:nvPr/>
              </p:nvSpPr>
              <p:spPr>
                <a:xfrm>
                  <a:off x="4980980" y="2128862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DC6087-CA2C-4ECE-845B-F14204C5C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980" y="2128862"/>
                  <a:ext cx="16696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4783" r="-30435" b="-2432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Равнобедренный треугольник 69">
              <a:extLst>
                <a:ext uri="{FF2B5EF4-FFF2-40B4-BE49-F238E27FC236}">
                  <a16:creationId xmlns:a16="http://schemas.microsoft.com/office/drawing/2014/main" id="{78EEFCDE-3586-4486-81DA-1EAE10CEC7E9}"/>
                </a:ext>
              </a:extLst>
            </p:cNvPr>
            <p:cNvSpPr/>
            <p:nvPr/>
          </p:nvSpPr>
          <p:spPr>
            <a:xfrm rot="10800000">
              <a:off x="6674826" y="2944147"/>
              <a:ext cx="144016" cy="124151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370710A-40CA-4949-AA9C-771F80476051}"/>
                    </a:ext>
                  </a:extLst>
                </p:cNvPr>
                <p:cNvSpPr txBox="1"/>
                <p:nvPr/>
              </p:nvSpPr>
              <p:spPr>
                <a:xfrm>
                  <a:off x="6767413" y="2607690"/>
                  <a:ext cx="640373" cy="3330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370710A-40CA-4949-AA9C-771F80476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413" y="2607690"/>
                  <a:ext cx="640373" cy="33302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195" r="-14943" b="-3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82675B7C-A629-474D-8507-ED9EDA6F15BF}"/>
                </a:ext>
              </a:extLst>
            </p:cNvPr>
            <p:cNvCxnSpPr/>
            <p:nvPr/>
          </p:nvCxnSpPr>
          <p:spPr>
            <a:xfrm rot="5400000">
              <a:off x="6602817" y="280013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B9B6B8E7-4AEC-4F67-AE39-8CABC2993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69909" y="1899114"/>
              <a:ext cx="0" cy="121920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0F456CD1-F856-4B14-A300-B8149E2993D5}"/>
                </a:ext>
              </a:extLst>
            </p:cNvPr>
            <p:cNvSpPr/>
            <p:nvPr/>
          </p:nvSpPr>
          <p:spPr>
            <a:xfrm rot="16200000">
              <a:off x="5000632" y="2231609"/>
              <a:ext cx="138553" cy="554209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E311CEE2-CBD9-469D-BD4E-8F98E904C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7428" y="2263391"/>
              <a:ext cx="266153" cy="242613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A51F9FCA-38B1-4F1E-8ECF-C538F7493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794" y="2508684"/>
              <a:ext cx="0" cy="793316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F0E7A400-E8B2-4284-9BC5-A7917C8F6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4794" y="3302000"/>
              <a:ext cx="4039580" cy="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F05ADBCF-F7A9-4E32-9FBE-43861451B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4374" y="2508684"/>
              <a:ext cx="0" cy="793316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7A6425C-5DA5-4E0C-8EFA-68A96CD13E29}"/>
                  </a:ext>
                </a:extLst>
              </p:cNvPr>
              <p:cNvSpPr txBox="1"/>
              <p:nvPr/>
            </p:nvSpPr>
            <p:spPr>
              <a:xfrm>
                <a:off x="3179840" y="822174"/>
                <a:ext cx="207353" cy="262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7A6425C-5DA5-4E0C-8EFA-68A96CD1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40" y="822174"/>
                <a:ext cx="207353" cy="262347"/>
              </a:xfrm>
              <a:prstGeom prst="rect">
                <a:avLst/>
              </a:prstGeom>
              <a:blipFill>
                <a:blip r:embed="rId22"/>
                <a:stretch>
                  <a:fillRect l="-20588" r="-17647" b="-139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Дуга 113">
            <a:extLst>
              <a:ext uri="{FF2B5EF4-FFF2-40B4-BE49-F238E27FC236}">
                <a16:creationId xmlns:a16="http://schemas.microsoft.com/office/drawing/2014/main" id="{8D84019C-9991-477D-8F72-32AAA7548CFF}"/>
              </a:ext>
            </a:extLst>
          </p:cNvPr>
          <p:cNvSpPr/>
          <p:nvPr/>
        </p:nvSpPr>
        <p:spPr>
          <a:xfrm>
            <a:off x="3028200" y="1149543"/>
            <a:ext cx="151640" cy="202187"/>
          </a:xfrm>
          <a:prstGeom prst="arc">
            <a:avLst>
              <a:gd name="adj1" fmla="val 10856151"/>
              <a:gd name="adj2" fmla="val 0"/>
            </a:avLst>
          </a:prstGeom>
          <a:ln w="254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115" name="Дуга 114">
            <a:extLst>
              <a:ext uri="{FF2B5EF4-FFF2-40B4-BE49-F238E27FC236}">
                <a16:creationId xmlns:a16="http://schemas.microsoft.com/office/drawing/2014/main" id="{51E23D1B-0D9C-40AB-B328-9DE78244E6A9}"/>
              </a:ext>
            </a:extLst>
          </p:cNvPr>
          <p:cNvSpPr/>
          <p:nvPr/>
        </p:nvSpPr>
        <p:spPr>
          <a:xfrm>
            <a:off x="3179840" y="1149543"/>
            <a:ext cx="151640" cy="202187"/>
          </a:xfrm>
          <a:prstGeom prst="arc">
            <a:avLst>
              <a:gd name="adj1" fmla="val 10856151"/>
              <a:gd name="adj2" fmla="val 0"/>
            </a:avLst>
          </a:prstGeom>
          <a:ln w="254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116" name="Дуга 115">
            <a:extLst>
              <a:ext uri="{FF2B5EF4-FFF2-40B4-BE49-F238E27FC236}">
                <a16:creationId xmlns:a16="http://schemas.microsoft.com/office/drawing/2014/main" id="{2BFEC453-B93E-4298-B251-435A11BFF9A7}"/>
              </a:ext>
            </a:extLst>
          </p:cNvPr>
          <p:cNvSpPr/>
          <p:nvPr/>
        </p:nvSpPr>
        <p:spPr>
          <a:xfrm>
            <a:off x="3331480" y="1149543"/>
            <a:ext cx="151640" cy="202187"/>
          </a:xfrm>
          <a:prstGeom prst="arc">
            <a:avLst>
              <a:gd name="adj1" fmla="val 10856151"/>
              <a:gd name="adj2" fmla="val 0"/>
            </a:avLst>
          </a:prstGeom>
          <a:ln w="254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4AA7EC-E3C8-43A4-B297-74AA708EFF40}"/>
              </a:ext>
            </a:extLst>
          </p:cNvPr>
          <p:cNvSpPr txBox="1"/>
          <p:nvPr/>
        </p:nvSpPr>
        <p:spPr>
          <a:xfrm>
            <a:off x="22370" y="-12609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Рассмотрим </a:t>
            </a:r>
            <a:r>
              <a:rPr lang="en-US" dirty="0" smtClean="0"/>
              <a:t>3</a:t>
            </a:r>
            <a:r>
              <a:rPr lang="ru-RU" dirty="0" smtClean="0"/>
              <a:t> </a:t>
            </a:r>
            <a:r>
              <a:rPr lang="ru-RU" dirty="0"/>
              <a:t>случай: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Блок-схема: процесс 90"/>
              <p:cNvSpPr/>
              <p:nvPr/>
            </p:nvSpPr>
            <p:spPr>
              <a:xfrm>
                <a:off x="7308304" y="430364"/>
                <a:ext cx="1584176" cy="482259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r>
                  <a:rPr lang="ru-RU" sz="2000" dirty="0" smtClean="0"/>
                  <a:t>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91" name="Блок-схема: процесс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430364"/>
                <a:ext cx="1584176" cy="482259"/>
              </a:xfrm>
              <a:prstGeom prst="flowChartProcess">
                <a:avLst/>
              </a:prstGeom>
              <a:blipFill rotWithShape="0">
                <a:blip r:embed="rId23"/>
                <a:stretch>
                  <a:fillRect l="-3409" b="-12048"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0395" y="2022917"/>
                <a:ext cx="3110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/>
                        <m:t>Установившийся режим</m:t>
                      </m:r>
                    </m:oMath>
                  </m:oMathPara>
                </a14:m>
                <a:endParaRPr lang="ru-RU" sz="20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5" y="2022917"/>
                <a:ext cx="3110147" cy="400110"/>
              </a:xfrm>
              <a:prstGeom prst="rect">
                <a:avLst/>
              </a:prstGeom>
              <a:blipFill rotWithShape="0">
                <a:blip r:embed="rId2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83">
                <a:extLst>
                  <a:ext uri="{FF2B5EF4-FFF2-40B4-BE49-F238E27FC236}">
                    <a16:creationId xmlns:a16="http://schemas.microsoft.com/office/drawing/2014/main" id="{01258CFF-2385-4DEB-985F-4B7C60F05689}"/>
                  </a:ext>
                </a:extLst>
              </p:cNvPr>
              <p:cNvSpPr txBox="1"/>
              <p:nvPr/>
            </p:nvSpPr>
            <p:spPr>
              <a:xfrm>
                <a:off x="2971705" y="4595985"/>
                <a:ext cx="5375393" cy="13958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Характеристическое уравнение: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𝑝𝐿</m:t>
                      </m:r>
                      <m:r>
                        <a:rPr lang="ru-RU" b="0" i="0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Найдем корень характеристического уравнения:</a:t>
                </a:r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41" name="TextBox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258CFF-2385-4DEB-985F-4B7C60F0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705" y="4595985"/>
                <a:ext cx="5375393" cy="139589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2939055" y="2456529"/>
                <a:ext cx="6097441" cy="17826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dirty="0">
                    <a:solidFill>
                      <a:srgbClr val="292934"/>
                    </a:solidFill>
                  </a:rPr>
                  <a:t>2.</a:t>
                </a:r>
                <a:r>
                  <a:rPr lang="ru-RU" dirty="0">
                    <a:solidFill>
                      <a:srgbClr val="292934"/>
                    </a:solidFill>
                  </a:rPr>
                  <a:t> </a:t>
                </a:r>
                <a:endParaRPr lang="ru-RU" sz="800" dirty="0">
                  <a:solidFill>
                    <a:srgbClr val="292934"/>
                  </a:solidFill>
                </a:endParaRPr>
              </a:p>
              <a:p>
                <a:pPr lvl="0"/>
                <a:r>
                  <a:rPr lang="en-US" dirty="0">
                    <a:solidFill>
                      <a:srgbClr val="292934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sz="20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𝑚𝑦</m:t>
                        </m:r>
                      </m:sub>
                    </m:sSub>
                    <m:r>
                      <a:rPr lang="en-US" sz="20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29293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29293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29293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ru-RU" sz="20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0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𝑎𝑟𝑐𝑡𝑔</m:t>
                    </m:r>
                    <m:f>
                      <m:fPr>
                        <m:ctrlP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ru-RU" dirty="0">
                  <a:solidFill>
                    <a:srgbClr val="292934"/>
                  </a:solidFill>
                </a:endParaRPr>
              </a:p>
              <a:p>
                <a:pPr lvl="0">
                  <a:buClr>
                    <a:srgbClr val="93A299"/>
                  </a:buClr>
                </a:pPr>
                <a:endParaRPr lang="ru-RU" dirty="0">
                  <a:solidFill>
                    <a:srgbClr val="292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Clr>
                    <a:srgbClr val="93A299"/>
                  </a:buClr>
                </a:pPr>
                <a:r>
                  <a:rPr lang="ru-RU" dirty="0">
                    <a:solidFill>
                      <a:srgbClr val="29293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установившийся ток будет</a:t>
                </a:r>
                <a:r>
                  <a:rPr lang="en-US" dirty="0">
                    <a:solidFill>
                      <a:srgbClr val="29293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55" y="2456529"/>
                <a:ext cx="6097441" cy="178266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521C179-3B67-47A2-ADE3-D429012A3D82}"/>
                  </a:ext>
                </a:extLst>
              </p:cNvPr>
              <p:cNvSpPr txBox="1"/>
              <p:nvPr/>
            </p:nvSpPr>
            <p:spPr>
              <a:xfrm>
                <a:off x="6084168" y="3816379"/>
                <a:ext cx="2948429" cy="39485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buClr>
                    <a:srgbClr val="93A299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у</m:t>
                        </m:r>
                      </m:sub>
                    </m:sSub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у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/>
                      </a:rPr>
                      <m:t>sin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292934"/>
                        </a:solidFill>
                        <a:latin typeface="Cambria Math"/>
                      </a:rPr>
                      <m:t>ω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292934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𝜑)</a:t>
                </a: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21C179-3B67-47A2-ADE3-D429012A3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816379"/>
                <a:ext cx="2948429" cy="394852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B74A219-C13B-45BE-932B-2410119959C1}"/>
                  </a:ext>
                </a:extLst>
              </p:cNvPr>
              <p:cNvSpPr txBox="1"/>
              <p:nvPr/>
            </p:nvSpPr>
            <p:spPr>
              <a:xfrm>
                <a:off x="223019" y="473132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74A219-C13B-45BE-932B-24101199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9" y="473132"/>
                <a:ext cx="2051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2424" t="-28889" r="-72727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Блок-схема: процесс 156"/>
              <p:cNvSpPr/>
              <p:nvPr/>
            </p:nvSpPr>
            <p:spPr>
              <a:xfrm>
                <a:off x="502748" y="424331"/>
                <a:ext cx="2125035" cy="426728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св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57" name="Блок-схема: процесс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8" y="424331"/>
                <a:ext cx="2125035" cy="426728"/>
              </a:xfrm>
              <a:prstGeom prst="flowChartProcess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504" y="908694"/>
                <a:ext cx="8928992" cy="326397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numCol="1" rtlCol="0">
                <a:spAutoFit/>
              </a:bodyPr>
              <a:lstStyle/>
              <a:p>
                <a:pPr lvl="0">
                  <a:lnSpc>
                    <a:spcPct val="150000"/>
                  </a:lnSpc>
                  <a:buClr>
                    <a:srgbClr val="93A299"/>
                  </a:buClr>
                </a:pPr>
                <a:r>
                  <a:rPr lang="ru-RU" dirty="0" smtClean="0">
                    <a:solidFill>
                      <a:srgbClr val="292934"/>
                    </a:solidFill>
                  </a:rPr>
                  <a:t>Если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подставить в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𝐿𝑦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соответствующие принужденную и свободную составляющие, то мы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у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/>
                      </a:rPr>
                      <m:t>sin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292934"/>
                        </a:solidFill>
                        <a:latin typeface="Cambria Math"/>
                      </a:rPr>
                      <m:t>ω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92934"/>
                        </a:solidFill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92934"/>
                        </a:solidFill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292934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Постоянную интегрирования 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A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найдем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</a:t>
                </a: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Для момента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/>
                      </a:rPr>
                      <m:t>sin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⁡(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92934"/>
                        </a:solidFill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92934"/>
                        </a:solidFill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)+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92934"/>
                        </a:solidFill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/>
                      </a:rPr>
                      <m:t>sin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⁡(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92934"/>
                        </a:solidFill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𝜑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292934"/>
                        </a:solidFill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Подставим постоянную интегрирования и получим:</a:t>
                </a:r>
                <a:endParaRPr lang="en-US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endParaRPr lang="ru-RU" sz="28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08694"/>
                <a:ext cx="8928992" cy="32639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2051720" y="3573016"/>
                <a:ext cx="4355976" cy="4436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ru-RU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ω</m:t>
                              </m:r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/>
                                  <a:ea typeface="Cambria Math"/>
                                </a:rPr>
                                <m:t>𝜓</m:t>
                              </m:r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𝜓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l-GR" sz="1600" i="1">
                                  <a:solidFill>
                                    <a:srgbClr val="292934"/>
                                  </a:solidFill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573016"/>
                <a:ext cx="4355976" cy="4436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40" y="4197678"/>
            <a:ext cx="4220411" cy="2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725144"/>
            <a:ext cx="180020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28803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Пример</a:t>
            </a:r>
            <a:r>
              <a:rPr lang="en-US" sz="2400" dirty="0"/>
              <a:t> 1:</a:t>
            </a:r>
            <a:endParaRPr lang="be-BY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2448272" cy="14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47902" y="1124744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 (A),  E=20 (B)  , r=10 (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L=0.5 (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Гн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(t).</a:t>
            </a:r>
            <a:endParaRPr lang="be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32656" y="2348880"/>
                <a:ext cx="8487816" cy="4026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0−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𝐽</m:t>
                    </m:r>
                    <m:r>
                      <a:rPr lang="en-US" i="1">
                        <a:latin typeface="Cambria Math"/>
                      </a:rPr>
                      <m:t>=1  (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уст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−?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2а.  -0.5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2б.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ru-RU" i="1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=1 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А</m:t>
                        </m:r>
                      </m:e>
                    </m:d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уст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=1−0.5=0.5 (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AutoNum type="arabicPeriod"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AutoNum type="arabicPeriod" startAt="3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𝑝𝐿</m:t>
                    </m:r>
                    <m:r>
                      <a:rPr lang="en-US" i="1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=−40 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AutoNum type="arabicPeriod" startAt="3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t=0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уст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ru-RU" i="1">
                        <a:latin typeface="Cambria Math"/>
                      </a:rPr>
                      <m:t>?</m:t>
                    </m:r>
                  </m:oMath>
                </a14:m>
                <a:r>
                  <a:rPr lang="be-BY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т.к.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𝐽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уст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        ⇒      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уст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=−0.5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=0.5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−40</m:t>
                            </m:r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be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6" y="2348880"/>
                <a:ext cx="8487816" cy="4026552"/>
              </a:xfrm>
              <a:prstGeom prst="rect">
                <a:avLst/>
              </a:prstGeom>
              <a:blipFill rotWithShape="0">
                <a:blip r:embed="rId4"/>
                <a:stretch>
                  <a:fillRect l="-647" t="-151" b="-13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960"/>
            <a:ext cx="1944215" cy="117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77" y="5524516"/>
            <a:ext cx="2183681" cy="134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4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28803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Пример</a:t>
            </a:r>
            <a:r>
              <a:rPr lang="en-US" sz="2400" dirty="0"/>
              <a:t> 2: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2190"/>
                <a:ext cx="8229600" cy="608581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Дано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=250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sin</m:t>
                    </m:r>
                    <m:r>
                      <a:rPr lang="en-US" sz="2000" i="1">
                        <a:latin typeface="Cambria Math"/>
                      </a:rPr>
                      <m:t>⁡(200</m:t>
                    </m:r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45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R=100  (</a:t>
                </a:r>
                <a:r>
                  <a:rPr lang="ru-RU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Ом)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,   L=1</a:t>
                </a:r>
                <a:r>
                  <a:rPr lang="ru-RU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(Гн)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−?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коммутации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𝐿𝑚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ω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250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45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200+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250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=0.88 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уст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: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  <m:r>
                          <a:rPr lang="en-US" sz="2000" i="1">
                            <a:latin typeface="Cambria Math"/>
                          </a:rPr>
                          <m:t>  уст 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150+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200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8.13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  <m:r>
                          <a:rPr lang="en-US" sz="2000" i="1">
                            <a:latin typeface="Cambria Math"/>
                          </a:rPr>
                          <m:t> уст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</a:rPr>
                          <m:t>(200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8.13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</m:func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  <m:r>
                          <a:rPr lang="en-US" sz="2000" i="1">
                            <a:latin typeface="Cambria Math"/>
                          </a:rPr>
                          <m:t> уст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=−0.1414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=−150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  <m:r>
                          <a:rPr lang="en-US" sz="2000" i="1">
                            <a:latin typeface="Cambria Math"/>
                          </a:rPr>
                          <m:t> уст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𝑝𝑡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 t=0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0=−0.1414+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A=0.1414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200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8.13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i="1">
                        <a:latin typeface="Cambria Math"/>
                      </a:rPr>
                      <m:t>+0.1414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−150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be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2190"/>
                <a:ext cx="8229600" cy="6085810"/>
              </a:xfrm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78566"/>
            <a:ext cx="23241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923928" y="2276872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276872"/>
                <a:ext cx="2968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2771800" y="2348880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2968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03648" y="3467844"/>
                <a:ext cx="296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467844"/>
                <a:ext cx="29687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2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Переходные процессы в электрических цепях.</a:t>
            </a:r>
            <a:endParaRPr lang="be-BY" sz="40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44C8368-5E7E-4922-AB92-4F108D9648B9}"/>
              </a:ext>
            </a:extLst>
          </p:cNvPr>
          <p:cNvSpPr txBox="1">
            <a:spLocks/>
          </p:cNvSpPr>
          <p:nvPr/>
        </p:nvSpPr>
        <p:spPr>
          <a:xfrm>
            <a:off x="685800" y="355116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Переходный процесс в цепи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8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73460"/>
            <a:ext cx="8229600" cy="591344"/>
          </a:xfrm>
        </p:spPr>
        <p:txBody>
          <a:bodyPr>
            <a:normAutofit/>
          </a:bodyPr>
          <a:lstStyle/>
          <a:p>
            <a:r>
              <a:rPr lang="ru-RU" sz="2400" dirty="0"/>
              <a:t>Переходный процесс в цепи </a:t>
            </a:r>
            <a:r>
              <a:rPr lang="en-US" sz="2400" dirty="0"/>
              <a:t>  r , </a:t>
            </a:r>
            <a:r>
              <a:rPr lang="ru-RU" sz="2400" dirty="0"/>
              <a:t>С</a:t>
            </a:r>
            <a:endParaRPr lang="be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46338"/>
                <a:ext cx="8229600" cy="639908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основании второго закона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Киргофа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для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t≥0	</a:t>
                </a:r>
                <a:endParaRPr lang="ru-RU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𝑟𝑖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−напряжение на ёмкости .</m:t>
                    </m:r>
                  </m:oMath>
                </a14:m>
                <a:endParaRPr lang="ru-RU" sz="2000" b="0" dirty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учётом того, что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получаем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𝑟𝐶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Характеристическое уравнение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𝑟𝐶</m:t>
                        </m:r>
                      </m:den>
                    </m:f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Отсюда свободная слагающая напряжения на емкости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 sz="2000" i="1">
                              <a:latin typeface="Cambria Math"/>
                            </a:rPr>
                            <m:t>св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Переходное напряжение на ёмкости равно  сумме установившегося и свободного напряжения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у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𝑟𝐶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в контуре: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𝑟𝐶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2000"/>
                  </a:lnSpc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три случая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lnSpc>
                    <a:spcPts val="2000"/>
                  </a:lnSpc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Включение в цепь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C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постоянной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</a:p>
              <a:p>
                <a:pPr marL="457200" indent="-457200">
                  <a:lnSpc>
                    <a:spcPts val="2000"/>
                  </a:lnSpc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Короткое замыкание цепи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C.</a:t>
                </a:r>
              </a:p>
              <a:p>
                <a:pPr marL="457200" indent="-457200">
                  <a:lnSpc>
                    <a:spcPts val="2000"/>
                  </a:lnSpc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Включение в цепь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C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синусоидальное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sin</m:t>
                    </m:r>
                    <m:r>
                      <a:rPr lang="en-US" sz="2000" b="0" i="1" smtClean="0">
                        <a:latin typeface="Cambria Math"/>
                      </a:rPr>
                      <m:t>⁡(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be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46338"/>
                <a:ext cx="8229600" cy="6399085"/>
              </a:xfrm>
              <a:blipFill>
                <a:blip r:embed="rId2"/>
                <a:stretch>
                  <a:fillRect l="-815" t="-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Блок-схема: процесс 4">
                <a:extLst>
                  <a:ext uri="{FF2B5EF4-FFF2-40B4-BE49-F238E27FC236}">
                    <a16:creationId xmlns:a16="http://schemas.microsoft.com/office/drawing/2014/main" id="{6EB99E38-C96E-49B3-9870-F3A1A4DCF80E}"/>
                  </a:ext>
                </a:extLst>
              </p:cNvPr>
              <p:cNvSpPr/>
              <p:nvPr/>
            </p:nvSpPr>
            <p:spPr>
              <a:xfrm>
                <a:off x="6372200" y="4581128"/>
                <a:ext cx="2581944" cy="1576048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>
                <a:defPPr>
                  <a:defRPr lang="be-BY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𝑟𝐶</m:t>
                      </m:r>
                    </m:oMath>
                  </m:oMathPara>
                </a14:m>
                <a:endParaRPr lang="ru-RU" i="1" dirty="0">
                  <a:solidFill>
                    <a:srgbClr val="292934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indent="45720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700" dirty="0">
                          <a:solidFill>
                            <a:srgbClr val="292934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Величина </m:t>
                      </m:r>
                      <m:r>
                        <m:rPr>
                          <m:sty m:val="p"/>
                        </m:rPr>
                        <a:rPr lang="el-GR" sz="1700" i="1">
                          <a:solidFill>
                            <a:srgbClr val="292934"/>
                          </a:solidFill>
                          <a:latin typeface="Cambria Math"/>
                        </a:rPr>
                        <m:t>τ</m:t>
                      </m:r>
                      <m:r>
                        <m:rPr>
                          <m:nor/>
                        </m:rPr>
                        <a:rPr lang="en-US" sz="1700" b="0" i="0" smtClean="0">
                          <a:solidFill>
                            <a:srgbClr val="292934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700" b="0" i="0" smtClean="0">
                          <a:solidFill>
                            <a:srgbClr val="292934"/>
                          </a:solidFill>
                          <a:latin typeface="Cambria Math"/>
                        </a:rPr>
                        <m:t>н</m:t>
                      </m:r>
                      <m:r>
                        <m:rPr>
                          <m:nor/>
                        </m:rPr>
                        <a:rPr lang="ru-RU" sz="1700" dirty="0">
                          <a:solidFill>
                            <a:srgbClr val="292934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осит название постоянной времени</m:t>
                      </m:r>
                      <m:r>
                        <m:rPr>
                          <m:nor/>
                        </m:rPr>
                        <a:rPr lang="ru-RU" sz="1700" b="0" i="0" dirty="0" smtClean="0">
                          <a:solidFill>
                            <a:srgbClr val="292934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 контура </m:t>
                      </m:r>
                      <m:r>
                        <m:rPr>
                          <m:nor/>
                        </m:rPr>
                        <a:rPr lang="en-US" sz="1700" b="0" i="0" dirty="0" smtClean="0">
                          <a:solidFill>
                            <a:srgbClr val="292934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1700" b="0" i="0" dirty="0" smtClean="0">
                          <a:solidFill>
                            <a:srgbClr val="292934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700" b="0" i="0" dirty="0" smtClean="0">
                          <a:solidFill>
                            <a:srgbClr val="292934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ru-RU" sz="1700" dirty="0">
                          <a:solidFill>
                            <a:srgbClr val="292934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 Постоянная времени измеряется в секундах</m:t>
                      </m:r>
                      <m:r>
                        <m:rPr>
                          <m:nor/>
                        </m:rPr>
                        <a:rPr lang="ru-RU" sz="1700" b="0" i="0" dirty="0" smtClean="0">
                          <a:solidFill>
                            <a:srgbClr val="292934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700" dirty="0">
                  <a:solidFill>
                    <a:srgbClr val="29293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Блок-схема: процесс 4">
                <a:extLst>
                  <a:ext uri="{FF2B5EF4-FFF2-40B4-BE49-F238E27FC236}">
                    <a16:creationId xmlns:a16="http://schemas.microsoft.com/office/drawing/2014/main" id="{6EB99E38-C96E-49B3-9870-F3A1A4DCF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581128"/>
                <a:ext cx="2581944" cy="1576048"/>
              </a:xfrm>
              <a:prstGeom prst="flowChartProcess">
                <a:avLst/>
              </a:prstGeom>
              <a:blipFill>
                <a:blip r:embed="rId3"/>
                <a:stretch>
                  <a:fillRect b="-2662"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7F825CA-A985-4271-ADF9-71FA7AADB290}"/>
              </a:ext>
            </a:extLst>
          </p:cNvPr>
          <p:cNvGrpSpPr/>
          <p:nvPr/>
        </p:nvGrpSpPr>
        <p:grpSpPr>
          <a:xfrm>
            <a:off x="107504" y="836712"/>
            <a:ext cx="3403711" cy="1228106"/>
            <a:chOff x="4499992" y="1383679"/>
            <a:chExt cx="3403711" cy="122810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47A2F5E0-074D-4DF6-B49E-86D90B294745}"/>
                </a:ext>
              </a:extLst>
            </p:cNvPr>
            <p:cNvGrpSpPr/>
            <p:nvPr/>
          </p:nvGrpSpPr>
          <p:grpSpPr>
            <a:xfrm rot="10800000">
              <a:off x="4499992" y="1747898"/>
              <a:ext cx="1298026" cy="398705"/>
              <a:chOff x="4932290" y="5307362"/>
              <a:chExt cx="1560552" cy="479343"/>
            </a:xfrm>
          </p:grpSpPr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68F3D162-3567-4558-BD63-40025238A7B5}"/>
                  </a:ext>
                </a:extLst>
              </p:cNvPr>
              <p:cNvGrpSpPr/>
              <p:nvPr/>
            </p:nvGrpSpPr>
            <p:grpSpPr>
              <a:xfrm rot="16200000">
                <a:off x="5471460" y="5304837"/>
                <a:ext cx="479343" cy="484393"/>
                <a:chOff x="5471460" y="5304837"/>
                <a:chExt cx="479343" cy="484393"/>
              </a:xfrm>
            </p:grpSpPr>
            <p:sp>
              <p:nvSpPr>
                <p:cNvPr id="38" name="Овал 37">
                  <a:extLst>
                    <a:ext uri="{FF2B5EF4-FFF2-40B4-BE49-F238E27FC236}">
                      <a16:creationId xmlns:a16="http://schemas.microsoft.com/office/drawing/2014/main" id="{7B3ED534-9AAD-4F35-BAF6-00C48FEC60DF}"/>
                    </a:ext>
                  </a:extLst>
                </p:cNvPr>
                <p:cNvSpPr/>
                <p:nvPr/>
              </p:nvSpPr>
              <p:spPr>
                <a:xfrm rot="5400000">
                  <a:off x="5471460" y="5304837"/>
                  <a:ext cx="479343" cy="479343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39" name="Прямая со стрелкой 38">
                  <a:extLst>
                    <a:ext uri="{FF2B5EF4-FFF2-40B4-BE49-F238E27FC236}">
                      <a16:creationId xmlns:a16="http://schemas.microsoft.com/office/drawing/2014/main" id="{C7126E46-24BB-4B20-B0A2-1AA932D8E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716782" y="5311537"/>
                  <a:ext cx="0" cy="477693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Прямая соединительная линия 35">
                <a:extLst>
                  <a:ext uri="{FF2B5EF4-FFF2-40B4-BE49-F238E27FC236}">
                    <a16:creationId xmlns:a16="http://schemas.microsoft.com/office/drawing/2014/main" id="{7EC085FD-083A-44E5-8AF1-1B0B9D25D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2290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>
                <a:extLst>
                  <a:ext uri="{FF2B5EF4-FFF2-40B4-BE49-F238E27FC236}">
                    <a16:creationId xmlns:a16="http://schemas.microsoft.com/office/drawing/2014/main" id="{67F91AA0-8789-42AD-8FAC-AC2E2DE43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197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C7B7F155-EAFE-44FD-BB94-0CCA830CE3B9}"/>
                </a:ext>
              </a:extLst>
            </p:cNvPr>
            <p:cNvCxnSpPr>
              <a:cxnSpLocks/>
            </p:cNvCxnSpPr>
            <p:nvPr/>
          </p:nvCxnSpPr>
          <p:spPr>
            <a:xfrm>
              <a:off x="6091535" y="1951951"/>
              <a:ext cx="1216769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DB9E1EE-D4EC-4398-8277-3ECD4FEC0398}"/>
                </a:ext>
              </a:extLst>
            </p:cNvPr>
            <p:cNvSpPr/>
            <p:nvPr/>
          </p:nvSpPr>
          <p:spPr>
            <a:xfrm rot="16200000">
              <a:off x="6540961" y="1721462"/>
              <a:ext cx="115245" cy="46097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6C762987-E8F5-427E-896B-5F9399999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8018" y="1747898"/>
              <a:ext cx="221379" cy="201799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74D7D246-2F06-4DAF-955C-C3943384E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6578" y="1951926"/>
              <a:ext cx="0" cy="659859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D584878E-FE22-47EB-82C2-38671B5C7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6579" y="2611785"/>
              <a:ext cx="3351807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FDCD7BD1-7350-4E39-82CB-733BF6F24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8386" y="1947250"/>
              <a:ext cx="0" cy="659859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90CD432-C241-4741-A306-E3F0FFB67F26}"/>
                    </a:ext>
                  </a:extLst>
                </p:cNvPr>
                <p:cNvSpPr txBox="1"/>
                <p:nvPr/>
              </p:nvSpPr>
              <p:spPr>
                <a:xfrm>
                  <a:off x="4968076" y="1462474"/>
                  <a:ext cx="383574" cy="230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90CD432-C241-4741-A306-E3F0FFB67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076" y="1462474"/>
                  <a:ext cx="383574" cy="230400"/>
                </a:xfrm>
                <a:prstGeom prst="rect">
                  <a:avLst/>
                </a:prstGeom>
                <a:blipFill>
                  <a:blip r:embed="rId4"/>
                  <a:stretch>
                    <a:fillRect l="-15873" r="-34921" b="-6315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714578C5-283E-4CAC-B56E-0093FC032D9B}"/>
                </a:ext>
              </a:extLst>
            </p:cNvPr>
            <p:cNvCxnSpPr>
              <a:cxnSpLocks/>
            </p:cNvCxnSpPr>
            <p:nvPr/>
          </p:nvCxnSpPr>
          <p:spPr>
            <a:xfrm>
              <a:off x="5815544" y="1674895"/>
              <a:ext cx="148518" cy="131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DB12DB-1A8D-4D3E-B9C3-6C95D8C337C3}"/>
                    </a:ext>
                  </a:extLst>
                </p:cNvPr>
                <p:cNvSpPr txBox="1"/>
                <p:nvPr/>
              </p:nvSpPr>
              <p:spPr>
                <a:xfrm>
                  <a:off x="5539554" y="1383679"/>
                  <a:ext cx="551981" cy="2182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DB12DB-1A8D-4D3E-B9C3-6C95D8C33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54" y="1383679"/>
                  <a:ext cx="551981" cy="218213"/>
                </a:xfrm>
                <a:prstGeom prst="rect">
                  <a:avLst/>
                </a:prstGeom>
                <a:blipFill>
                  <a:blip r:embed="rId5"/>
                  <a:stretch>
                    <a:fillRect l="-10989" r="-12088" b="-3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136A01-54CC-48DD-A2FA-E99367E84EB0}"/>
                    </a:ext>
                  </a:extLst>
                </p:cNvPr>
                <p:cNvSpPr txBox="1"/>
                <p:nvPr/>
              </p:nvSpPr>
              <p:spPr>
                <a:xfrm>
                  <a:off x="6518029" y="1636000"/>
                  <a:ext cx="138880" cy="230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136A01-54CC-48DD-A2FA-E99367E84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8029" y="1636000"/>
                  <a:ext cx="138880" cy="230400"/>
                </a:xfrm>
                <a:prstGeom prst="rect">
                  <a:avLst/>
                </a:prstGeom>
                <a:blipFill>
                  <a:blip r:embed="rId6"/>
                  <a:stretch>
                    <a:fillRect l="-36364" r="-36364" b="-2432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Равнобедренный треугольник 18">
              <a:extLst>
                <a:ext uri="{FF2B5EF4-FFF2-40B4-BE49-F238E27FC236}">
                  <a16:creationId xmlns:a16="http://schemas.microsoft.com/office/drawing/2014/main" id="{07DBDDC6-78D1-46E1-986A-33D08EDE71E5}"/>
                </a:ext>
              </a:extLst>
            </p:cNvPr>
            <p:cNvSpPr/>
            <p:nvPr/>
          </p:nvSpPr>
          <p:spPr>
            <a:xfrm rot="5400000">
              <a:off x="6848660" y="2112878"/>
              <a:ext cx="119789" cy="103266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FC26576-7EF2-4400-A457-B0247F623C01}"/>
                    </a:ext>
                  </a:extLst>
                </p:cNvPr>
                <p:cNvSpPr txBox="1"/>
                <p:nvPr/>
              </p:nvSpPr>
              <p:spPr>
                <a:xfrm>
                  <a:off x="6401161" y="2148794"/>
                  <a:ext cx="352107" cy="230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FC26576-7EF2-4400-A457-B0247F623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161" y="2148794"/>
                  <a:ext cx="352107" cy="230400"/>
                </a:xfrm>
                <a:prstGeom prst="rect">
                  <a:avLst/>
                </a:prstGeom>
                <a:blipFill>
                  <a:blip r:embed="rId7"/>
                  <a:stretch>
                    <a:fillRect l="-24561" r="-38596" b="-6315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0C12393-E1FF-4E70-9322-FDA8C98667F6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92" y="2165320"/>
              <a:ext cx="5469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8E9A9ED-5618-4F36-B8D0-77BE01949F1C}"/>
                    </a:ext>
                  </a:extLst>
                </p:cNvPr>
                <p:cNvSpPr txBox="1"/>
                <p:nvPr/>
              </p:nvSpPr>
              <p:spPr>
                <a:xfrm>
                  <a:off x="7524328" y="1481501"/>
                  <a:ext cx="212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8E9A9ED-5618-4F36-B8D0-77BE01949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4328" y="1481501"/>
                  <a:ext cx="21210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714" r="-17143" b="-869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8E606E84-2063-4929-B522-C8C3375DB223}"/>
                </a:ext>
              </a:extLst>
            </p:cNvPr>
            <p:cNvGrpSpPr/>
            <p:nvPr/>
          </p:nvGrpSpPr>
          <p:grpSpPr>
            <a:xfrm>
              <a:off x="7223363" y="1759237"/>
              <a:ext cx="635410" cy="387366"/>
              <a:chOff x="9333270" y="1878514"/>
              <a:chExt cx="604793" cy="387366"/>
            </a:xfrm>
          </p:grpSpPr>
          <p:grpSp>
            <p:nvGrpSpPr>
              <p:cNvPr id="24" name="Группа 23">
                <a:extLst>
                  <a:ext uri="{FF2B5EF4-FFF2-40B4-BE49-F238E27FC236}">
                    <a16:creationId xmlns:a16="http://schemas.microsoft.com/office/drawing/2014/main" id="{D87011E6-DC3F-4F8E-A95E-06A4ECE71941}"/>
                  </a:ext>
                </a:extLst>
              </p:cNvPr>
              <p:cNvGrpSpPr/>
              <p:nvPr/>
            </p:nvGrpSpPr>
            <p:grpSpPr>
              <a:xfrm rot="5400000">
                <a:off x="9346870" y="1864914"/>
                <a:ext cx="387366" cy="414566"/>
                <a:chOff x="9346870" y="1864914"/>
                <a:chExt cx="387366" cy="414566"/>
              </a:xfrm>
            </p:grpSpPr>
            <p:cxnSp>
              <p:nvCxnSpPr>
                <p:cNvPr id="26" name="Прямая соединительная линия 25">
                  <a:extLst>
                    <a:ext uri="{FF2B5EF4-FFF2-40B4-BE49-F238E27FC236}">
                      <a16:creationId xmlns:a16="http://schemas.microsoft.com/office/drawing/2014/main" id="{4E5893A0-1734-46B0-8C80-7001574BC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346870" y="1977085"/>
                  <a:ext cx="387366" cy="0"/>
                </a:xfrm>
                <a:prstGeom prst="line">
                  <a:avLst/>
                </a:prstGeom>
                <a:ln w="1905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>
                  <a:extLst>
                    <a:ext uri="{FF2B5EF4-FFF2-40B4-BE49-F238E27FC236}">
                      <a16:creationId xmlns:a16="http://schemas.microsoft.com/office/drawing/2014/main" id="{C09A6AA6-6A34-4276-810E-C6BC7860D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346870" y="1864914"/>
                  <a:ext cx="387366" cy="0"/>
                </a:xfrm>
                <a:prstGeom prst="line">
                  <a:avLst/>
                </a:prstGeom>
                <a:ln w="1905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>
                  <a:extLst>
                    <a:ext uri="{FF2B5EF4-FFF2-40B4-BE49-F238E27FC236}">
                      <a16:creationId xmlns:a16="http://schemas.microsoft.com/office/drawing/2014/main" id="{15DB15B5-C085-4D1C-9DED-0F7A02112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40552" y="1977085"/>
                  <a:ext cx="0" cy="302395"/>
                </a:xfrm>
                <a:prstGeom prst="line">
                  <a:avLst/>
                </a:prstGeom>
                <a:ln w="19050"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Прямая соединительная линия 24">
                <a:extLst>
                  <a:ext uri="{FF2B5EF4-FFF2-40B4-BE49-F238E27FC236}">
                    <a16:creationId xmlns:a16="http://schemas.microsoft.com/office/drawing/2014/main" id="{6FDE1C6B-331F-4359-ABFE-107DC9C8F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5386" y="2072197"/>
                <a:ext cx="18267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Прямоугольник 42">
                  <a:extLst>
                    <a:ext uri="{FF2B5EF4-FFF2-40B4-BE49-F238E27FC236}">
                      <a16:creationId xmlns:a16="http://schemas.microsoft.com/office/drawing/2014/main" id="{CF9EE7BE-D05D-4C62-9341-D62336D36C69}"/>
                    </a:ext>
                  </a:extLst>
                </p:cNvPr>
                <p:cNvSpPr/>
                <p:nvPr/>
              </p:nvSpPr>
              <p:spPr>
                <a:xfrm>
                  <a:off x="7390806" y="2082513"/>
                  <a:ext cx="5128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Прямоугольник 42">
                  <a:extLst>
                    <a:ext uri="{FF2B5EF4-FFF2-40B4-BE49-F238E27FC236}">
                      <a16:creationId xmlns:a16="http://schemas.microsoft.com/office/drawing/2014/main" id="{CF9EE7BE-D05D-4C62-9341-D62336D36C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806" y="2082513"/>
                  <a:ext cx="51289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3C27AE5-472F-43A0-8935-92E24B81FB27}"/>
                    </a:ext>
                  </a:extLst>
                </p:cNvPr>
                <p:cNvSpPr txBox="1"/>
                <p:nvPr/>
              </p:nvSpPr>
              <p:spPr>
                <a:xfrm>
                  <a:off x="7312389" y="1927965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3C27AE5-472F-43A0-8935-92E24B81F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389" y="1927965"/>
                  <a:ext cx="23724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513" r="-15385" b="-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C38FA4-D10B-4147-AFAD-2DB1AD07B353}"/>
                    </a:ext>
                  </a:extLst>
                </p:cNvPr>
                <p:cNvSpPr txBox="1"/>
                <p:nvPr/>
              </p:nvSpPr>
              <p:spPr>
                <a:xfrm>
                  <a:off x="7660037" y="1927965"/>
                  <a:ext cx="18743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9C38FA4-D10B-4147-AFAD-2DB1AD07B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037" y="1927965"/>
                  <a:ext cx="18743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00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7290" y="369332"/>
            <a:ext cx="4943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Включение в цепь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э.д.с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95936" y="1154253"/>
                <a:ext cx="3240360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292934"/>
                          </a:solidFill>
                        </a:rPr>
                        <m:t>н.н.у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92934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154253"/>
                <a:ext cx="324036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505390B-A88E-469B-8C9B-32F8C75345BD}"/>
              </a:ext>
            </a:extLst>
          </p:cNvPr>
          <p:cNvGrpSpPr/>
          <p:nvPr/>
        </p:nvGrpSpPr>
        <p:grpSpPr>
          <a:xfrm>
            <a:off x="194550" y="2676014"/>
            <a:ext cx="2333172" cy="1883572"/>
            <a:chOff x="76970" y="2561598"/>
            <a:chExt cx="2037486" cy="1988768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54FA34D6-DF2E-4B52-8E63-C6121DC1DC18}"/>
                </a:ext>
              </a:extLst>
            </p:cNvPr>
            <p:cNvGrpSpPr/>
            <p:nvPr/>
          </p:nvGrpSpPr>
          <p:grpSpPr>
            <a:xfrm>
              <a:off x="76970" y="2561598"/>
              <a:ext cx="1708745" cy="1988768"/>
              <a:chOff x="1159110" y="3645638"/>
              <a:chExt cx="1708745" cy="1988768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604AE878-C554-4C4B-8DAD-73BB625F80F3}"/>
                  </a:ext>
                </a:extLst>
              </p:cNvPr>
              <p:cNvSpPr/>
              <p:nvPr/>
            </p:nvSpPr>
            <p:spPr>
              <a:xfrm rot="10800000">
                <a:off x="2559035" y="4245364"/>
                <a:ext cx="92785" cy="2998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DA71F536-F497-4A04-96EE-C43966ADB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4299" y="4073936"/>
                <a:ext cx="3079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43381EA3-CA73-4B23-A888-46B628108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5060" y="4073936"/>
                <a:ext cx="3079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>
                <a:extLst>
                  <a:ext uri="{FF2B5EF4-FFF2-40B4-BE49-F238E27FC236}">
                    <a16:creationId xmlns:a16="http://schemas.microsoft.com/office/drawing/2014/main" id="{3CEDBCE1-F735-4E6B-8F2B-EBA19AB62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2996" y="4073936"/>
                <a:ext cx="37855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F1997060-8EEE-46A1-860B-77F687AD97A0}"/>
                  </a:ext>
                </a:extLst>
              </p:cNvPr>
              <p:cNvGrpSpPr/>
              <p:nvPr/>
            </p:nvGrpSpPr>
            <p:grpSpPr>
              <a:xfrm rot="16200000" flipH="1">
                <a:off x="877555" y="4844234"/>
                <a:ext cx="1569431" cy="10914"/>
                <a:chOff x="4932290" y="5530468"/>
                <a:chExt cx="1569431" cy="10914"/>
              </a:xfrm>
            </p:grpSpPr>
            <p:cxnSp>
              <p:nvCxnSpPr>
                <p:cNvPr id="48" name="Прямая соединительная линия 47">
                  <a:extLst>
                    <a:ext uri="{FF2B5EF4-FFF2-40B4-BE49-F238E27FC236}">
                      <a16:creationId xmlns:a16="http://schemas.microsoft.com/office/drawing/2014/main" id="{5B99F22F-61A9-4913-9940-33CE4409F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32290" y="5541382"/>
                  <a:ext cx="53664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>
                  <a:extLst>
                    <a:ext uri="{FF2B5EF4-FFF2-40B4-BE49-F238E27FC236}">
                      <a16:creationId xmlns:a16="http://schemas.microsoft.com/office/drawing/2014/main" id="{0C0FBAF0-8889-4EB2-923B-51F4CF522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6181043" y="5210252"/>
                  <a:ext cx="462" cy="64089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>
                <a:extLst>
                  <a:ext uri="{FF2B5EF4-FFF2-40B4-BE49-F238E27FC236}">
                    <a16:creationId xmlns:a16="http://schemas.microsoft.com/office/drawing/2014/main" id="{57F7B9C1-05A9-4208-909F-63BD0A273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3307" y="5625526"/>
                <a:ext cx="958928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2F057AFD-0CC0-47B5-9144-9D518E3FBF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5428" y="4073936"/>
                <a:ext cx="0" cy="17555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>
                <a:extLst>
                  <a:ext uri="{FF2B5EF4-FFF2-40B4-BE49-F238E27FC236}">
                    <a16:creationId xmlns:a16="http://schemas.microsoft.com/office/drawing/2014/main" id="{7CABB3D2-CE06-433F-92E1-241891357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5428" y="4546990"/>
                <a:ext cx="0" cy="17555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Группа 35">
                <a:extLst>
                  <a:ext uri="{FF2B5EF4-FFF2-40B4-BE49-F238E27FC236}">
                    <a16:creationId xmlns:a16="http://schemas.microsoft.com/office/drawing/2014/main" id="{9A178E80-A5E9-4029-BCB9-1F9E5F220777}"/>
                  </a:ext>
                </a:extLst>
              </p:cNvPr>
              <p:cNvGrpSpPr/>
              <p:nvPr/>
            </p:nvGrpSpPr>
            <p:grpSpPr>
              <a:xfrm rot="5400000">
                <a:off x="2065350" y="5085260"/>
                <a:ext cx="1080344" cy="190"/>
                <a:chOff x="1579039" y="4907442"/>
                <a:chExt cx="1183228" cy="190"/>
              </a:xfrm>
            </p:grpSpPr>
            <p:cxnSp>
              <p:nvCxnSpPr>
                <p:cNvPr id="41" name="Прямая соединительная линия 40">
                  <a:extLst>
                    <a:ext uri="{FF2B5EF4-FFF2-40B4-BE49-F238E27FC236}">
                      <a16:creationId xmlns:a16="http://schemas.microsoft.com/office/drawing/2014/main" id="{201218AD-FC41-427F-818C-E07B8DD46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4331" y="4907632"/>
                  <a:ext cx="3079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>
                  <a:extLst>
                    <a:ext uri="{FF2B5EF4-FFF2-40B4-BE49-F238E27FC236}">
                      <a16:creationId xmlns:a16="http://schemas.microsoft.com/office/drawing/2014/main" id="{09C4F682-CFCF-4C2E-BCD0-0AD0308852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9039" y="4907442"/>
                  <a:ext cx="3079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0A2A076-B186-4A48-83B2-99D7666FF5BA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110" y="4702790"/>
                    <a:ext cx="2062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80A2A076-B186-4A48-83B2-99D7666FF5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110" y="4702790"/>
                    <a:ext cx="206210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5385" r="-15385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22D24E5-7702-45AD-A946-F5305DF0C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82627" y="4737828"/>
                    <a:ext cx="185228" cy="2924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B22D24E5-7702-45AD-A946-F5305DF0CE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2627" y="4737828"/>
                    <a:ext cx="185228" cy="29246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2857" r="-20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F02D3FE-B057-471A-B414-017D44B40F19}"/>
                      </a:ext>
                    </a:extLst>
                  </p:cNvPr>
                  <p:cNvSpPr txBox="1"/>
                  <p:nvPr/>
                </p:nvSpPr>
                <p:spPr>
                  <a:xfrm>
                    <a:off x="1683237" y="3645638"/>
                    <a:ext cx="579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0F02D3FE-B057-471A-B414-017D44B40F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3237" y="3645638"/>
                    <a:ext cx="579518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917" r="-917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6724795-5A15-45B9-9A90-D667721511E1}"/>
                      </a:ext>
                    </a:extLst>
                  </p:cNvPr>
                  <p:cNvSpPr txBox="1"/>
                  <p:nvPr/>
                </p:nvSpPr>
                <p:spPr>
                  <a:xfrm>
                    <a:off x="2675314" y="4201307"/>
                    <a:ext cx="1669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A6724795-5A15-45B9-9A90-D667721511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5314" y="4201307"/>
                    <a:ext cx="16696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903" r="-9677" b="-697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EBE2AF7-2BED-485B-8FC0-24C616566536}"/>
                    </a:ext>
                  </a:extLst>
                </p:cNvPr>
                <p:cNvSpPr txBox="1"/>
                <p:nvPr/>
              </p:nvSpPr>
              <p:spPr>
                <a:xfrm>
                  <a:off x="1837341" y="3078456"/>
                  <a:ext cx="277115" cy="319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у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EBE2AF7-2BED-485B-8FC0-24C6165665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341" y="3078456"/>
                  <a:ext cx="277115" cy="31941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308" r="-5769" b="-2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2" name="Прямая со стрелкой 51"/>
          <p:cNvCxnSpPr>
            <a:cxnSpLocks/>
          </p:cNvCxnSpPr>
          <p:nvPr/>
        </p:nvCxnSpPr>
        <p:spPr>
          <a:xfrm>
            <a:off x="983221" y="2895367"/>
            <a:ext cx="181476" cy="186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3470422" y="1108086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  <a:r>
              <a:rPr lang="en-US" sz="2400" dirty="0"/>
              <a:t>)</a:t>
            </a:r>
            <a:endParaRPr lang="ru-RU" sz="2400" dirty="0"/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56D94FFA-9E4F-44CB-946F-A1D86AB3E436}"/>
              </a:ext>
            </a:extLst>
          </p:cNvPr>
          <p:cNvGrpSpPr/>
          <p:nvPr/>
        </p:nvGrpSpPr>
        <p:grpSpPr>
          <a:xfrm>
            <a:off x="56052" y="600282"/>
            <a:ext cx="2764357" cy="1588608"/>
            <a:chOff x="344281" y="696441"/>
            <a:chExt cx="3435629" cy="1974371"/>
          </a:xfrm>
          <a:effectLst/>
        </p:grpSpPr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AAF19813-7C9D-4666-A24E-168A96111DFD}"/>
                </a:ext>
              </a:extLst>
            </p:cNvPr>
            <p:cNvGrpSpPr/>
            <p:nvPr/>
          </p:nvGrpSpPr>
          <p:grpSpPr>
            <a:xfrm>
              <a:off x="850231" y="973440"/>
              <a:ext cx="947175" cy="145782"/>
              <a:chOff x="5554385" y="3382621"/>
              <a:chExt cx="947175" cy="145782"/>
            </a:xfrm>
          </p:grpSpPr>
          <p:cxnSp>
            <p:nvCxnSpPr>
              <p:cNvPr id="96" name="Прямая соединительная линия 95">
                <a:extLst>
                  <a:ext uri="{FF2B5EF4-FFF2-40B4-BE49-F238E27FC236}">
                    <a16:creationId xmlns:a16="http://schemas.microsoft.com/office/drawing/2014/main" id="{29A7D8B5-0BBC-4D09-A597-399A7B6F2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3624" y="3528403"/>
                <a:ext cx="3079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Прямая соединительная линия 96">
                <a:extLst>
                  <a:ext uri="{FF2B5EF4-FFF2-40B4-BE49-F238E27FC236}">
                    <a16:creationId xmlns:a16="http://schemas.microsoft.com/office/drawing/2014/main" id="{4AAC67B0-742A-4194-98C8-73ECF3656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4385" y="3528403"/>
                <a:ext cx="3079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>
                <a:extLst>
                  <a:ext uri="{FF2B5EF4-FFF2-40B4-BE49-F238E27FC236}">
                    <a16:creationId xmlns:a16="http://schemas.microsoft.com/office/drawing/2014/main" id="{4E4578CA-021F-4688-A785-B5D12B276D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62321" y="3382621"/>
                <a:ext cx="331303" cy="14578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FB4119F3-A0AA-43F6-8A63-C4A1F208FC52}"/>
                </a:ext>
              </a:extLst>
            </p:cNvPr>
            <p:cNvGrpSpPr/>
            <p:nvPr/>
          </p:nvGrpSpPr>
          <p:grpSpPr>
            <a:xfrm rot="16200000" flipH="1">
              <a:off x="78272" y="1650864"/>
              <a:ext cx="1560552" cy="479343"/>
              <a:chOff x="4932290" y="5307362"/>
              <a:chExt cx="1560552" cy="479343"/>
            </a:xfrm>
          </p:grpSpPr>
          <p:grpSp>
            <p:nvGrpSpPr>
              <p:cNvPr id="91" name="Группа 90">
                <a:extLst>
                  <a:ext uri="{FF2B5EF4-FFF2-40B4-BE49-F238E27FC236}">
                    <a16:creationId xmlns:a16="http://schemas.microsoft.com/office/drawing/2014/main" id="{8335B46A-6000-4095-880D-02C258A22371}"/>
                  </a:ext>
                </a:extLst>
              </p:cNvPr>
              <p:cNvGrpSpPr/>
              <p:nvPr/>
            </p:nvGrpSpPr>
            <p:grpSpPr>
              <a:xfrm rot="16200000">
                <a:off x="5471460" y="5304837"/>
                <a:ext cx="479343" cy="484393"/>
                <a:chOff x="5471460" y="5304837"/>
                <a:chExt cx="479343" cy="484393"/>
              </a:xfrm>
            </p:grpSpPr>
            <p:sp>
              <p:nvSpPr>
                <p:cNvPr id="94" name="Овал 93">
                  <a:extLst>
                    <a:ext uri="{FF2B5EF4-FFF2-40B4-BE49-F238E27FC236}">
                      <a16:creationId xmlns:a16="http://schemas.microsoft.com/office/drawing/2014/main" id="{F63D3140-69C3-48B9-A0C0-1DEE68AE3F40}"/>
                    </a:ext>
                  </a:extLst>
                </p:cNvPr>
                <p:cNvSpPr/>
                <p:nvPr/>
              </p:nvSpPr>
              <p:spPr>
                <a:xfrm rot="5400000">
                  <a:off x="5471460" y="5304837"/>
                  <a:ext cx="479343" cy="47934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95" name="Прямая со стрелкой 94">
                  <a:extLst>
                    <a:ext uri="{FF2B5EF4-FFF2-40B4-BE49-F238E27FC236}">
                      <a16:creationId xmlns:a16="http://schemas.microsoft.com/office/drawing/2014/main" id="{8296B1F9-E5CF-4CE7-8E99-5DAC00546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716782" y="5311537"/>
                  <a:ext cx="0" cy="47769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Прямая соединительная линия 91">
                <a:extLst>
                  <a:ext uri="{FF2B5EF4-FFF2-40B4-BE49-F238E27FC236}">
                    <a16:creationId xmlns:a16="http://schemas.microsoft.com/office/drawing/2014/main" id="{499F5299-CC29-488A-8B3F-5E5930969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2290" y="5541382"/>
                <a:ext cx="53664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Прямая соединительная линия 92">
                <a:extLst>
                  <a:ext uri="{FF2B5EF4-FFF2-40B4-BE49-F238E27FC236}">
                    <a16:creationId xmlns:a16="http://schemas.microsoft.com/office/drawing/2014/main" id="{DE632614-9168-4965-AE04-ED8CCD59B0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197" y="5541382"/>
                <a:ext cx="53664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280C88EE-7DC7-4759-863B-57058965F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231" y="2653930"/>
              <a:ext cx="2140284" cy="9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B773A3F-9906-42C0-92EC-E4A4ECBDD1BD}"/>
                    </a:ext>
                  </a:extLst>
                </p:cNvPr>
                <p:cNvSpPr txBox="1"/>
                <p:nvPr/>
              </p:nvSpPr>
              <p:spPr>
                <a:xfrm>
                  <a:off x="344281" y="1748076"/>
                  <a:ext cx="2062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773A3F-9906-42C0-92EC-E4A4ECBDD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81" y="1748076"/>
                  <a:ext cx="20621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9412" r="-20588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699F94E-BB37-4AA2-9972-2AF399743B4E}"/>
                    </a:ext>
                  </a:extLst>
                </p:cNvPr>
                <p:cNvSpPr txBox="1"/>
                <p:nvPr/>
              </p:nvSpPr>
              <p:spPr>
                <a:xfrm>
                  <a:off x="2297430" y="696441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699F94E-BB37-4AA2-9972-2AF399743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430" y="696441"/>
                  <a:ext cx="16696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B9C998D7-DA95-4B63-A39E-63D802A6C727}"/>
                </a:ext>
              </a:extLst>
            </p:cNvPr>
            <p:cNvGrpSpPr/>
            <p:nvPr/>
          </p:nvGrpSpPr>
          <p:grpSpPr>
            <a:xfrm rot="5400000">
              <a:off x="2231874" y="429857"/>
              <a:ext cx="138553" cy="1378729"/>
              <a:chOff x="6131231" y="3681624"/>
              <a:chExt cx="138553" cy="1378729"/>
            </a:xfrm>
          </p:grpSpPr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3679DB96-27D1-41E3-9F24-2A9731BCF73F}"/>
                  </a:ext>
                </a:extLst>
              </p:cNvPr>
              <p:cNvCxnSpPr/>
              <p:nvPr/>
            </p:nvCxnSpPr>
            <p:spPr>
              <a:xfrm flipH="1">
                <a:off x="6200507" y="3681624"/>
                <a:ext cx="1" cy="1378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Прямоугольник 89">
                <a:extLst>
                  <a:ext uri="{FF2B5EF4-FFF2-40B4-BE49-F238E27FC236}">
                    <a16:creationId xmlns:a16="http://schemas.microsoft.com/office/drawing/2014/main" id="{2E3C1148-EBC7-484E-8665-E48BFF2A8726}"/>
                  </a:ext>
                </a:extLst>
              </p:cNvPr>
              <p:cNvSpPr/>
              <p:nvPr/>
            </p:nvSpPr>
            <p:spPr>
              <a:xfrm>
                <a:off x="6131231" y="4014119"/>
                <a:ext cx="138553" cy="5542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</p:grpSp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3C3EC3E2-0FC8-4371-941F-0ACB5227EC96}"/>
                </a:ext>
              </a:extLst>
            </p:cNvPr>
            <p:cNvGrpSpPr/>
            <p:nvPr/>
          </p:nvGrpSpPr>
          <p:grpSpPr>
            <a:xfrm rot="16200000">
              <a:off x="2928082" y="1403837"/>
              <a:ext cx="112171" cy="387366"/>
              <a:chOff x="2622862" y="2344083"/>
              <a:chExt cx="112171" cy="387366"/>
            </a:xfrm>
          </p:grpSpPr>
          <p:cxnSp>
            <p:nvCxnSpPr>
              <p:cNvPr id="87" name="Прямая соединительная линия 86">
                <a:extLst>
                  <a:ext uri="{FF2B5EF4-FFF2-40B4-BE49-F238E27FC236}">
                    <a16:creationId xmlns:a16="http://schemas.microsoft.com/office/drawing/2014/main" id="{C2BBD5D1-50E1-4345-9AF8-D0E3EC8E6C1E}"/>
                  </a:ext>
                </a:extLst>
              </p:cNvPr>
              <p:cNvCxnSpPr/>
              <p:nvPr/>
            </p:nvCxnSpPr>
            <p:spPr>
              <a:xfrm rot="16200000">
                <a:off x="2429179" y="2537766"/>
                <a:ext cx="387366" cy="0"/>
              </a:xfrm>
              <a:prstGeom prst="line">
                <a:avLst/>
              </a:prstGeom>
              <a:ln w="28575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Прямая соединительная линия 87">
                <a:extLst>
                  <a:ext uri="{FF2B5EF4-FFF2-40B4-BE49-F238E27FC236}">
                    <a16:creationId xmlns:a16="http://schemas.microsoft.com/office/drawing/2014/main" id="{A053B790-BD58-4886-8AA0-503FFD473C16}"/>
                  </a:ext>
                </a:extLst>
              </p:cNvPr>
              <p:cNvCxnSpPr/>
              <p:nvPr/>
            </p:nvCxnSpPr>
            <p:spPr>
              <a:xfrm rot="16200000">
                <a:off x="2541350" y="2537766"/>
                <a:ext cx="387366" cy="0"/>
              </a:xfrm>
              <a:prstGeom prst="line">
                <a:avLst/>
              </a:prstGeom>
              <a:ln w="28575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D9B4D35C-4EA3-4439-83FA-01292EA35E40}"/>
                </a:ext>
              </a:extLst>
            </p:cNvPr>
            <p:cNvCxnSpPr>
              <a:cxnSpLocks/>
            </p:cNvCxnSpPr>
            <p:nvPr/>
          </p:nvCxnSpPr>
          <p:spPr>
            <a:xfrm>
              <a:off x="2984166" y="1653603"/>
              <a:ext cx="0" cy="10003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A65B6920-6634-4543-8FDA-7E1DCB31C743}"/>
                </a:ext>
              </a:extLst>
            </p:cNvPr>
            <p:cNvCxnSpPr>
              <a:cxnSpLocks/>
            </p:cNvCxnSpPr>
            <p:nvPr/>
          </p:nvCxnSpPr>
          <p:spPr>
            <a:xfrm>
              <a:off x="2984166" y="1124921"/>
              <a:ext cx="0" cy="4165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9ECC4A56-0581-4686-BB5D-9D1A1F729AE0}"/>
                </a:ext>
              </a:extLst>
            </p:cNvPr>
            <p:cNvGrpSpPr/>
            <p:nvPr/>
          </p:nvGrpSpPr>
          <p:grpSpPr>
            <a:xfrm rot="5400000" flipV="1">
              <a:off x="2662766" y="1724498"/>
              <a:ext cx="1130590" cy="216022"/>
              <a:chOff x="75112" y="1186353"/>
              <a:chExt cx="1130590" cy="216022"/>
            </a:xfrm>
          </p:grpSpPr>
          <p:cxnSp>
            <p:nvCxnSpPr>
              <p:cNvPr id="69" name="Прямая соединительная линия 68">
                <a:extLst>
                  <a:ext uri="{FF2B5EF4-FFF2-40B4-BE49-F238E27FC236}">
                    <a16:creationId xmlns:a16="http://schemas.microsoft.com/office/drawing/2014/main" id="{7ADCF26F-4A8A-4749-AC4A-C221C1A0006E}"/>
                  </a:ext>
                </a:extLst>
              </p:cNvPr>
              <p:cNvCxnSpPr/>
              <p:nvPr/>
            </p:nvCxnSpPr>
            <p:spPr>
              <a:xfrm>
                <a:off x="793521" y="125836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0" name="Равнобедренный треугольник 69">
                <a:extLst>
                  <a:ext uri="{FF2B5EF4-FFF2-40B4-BE49-F238E27FC236}">
                    <a16:creationId xmlns:a16="http://schemas.microsoft.com/office/drawing/2014/main" id="{EFA8755D-DE1D-40D7-A097-806596E43EC0}"/>
                  </a:ext>
                </a:extLst>
              </p:cNvPr>
              <p:cNvSpPr/>
              <p:nvPr/>
            </p:nvSpPr>
            <p:spPr>
              <a:xfrm rot="5400000">
                <a:off x="1071619" y="1196285"/>
                <a:ext cx="144016" cy="124151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единительная линия 70">
                <a:extLst>
                  <a:ext uri="{FF2B5EF4-FFF2-40B4-BE49-F238E27FC236}">
                    <a16:creationId xmlns:a16="http://schemas.microsoft.com/office/drawing/2014/main" id="{7ADCF26F-4A8A-4749-AC4A-C221C1A0006E}"/>
                  </a:ext>
                </a:extLst>
              </p:cNvPr>
              <p:cNvCxnSpPr/>
              <p:nvPr/>
            </p:nvCxnSpPr>
            <p:spPr>
              <a:xfrm>
                <a:off x="75112" y="1330366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6" name="Равнобедренный треугольник 85">
                <a:extLst>
                  <a:ext uri="{FF2B5EF4-FFF2-40B4-BE49-F238E27FC236}">
                    <a16:creationId xmlns:a16="http://schemas.microsoft.com/office/drawing/2014/main" id="{EFA8755D-DE1D-40D7-A097-806596E43EC0}"/>
                  </a:ext>
                </a:extLst>
              </p:cNvPr>
              <p:cNvSpPr/>
              <p:nvPr/>
            </p:nvSpPr>
            <p:spPr>
              <a:xfrm rot="5400000">
                <a:off x="353212" y="1268291"/>
                <a:ext cx="144016" cy="124151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5FC68FF-4336-4EDE-839F-3DFD62CE2157}"/>
                    </a:ext>
                  </a:extLst>
                </p:cNvPr>
                <p:cNvSpPr txBox="1"/>
                <p:nvPr/>
              </p:nvSpPr>
              <p:spPr>
                <a:xfrm>
                  <a:off x="3264063" y="1976892"/>
                  <a:ext cx="515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85FC68FF-4336-4EDE-839F-3DFD62CE2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063" y="1976892"/>
                  <a:ext cx="51584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0588" r="-38235" b="-6756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4825CB4-B7BE-44EC-A3AD-35115B81CF77}"/>
                    </a:ext>
                  </a:extLst>
                </p:cNvPr>
                <p:cNvSpPr txBox="1"/>
                <p:nvPr/>
              </p:nvSpPr>
              <p:spPr>
                <a:xfrm>
                  <a:off x="3361608" y="1319646"/>
                  <a:ext cx="3170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4825CB4-B7BE-44EC-A3AD-35115B81C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1608" y="1319646"/>
                  <a:ext cx="317010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0952" r="-21429" b="-47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C2BBD5D1-50E1-4345-9AF8-D0E3EC8E6C1E}"/>
              </a:ext>
            </a:extLst>
          </p:cNvPr>
          <p:cNvCxnSpPr/>
          <p:nvPr/>
        </p:nvCxnSpPr>
        <p:spPr>
          <a:xfrm flipH="1">
            <a:off x="1694922" y="4092258"/>
            <a:ext cx="311680" cy="0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A053B790-BD58-4886-8AA0-503FFD473C16}"/>
              </a:ext>
            </a:extLst>
          </p:cNvPr>
          <p:cNvCxnSpPr/>
          <p:nvPr/>
        </p:nvCxnSpPr>
        <p:spPr>
          <a:xfrm flipH="1">
            <a:off x="1694922" y="4002004"/>
            <a:ext cx="311680" cy="0"/>
          </a:xfrm>
          <a:prstGeom prst="line">
            <a:avLst/>
          </a:prstGeom>
          <a:ln w="2857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D9B4D35C-4EA3-4439-83FA-01292EA35E40}"/>
              </a:ext>
            </a:extLst>
          </p:cNvPr>
          <p:cNvCxnSpPr>
            <a:cxnSpLocks/>
          </p:cNvCxnSpPr>
          <p:nvPr/>
        </p:nvCxnSpPr>
        <p:spPr>
          <a:xfrm>
            <a:off x="1850761" y="4092257"/>
            <a:ext cx="0" cy="247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>
            <a:extLst>
              <a:ext uri="{FF2B5EF4-FFF2-40B4-BE49-F238E27FC236}">
                <a16:creationId xmlns:a16="http://schemas.microsoft.com/office/drawing/2014/main" id="{A65B6920-6634-4543-8FDA-7E1DCB31C743}"/>
              </a:ext>
            </a:extLst>
          </p:cNvPr>
          <p:cNvCxnSpPr>
            <a:cxnSpLocks/>
          </p:cNvCxnSpPr>
          <p:nvPr/>
        </p:nvCxnSpPr>
        <p:spPr>
          <a:xfrm>
            <a:off x="1850761" y="3666871"/>
            <a:ext cx="0" cy="335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7ADCF26F-4A8A-4749-AC4A-C221C1A0006E}"/>
              </a:ext>
            </a:extLst>
          </p:cNvPr>
          <p:cNvCxnSpPr/>
          <p:nvPr/>
        </p:nvCxnSpPr>
        <p:spPr>
          <a:xfrm rot="5400000" flipV="1">
            <a:off x="2070393" y="3321457"/>
            <a:ext cx="23175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Равнобедренный треугольник 99">
            <a:extLst>
              <a:ext uri="{FF2B5EF4-FFF2-40B4-BE49-F238E27FC236}">
                <a16:creationId xmlns:a16="http://schemas.microsoft.com/office/drawing/2014/main" id="{EFA8755D-DE1D-40D7-A097-806596E43EC0}"/>
              </a:ext>
            </a:extLst>
          </p:cNvPr>
          <p:cNvSpPr/>
          <p:nvPr/>
        </p:nvSpPr>
        <p:spPr>
          <a:xfrm flipV="1">
            <a:off x="2128331" y="3437333"/>
            <a:ext cx="115877" cy="99894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F63D3140-69C3-48B9-A0C0-1DEE68AE3F40}"/>
              </a:ext>
            </a:extLst>
          </p:cNvPr>
          <p:cNvSpPr/>
          <p:nvPr/>
        </p:nvSpPr>
        <p:spPr>
          <a:xfrm rot="16200000" flipH="1">
            <a:off x="572167" y="3566364"/>
            <a:ext cx="385687" cy="385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8296B1F9-E5CF-4CE7-8E99-5DAC005461AF}"/>
              </a:ext>
            </a:extLst>
          </p:cNvPr>
          <p:cNvCxnSpPr>
            <a:cxnSpLocks/>
            <a:stCxn id="101" idx="6"/>
            <a:endCxn id="101" idx="2"/>
          </p:cNvCxnSpPr>
          <p:nvPr/>
        </p:nvCxnSpPr>
        <p:spPr>
          <a:xfrm flipV="1">
            <a:off x="765011" y="3566364"/>
            <a:ext cx="0" cy="38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F5A2239-C5B5-461F-82FC-42BF4757B660}"/>
              </a:ext>
            </a:extLst>
          </p:cNvPr>
          <p:cNvSpPr txBox="1"/>
          <p:nvPr/>
        </p:nvSpPr>
        <p:spPr>
          <a:xfrm>
            <a:off x="69196" y="-6142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Рассмотрим 1 случай:</a:t>
            </a:r>
          </a:p>
        </p:txBody>
      </p: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3E467A9F-8CBA-4ED2-A03B-2D7BCA9E0082}"/>
              </a:ext>
            </a:extLst>
          </p:cNvPr>
          <p:cNvCxnSpPr>
            <a:cxnSpLocks/>
          </p:cNvCxnSpPr>
          <p:nvPr/>
        </p:nvCxnSpPr>
        <p:spPr>
          <a:xfrm>
            <a:off x="769040" y="668050"/>
            <a:ext cx="135318" cy="18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69196" y="2238094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Прямоугольник 106"/>
              <p:cNvSpPr/>
              <p:nvPr/>
            </p:nvSpPr>
            <p:spPr>
              <a:xfrm>
                <a:off x="396891" y="2274784"/>
                <a:ext cx="3110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/>
                        <m:t>Установившийся режим</m:t>
                      </m:r>
                    </m:oMath>
                  </m:oMathPara>
                </a14:m>
                <a:endParaRPr lang="ru-RU" sz="20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07" name="Прямоугольник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1" y="2274784"/>
                <a:ext cx="3110147" cy="400110"/>
              </a:xfrm>
              <a:prstGeom prst="rect">
                <a:avLst/>
              </a:prstGeom>
              <a:blipFill rotWithShape="0"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83">
                <a:extLst>
                  <a:ext uri="{FF2B5EF4-FFF2-40B4-BE49-F238E27FC236}">
                    <a16:creationId xmlns:a16="http://schemas.microsoft.com/office/drawing/2014/main" id="{01258CFF-2385-4DEB-985F-4B7C60F05689}"/>
                  </a:ext>
                </a:extLst>
              </p:cNvPr>
              <p:cNvSpPr txBox="1"/>
              <p:nvPr/>
            </p:nvSpPr>
            <p:spPr>
              <a:xfrm>
                <a:off x="3075756" y="2809727"/>
                <a:ext cx="5375393" cy="13985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При включении в цепь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С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постоянной э.д.с.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установивш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ее</m:t>
                      </m:r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ся 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напряжение </m:t>
                      </m:r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рав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но:</m:t>
                      </m:r>
                    </m:oMath>
                  </m:oMathPara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установившийся ток равен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 smtClean="0">
                  <a:solidFill>
                    <a:srgbClr val="292934"/>
                  </a:solidFill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endParaRPr lang="en-US" sz="300" b="0" dirty="0" smtClean="0">
                  <a:solidFill>
                    <a:srgbClr val="292934"/>
                  </a:solidFill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TextBox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258CFF-2385-4DEB-985F-4B7C60F0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56" y="2809727"/>
                <a:ext cx="5375393" cy="1398588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7208032" y="3321457"/>
                <a:ext cx="1243117" cy="39126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𝐶𝑦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032" y="3321457"/>
                <a:ext cx="1243117" cy="39126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7ADCF26F-4A8A-4749-AC4A-C221C1A0006E}"/>
              </a:ext>
            </a:extLst>
          </p:cNvPr>
          <p:cNvCxnSpPr/>
          <p:nvPr/>
        </p:nvCxnSpPr>
        <p:spPr>
          <a:xfrm rot="5400000" flipV="1">
            <a:off x="2035397" y="4079162"/>
            <a:ext cx="23175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" name="Равнобедренный треугольник 132">
            <a:extLst>
              <a:ext uri="{FF2B5EF4-FFF2-40B4-BE49-F238E27FC236}">
                <a16:creationId xmlns:a16="http://schemas.microsoft.com/office/drawing/2014/main" id="{EFA8755D-DE1D-40D7-A097-806596E43EC0}"/>
              </a:ext>
            </a:extLst>
          </p:cNvPr>
          <p:cNvSpPr/>
          <p:nvPr/>
        </p:nvSpPr>
        <p:spPr>
          <a:xfrm flipV="1">
            <a:off x="2093336" y="4195040"/>
            <a:ext cx="115877" cy="99894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4825CB4-B7BE-44EC-A3AD-35115B81CF77}"/>
                  </a:ext>
                </a:extLst>
              </p:cNvPr>
              <p:cNvSpPr txBox="1"/>
              <p:nvPr/>
            </p:nvSpPr>
            <p:spPr>
              <a:xfrm>
                <a:off x="2229760" y="4005472"/>
                <a:ext cx="405817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у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4825CB4-B7BE-44EC-A3AD-35115B81C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760" y="4005472"/>
                <a:ext cx="405817" cy="302519"/>
              </a:xfrm>
              <a:prstGeom prst="rect">
                <a:avLst/>
              </a:prstGeom>
              <a:blipFill rotWithShape="0">
                <a:blip r:embed="rId22"/>
                <a:stretch>
                  <a:fillRect l="-13636" r="-6061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22D24E5-7702-45AD-A946-F5305DF0CE16}"/>
                  </a:ext>
                </a:extLst>
              </p:cNvPr>
              <p:cNvSpPr txBox="1"/>
              <p:nvPr/>
            </p:nvSpPr>
            <p:spPr>
              <a:xfrm>
                <a:off x="1933540" y="993537"/>
                <a:ext cx="2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22D24E5-7702-45AD-A946-F5305DF0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40" y="993537"/>
                <a:ext cx="212109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22857" r="-20000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Блок-схема: процесс 160"/>
              <p:cNvSpPr/>
              <p:nvPr/>
            </p:nvSpPr>
            <p:spPr>
              <a:xfrm>
                <a:off x="6876256" y="430364"/>
                <a:ext cx="2160240" cy="482259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r>
                  <a:rPr lang="ru-RU" sz="2000" dirty="0" smtClean="0"/>
                  <a:t>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161" name="Блок-схема: процесс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30364"/>
                <a:ext cx="2160240" cy="482259"/>
              </a:xfrm>
              <a:prstGeom prst="flowChartProcess">
                <a:avLst/>
              </a:prstGeom>
              <a:blipFill rotWithShape="0">
                <a:blip r:embed="rId24"/>
                <a:stretch>
                  <a:fillRect l="-2514" b="-7229"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D0F30EB8-DC9A-4E3E-A6C9-C0616B5FEB50}"/>
              </a:ext>
            </a:extLst>
          </p:cNvPr>
          <p:cNvSpPr txBox="1"/>
          <p:nvPr/>
        </p:nvSpPr>
        <p:spPr>
          <a:xfrm>
            <a:off x="62903" y="4794579"/>
            <a:ext cx="46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ru-RU" sz="2400" dirty="0"/>
              <a:t>)</a:t>
            </a:r>
          </a:p>
        </p:txBody>
      </p:sp>
      <p:grpSp>
        <p:nvGrpSpPr>
          <p:cNvPr id="163" name="Группа 162">
            <a:extLst>
              <a:ext uri="{FF2B5EF4-FFF2-40B4-BE49-F238E27FC236}">
                <a16:creationId xmlns:a16="http://schemas.microsoft.com/office/drawing/2014/main" id="{02D9B7E0-E332-4886-BB85-BEE372D54320}"/>
              </a:ext>
            </a:extLst>
          </p:cNvPr>
          <p:cNvGrpSpPr/>
          <p:nvPr/>
        </p:nvGrpSpPr>
        <p:grpSpPr>
          <a:xfrm>
            <a:off x="635588" y="5224024"/>
            <a:ext cx="1723649" cy="1404125"/>
            <a:chOff x="1426440" y="4898476"/>
            <a:chExt cx="1999638" cy="1551354"/>
          </a:xfrm>
        </p:grpSpPr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FFBF8415-8D2B-4E65-B9DF-F6E68D1C9CB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15805" y="4590025"/>
              <a:ext cx="1" cy="1378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630BB6F4-75B7-45C4-ABC7-1691F43BE2C5}"/>
                </a:ext>
              </a:extLst>
            </p:cNvPr>
            <p:cNvSpPr/>
            <p:nvPr/>
          </p:nvSpPr>
          <p:spPr>
            <a:xfrm rot="5400000">
              <a:off x="2126294" y="5002285"/>
              <a:ext cx="138553" cy="554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166" name="Прямая соединительная линия 165">
              <a:extLst>
                <a:ext uri="{FF2B5EF4-FFF2-40B4-BE49-F238E27FC236}">
                  <a16:creationId xmlns:a16="http://schemas.microsoft.com/office/drawing/2014/main" id="{D1ED9B4C-A2A0-48AF-B73D-A8C681F37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170" y="5283698"/>
              <a:ext cx="1" cy="1166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5442474C-7CE7-42EA-A9D6-5098950AEB2F}"/>
                </a:ext>
              </a:extLst>
            </p:cNvPr>
            <p:cNvSpPr/>
            <p:nvPr/>
          </p:nvSpPr>
          <p:spPr>
            <a:xfrm>
              <a:off x="2735893" y="5616193"/>
              <a:ext cx="138553" cy="554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427B87D6-E2FD-4E5C-98F7-7E6CFF703A3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15805" y="5751108"/>
              <a:ext cx="1" cy="1378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>
              <a:extLst>
                <a:ext uri="{FF2B5EF4-FFF2-40B4-BE49-F238E27FC236}">
                  <a16:creationId xmlns:a16="http://schemas.microsoft.com/office/drawing/2014/main" id="{615DE1B6-767E-4211-B441-66D5AAB19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440" y="5274340"/>
              <a:ext cx="1" cy="1166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78B4D574-8536-4889-9C15-2B938BB57129}"/>
                    </a:ext>
                  </a:extLst>
                </p:cNvPr>
                <p:cNvSpPr txBox="1"/>
                <p:nvPr/>
              </p:nvSpPr>
              <p:spPr>
                <a:xfrm>
                  <a:off x="2115805" y="4898476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8B4D574-8536-4889-9C15-2B938BB57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805" y="4898476"/>
                  <a:ext cx="166969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9167" r="-29167" b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B58C2F2-A06F-4D6E-A4A2-5D1949A4DCE1}"/>
                    </a:ext>
                  </a:extLst>
                </p:cNvPr>
                <p:cNvSpPr txBox="1"/>
                <p:nvPr/>
              </p:nvSpPr>
              <p:spPr>
                <a:xfrm>
                  <a:off x="3052283" y="5718906"/>
                  <a:ext cx="373795" cy="3060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B58C2F2-A06F-4D6E-A4A2-5D1949A4D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2283" y="5718906"/>
                  <a:ext cx="373795" cy="3060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6981" r="-15094" b="-2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/>
              <p:cNvSpPr txBox="1"/>
              <p:nvPr/>
            </p:nvSpPr>
            <p:spPr>
              <a:xfrm>
                <a:off x="636922" y="4891079"/>
                <a:ext cx="11499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22" y="4891079"/>
                <a:ext cx="1149979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83">
                <a:extLst>
                  <a:ext uri="{FF2B5EF4-FFF2-40B4-BE49-F238E27FC236}">
                    <a16:creationId xmlns:a16="http://schemas.microsoft.com/office/drawing/2014/main" id="{01258CFF-2385-4DEB-985F-4B7C60F05689}"/>
                  </a:ext>
                </a:extLst>
              </p:cNvPr>
              <p:cNvSpPr txBox="1"/>
              <p:nvPr/>
            </p:nvSpPr>
            <p:spPr>
              <a:xfrm>
                <a:off x="2817096" y="5025411"/>
                <a:ext cx="5375393" cy="173380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Характеристическое уравнение: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𝑝𝐶</m:t>
                          </m:r>
                        </m:den>
                      </m:f>
                      <m:r>
                        <a:rPr lang="ru-RU" b="0" i="0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Найдем корень характеристического уравнения:</a:t>
                </a:r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u-R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𝑟𝐶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74" name="TextBox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258CFF-2385-4DEB-985F-4B7C60F0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096" y="5025411"/>
                <a:ext cx="5375393" cy="173380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7199594" y="3791801"/>
                <a:ext cx="1243117" cy="39126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𝐶𝑦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594" y="3791801"/>
                <a:ext cx="1243117" cy="391261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6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B74A219-C13B-45BE-932B-2410119959C1}"/>
                  </a:ext>
                </a:extLst>
              </p:cNvPr>
              <p:cNvSpPr txBox="1"/>
              <p:nvPr/>
            </p:nvSpPr>
            <p:spPr>
              <a:xfrm>
                <a:off x="26664" y="332656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74A219-C13B-45BE-932B-24101199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4" y="332656"/>
                <a:ext cx="2051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8235" t="-28889" r="-70588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256" y="609655"/>
                <a:ext cx="8798720" cy="28799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numCol="1" rtlCol="0">
                <a:spAutoFit/>
              </a:bodyPr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Если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подставить в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соответствующие принужденную и свободную составляющие, то мы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𝑟𝐶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solidFill>
                    <a:srgbClr val="292934"/>
                  </a:solidFill>
                </a:endParaRP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Постоянную интегрирования 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A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найдем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Для момента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Подставим постоянную интегрирования и получим:</a:t>
                </a:r>
                <a:endParaRPr lang="en-US" sz="1600" dirty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endParaRPr lang="ru-RU" sz="32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609655"/>
                <a:ext cx="8798720" cy="2879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3301803" y="2873736"/>
                <a:ext cx="2267744" cy="56861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292934"/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𝑟𝐶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803" y="2873736"/>
                <a:ext cx="2267744" cy="5686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9256" y="3766610"/>
                <a:ext cx="8798720" cy="25721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numCol="1" rtlCol="0">
                <a:spAutoFit/>
              </a:bodyPr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Если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подставить в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соответствующие принужденную и свободную составляющие, то мы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𝑟𝐶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solidFill>
                    <a:srgbClr val="292934"/>
                  </a:solidFill>
                </a:endParaRP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Постоянную интегрирования 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B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найдем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Для момента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Подставим постоянную интегрирования и получим:</a:t>
                </a:r>
              </a:p>
              <a:p>
                <a:pPr lvl="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:endParaRPr lang="ru-RU" sz="28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3766610"/>
                <a:ext cx="8798720" cy="25721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59832" y="5865080"/>
                <a:ext cx="3168352" cy="49225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𝑟𝐶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4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865080"/>
                <a:ext cx="3168352" cy="4922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9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285CDC-6B05-4583-9F4B-5067CBE8A748}"/>
              </a:ext>
            </a:extLst>
          </p:cNvPr>
          <p:cNvSpPr txBox="1"/>
          <p:nvPr/>
        </p:nvSpPr>
        <p:spPr>
          <a:xfrm>
            <a:off x="43610" y="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Случаи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F937B9D-15E9-4640-A5E5-0C66ADF51891}"/>
              </a:ext>
            </a:extLst>
          </p:cNvPr>
          <p:cNvGrpSpPr/>
          <p:nvPr/>
        </p:nvGrpSpPr>
        <p:grpSpPr>
          <a:xfrm>
            <a:off x="1403648" y="4046924"/>
            <a:ext cx="7507356" cy="2663073"/>
            <a:chOff x="2950287" y="3258020"/>
            <a:chExt cx="8712291" cy="3090497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30BE84FD-F533-472D-B77A-AD68E297C70E}"/>
                </a:ext>
              </a:extLst>
            </p:cNvPr>
            <p:cNvGrpSpPr/>
            <p:nvPr/>
          </p:nvGrpSpPr>
          <p:grpSpPr>
            <a:xfrm>
              <a:off x="2950287" y="3313364"/>
              <a:ext cx="6539873" cy="3035153"/>
              <a:chOff x="976809" y="488821"/>
              <a:chExt cx="6539873" cy="3035153"/>
            </a:xfrm>
          </p:grpSpPr>
          <p:cxnSp>
            <p:nvCxnSpPr>
              <p:cNvPr id="36" name="Прямая соединительная линия 35">
                <a:extLst>
                  <a:ext uri="{FF2B5EF4-FFF2-40B4-BE49-F238E27FC236}">
                    <a16:creationId xmlns:a16="http://schemas.microsoft.com/office/drawing/2014/main" id="{510D8BA4-02E0-4B16-B091-E983196BC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214" y="488821"/>
                <a:ext cx="0" cy="30351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>
                <a:extLst>
                  <a:ext uri="{FF2B5EF4-FFF2-40B4-BE49-F238E27FC236}">
                    <a16:creationId xmlns:a16="http://schemas.microsoft.com/office/drawing/2014/main" id="{A7C0491C-CD7E-4FA3-BB72-9F793AAD0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09" y="2410790"/>
                <a:ext cx="652865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175E40B-4146-48D7-B16C-0FAA5CF45226}"/>
                      </a:ext>
                    </a:extLst>
                  </p:cNvPr>
                  <p:cNvSpPr txBox="1"/>
                  <p:nvPr/>
                </p:nvSpPr>
                <p:spPr>
                  <a:xfrm>
                    <a:off x="7355549" y="2551884"/>
                    <a:ext cx="1611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175E40B-4146-48D7-B16C-0FAA5CF452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5549" y="2551884"/>
                    <a:ext cx="16113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9130" r="-34783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BA6A96-3AC2-4150-8171-A3F5C873C3BC}"/>
                  </a:ext>
                </a:extLst>
              </p:cNvPr>
              <p:cNvSpPr txBox="1"/>
              <p:nvPr/>
            </p:nvSpPr>
            <p:spPr>
              <a:xfrm>
                <a:off x="1866773" y="493853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ru-RU" dirty="0"/>
              </a:p>
            </p:txBody>
          </p:sp>
        </p:grp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93332393-C7EA-4BDE-B0AC-9F3B28871302}"/>
                </a:ext>
              </a:extLst>
            </p:cNvPr>
            <p:cNvGrpSpPr/>
            <p:nvPr/>
          </p:nvGrpSpPr>
          <p:grpSpPr>
            <a:xfrm>
              <a:off x="2990292" y="3258020"/>
              <a:ext cx="5774832" cy="2213131"/>
              <a:chOff x="3049128" y="3500503"/>
              <a:chExt cx="5774832" cy="2213131"/>
            </a:xfrm>
          </p:grpSpPr>
          <p:grpSp>
            <p:nvGrpSpPr>
              <p:cNvPr id="25" name="Группа 24">
                <a:extLst>
                  <a:ext uri="{FF2B5EF4-FFF2-40B4-BE49-F238E27FC236}">
                    <a16:creationId xmlns:a16="http://schemas.microsoft.com/office/drawing/2014/main" id="{E35E1C24-99CD-4E3C-9B81-3982E34340D4}"/>
                  </a:ext>
                </a:extLst>
              </p:cNvPr>
              <p:cNvGrpSpPr/>
              <p:nvPr/>
            </p:nvGrpSpPr>
            <p:grpSpPr>
              <a:xfrm>
                <a:off x="4144645" y="3967386"/>
                <a:ext cx="4316275" cy="1746248"/>
                <a:chOff x="4172431" y="3983198"/>
                <a:chExt cx="4316275" cy="1746248"/>
              </a:xfrm>
            </p:grpSpPr>
            <p:pic>
              <p:nvPicPr>
                <p:cNvPr id="34" name="Рисунок 33">
                  <a:extLst>
                    <a:ext uri="{FF2B5EF4-FFF2-40B4-BE49-F238E27FC236}">
                      <a16:creationId xmlns:a16="http://schemas.microsoft.com/office/drawing/2014/main" id="{A4537478-5080-417A-B6F0-B7F7363FF2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172431" y="4338015"/>
                  <a:ext cx="4316275" cy="1391431"/>
                </a:xfrm>
                <a:prstGeom prst="rect">
                  <a:avLst/>
                </a:prstGeom>
              </p:spPr>
            </p:pic>
            <p:sp>
              <p:nvSpPr>
                <p:cNvPr id="35" name="Полилиния: фигура 40">
                  <a:extLst>
                    <a:ext uri="{FF2B5EF4-FFF2-40B4-BE49-F238E27FC236}">
                      <a16:creationId xmlns:a16="http://schemas.microsoft.com/office/drawing/2014/main" id="{45C92045-792F-4F29-8B2F-B1C9277BFE8A}"/>
                    </a:ext>
                  </a:extLst>
                </p:cNvPr>
                <p:cNvSpPr/>
                <p:nvPr/>
              </p:nvSpPr>
              <p:spPr>
                <a:xfrm>
                  <a:off x="4210094" y="3983198"/>
                  <a:ext cx="63500" cy="419100"/>
                </a:xfrm>
                <a:custGeom>
                  <a:avLst/>
                  <a:gdLst>
                    <a:gd name="connsiteX0" fmla="*/ 63500 w 63500"/>
                    <a:gd name="connsiteY0" fmla="*/ 419100 h 419100"/>
                    <a:gd name="connsiteX1" fmla="*/ 0 w 63500"/>
                    <a:gd name="connsiteY1" fmla="*/ 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3500" h="419100">
                      <a:moveTo>
                        <a:pt x="63500" y="419100"/>
                      </a:moveTo>
                      <a:lnTo>
                        <a:pt x="0" y="0"/>
                      </a:lnTo>
                    </a:path>
                  </a:pathLst>
                </a:cu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26" name="Прямая соединительная линия 25">
                <a:extLst>
                  <a:ext uri="{FF2B5EF4-FFF2-40B4-BE49-F238E27FC236}">
                    <a16:creationId xmlns:a16="http://schemas.microsoft.com/office/drawing/2014/main" id="{8C06B50B-9154-4443-B72B-340A83D4B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483" y="4420794"/>
                <a:ext cx="483947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803B1A2A-498D-4C02-B492-CC98AAAFC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128" y="5441863"/>
                <a:ext cx="109551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EEB93615-FFF4-4FF8-A194-887E0992E3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4645" y="3967386"/>
                <a:ext cx="0" cy="1474477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87E2597B-BEBA-4F67-9EED-C6312C357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4645" y="3967386"/>
                <a:ext cx="3766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D9B4CA5B-7A03-4846-A0B4-446B955B7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791" y="4838613"/>
                <a:ext cx="113318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3CB9E0F-1866-4825-9764-EA290721AEC0}"/>
                      </a:ext>
                    </a:extLst>
                  </p:cNvPr>
                  <p:cNvSpPr txBox="1"/>
                  <p:nvPr/>
                </p:nvSpPr>
                <p:spPr>
                  <a:xfrm>
                    <a:off x="3501131" y="3500503"/>
                    <a:ext cx="659956" cy="3214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43CB9E0F-1866-4825-9764-EA290721AE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1131" y="3500503"/>
                    <a:ext cx="659956" cy="32145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60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AF79714-3B1D-4C91-BEB8-E911A7FABDF0}"/>
                      </a:ext>
                    </a:extLst>
                  </p:cNvPr>
                  <p:cNvSpPr txBox="1"/>
                  <p:nvPr/>
                </p:nvSpPr>
                <p:spPr>
                  <a:xfrm>
                    <a:off x="3795982" y="4128729"/>
                    <a:ext cx="2174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AF79714-3B1D-4C91-BEB8-E911A7FABD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5982" y="4128729"/>
                    <a:ext cx="217431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6667" r="-33333" b="-2820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Прямоугольник 32">
                    <a:extLst>
                      <a:ext uri="{FF2B5EF4-FFF2-40B4-BE49-F238E27FC236}">
                        <a16:creationId xmlns:a16="http://schemas.microsoft.com/office/drawing/2014/main" id="{FCA66C38-CFFE-4206-B0BC-736C778F0549}"/>
                      </a:ext>
                    </a:extLst>
                  </p:cNvPr>
                  <p:cNvSpPr/>
                  <p:nvPr/>
                </p:nvSpPr>
                <p:spPr>
                  <a:xfrm>
                    <a:off x="7328831" y="4979221"/>
                    <a:ext cx="71173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3" name="Прямоугольник 32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FCA66C38-CFFE-4206-B0BC-736C778F05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8831" y="4979221"/>
                    <a:ext cx="711733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9000" b="-3269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3AA95A-B887-44BB-98D6-50C0A4C38C13}"/>
                    </a:ext>
                  </a:extLst>
                </p:cNvPr>
                <p:cNvSpPr txBox="1"/>
                <p:nvPr/>
              </p:nvSpPr>
              <p:spPr>
                <a:xfrm>
                  <a:off x="7269995" y="3625190"/>
                  <a:ext cx="5979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3AA95A-B887-44BB-98D6-50C0A4C38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995" y="3625190"/>
                  <a:ext cx="59792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5294" r="-23529" b="-5897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Дуга 23">
              <a:extLst>
                <a:ext uri="{FF2B5EF4-FFF2-40B4-BE49-F238E27FC236}">
                  <a16:creationId xmlns:a16="http://schemas.microsoft.com/office/drawing/2014/main" id="{BB04EE62-0B6E-4122-9879-DE4EEC8ADD6B}"/>
                </a:ext>
              </a:extLst>
            </p:cNvPr>
            <p:cNvSpPr/>
            <p:nvPr/>
          </p:nvSpPr>
          <p:spPr>
            <a:xfrm flipH="1">
              <a:off x="4135135" y="4202404"/>
              <a:ext cx="7527443" cy="787453"/>
            </a:xfrm>
            <a:prstGeom prst="arc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66823" y="410546"/>
                <a:ext cx="30480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23" y="410546"/>
                <a:ext cx="30480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766823" y="3492672"/>
                <a:ext cx="30480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23" y="3492672"/>
                <a:ext cx="304807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4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285CDC-6B05-4583-9F4B-5067CBE8A748}"/>
              </a:ext>
            </a:extLst>
          </p:cNvPr>
          <p:cNvSpPr txBox="1"/>
          <p:nvPr/>
        </p:nvSpPr>
        <p:spPr>
          <a:xfrm>
            <a:off x="43610" y="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Случаи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6196C66-0BFC-4124-B965-6524DCD4D6A2}"/>
              </a:ext>
            </a:extLst>
          </p:cNvPr>
          <p:cNvGrpSpPr/>
          <p:nvPr/>
        </p:nvGrpSpPr>
        <p:grpSpPr>
          <a:xfrm>
            <a:off x="149813" y="691111"/>
            <a:ext cx="6576999" cy="2554330"/>
            <a:chOff x="2950287" y="3191429"/>
            <a:chExt cx="6576999" cy="2554330"/>
          </a:xfrm>
        </p:grpSpPr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E04D5ACA-5D5B-4C5A-B1FB-BFEA97779E18}"/>
                </a:ext>
              </a:extLst>
            </p:cNvPr>
            <p:cNvGrpSpPr/>
            <p:nvPr/>
          </p:nvGrpSpPr>
          <p:grpSpPr>
            <a:xfrm>
              <a:off x="2950287" y="3313364"/>
              <a:ext cx="6576999" cy="2432395"/>
              <a:chOff x="976809" y="488821"/>
              <a:chExt cx="6576999" cy="2432395"/>
            </a:xfrm>
          </p:grpSpPr>
          <p:cxnSp>
            <p:nvCxnSpPr>
              <p:cNvPr id="33" name="Прямая соединительная линия 32">
                <a:extLst>
                  <a:ext uri="{FF2B5EF4-FFF2-40B4-BE49-F238E27FC236}">
                    <a16:creationId xmlns:a16="http://schemas.microsoft.com/office/drawing/2014/main" id="{1D4C7015-34D2-4D59-A217-EC77ECB82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214" y="488821"/>
                <a:ext cx="0" cy="232792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614E4F5B-5CDC-4A82-AEEE-72CBAEF561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09" y="2410790"/>
                <a:ext cx="652865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DFE0886-421C-4A51-9693-E357708AC6BB}"/>
                      </a:ext>
                    </a:extLst>
                  </p:cNvPr>
                  <p:cNvSpPr txBox="1"/>
                  <p:nvPr/>
                </p:nvSpPr>
                <p:spPr>
                  <a:xfrm>
                    <a:off x="7355549" y="2551884"/>
                    <a:ext cx="1982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DFE0886-421C-4A51-9693-E357708AC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5549" y="2551884"/>
                    <a:ext cx="19825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1250" r="-28125" b="-3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F30103-16F4-4EAE-B5F0-24B926AE1D28}"/>
                  </a:ext>
                </a:extLst>
              </p:cNvPr>
              <p:cNvSpPr txBox="1"/>
              <p:nvPr/>
            </p:nvSpPr>
            <p:spPr>
              <a:xfrm>
                <a:off x="1866773" y="493853"/>
                <a:ext cx="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ru-RU" sz="2400" dirty="0"/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2A6B4E86-47BA-4CE2-B57C-E3CF74404A10}"/>
                </a:ext>
              </a:extLst>
            </p:cNvPr>
            <p:cNvGrpSpPr/>
            <p:nvPr/>
          </p:nvGrpSpPr>
          <p:grpSpPr>
            <a:xfrm>
              <a:off x="3712855" y="3191429"/>
              <a:ext cx="5052269" cy="1976298"/>
              <a:chOff x="3771691" y="3433912"/>
              <a:chExt cx="5052269" cy="1976298"/>
            </a:xfrm>
          </p:grpSpPr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744E4663-D821-4595-A0B9-768656795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4483" y="4420794"/>
                <a:ext cx="4839477" cy="0"/>
              </a:xfrm>
              <a:prstGeom prst="line">
                <a:avLst/>
              </a:prstGeom>
              <a:ln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B8DFFB3-B98C-4E31-BBB1-3C98E8D93F01}"/>
                      </a:ext>
                    </a:extLst>
                  </p:cNvPr>
                  <p:cNvSpPr txBox="1"/>
                  <p:nvPr/>
                </p:nvSpPr>
                <p:spPr>
                  <a:xfrm>
                    <a:off x="3777391" y="3433912"/>
                    <a:ext cx="3836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B8DFFB3-B98C-4E31-BBB1-3C98E8D93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7391" y="3433912"/>
                    <a:ext cx="38369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698" r="-1269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B6FBE3A4-46B9-4219-A6B2-81E095891113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691" y="4282294"/>
                    <a:ext cx="2062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6FBE3A4-46B9-4219-A6B2-81E0958911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1691" y="4282294"/>
                    <a:ext cx="20621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471" r="-23529" b="-652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Прямоугольник 31">
                    <a:extLst>
                      <a:ext uri="{FF2B5EF4-FFF2-40B4-BE49-F238E27FC236}">
                        <a16:creationId xmlns:a16="http://schemas.microsoft.com/office/drawing/2014/main" id="{CAA83107-BE8E-4741-8D5D-37BD883B0EDC}"/>
                      </a:ext>
                    </a:extLst>
                  </p:cNvPr>
                  <p:cNvSpPr/>
                  <p:nvPr/>
                </p:nvSpPr>
                <p:spPr>
                  <a:xfrm>
                    <a:off x="7285586" y="5040878"/>
                    <a:ext cx="4186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" name="Прямоугольник 16">
                    <a:extLst>
                      <a:ext uri="{FF2B5EF4-FFF2-40B4-BE49-F238E27FC236}">
                        <a16:creationId xmlns:a16="http://schemas.microsoft.com/office/drawing/2014/main" id="{CAA83107-BE8E-4741-8D5D-37BD883B0E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586" y="5040878"/>
                    <a:ext cx="4186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BE1364C-63CB-4D28-8894-9E6954E61E57}"/>
                    </a:ext>
                  </a:extLst>
                </p:cNvPr>
                <p:cNvSpPr txBox="1"/>
                <p:nvPr/>
              </p:nvSpPr>
              <p:spPr>
                <a:xfrm>
                  <a:off x="7927263" y="3724903"/>
                  <a:ext cx="3048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BE1364C-63CB-4D28-8894-9E6954E61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263" y="3724903"/>
                  <a:ext cx="30482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000" r="-8000" b="-1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BFD6EF80-CF63-4177-B3BF-1F80762AA1BC}"/>
              </a:ext>
            </a:extLst>
          </p:cNvPr>
          <p:cNvCxnSpPr>
            <a:cxnSpLocks/>
          </p:cNvCxnSpPr>
          <p:nvPr/>
        </p:nvCxnSpPr>
        <p:spPr>
          <a:xfrm>
            <a:off x="1109928" y="2695868"/>
            <a:ext cx="4839477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765861EA-3CE1-459E-B676-5F72C7B26DDB}"/>
              </a:ext>
            </a:extLst>
          </p:cNvPr>
          <p:cNvGrpSpPr/>
          <p:nvPr/>
        </p:nvGrpSpPr>
        <p:grpSpPr>
          <a:xfrm>
            <a:off x="251520" y="3599203"/>
            <a:ext cx="8134768" cy="3092993"/>
            <a:chOff x="2195907" y="1432559"/>
            <a:chExt cx="8740696" cy="3323378"/>
          </a:xfrm>
        </p:grpSpPr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6BCFA6CF-A209-4C91-837D-80D04F1D0A5E}"/>
                </a:ext>
              </a:extLst>
            </p:cNvPr>
            <p:cNvGrpSpPr/>
            <p:nvPr/>
          </p:nvGrpSpPr>
          <p:grpSpPr>
            <a:xfrm>
              <a:off x="2195907" y="1432559"/>
              <a:ext cx="8740696" cy="3323378"/>
              <a:chOff x="2950287" y="3025139"/>
              <a:chExt cx="8740696" cy="3323378"/>
            </a:xfrm>
          </p:grpSpPr>
          <p:grpSp>
            <p:nvGrpSpPr>
              <p:cNvPr id="46" name="Группа 45">
                <a:extLst>
                  <a:ext uri="{FF2B5EF4-FFF2-40B4-BE49-F238E27FC236}">
                    <a16:creationId xmlns:a16="http://schemas.microsoft.com/office/drawing/2014/main" id="{4D29A34D-19F4-4667-8A36-AC744D9A6D4E}"/>
                  </a:ext>
                </a:extLst>
              </p:cNvPr>
              <p:cNvGrpSpPr/>
              <p:nvPr/>
            </p:nvGrpSpPr>
            <p:grpSpPr>
              <a:xfrm>
                <a:off x="2950287" y="3313364"/>
                <a:ext cx="6576999" cy="3035153"/>
                <a:chOff x="976809" y="488821"/>
                <a:chExt cx="6576999" cy="3035153"/>
              </a:xfrm>
            </p:grpSpPr>
            <p:cxnSp>
              <p:nvCxnSpPr>
                <p:cNvPr id="54" name="Прямая соединительная линия 53">
                  <a:extLst>
                    <a:ext uri="{FF2B5EF4-FFF2-40B4-BE49-F238E27FC236}">
                      <a16:creationId xmlns:a16="http://schemas.microsoft.com/office/drawing/2014/main" id="{345298A2-068B-4B86-BB02-9C67D4D92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5214" y="488821"/>
                  <a:ext cx="0" cy="30351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>
                  <a:extLst>
                    <a:ext uri="{FF2B5EF4-FFF2-40B4-BE49-F238E27FC236}">
                      <a16:creationId xmlns:a16="http://schemas.microsoft.com/office/drawing/2014/main" id="{7527E238-5E61-4D43-B717-37BAF0C78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809" y="2410790"/>
                  <a:ext cx="652865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69BE1244-7B10-488A-B4EB-51FA4CE493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5549" y="2551884"/>
                      <a:ext cx="1982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ru-RU" sz="2400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9BE1244-7B10-488A-B4EB-51FA4CE493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5549" y="2551884"/>
                      <a:ext cx="19825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250" r="-28125"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748C230-FAB3-418B-A4D9-0E9ACFE55CF9}"/>
                    </a:ext>
                  </a:extLst>
                </p:cNvPr>
                <p:cNvSpPr txBox="1"/>
                <p:nvPr/>
              </p:nvSpPr>
              <p:spPr>
                <a:xfrm>
                  <a:off x="1866773" y="493853"/>
                  <a:ext cx="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ru-RU" sz="2400" dirty="0"/>
                </a:p>
              </p:txBody>
            </p:sp>
          </p:grpSp>
          <p:grpSp>
            <p:nvGrpSpPr>
              <p:cNvPr id="47" name="Группа 46">
                <a:extLst>
                  <a:ext uri="{FF2B5EF4-FFF2-40B4-BE49-F238E27FC236}">
                    <a16:creationId xmlns:a16="http://schemas.microsoft.com/office/drawing/2014/main" id="{BB453274-8F08-4308-9C0E-F79762D4D5A6}"/>
                  </a:ext>
                </a:extLst>
              </p:cNvPr>
              <p:cNvGrpSpPr/>
              <p:nvPr/>
            </p:nvGrpSpPr>
            <p:grpSpPr>
              <a:xfrm>
                <a:off x="3001955" y="3886246"/>
                <a:ext cx="5763169" cy="1859513"/>
                <a:chOff x="3060791" y="4128729"/>
                <a:chExt cx="5763169" cy="1859513"/>
              </a:xfrm>
            </p:grpSpPr>
            <p:cxnSp>
              <p:nvCxnSpPr>
                <p:cNvPr id="50" name="Прямая соединительная линия 49">
                  <a:extLst>
                    <a:ext uri="{FF2B5EF4-FFF2-40B4-BE49-F238E27FC236}">
                      <a16:creationId xmlns:a16="http://schemas.microsoft.com/office/drawing/2014/main" id="{F304180B-4115-4708-8794-440ED2E38A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4483" y="4420794"/>
                  <a:ext cx="483947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единительная линия 50">
                  <a:extLst>
                    <a:ext uri="{FF2B5EF4-FFF2-40B4-BE49-F238E27FC236}">
                      <a16:creationId xmlns:a16="http://schemas.microsoft.com/office/drawing/2014/main" id="{B67E7493-2F3F-4286-A29B-EB66B09BE8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60791" y="5503216"/>
                  <a:ext cx="1095517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единительная линия 51">
                  <a:extLst>
                    <a:ext uri="{FF2B5EF4-FFF2-40B4-BE49-F238E27FC236}">
                      <a16:creationId xmlns:a16="http://schemas.microsoft.com/office/drawing/2014/main" id="{FE260FA0-52FD-42B7-B81A-CEB3D1EBD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2562" y="5988242"/>
                  <a:ext cx="60693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237AC41-12AC-441B-804D-23FCC984BA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95982" y="4128729"/>
                      <a:ext cx="20621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3237AC41-12AC-441B-804D-23FCC984BA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95982" y="4128729"/>
                      <a:ext cx="206210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6471" r="-23529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79E79FE-8398-4F8C-A525-24FF0EF1F20C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905" y="3755785"/>
                    <a:ext cx="30482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79E79FE-8398-4F8C-A525-24FF0EF1F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1905" y="3755785"/>
                    <a:ext cx="30482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000" r="-8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Дуга 48">
                <a:extLst>
                  <a:ext uri="{FF2B5EF4-FFF2-40B4-BE49-F238E27FC236}">
                    <a16:creationId xmlns:a16="http://schemas.microsoft.com/office/drawing/2014/main" id="{AA051D9F-CB64-40D6-8EC6-4E55FDCB78F4}"/>
                  </a:ext>
                </a:extLst>
              </p:cNvPr>
              <p:cNvSpPr/>
              <p:nvPr/>
            </p:nvSpPr>
            <p:spPr>
              <a:xfrm flipH="1" flipV="1">
                <a:off x="4135132" y="3025139"/>
                <a:ext cx="7555851" cy="1106717"/>
              </a:xfrm>
              <a:prstGeom prst="arc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7A5A5C35-CDFA-4E1E-81C3-45526C0BA1B0}"/>
                </a:ext>
              </a:extLst>
            </p:cNvPr>
            <p:cNvCxnSpPr>
              <a:cxnSpLocks/>
            </p:cNvCxnSpPr>
            <p:nvPr/>
          </p:nvCxnSpPr>
          <p:spPr>
            <a:xfrm>
              <a:off x="3339346" y="3668153"/>
              <a:ext cx="0" cy="485026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Дуга 41">
              <a:extLst>
                <a:ext uri="{FF2B5EF4-FFF2-40B4-BE49-F238E27FC236}">
                  <a16:creationId xmlns:a16="http://schemas.microsoft.com/office/drawing/2014/main" id="{C7483234-F406-42EA-9492-898CB4AD86BB}"/>
                </a:ext>
              </a:extLst>
            </p:cNvPr>
            <p:cNvSpPr/>
            <p:nvPr/>
          </p:nvSpPr>
          <p:spPr>
            <a:xfrm flipH="1">
              <a:off x="3398390" y="3689209"/>
              <a:ext cx="1497445" cy="897286"/>
            </a:xfrm>
            <a:prstGeom prst="arc">
              <a:avLst>
                <a:gd name="adj1" fmla="val 16070106"/>
                <a:gd name="adj2" fmla="val 71479"/>
              </a:avLst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4FE2CEF2-C1C6-45CB-8404-AC8E5608AA25}"/>
                </a:ext>
              </a:extLst>
            </p:cNvPr>
            <p:cNvCxnSpPr>
              <a:cxnSpLocks/>
            </p:cNvCxnSpPr>
            <p:nvPr/>
          </p:nvCxnSpPr>
          <p:spPr>
            <a:xfrm>
              <a:off x="4142207" y="3689209"/>
              <a:ext cx="3149844" cy="0"/>
            </a:xfrm>
            <a:prstGeom prst="line">
              <a:avLst/>
            </a:prstGeom>
            <a:ln w="158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EFF4A04-8E16-4F81-A21C-33FD190D2A82}"/>
                    </a:ext>
                  </a:extLst>
                </p:cNvPr>
                <p:cNvSpPr txBox="1"/>
                <p:nvPr/>
              </p:nvSpPr>
              <p:spPr>
                <a:xfrm>
                  <a:off x="2622763" y="1662463"/>
                  <a:ext cx="720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С4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FF4A04-8E16-4F81-A21C-33FD190D2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763" y="1662463"/>
                  <a:ext cx="72000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780" t="-4444" r="-11864" b="-3555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2A3FAA8C-9994-490D-8A60-97B0F5D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2903220" y="1985917"/>
              <a:ext cx="4610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764282" y="416412"/>
                <a:ext cx="30480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282" y="416412"/>
                <a:ext cx="304807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764281" y="3301926"/>
                <a:ext cx="30480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281" y="3301926"/>
                <a:ext cx="30480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764282" y="3279408"/>
                <a:ext cx="30480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282" y="3279408"/>
                <a:ext cx="304807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9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91344"/>
          </a:xfrm>
        </p:spPr>
        <p:txBody>
          <a:bodyPr>
            <a:normAutofit/>
          </a:bodyPr>
          <a:lstStyle/>
          <a:p>
            <a:r>
              <a:rPr lang="ru-RU" sz="2400" dirty="0"/>
              <a:t>Переходный процесс в цепи </a:t>
            </a:r>
            <a:r>
              <a:rPr lang="en-US" sz="2400" dirty="0"/>
              <a:t>  r , L</a:t>
            </a:r>
            <a:endParaRPr lang="be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305695"/>
                <a:ext cx="8229600" cy="52802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Дифференциальное уравнение для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t≥0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𝑒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𝑟𝑖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Характеристическое уравнение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𝑝𝐿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Отсюда </a:t>
                </a:r>
                <a:r>
                  <a:rPr lang="ru-RU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Свободный ток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св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𝐿</m:t>
                            </m:r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Переходный ток в цепи определяется суммой установившегося и свободных токов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𝑖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у</m:t>
                          </m:r>
                        </m:sub>
                      </m:sSub>
                      <m:r>
                        <a:rPr lang="ru-RU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Установившейся ток может быть найден, если задана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e(t)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три случая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Включение в цепь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постоянной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</a:p>
              <a:p>
                <a:pPr marL="457200" indent="-457200"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Короткое замыкание цепи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L.</a:t>
                </a:r>
              </a:p>
              <a:p>
                <a:pPr marL="457200" indent="-457200"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Включение в цепь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L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синусоидальное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sin</m:t>
                    </m:r>
                    <m:r>
                      <a:rPr lang="en-US" sz="2000" b="0" i="1" smtClean="0">
                        <a:latin typeface="Cambria Math"/>
                      </a:rPr>
                      <m:t>⁡(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be-BY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305695"/>
                <a:ext cx="8229600" cy="5280248"/>
              </a:xfrm>
              <a:blipFill>
                <a:blip r:embed="rId2"/>
                <a:stretch>
                  <a:fillRect l="-741" b="-20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F1933CDE-1549-43D5-B86D-E97D2204F962}"/>
              </a:ext>
            </a:extLst>
          </p:cNvPr>
          <p:cNvGrpSpPr/>
          <p:nvPr/>
        </p:nvGrpSpPr>
        <p:grpSpPr>
          <a:xfrm>
            <a:off x="107504" y="1156971"/>
            <a:ext cx="3926015" cy="1176094"/>
            <a:chOff x="2554795" y="1888040"/>
            <a:chExt cx="4720053" cy="1413960"/>
          </a:xfrm>
        </p:grpSpPr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1EC5AB11-3845-4D7F-82E2-4C82F0377E06}"/>
                </a:ext>
              </a:extLst>
            </p:cNvPr>
            <p:cNvGrpSpPr/>
            <p:nvPr/>
          </p:nvGrpSpPr>
          <p:grpSpPr>
            <a:xfrm rot="10800000">
              <a:off x="2554795" y="2263392"/>
              <a:ext cx="1560552" cy="479343"/>
              <a:chOff x="4932290" y="5307362"/>
              <a:chExt cx="1560552" cy="479343"/>
            </a:xfrm>
          </p:grpSpPr>
          <p:grpSp>
            <p:nvGrpSpPr>
              <p:cNvPr id="79" name="Группа 78">
                <a:extLst>
                  <a:ext uri="{FF2B5EF4-FFF2-40B4-BE49-F238E27FC236}">
                    <a16:creationId xmlns:a16="http://schemas.microsoft.com/office/drawing/2014/main" id="{184D40D7-394B-484B-AF85-B0181508309B}"/>
                  </a:ext>
                </a:extLst>
              </p:cNvPr>
              <p:cNvGrpSpPr/>
              <p:nvPr/>
            </p:nvGrpSpPr>
            <p:grpSpPr>
              <a:xfrm rot="16200000">
                <a:off x="5471460" y="5304837"/>
                <a:ext cx="479343" cy="484393"/>
                <a:chOff x="5471460" y="5304837"/>
                <a:chExt cx="479343" cy="484393"/>
              </a:xfrm>
            </p:grpSpPr>
            <p:sp>
              <p:nvSpPr>
                <p:cNvPr id="82" name="Овал 81">
                  <a:extLst>
                    <a:ext uri="{FF2B5EF4-FFF2-40B4-BE49-F238E27FC236}">
                      <a16:creationId xmlns:a16="http://schemas.microsoft.com/office/drawing/2014/main" id="{E0EDA497-247E-46AF-B6DC-CE1F578F7800}"/>
                    </a:ext>
                  </a:extLst>
                </p:cNvPr>
                <p:cNvSpPr/>
                <p:nvPr/>
              </p:nvSpPr>
              <p:spPr>
                <a:xfrm rot="5400000">
                  <a:off x="5471460" y="5304837"/>
                  <a:ext cx="479343" cy="479343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83" name="Прямая со стрелкой 82">
                  <a:extLst>
                    <a:ext uri="{FF2B5EF4-FFF2-40B4-BE49-F238E27FC236}">
                      <a16:creationId xmlns:a16="http://schemas.microsoft.com/office/drawing/2014/main" id="{D7D4A05C-DEA5-498A-8599-9FA58AA21F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716782" y="5311537"/>
                  <a:ext cx="0" cy="477693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Прямая соединительная линия 79">
                <a:extLst>
                  <a:ext uri="{FF2B5EF4-FFF2-40B4-BE49-F238E27FC236}">
                    <a16:creationId xmlns:a16="http://schemas.microsoft.com/office/drawing/2014/main" id="{122C73D0-657B-44AC-94A4-C49CE2695C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2290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единительная линия 80">
                <a:extLst>
                  <a:ext uri="{FF2B5EF4-FFF2-40B4-BE49-F238E27FC236}">
                    <a16:creationId xmlns:a16="http://schemas.microsoft.com/office/drawing/2014/main" id="{4B0D24D5-207A-4EF2-986C-F39B069718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197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D27C189-B9FA-4668-8E1B-5D1B2AF80E3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77828" y="1899114"/>
              <a:ext cx="0" cy="121920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085249DB-9A1C-432E-8029-22247620C66A}"/>
                </a:ext>
              </a:extLst>
            </p:cNvPr>
            <p:cNvSpPr/>
            <p:nvPr/>
          </p:nvSpPr>
          <p:spPr>
            <a:xfrm rot="16200000">
              <a:off x="5008551" y="2231609"/>
              <a:ext cx="138553" cy="55420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D592465D-109A-4411-84D5-4F3F821BB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347" y="2263392"/>
              <a:ext cx="266153" cy="24261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7B42C6E3-4CD4-47E7-9E33-8534D1B63C1B}"/>
                </a:ext>
              </a:extLst>
            </p:cNvPr>
            <p:cNvGrpSpPr/>
            <p:nvPr/>
          </p:nvGrpSpPr>
          <p:grpSpPr>
            <a:xfrm>
              <a:off x="5437552" y="2380526"/>
              <a:ext cx="1164741" cy="243079"/>
              <a:chOff x="1579039" y="4779284"/>
              <a:chExt cx="1164741" cy="243079"/>
            </a:xfrm>
          </p:grpSpPr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8D70A48C-F709-4A49-B5CD-638F13A7A8A0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>
                <a:off x="2435844" y="4900824"/>
                <a:ext cx="3079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4" name="Группа 73">
                <a:extLst>
                  <a:ext uri="{FF2B5EF4-FFF2-40B4-BE49-F238E27FC236}">
                    <a16:creationId xmlns:a16="http://schemas.microsoft.com/office/drawing/2014/main" id="{5379743E-E20E-4655-9F16-DEE4CBA93844}"/>
                  </a:ext>
                </a:extLst>
              </p:cNvPr>
              <p:cNvGrpSpPr/>
              <p:nvPr/>
            </p:nvGrpSpPr>
            <p:grpSpPr>
              <a:xfrm>
                <a:off x="1888917" y="4779284"/>
                <a:ext cx="546927" cy="243079"/>
                <a:chOff x="2544719" y="1830596"/>
                <a:chExt cx="648072" cy="288032"/>
              </a:xfrm>
            </p:grpSpPr>
            <p:sp>
              <p:nvSpPr>
                <p:cNvPr id="76" name="Дуга 75">
                  <a:extLst>
                    <a:ext uri="{FF2B5EF4-FFF2-40B4-BE49-F238E27FC236}">
                      <a16:creationId xmlns:a16="http://schemas.microsoft.com/office/drawing/2014/main" id="{1DA0C7F6-ED77-4C4D-92E6-DB5E89D83BA8}"/>
                    </a:ext>
                  </a:extLst>
                </p:cNvPr>
                <p:cNvSpPr/>
                <p:nvPr/>
              </p:nvSpPr>
              <p:spPr>
                <a:xfrm>
                  <a:off x="2544719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  <p:sp>
              <p:nvSpPr>
                <p:cNvPr id="77" name="Дуга 76">
                  <a:extLst>
                    <a:ext uri="{FF2B5EF4-FFF2-40B4-BE49-F238E27FC236}">
                      <a16:creationId xmlns:a16="http://schemas.microsoft.com/office/drawing/2014/main" id="{DB43F018-A824-45DE-BC8E-876A9412B997}"/>
                    </a:ext>
                  </a:extLst>
                </p:cNvPr>
                <p:cNvSpPr/>
                <p:nvPr/>
              </p:nvSpPr>
              <p:spPr>
                <a:xfrm>
                  <a:off x="2760743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  <p:sp>
              <p:nvSpPr>
                <p:cNvPr id="78" name="Дуга 77">
                  <a:extLst>
                    <a:ext uri="{FF2B5EF4-FFF2-40B4-BE49-F238E27FC236}">
                      <a16:creationId xmlns:a16="http://schemas.microsoft.com/office/drawing/2014/main" id="{78B0FE57-2DB5-443B-A129-064EC03B4CED}"/>
                    </a:ext>
                  </a:extLst>
                </p:cNvPr>
                <p:cNvSpPr/>
                <p:nvPr/>
              </p:nvSpPr>
              <p:spPr>
                <a:xfrm>
                  <a:off x="2976767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75" name="Прямая соединительная линия 74">
                <a:extLst>
                  <a:ext uri="{FF2B5EF4-FFF2-40B4-BE49-F238E27FC236}">
                    <a16:creationId xmlns:a16="http://schemas.microsoft.com/office/drawing/2014/main" id="{E408A8C2-484D-473F-9212-8D2D9517D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9039" y="4907442"/>
                <a:ext cx="3079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2F59F24C-8AAA-4400-B9C9-699FA6ABD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2713" y="2508684"/>
              <a:ext cx="0" cy="79331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3C7160E1-589E-424F-9DE1-7225E28A8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713" y="3302000"/>
              <a:ext cx="40395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AAFC6662-07E6-4842-9407-0F30238A8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2293" y="2508684"/>
              <a:ext cx="0" cy="79331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2A2DA9E-118B-4C11-82A4-336B423235FF}"/>
                    </a:ext>
                  </a:extLst>
                </p:cNvPr>
                <p:cNvSpPr txBox="1"/>
                <p:nvPr/>
              </p:nvSpPr>
              <p:spPr>
                <a:xfrm>
                  <a:off x="3117549" y="1920240"/>
                  <a:ext cx="4611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2A2DA9E-118B-4C11-82A4-336B42323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7549" y="1920240"/>
                  <a:ext cx="46115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873" r="-34921" b="-6315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Прямая со стрелкой 66">
              <a:extLst>
                <a:ext uri="{FF2B5EF4-FFF2-40B4-BE49-F238E27FC236}">
                  <a16:creationId xmlns:a16="http://schemas.microsoft.com/office/drawing/2014/main" id="{6C38C1E7-F063-4C1D-87DC-7D5434E65EE0}"/>
                </a:ext>
              </a:extLst>
            </p:cNvPr>
            <p:cNvCxnSpPr>
              <a:cxnSpLocks/>
            </p:cNvCxnSpPr>
            <p:nvPr/>
          </p:nvCxnSpPr>
          <p:spPr>
            <a:xfrm>
              <a:off x="4174337" y="2171964"/>
              <a:ext cx="148171" cy="1577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FBAA8E4-31D1-423C-A6CE-8478E2BE486C}"/>
                    </a:ext>
                  </a:extLst>
                </p:cNvPr>
                <p:cNvSpPr txBox="1"/>
                <p:nvPr/>
              </p:nvSpPr>
              <p:spPr>
                <a:xfrm>
                  <a:off x="3842527" y="1888040"/>
                  <a:ext cx="663619" cy="2623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FBAA8E4-31D1-423C-A6CE-8478E2BE4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527" y="1888040"/>
                  <a:ext cx="663619" cy="262347"/>
                </a:xfrm>
                <a:prstGeom prst="rect">
                  <a:avLst/>
                </a:prstGeom>
                <a:blipFill>
                  <a:blip r:embed="rId4"/>
                  <a:stretch>
                    <a:fillRect l="-10989" r="-12088" b="-36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3061515-0FDD-422D-B874-1EB89D5496C4}"/>
                    </a:ext>
                  </a:extLst>
                </p:cNvPr>
                <p:cNvSpPr txBox="1"/>
                <p:nvPr/>
              </p:nvSpPr>
              <p:spPr>
                <a:xfrm>
                  <a:off x="4980980" y="2128862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3061515-0FDD-422D-B874-1EB89D549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980" y="2128862"/>
                  <a:ext cx="16696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6364" r="-36364" b="-2432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Равнобедренный треугольник 69">
              <a:extLst>
                <a:ext uri="{FF2B5EF4-FFF2-40B4-BE49-F238E27FC236}">
                  <a16:creationId xmlns:a16="http://schemas.microsoft.com/office/drawing/2014/main" id="{80B23C3B-BEE7-4549-9C60-A86F44AD8FD3}"/>
                </a:ext>
              </a:extLst>
            </p:cNvPr>
            <p:cNvSpPr/>
            <p:nvPr/>
          </p:nvSpPr>
          <p:spPr>
            <a:xfrm rot="10800000">
              <a:off x="6674826" y="2944147"/>
              <a:ext cx="144016" cy="124151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3819CD8-1146-437B-B6B7-ADEF8F9A2337}"/>
                    </a:ext>
                  </a:extLst>
                </p:cNvPr>
                <p:cNvSpPr txBox="1"/>
                <p:nvPr/>
              </p:nvSpPr>
              <p:spPr>
                <a:xfrm>
                  <a:off x="6851527" y="2660568"/>
                  <a:ext cx="4233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3819CD8-1146-437B-B6B7-ADEF8F9A2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1527" y="2660568"/>
                  <a:ext cx="42332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138" r="-36207" b="-6315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84DA2F64-0370-44CE-9EA9-A184DA0B7A0F}"/>
                </a:ext>
              </a:extLst>
            </p:cNvPr>
            <p:cNvCxnSpPr/>
            <p:nvPr/>
          </p:nvCxnSpPr>
          <p:spPr>
            <a:xfrm rot="5400000">
              <a:off x="6602817" y="280013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0EF55A-1B11-400B-9F14-AFF455CE3695}"/>
                  </a:ext>
                </a:extLst>
              </p:cNvPr>
              <p:cNvSpPr txBox="1"/>
              <p:nvPr/>
            </p:nvSpPr>
            <p:spPr>
              <a:xfrm>
                <a:off x="2886836" y="1243291"/>
                <a:ext cx="207353" cy="262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0EF55A-1B11-400B-9F14-AFF455CE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36" y="1243291"/>
                <a:ext cx="207353" cy="262347"/>
              </a:xfrm>
              <a:prstGeom prst="rect">
                <a:avLst/>
              </a:prstGeom>
              <a:blipFill>
                <a:blip r:embed="rId7"/>
                <a:stretch>
                  <a:fillRect l="-20588" r="-17647" b="-139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2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285CDC-6B05-4583-9F4B-5067CBE8A748}"/>
              </a:ext>
            </a:extLst>
          </p:cNvPr>
          <p:cNvSpPr txBox="1"/>
          <p:nvPr/>
        </p:nvSpPr>
        <p:spPr>
          <a:xfrm>
            <a:off x="43610" y="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Случаи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23FD83-B60D-4FA7-BB88-D95C430E8EA9}"/>
              </a:ext>
            </a:extLst>
          </p:cNvPr>
          <p:cNvSpPr txBox="1"/>
          <p:nvPr/>
        </p:nvSpPr>
        <p:spPr>
          <a:xfrm>
            <a:off x="2622637" y="790655"/>
            <a:ext cx="361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Зарядили обратным напряжением</a:t>
            </a:r>
          </a:p>
        </p:txBody>
      </p: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A13EA132-0ED6-4449-B8CB-2332988EA358}"/>
              </a:ext>
            </a:extLst>
          </p:cNvPr>
          <p:cNvGrpSpPr/>
          <p:nvPr/>
        </p:nvGrpSpPr>
        <p:grpSpPr>
          <a:xfrm>
            <a:off x="1352876" y="2060848"/>
            <a:ext cx="5184907" cy="3872443"/>
            <a:chOff x="2195907" y="1720784"/>
            <a:chExt cx="5503886" cy="3872443"/>
          </a:xfrm>
        </p:grpSpPr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633EBAF3-19A9-422E-B78B-AAA06978BD26}"/>
                </a:ext>
              </a:extLst>
            </p:cNvPr>
            <p:cNvGrpSpPr/>
            <p:nvPr/>
          </p:nvGrpSpPr>
          <p:grpSpPr>
            <a:xfrm>
              <a:off x="2195907" y="1720784"/>
              <a:ext cx="5503886" cy="3035153"/>
              <a:chOff x="2950287" y="3313364"/>
              <a:chExt cx="5503886" cy="3035153"/>
            </a:xfrm>
          </p:grpSpPr>
          <p:grpSp>
            <p:nvGrpSpPr>
              <p:cNvPr id="64" name="Группа 63">
                <a:extLst>
                  <a:ext uri="{FF2B5EF4-FFF2-40B4-BE49-F238E27FC236}">
                    <a16:creationId xmlns:a16="http://schemas.microsoft.com/office/drawing/2014/main" id="{5A0D25C0-8020-48AD-AD45-6CBE8DD79292}"/>
                  </a:ext>
                </a:extLst>
              </p:cNvPr>
              <p:cNvGrpSpPr/>
              <p:nvPr/>
            </p:nvGrpSpPr>
            <p:grpSpPr>
              <a:xfrm>
                <a:off x="2950287" y="3313364"/>
                <a:ext cx="5503886" cy="3035153"/>
                <a:chOff x="976809" y="488821"/>
                <a:chExt cx="5503886" cy="3035153"/>
              </a:xfrm>
            </p:grpSpPr>
            <p:cxnSp>
              <p:nvCxnSpPr>
                <p:cNvPr id="69" name="Прямая соединительная линия 68">
                  <a:extLst>
                    <a:ext uri="{FF2B5EF4-FFF2-40B4-BE49-F238E27FC236}">
                      <a16:creationId xmlns:a16="http://schemas.microsoft.com/office/drawing/2014/main" id="{380175AF-1615-457B-97DC-CEFA299B1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5214" y="488821"/>
                  <a:ext cx="0" cy="30351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Прямая соединительная линия 69">
                  <a:extLst>
                    <a:ext uri="{FF2B5EF4-FFF2-40B4-BE49-F238E27FC236}">
                      <a16:creationId xmlns:a16="http://schemas.microsoft.com/office/drawing/2014/main" id="{890A82FF-4411-42A0-965C-F7392F380C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809" y="2410790"/>
                  <a:ext cx="550388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C69EDC1-D414-4441-B24C-11B744E61E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82436" y="2481337"/>
                      <a:ext cx="1982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ru-RU" sz="2400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4C69EDC1-D414-4441-B24C-11B744E61E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82436" y="2481337"/>
                      <a:ext cx="198259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6667" r="-33333"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3753769-84B8-4BF1-8229-90F4FAC07519}"/>
                    </a:ext>
                  </a:extLst>
                </p:cNvPr>
                <p:cNvSpPr txBox="1"/>
                <p:nvPr/>
              </p:nvSpPr>
              <p:spPr>
                <a:xfrm>
                  <a:off x="1866773" y="493853"/>
                  <a:ext cx="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ru-RU" sz="2400" dirty="0"/>
                </a:p>
              </p:txBody>
            </p:sp>
          </p:grp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id="{19A7C582-D7BD-46AB-BA44-B98BCA24FC7B}"/>
                  </a:ext>
                </a:extLst>
              </p:cNvPr>
              <p:cNvGrpSpPr/>
              <p:nvPr/>
            </p:nvGrpSpPr>
            <p:grpSpPr>
              <a:xfrm>
                <a:off x="3737146" y="3886246"/>
                <a:ext cx="4393477" cy="347932"/>
                <a:chOff x="3795982" y="4128729"/>
                <a:chExt cx="4393477" cy="347932"/>
              </a:xfrm>
            </p:grpSpPr>
            <p:cxnSp>
              <p:nvCxnSpPr>
                <p:cNvPr id="66" name="Прямая соединительная линия 65">
                  <a:extLst>
                    <a:ext uri="{FF2B5EF4-FFF2-40B4-BE49-F238E27FC236}">
                      <a16:creationId xmlns:a16="http://schemas.microsoft.com/office/drawing/2014/main" id="{27C2F277-47E0-4547-81E0-2DE242F85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4483" y="4420794"/>
                  <a:ext cx="4204976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Прямая соединительная линия 66">
                  <a:extLst>
                    <a:ext uri="{FF2B5EF4-FFF2-40B4-BE49-F238E27FC236}">
                      <a16:creationId xmlns:a16="http://schemas.microsoft.com/office/drawing/2014/main" id="{26B82AFA-455E-4B06-94DB-5E62188C9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1224" y="4476661"/>
                  <a:ext cx="1095517" cy="0"/>
                </a:xfrm>
                <a:prstGeom prst="line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113AE2D4-BA4B-4E28-8D11-A53435181D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95982" y="4128729"/>
                      <a:ext cx="20621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13AE2D4-BA4B-4E28-8D11-A53435181D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95982" y="4128729"/>
                      <a:ext cx="20621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1250" r="-28125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3" name="Дуга 62">
              <a:extLst>
                <a:ext uri="{FF2B5EF4-FFF2-40B4-BE49-F238E27FC236}">
                  <a16:creationId xmlns:a16="http://schemas.microsoft.com/office/drawing/2014/main" id="{4F7EA284-A81A-4B9B-9D77-987F884613FF}"/>
                </a:ext>
              </a:extLst>
            </p:cNvPr>
            <p:cNvSpPr/>
            <p:nvPr/>
          </p:nvSpPr>
          <p:spPr>
            <a:xfrm flipH="1">
              <a:off x="3382583" y="2641598"/>
              <a:ext cx="3724871" cy="2951629"/>
            </a:xfrm>
            <a:prstGeom prst="arc">
              <a:avLst>
                <a:gd name="adj1" fmla="val 16489543"/>
                <a:gd name="adj2" fmla="val 66831"/>
              </a:avLst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E57B83F4-6D45-494A-A32B-AACE50E245D2}"/>
              </a:ext>
            </a:extLst>
          </p:cNvPr>
          <p:cNvCxnSpPr>
            <a:cxnSpLocks/>
          </p:cNvCxnSpPr>
          <p:nvPr/>
        </p:nvCxnSpPr>
        <p:spPr>
          <a:xfrm>
            <a:off x="1934287" y="4481160"/>
            <a:ext cx="552935" cy="0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A98F4A83-0046-4DD1-9C2A-8586CA002B49}"/>
                  </a:ext>
                </a:extLst>
              </p:cNvPr>
              <p:cNvSpPr/>
              <p:nvPr/>
            </p:nvSpPr>
            <p:spPr>
              <a:xfrm>
                <a:off x="2350107" y="4457477"/>
                <a:ext cx="10459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A98F4A83-0046-4DD1-9C2A-8586CA002B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107" y="4457477"/>
                <a:ext cx="10459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74953" y="1247869"/>
                <a:ext cx="30480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53" y="1247869"/>
                <a:ext cx="30480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4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7290" y="369332"/>
            <a:ext cx="4943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Включение в цепь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э.д.с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76059" y="1027469"/>
                <a:ext cx="3240360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292934"/>
                          </a:solidFill>
                        </a:rPr>
                        <m:t>н.н.у</m:t>
                      </m:r>
                      <m:r>
                        <a:rPr lang="ru-RU" b="0" i="1" dirty="0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ru-RU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59" y="1027469"/>
                <a:ext cx="324036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4250545" y="981302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F30EB8-DC9A-4E3E-A6C9-C0616B5FEB50}"/>
              </a:ext>
            </a:extLst>
          </p:cNvPr>
          <p:cNvSpPr txBox="1"/>
          <p:nvPr/>
        </p:nvSpPr>
        <p:spPr>
          <a:xfrm>
            <a:off x="97050" y="4712248"/>
            <a:ext cx="46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ru-RU" sz="2400" dirty="0"/>
              <a:t>)</a:t>
            </a:r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BDD41900-9EF7-4EB6-B66F-8B7E2701A3DD}"/>
              </a:ext>
            </a:extLst>
          </p:cNvPr>
          <p:cNvGrpSpPr/>
          <p:nvPr/>
        </p:nvGrpSpPr>
        <p:grpSpPr>
          <a:xfrm rot="5400000">
            <a:off x="-454269" y="1488651"/>
            <a:ext cx="1618234" cy="479343"/>
            <a:chOff x="4932290" y="5307362"/>
            <a:chExt cx="1618234" cy="479343"/>
          </a:xfrm>
        </p:grpSpPr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D0BAA0AE-B941-44B0-B0EE-9890DE9EACAC}"/>
                </a:ext>
              </a:extLst>
            </p:cNvPr>
            <p:cNvGrpSpPr/>
            <p:nvPr/>
          </p:nvGrpSpPr>
          <p:grpSpPr>
            <a:xfrm rot="16200000">
              <a:off x="5471461" y="5304837"/>
              <a:ext cx="479343" cy="484393"/>
              <a:chOff x="5471461" y="5304837"/>
              <a:chExt cx="479343" cy="484393"/>
            </a:xfrm>
          </p:grpSpPr>
          <p:sp>
            <p:nvSpPr>
              <p:cNvPr id="169" name="Овал 168">
                <a:extLst>
                  <a:ext uri="{FF2B5EF4-FFF2-40B4-BE49-F238E27FC236}">
                    <a16:creationId xmlns:a16="http://schemas.microsoft.com/office/drawing/2014/main" id="{A624DA04-BFC3-426C-8785-DD36EE542BD0}"/>
                  </a:ext>
                </a:extLst>
              </p:cNvPr>
              <p:cNvSpPr/>
              <p:nvPr/>
            </p:nvSpPr>
            <p:spPr>
              <a:xfrm rot="5400000">
                <a:off x="5471461" y="5304837"/>
                <a:ext cx="479343" cy="479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70" name="Прямая со стрелкой 169">
                <a:extLst>
                  <a:ext uri="{FF2B5EF4-FFF2-40B4-BE49-F238E27FC236}">
                    <a16:creationId xmlns:a16="http://schemas.microsoft.com/office/drawing/2014/main" id="{F211A06B-4DC4-4FE2-B3F7-A913F6F3500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716782" y="5311537"/>
                <a:ext cx="0" cy="4776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5D96B28C-DD04-44D5-9B76-2C7DFCF5A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290" y="5541382"/>
              <a:ext cx="5366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5F988BEC-79B3-41AA-B40E-857D911CD84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53361" y="5244219"/>
              <a:ext cx="0" cy="5943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5" name="Прямая соединительная линия 134">
            <a:extLst>
              <a:ext uri="{FF2B5EF4-FFF2-40B4-BE49-F238E27FC236}">
                <a16:creationId xmlns:a16="http://schemas.microsoft.com/office/drawing/2014/main" id="{79362248-D530-4AF9-A640-EC2DAB769F97}"/>
              </a:ext>
            </a:extLst>
          </p:cNvPr>
          <p:cNvCxnSpPr>
            <a:cxnSpLocks/>
          </p:cNvCxnSpPr>
          <p:nvPr/>
        </p:nvCxnSpPr>
        <p:spPr>
          <a:xfrm flipV="1">
            <a:off x="354847" y="2513829"/>
            <a:ext cx="2866609" cy="23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BE0A9270-6E45-44D8-B3C8-491E4D061B9F}"/>
              </a:ext>
            </a:extLst>
          </p:cNvPr>
          <p:cNvCxnSpPr>
            <a:cxnSpLocks/>
          </p:cNvCxnSpPr>
          <p:nvPr/>
        </p:nvCxnSpPr>
        <p:spPr>
          <a:xfrm>
            <a:off x="354847" y="919204"/>
            <a:ext cx="1282653" cy="117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96548B63-F0DC-4C81-8641-70D4E951EE53}"/>
              </a:ext>
            </a:extLst>
          </p:cNvPr>
          <p:cNvCxnSpPr>
            <a:cxnSpLocks/>
          </p:cNvCxnSpPr>
          <p:nvPr/>
        </p:nvCxnSpPr>
        <p:spPr>
          <a:xfrm>
            <a:off x="1746847" y="1317863"/>
            <a:ext cx="0" cy="11959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5C30C130-89AB-462A-ABDF-2A5C09C19ACB}"/>
              </a:ext>
            </a:extLst>
          </p:cNvPr>
          <p:cNvSpPr/>
          <p:nvPr/>
        </p:nvSpPr>
        <p:spPr>
          <a:xfrm>
            <a:off x="1677570" y="1650358"/>
            <a:ext cx="138553" cy="55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cxnSp>
        <p:nvCxnSpPr>
          <p:cNvPr id="143" name="Прямая соединительная линия 142">
            <a:extLst>
              <a:ext uri="{FF2B5EF4-FFF2-40B4-BE49-F238E27FC236}">
                <a16:creationId xmlns:a16="http://schemas.microsoft.com/office/drawing/2014/main" id="{4A742943-C168-4654-A8BE-825C8AE0A99A}"/>
              </a:ext>
            </a:extLst>
          </p:cNvPr>
          <p:cNvCxnSpPr>
            <a:cxnSpLocks/>
          </p:cNvCxnSpPr>
          <p:nvPr/>
        </p:nvCxnSpPr>
        <p:spPr>
          <a:xfrm>
            <a:off x="1637500" y="930906"/>
            <a:ext cx="0" cy="1391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2997B743-092F-4F26-907F-EAF0A1AD41F4}"/>
              </a:ext>
            </a:extLst>
          </p:cNvPr>
          <p:cNvCxnSpPr>
            <a:cxnSpLocks/>
          </p:cNvCxnSpPr>
          <p:nvPr/>
        </p:nvCxnSpPr>
        <p:spPr>
          <a:xfrm flipV="1">
            <a:off x="1697446" y="908378"/>
            <a:ext cx="241358" cy="279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1C31B497-D3D8-46A6-B080-D4004369D83A}"/>
              </a:ext>
            </a:extLst>
          </p:cNvPr>
          <p:cNvCxnSpPr>
            <a:cxnSpLocks/>
          </p:cNvCxnSpPr>
          <p:nvPr/>
        </p:nvCxnSpPr>
        <p:spPr>
          <a:xfrm>
            <a:off x="1938804" y="913353"/>
            <a:ext cx="1282653" cy="117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>
            <a:extLst>
              <a:ext uri="{FF2B5EF4-FFF2-40B4-BE49-F238E27FC236}">
                <a16:creationId xmlns:a16="http://schemas.microsoft.com/office/drawing/2014/main" id="{E7162454-0426-455B-92BD-1AC723FD976A}"/>
              </a:ext>
            </a:extLst>
          </p:cNvPr>
          <p:cNvCxnSpPr>
            <a:cxnSpLocks/>
          </p:cNvCxnSpPr>
          <p:nvPr/>
        </p:nvCxnSpPr>
        <p:spPr>
          <a:xfrm>
            <a:off x="3221457" y="925433"/>
            <a:ext cx="0" cy="1182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D91B7935-B692-4972-87D9-F8031F323D6F}"/>
              </a:ext>
            </a:extLst>
          </p:cNvPr>
          <p:cNvSpPr/>
          <p:nvPr/>
        </p:nvSpPr>
        <p:spPr>
          <a:xfrm>
            <a:off x="3152180" y="1257928"/>
            <a:ext cx="138553" cy="554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grpSp>
        <p:nvGrpSpPr>
          <p:cNvPr id="148" name="Группа 147">
            <a:extLst>
              <a:ext uri="{FF2B5EF4-FFF2-40B4-BE49-F238E27FC236}">
                <a16:creationId xmlns:a16="http://schemas.microsoft.com/office/drawing/2014/main" id="{230A3BFB-4AAB-4394-896A-203AB2A57BCB}"/>
              </a:ext>
            </a:extLst>
          </p:cNvPr>
          <p:cNvGrpSpPr/>
          <p:nvPr/>
        </p:nvGrpSpPr>
        <p:grpSpPr>
          <a:xfrm rot="16200000">
            <a:off x="3165372" y="1970571"/>
            <a:ext cx="112171" cy="387366"/>
            <a:chOff x="2613957" y="2344084"/>
            <a:chExt cx="112171" cy="387366"/>
          </a:xfrm>
        </p:grpSpPr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6FFBBAFA-D18C-4CC6-9F4B-F3C2FCE07318}"/>
                </a:ext>
              </a:extLst>
            </p:cNvPr>
            <p:cNvCxnSpPr/>
            <p:nvPr/>
          </p:nvCxnSpPr>
          <p:spPr>
            <a:xfrm rot="16200000">
              <a:off x="2420274" y="2537767"/>
              <a:ext cx="387366" cy="0"/>
            </a:xfrm>
            <a:prstGeom prst="line">
              <a:avLst/>
            </a:prstGeom>
            <a:ln w="28575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>
              <a:extLst>
                <a:ext uri="{FF2B5EF4-FFF2-40B4-BE49-F238E27FC236}">
                  <a16:creationId xmlns:a16="http://schemas.microsoft.com/office/drawing/2014/main" id="{A2B09722-1F93-431F-B260-C66C7A01FC50}"/>
                </a:ext>
              </a:extLst>
            </p:cNvPr>
            <p:cNvCxnSpPr/>
            <p:nvPr/>
          </p:nvCxnSpPr>
          <p:spPr>
            <a:xfrm rot="16200000">
              <a:off x="2532445" y="2537767"/>
              <a:ext cx="387366" cy="0"/>
            </a:xfrm>
            <a:prstGeom prst="line">
              <a:avLst/>
            </a:prstGeom>
            <a:ln w="28575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9" name="Прямая соединительная линия 148">
            <a:extLst>
              <a:ext uri="{FF2B5EF4-FFF2-40B4-BE49-F238E27FC236}">
                <a16:creationId xmlns:a16="http://schemas.microsoft.com/office/drawing/2014/main" id="{D1766FCC-87DD-4333-8129-2694EC9AAA62}"/>
              </a:ext>
            </a:extLst>
          </p:cNvPr>
          <p:cNvCxnSpPr>
            <a:cxnSpLocks/>
          </p:cNvCxnSpPr>
          <p:nvPr/>
        </p:nvCxnSpPr>
        <p:spPr>
          <a:xfrm>
            <a:off x="3221456" y="2211434"/>
            <a:ext cx="0" cy="302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43AE12D-EFB8-4F48-955D-D34E93119696}"/>
                  </a:ext>
                </a:extLst>
              </p:cNvPr>
              <p:cNvSpPr txBox="1"/>
              <p:nvPr/>
            </p:nvSpPr>
            <p:spPr>
              <a:xfrm>
                <a:off x="81207" y="1185412"/>
                <a:ext cx="2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43AE12D-EFB8-4F48-955D-D34E93119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" y="1185412"/>
                <a:ext cx="20621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6471" r="-23529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213418-08EA-4BC9-B251-45966D3C2488}"/>
                  </a:ext>
                </a:extLst>
              </p:cNvPr>
              <p:cNvSpPr txBox="1"/>
              <p:nvPr/>
            </p:nvSpPr>
            <p:spPr>
              <a:xfrm>
                <a:off x="1370797" y="60968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E213418-08EA-4BC9-B251-45966D3C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97" y="609680"/>
                <a:ext cx="1811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r="-26667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91062043-668C-4880-9C7D-FCAB2CBB1AEB}"/>
                  </a:ext>
                </a:extLst>
              </p:cNvPr>
              <p:cNvSpPr/>
              <p:nvPr/>
            </p:nvSpPr>
            <p:spPr>
              <a:xfrm>
                <a:off x="1746846" y="1234277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2" name="Прямоугольник 15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1062043-668C-4880-9C7D-FCAB2CBB1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846" y="1234277"/>
                <a:ext cx="3658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Прямоугольник 152">
                <a:extLst>
                  <a:ext uri="{FF2B5EF4-FFF2-40B4-BE49-F238E27FC236}">
                    <a16:creationId xmlns:a16="http://schemas.microsoft.com/office/drawing/2014/main" id="{C094CA62-9CB2-4336-91B3-075E1E46E37C}"/>
                  </a:ext>
                </a:extLst>
              </p:cNvPr>
              <p:cNvSpPr/>
              <p:nvPr/>
            </p:nvSpPr>
            <p:spPr>
              <a:xfrm>
                <a:off x="1783310" y="1710491"/>
                <a:ext cx="42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3" name="Прямоугольник 15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094CA62-9CB2-4336-91B3-075E1E46E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10" y="1710491"/>
                <a:ext cx="42319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Прямоугольник 153">
                <a:extLst>
                  <a:ext uri="{FF2B5EF4-FFF2-40B4-BE49-F238E27FC236}">
                    <a16:creationId xmlns:a16="http://schemas.microsoft.com/office/drawing/2014/main" id="{D74D6A8B-CAC2-4EA8-B58B-ED4B4D51712A}"/>
                  </a:ext>
                </a:extLst>
              </p:cNvPr>
              <p:cNvSpPr/>
              <p:nvPr/>
            </p:nvSpPr>
            <p:spPr>
              <a:xfrm>
                <a:off x="3295556" y="2019901"/>
                <a:ext cx="385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4" name="Прямоугольник 15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4D6A8B-CAC2-4EA8-B58B-ED4B4D517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56" y="2019901"/>
                <a:ext cx="38555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Прямоугольник 154">
                <a:extLst>
                  <a:ext uri="{FF2B5EF4-FFF2-40B4-BE49-F238E27FC236}">
                    <a16:creationId xmlns:a16="http://schemas.microsoft.com/office/drawing/2014/main" id="{DB975376-D714-43A0-9743-1299993B7FA8}"/>
                  </a:ext>
                </a:extLst>
              </p:cNvPr>
              <p:cNvSpPr/>
              <p:nvPr/>
            </p:nvSpPr>
            <p:spPr>
              <a:xfrm>
                <a:off x="2733052" y="1341159"/>
                <a:ext cx="488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5" name="Прямоугольник 15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B975376-D714-43A0-9743-1299993B7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52" y="1341159"/>
                <a:ext cx="48840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6" name="Группа 155">
            <a:extLst>
              <a:ext uri="{FF2B5EF4-FFF2-40B4-BE49-F238E27FC236}">
                <a16:creationId xmlns:a16="http://schemas.microsoft.com/office/drawing/2014/main" id="{86EC123A-67C0-45C7-BFCD-2E4E893E0B17}"/>
              </a:ext>
            </a:extLst>
          </p:cNvPr>
          <p:cNvGrpSpPr/>
          <p:nvPr/>
        </p:nvGrpSpPr>
        <p:grpSpPr>
          <a:xfrm rot="5400000">
            <a:off x="3282872" y="1103982"/>
            <a:ext cx="412183" cy="144016"/>
            <a:chOff x="697286" y="1975618"/>
            <a:chExt cx="412183" cy="144016"/>
          </a:xfrm>
        </p:grpSpPr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79632262-F8F8-49CB-A406-53DF0251F0DE}"/>
                </a:ext>
              </a:extLst>
            </p:cNvPr>
            <p:cNvCxnSpPr/>
            <p:nvPr/>
          </p:nvCxnSpPr>
          <p:spPr>
            <a:xfrm>
              <a:off x="697286" y="204762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3" name="Равнобедренный треугольник 162">
              <a:extLst>
                <a:ext uri="{FF2B5EF4-FFF2-40B4-BE49-F238E27FC236}">
                  <a16:creationId xmlns:a16="http://schemas.microsoft.com/office/drawing/2014/main" id="{F109DA88-8883-4E6A-951B-1EE15681AFFD}"/>
                </a:ext>
              </a:extLst>
            </p:cNvPr>
            <p:cNvSpPr/>
            <p:nvPr/>
          </p:nvSpPr>
          <p:spPr>
            <a:xfrm rot="5400000">
              <a:off x="975386" y="1985550"/>
              <a:ext cx="144016" cy="124151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Прямоугольник 156">
                <a:extLst>
                  <a:ext uri="{FF2B5EF4-FFF2-40B4-BE49-F238E27FC236}">
                    <a16:creationId xmlns:a16="http://schemas.microsoft.com/office/drawing/2014/main" id="{FB3D5BCC-E048-4817-BFC3-25ACEE01FF0A}"/>
                  </a:ext>
                </a:extLst>
              </p:cNvPr>
              <p:cNvSpPr/>
              <p:nvPr/>
            </p:nvSpPr>
            <p:spPr>
              <a:xfrm>
                <a:off x="3468990" y="888596"/>
                <a:ext cx="699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7" name="Прямоугольник 15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B3D5BCC-E048-4817-BFC3-25ACEE01F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990" y="888596"/>
                <a:ext cx="69974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9661C3C6-D1DB-440B-A82E-FC322A2777F3}"/>
              </a:ext>
            </a:extLst>
          </p:cNvPr>
          <p:cNvCxnSpPr/>
          <p:nvPr/>
        </p:nvCxnSpPr>
        <p:spPr>
          <a:xfrm rot="5400000">
            <a:off x="3272494" y="1730865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1" name="Равнобедренный треугольник 160">
            <a:extLst>
              <a:ext uri="{FF2B5EF4-FFF2-40B4-BE49-F238E27FC236}">
                <a16:creationId xmlns:a16="http://schemas.microsoft.com/office/drawing/2014/main" id="{8D9BA670-564C-4601-B8AF-E3A8F924C67D}"/>
              </a:ext>
            </a:extLst>
          </p:cNvPr>
          <p:cNvSpPr/>
          <p:nvPr/>
        </p:nvSpPr>
        <p:spPr>
          <a:xfrm rot="10800000">
            <a:off x="3344503" y="1874881"/>
            <a:ext cx="144016" cy="124151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Прямоугольник 158">
                <a:extLst>
                  <a:ext uri="{FF2B5EF4-FFF2-40B4-BE49-F238E27FC236}">
                    <a16:creationId xmlns:a16="http://schemas.microsoft.com/office/drawing/2014/main" id="{15E47D41-53D3-4E75-AE9F-6494C47E7E8F}"/>
                  </a:ext>
                </a:extLst>
              </p:cNvPr>
              <p:cNvSpPr/>
              <p:nvPr/>
            </p:nvSpPr>
            <p:spPr>
              <a:xfrm>
                <a:off x="3396536" y="1505545"/>
                <a:ext cx="7705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9" name="Прямоугольник 1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5E47D41-53D3-4E75-AE9F-6494C47E7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536" y="1505545"/>
                <a:ext cx="77059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D935F17-9D61-4DC2-9E29-3ED4B85DFC3D}"/>
              </a:ext>
            </a:extLst>
          </p:cNvPr>
          <p:cNvGrpSpPr/>
          <p:nvPr/>
        </p:nvGrpSpPr>
        <p:grpSpPr>
          <a:xfrm>
            <a:off x="115177" y="2821386"/>
            <a:ext cx="2307590" cy="1653900"/>
            <a:chOff x="346658" y="2874363"/>
            <a:chExt cx="2307590" cy="1653900"/>
          </a:xfrm>
        </p:grpSpPr>
        <p:cxnSp>
          <p:nvCxnSpPr>
            <p:cNvPr id="216" name="Прямая соединительная линия 215">
              <a:extLst>
                <a:ext uri="{FF2B5EF4-FFF2-40B4-BE49-F238E27FC236}">
                  <a16:creationId xmlns:a16="http://schemas.microsoft.com/office/drawing/2014/main" id="{9661C3C6-D1DB-440B-A82E-FC322A2777F3}"/>
                </a:ext>
              </a:extLst>
            </p:cNvPr>
            <p:cNvCxnSpPr/>
            <p:nvPr/>
          </p:nvCxnSpPr>
          <p:spPr>
            <a:xfrm rot="5400000">
              <a:off x="1947739" y="3421379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17" name="Равнобедренный треугольник 216">
              <a:extLst>
                <a:ext uri="{FF2B5EF4-FFF2-40B4-BE49-F238E27FC236}">
                  <a16:creationId xmlns:a16="http://schemas.microsoft.com/office/drawing/2014/main" id="{8D9BA670-564C-4601-B8AF-E3A8F924C67D}"/>
                </a:ext>
              </a:extLst>
            </p:cNvPr>
            <p:cNvSpPr/>
            <p:nvPr/>
          </p:nvSpPr>
          <p:spPr>
            <a:xfrm rot="10800000">
              <a:off x="2019748" y="3565395"/>
              <a:ext cx="144016" cy="124151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Прямоугольник 213">
                  <a:extLst>
                    <a:ext uri="{FF2B5EF4-FFF2-40B4-BE49-F238E27FC236}">
                      <a16:creationId xmlns:a16="http://schemas.microsoft.com/office/drawing/2014/main" id="{C094CA62-9CB2-4336-91B3-075E1E46E37C}"/>
                    </a:ext>
                  </a:extLst>
                </p:cNvPr>
                <p:cNvSpPr/>
                <p:nvPr/>
              </p:nvSpPr>
              <p:spPr>
                <a:xfrm>
                  <a:off x="346658" y="3649100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4" name="Прямоугольник 213">
                  <a:extLst>
                    <a:ext uri="{FF2B5EF4-FFF2-40B4-BE49-F238E27FC236}">
                      <a16:creationId xmlns:a16="http://schemas.microsoft.com/office/drawing/2014/main" id="{C094CA62-9CB2-4336-91B3-075E1E46E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58" y="3649100"/>
                  <a:ext cx="423193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DD58075-F45D-40A0-857D-CD7A3F92D424}"/>
                </a:ext>
              </a:extLst>
            </p:cNvPr>
            <p:cNvGrpSpPr/>
            <p:nvPr/>
          </p:nvGrpSpPr>
          <p:grpSpPr>
            <a:xfrm>
              <a:off x="768533" y="2874363"/>
              <a:ext cx="1558128" cy="1653900"/>
              <a:chOff x="768533" y="2874363"/>
              <a:chExt cx="1558128" cy="1653900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604AE878-C554-4C4B-8DAD-73BB625F80F3}"/>
                  </a:ext>
                </a:extLst>
              </p:cNvPr>
              <p:cNvSpPr/>
              <p:nvPr/>
            </p:nvSpPr>
            <p:spPr>
              <a:xfrm rot="10800000">
                <a:off x="1848781" y="3221104"/>
                <a:ext cx="106250" cy="2839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DA71F536-F497-4A04-96EE-C43966ADB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7077" y="3058744"/>
                <a:ext cx="352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43381EA3-CA73-4B23-A888-46B628108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070" y="3058744"/>
                <a:ext cx="352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>
                <a:extLst>
                  <a:ext uri="{FF2B5EF4-FFF2-40B4-BE49-F238E27FC236}">
                    <a16:creationId xmlns:a16="http://schemas.microsoft.com/office/drawing/2014/main" id="{3CEDBCE1-F735-4E6B-8F2B-EBA19AB62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7695" y="3058744"/>
                <a:ext cx="4334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F1997060-8EEE-46A1-860B-77F687AD97A0}"/>
                  </a:ext>
                </a:extLst>
              </p:cNvPr>
              <p:cNvGrpSpPr/>
              <p:nvPr/>
            </p:nvGrpSpPr>
            <p:grpSpPr>
              <a:xfrm rot="16200000" flipH="1">
                <a:off x="89121" y="3789259"/>
                <a:ext cx="1478007" cy="1"/>
                <a:chOff x="4932290" y="5541382"/>
                <a:chExt cx="1560552" cy="1"/>
              </a:xfrm>
            </p:grpSpPr>
            <p:cxnSp>
              <p:nvCxnSpPr>
                <p:cNvPr id="48" name="Прямая соединительная линия 47">
                  <a:extLst>
                    <a:ext uri="{FF2B5EF4-FFF2-40B4-BE49-F238E27FC236}">
                      <a16:creationId xmlns:a16="http://schemas.microsoft.com/office/drawing/2014/main" id="{5B99F22F-61A9-4913-9940-33CE4409F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5450991" y="5022682"/>
                  <a:ext cx="0" cy="10374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>
                  <a:extLst>
                    <a:ext uri="{FF2B5EF4-FFF2-40B4-BE49-F238E27FC236}">
                      <a16:creationId xmlns:a16="http://schemas.microsoft.com/office/drawing/2014/main" id="{0C0FBAF0-8889-4EB2-923B-51F4CF522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56197" y="5541382"/>
                  <a:ext cx="53664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>
                <a:extLst>
                  <a:ext uri="{FF2B5EF4-FFF2-40B4-BE49-F238E27FC236}">
                    <a16:creationId xmlns:a16="http://schemas.microsoft.com/office/drawing/2014/main" id="{57F7B9C1-05A9-4208-909F-63BD0A2733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70" y="4512275"/>
                <a:ext cx="1084630" cy="943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2F057AFD-0CC0-47B5-9144-9D518E3FBF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1907" y="3058744"/>
                <a:ext cx="0" cy="1662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>
                <a:extLst>
                  <a:ext uri="{FF2B5EF4-FFF2-40B4-BE49-F238E27FC236}">
                    <a16:creationId xmlns:a16="http://schemas.microsoft.com/office/drawing/2014/main" id="{7CABB3D2-CE06-433F-92E1-241891357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1907" y="3506776"/>
                <a:ext cx="0" cy="1662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Группа 35">
                <a:extLst>
                  <a:ext uri="{FF2B5EF4-FFF2-40B4-BE49-F238E27FC236}">
                    <a16:creationId xmlns:a16="http://schemas.microsoft.com/office/drawing/2014/main" id="{9A178E80-A5E9-4029-BCB9-1F9E5F220777}"/>
                  </a:ext>
                </a:extLst>
              </p:cNvPr>
              <p:cNvGrpSpPr/>
              <p:nvPr/>
            </p:nvGrpSpPr>
            <p:grpSpPr>
              <a:xfrm rot="5400000">
                <a:off x="1398553" y="4008634"/>
                <a:ext cx="1007211" cy="70"/>
                <a:chOff x="1579039" y="4907381"/>
                <a:chExt cx="1164740" cy="61"/>
              </a:xfrm>
            </p:grpSpPr>
            <p:cxnSp>
              <p:nvCxnSpPr>
                <p:cNvPr id="41" name="Прямая соединительная линия 40">
                  <a:extLst>
                    <a:ext uri="{FF2B5EF4-FFF2-40B4-BE49-F238E27FC236}">
                      <a16:creationId xmlns:a16="http://schemas.microsoft.com/office/drawing/2014/main" id="{201218AD-FC41-427F-818C-E07B8DD46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35843" y="4907381"/>
                  <a:ext cx="3079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>
                  <a:extLst>
                    <a:ext uri="{FF2B5EF4-FFF2-40B4-BE49-F238E27FC236}">
                      <a16:creationId xmlns:a16="http://schemas.microsoft.com/office/drawing/2014/main" id="{09C4F682-CFCF-4C2E-BCD0-0AD0308852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9039" y="4907442"/>
                  <a:ext cx="3079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22D24E5-7702-45AD-A946-F5305DF0CE16}"/>
                      </a:ext>
                    </a:extLst>
                  </p:cNvPr>
                  <p:cNvSpPr txBox="1"/>
                  <p:nvPr/>
                </p:nvSpPr>
                <p:spPr>
                  <a:xfrm>
                    <a:off x="2019632" y="3702752"/>
                    <a:ext cx="2121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B22D24E5-7702-45AD-A946-F5305DF0CE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9632" y="3702752"/>
                    <a:ext cx="212109" cy="27699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2857" r="-20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Прямая соединительная линия 135">
                <a:extLst>
                  <a:ext uri="{FF2B5EF4-FFF2-40B4-BE49-F238E27FC236}">
                    <a16:creationId xmlns:a16="http://schemas.microsoft.com/office/drawing/2014/main" id="{C2BBD5D1-50E1-4345-9AF8-D0E3EC8E6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6067" y="4069344"/>
                <a:ext cx="311680" cy="0"/>
              </a:xfrm>
              <a:prstGeom prst="line">
                <a:avLst/>
              </a:prstGeom>
              <a:ln w="28575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единительная линия 136">
                <a:extLst>
                  <a:ext uri="{FF2B5EF4-FFF2-40B4-BE49-F238E27FC236}">
                    <a16:creationId xmlns:a16="http://schemas.microsoft.com/office/drawing/2014/main" id="{A053B790-BD58-4886-8AA0-503FFD473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6067" y="3979090"/>
                <a:ext cx="311680" cy="0"/>
              </a:xfrm>
              <a:prstGeom prst="line">
                <a:avLst/>
              </a:prstGeom>
              <a:ln w="28575"/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>
                <a:extLst>
                  <a:ext uri="{FF2B5EF4-FFF2-40B4-BE49-F238E27FC236}">
                    <a16:creationId xmlns:a16="http://schemas.microsoft.com/office/drawing/2014/main" id="{D9B4D35C-4EA3-4439-83FA-01292EA35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906" y="4069343"/>
                <a:ext cx="0" cy="2470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>
                <a:extLst>
                  <a:ext uri="{FF2B5EF4-FFF2-40B4-BE49-F238E27FC236}">
                    <a16:creationId xmlns:a16="http://schemas.microsoft.com/office/drawing/2014/main" id="{A65B6920-6634-4543-8FDA-7E1DCB31C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1906" y="3643957"/>
                <a:ext cx="0" cy="33513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5C30C130-89AB-462A-ABDF-2A5C09C19ACB}"/>
                  </a:ext>
                </a:extLst>
              </p:cNvPr>
              <p:cNvSpPr/>
              <p:nvPr/>
            </p:nvSpPr>
            <p:spPr>
              <a:xfrm>
                <a:off x="768533" y="3552208"/>
                <a:ext cx="138553" cy="5542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Прямоугольник 214">
                    <a:extLst>
                      <a:ext uri="{FF2B5EF4-FFF2-40B4-BE49-F238E27FC236}">
                        <a16:creationId xmlns:a16="http://schemas.microsoft.com/office/drawing/2014/main" id="{DB975376-D714-43A0-9743-1299993B7FA8}"/>
                      </a:ext>
                    </a:extLst>
                  </p:cNvPr>
                  <p:cNvSpPr/>
                  <p:nvPr/>
                </p:nvSpPr>
                <p:spPr>
                  <a:xfrm>
                    <a:off x="1838258" y="2874363"/>
                    <a:ext cx="4884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5" name="Прямоугольник 214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DB975376-D714-43A0-9743-1299993B7F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8258" y="2874363"/>
                    <a:ext cx="488403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Прямоугольник 217">
                  <a:extLst>
                    <a:ext uri="{FF2B5EF4-FFF2-40B4-BE49-F238E27FC236}">
                      <a16:creationId xmlns:a16="http://schemas.microsoft.com/office/drawing/2014/main" id="{15E47D41-53D3-4E75-AE9F-6494C47E7E8F}"/>
                    </a:ext>
                  </a:extLst>
                </p:cNvPr>
                <p:cNvSpPr/>
                <p:nvPr/>
              </p:nvSpPr>
              <p:spPr>
                <a:xfrm>
                  <a:off x="2071781" y="3196058"/>
                  <a:ext cx="582467" cy="3948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Су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8" name="Прямоугольник 21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15E47D41-53D3-4E75-AE9F-6494C47E7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781" y="3196058"/>
                  <a:ext cx="582467" cy="3948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C5785BC-0CBC-477E-AF76-0BB9A8EDD6AA}"/>
              </a:ext>
            </a:extLst>
          </p:cNvPr>
          <p:cNvGrpSpPr/>
          <p:nvPr/>
        </p:nvGrpSpPr>
        <p:grpSpPr>
          <a:xfrm>
            <a:off x="129872" y="5211174"/>
            <a:ext cx="2269710" cy="1467489"/>
            <a:chOff x="372288" y="4946827"/>
            <a:chExt cx="2269710" cy="14674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Прямоугольник 231">
                  <a:extLst>
                    <a:ext uri="{FF2B5EF4-FFF2-40B4-BE49-F238E27FC236}">
                      <a16:creationId xmlns:a16="http://schemas.microsoft.com/office/drawing/2014/main" id="{DB975376-D714-43A0-9743-1299993B7FA8}"/>
                    </a:ext>
                  </a:extLst>
                </p:cNvPr>
                <p:cNvSpPr/>
                <p:nvPr/>
              </p:nvSpPr>
              <p:spPr>
                <a:xfrm>
                  <a:off x="1341867" y="4946827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2" name="Прямоугольник 231">
                  <a:extLst>
                    <a:ext uri="{FF2B5EF4-FFF2-40B4-BE49-F238E27FC236}">
                      <a16:creationId xmlns:a16="http://schemas.microsoft.com/office/drawing/2014/main" id="{DB975376-D714-43A0-9743-1299993B7F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867" y="4946827"/>
                  <a:ext cx="48840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Прямоугольник 232">
              <a:extLst>
                <a:ext uri="{FF2B5EF4-FFF2-40B4-BE49-F238E27FC236}">
                  <a16:creationId xmlns:a16="http://schemas.microsoft.com/office/drawing/2014/main" id="{5C30C130-89AB-462A-ABDF-2A5C09C19ACB}"/>
                </a:ext>
              </a:extLst>
            </p:cNvPr>
            <p:cNvSpPr/>
            <p:nvPr/>
          </p:nvSpPr>
          <p:spPr>
            <a:xfrm>
              <a:off x="788235" y="5648449"/>
              <a:ext cx="138553" cy="554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Прямоугольник 234">
                  <a:extLst>
                    <a:ext uri="{FF2B5EF4-FFF2-40B4-BE49-F238E27FC236}">
                      <a16:creationId xmlns:a16="http://schemas.microsoft.com/office/drawing/2014/main" id="{C094CA62-9CB2-4336-91B3-075E1E46E37C}"/>
                    </a:ext>
                  </a:extLst>
                </p:cNvPr>
                <p:cNvSpPr/>
                <p:nvPr/>
              </p:nvSpPr>
              <p:spPr>
                <a:xfrm>
                  <a:off x="372288" y="5558928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35" name="Прямоугольник 234">
                  <a:extLst>
                    <a:ext uri="{FF2B5EF4-FFF2-40B4-BE49-F238E27FC236}">
                      <a16:creationId xmlns:a16="http://schemas.microsoft.com/office/drawing/2014/main" id="{C094CA62-9CB2-4336-91B3-075E1E46E3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88" y="5558928"/>
                  <a:ext cx="42319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888D95CB-D95A-473A-8ADB-2968387EE8DF}"/>
                </a:ext>
              </a:extLst>
            </p:cNvPr>
            <p:cNvGrpSpPr/>
            <p:nvPr/>
          </p:nvGrpSpPr>
          <p:grpSpPr>
            <a:xfrm>
              <a:off x="845849" y="5304259"/>
              <a:ext cx="1796149" cy="1110057"/>
              <a:chOff x="845849" y="5304259"/>
              <a:chExt cx="1796149" cy="1110057"/>
            </a:xfrm>
          </p:grpSpPr>
          <p:grpSp>
            <p:nvGrpSpPr>
              <p:cNvPr id="223" name="Группа 222">
                <a:extLst>
                  <a:ext uri="{FF2B5EF4-FFF2-40B4-BE49-F238E27FC236}">
                    <a16:creationId xmlns:a16="http://schemas.microsoft.com/office/drawing/2014/main" id="{02D9B7E0-E332-4886-BB85-BEE372D54320}"/>
                  </a:ext>
                </a:extLst>
              </p:cNvPr>
              <p:cNvGrpSpPr/>
              <p:nvPr/>
            </p:nvGrpSpPr>
            <p:grpSpPr>
              <a:xfrm>
                <a:off x="845849" y="5304259"/>
                <a:ext cx="1796149" cy="1110057"/>
                <a:chOff x="1426441" y="5210113"/>
                <a:chExt cx="2005946" cy="1239717"/>
              </a:xfrm>
            </p:grpSpPr>
            <p:cxnSp>
              <p:nvCxnSpPr>
                <p:cNvPr id="224" name="Прямая соединительная линия 223">
                  <a:extLst>
                    <a:ext uri="{FF2B5EF4-FFF2-40B4-BE49-F238E27FC236}">
                      <a16:creationId xmlns:a16="http://schemas.microsoft.com/office/drawing/2014/main" id="{FFBF8415-8D2B-4E65-B9DF-F6E68D1C9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115805" y="4590025"/>
                  <a:ext cx="1" cy="1378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Прямоугольник 224">
                  <a:extLst>
                    <a:ext uri="{FF2B5EF4-FFF2-40B4-BE49-F238E27FC236}">
                      <a16:creationId xmlns:a16="http://schemas.microsoft.com/office/drawing/2014/main" id="{630BB6F4-75B7-45C4-ABC7-1691F43BE2C5}"/>
                    </a:ext>
                  </a:extLst>
                </p:cNvPr>
                <p:cNvSpPr/>
                <p:nvPr/>
              </p:nvSpPr>
              <p:spPr>
                <a:xfrm rot="5400000">
                  <a:off x="2126294" y="5002285"/>
                  <a:ext cx="138553" cy="55420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  <p:cxnSp>
              <p:nvCxnSpPr>
                <p:cNvPr id="226" name="Прямая соединительная линия 225">
                  <a:extLst>
                    <a:ext uri="{FF2B5EF4-FFF2-40B4-BE49-F238E27FC236}">
                      <a16:creationId xmlns:a16="http://schemas.microsoft.com/office/drawing/2014/main" id="{D1ED9B4C-A2A0-48AF-B73D-A8C681F37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05170" y="5283698"/>
                  <a:ext cx="1" cy="116613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7" name="Прямоугольник 226">
                  <a:extLst>
                    <a:ext uri="{FF2B5EF4-FFF2-40B4-BE49-F238E27FC236}">
                      <a16:creationId xmlns:a16="http://schemas.microsoft.com/office/drawing/2014/main" id="{5442474C-7CE7-42EA-A9D6-5098950AEB2F}"/>
                    </a:ext>
                  </a:extLst>
                </p:cNvPr>
                <p:cNvSpPr/>
                <p:nvPr/>
              </p:nvSpPr>
              <p:spPr>
                <a:xfrm>
                  <a:off x="2735893" y="5616193"/>
                  <a:ext cx="138553" cy="55420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  <p:cxnSp>
              <p:nvCxnSpPr>
                <p:cNvPr id="228" name="Прямая соединительная линия 227">
                  <a:extLst>
                    <a:ext uri="{FF2B5EF4-FFF2-40B4-BE49-F238E27FC236}">
                      <a16:creationId xmlns:a16="http://schemas.microsoft.com/office/drawing/2014/main" id="{427B87D6-E2FD-4E5C-98F7-7E6CFF703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115805" y="5751108"/>
                  <a:ext cx="1" cy="1378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Прямая соединительная линия 228">
                  <a:extLst>
                    <a:ext uri="{FF2B5EF4-FFF2-40B4-BE49-F238E27FC236}">
                      <a16:creationId xmlns:a16="http://schemas.microsoft.com/office/drawing/2014/main" id="{615DE1B6-767E-4211-B441-66D5AAB19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32223" y="5281459"/>
                  <a:ext cx="2" cy="3107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9B58C2F2-A06F-4D6E-A4A2-5D1949A4DC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2283" y="5718906"/>
                      <a:ext cx="380104" cy="3093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𝑝𝐶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9B58C2F2-A06F-4D6E-A4A2-5D1949A4DC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2283" y="5718906"/>
                      <a:ext cx="380104" cy="30935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3214" r="-17857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4" name="Прямая соединительная линия 233">
                <a:extLst>
                  <a:ext uri="{FF2B5EF4-FFF2-40B4-BE49-F238E27FC236}">
                    <a16:creationId xmlns:a16="http://schemas.microsoft.com/office/drawing/2014/main" id="{615DE1B6-767E-4211-B441-66D5AAB1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849" y="6202658"/>
                <a:ext cx="0" cy="2005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8D5ACE-58A2-48A9-BADA-5CF9246E524C}"/>
              </a:ext>
            </a:extLst>
          </p:cNvPr>
          <p:cNvSpPr txBox="1"/>
          <p:nvPr/>
        </p:nvSpPr>
        <p:spPr>
          <a:xfrm>
            <a:off x="69196" y="-6142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Рассмотрим 2 случай: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93150" y="2556301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Прямоугольник 100"/>
              <p:cNvSpPr/>
              <p:nvPr/>
            </p:nvSpPr>
            <p:spPr>
              <a:xfrm>
                <a:off x="420845" y="2592991"/>
                <a:ext cx="3110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/>
                        <m:t>Установившийся режим</m:t>
                      </m:r>
                    </m:oMath>
                  </m:oMathPara>
                </a14:m>
                <a:endParaRPr lang="ru-RU" sz="20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01" name="Прямоугольник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5" y="2592991"/>
                <a:ext cx="3110147" cy="400110"/>
              </a:xfrm>
              <a:prstGeom prst="rect">
                <a:avLst/>
              </a:prstGeom>
              <a:blipFill rotWithShape="0">
                <a:blip r:embed="rId2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711793" y="2313880"/>
                <a:ext cx="3368893" cy="20532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lvl="0">
                  <a:defRPr>
                    <a:solidFill>
                      <a:srgbClr val="292934"/>
                    </a:solidFill>
                  </a:defRPr>
                </a:lvl1pPr>
              </a:lstStyle>
              <a:p>
                <a:r>
                  <a:rPr lang="ru-RU" dirty="0" smtClean="0"/>
                  <a:t>Процесс, происходящий в короткозамкнутом контуре, является свободным, следовательно установившийся ток в данном случае равен нулю</a:t>
                </a:r>
              </a:p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С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93" y="2313880"/>
                <a:ext cx="3368893" cy="2053254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12">
                <a:extLst>
                  <a:ext uri="{FF2B5EF4-FFF2-40B4-BE49-F238E27FC236}">
                    <a16:creationId xmlns:a16="http://schemas.microsoft.com/office/drawing/2014/main" id="{786C969B-5B00-4362-9265-81CE3F628F1F}"/>
                  </a:ext>
                </a:extLst>
              </p:cNvPr>
              <p:cNvSpPr txBox="1"/>
              <p:nvPr/>
            </p:nvSpPr>
            <p:spPr>
              <a:xfrm>
                <a:off x="4713487" y="4410916"/>
                <a:ext cx="3368892" cy="6682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lvl="0">
                  <a:defRPr>
                    <a:solidFill>
                      <a:srgbClr val="292934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Из закона Ома следует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u="sng" dirty="0"/>
              </a:p>
            </p:txBody>
          </p:sp>
        </mc:Choice>
        <mc:Fallback xmlns="">
          <p:sp>
            <p:nvSpPr>
              <p:cNvPr id="103" name="TextBox 1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86C969B-5B00-4362-9265-81CE3F62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487" y="4410916"/>
                <a:ext cx="3368892" cy="66826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763736" y="3124654"/>
                <a:ext cx="1743574" cy="36125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Су</m:t>
                          </m:r>
                        </m:sub>
                      </m:sSub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36" y="3124654"/>
                <a:ext cx="1743574" cy="361253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2767197" y="3638961"/>
                <a:ext cx="1743574" cy="36125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Су</m:t>
                          </m:r>
                        </m:sub>
                      </m:sSub>
                      <m:r>
                        <a:rPr lang="ru-RU" sz="1600" b="0" i="0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97" y="3638961"/>
                <a:ext cx="1743574" cy="36125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86EC123A-67C0-45C7-BFCD-2E4E893E0B17}"/>
              </a:ext>
            </a:extLst>
          </p:cNvPr>
          <p:cNvGrpSpPr/>
          <p:nvPr/>
        </p:nvGrpSpPr>
        <p:grpSpPr>
          <a:xfrm rot="5400000">
            <a:off x="1676955" y="4463734"/>
            <a:ext cx="412183" cy="144016"/>
            <a:chOff x="697286" y="1975618"/>
            <a:chExt cx="412183" cy="144016"/>
          </a:xfrm>
        </p:grpSpPr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79632262-F8F8-49CB-A406-53DF0251F0DE}"/>
                </a:ext>
              </a:extLst>
            </p:cNvPr>
            <p:cNvCxnSpPr/>
            <p:nvPr/>
          </p:nvCxnSpPr>
          <p:spPr>
            <a:xfrm>
              <a:off x="697286" y="2047626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8" name="Равнобедренный треугольник 107">
              <a:extLst>
                <a:ext uri="{FF2B5EF4-FFF2-40B4-BE49-F238E27FC236}">
                  <a16:creationId xmlns:a16="http://schemas.microsoft.com/office/drawing/2014/main" id="{F109DA88-8883-4E6A-951B-1EE15681AFFD}"/>
                </a:ext>
              </a:extLst>
            </p:cNvPr>
            <p:cNvSpPr/>
            <p:nvPr/>
          </p:nvSpPr>
          <p:spPr>
            <a:xfrm rot="5400000">
              <a:off x="975386" y="1985550"/>
              <a:ext cx="144016" cy="124151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FB3D5BCC-E048-4817-BFC3-25ACEE01FF0A}"/>
                  </a:ext>
                </a:extLst>
              </p:cNvPr>
              <p:cNvSpPr/>
              <p:nvPr/>
            </p:nvSpPr>
            <p:spPr>
              <a:xfrm>
                <a:off x="1863073" y="4248348"/>
                <a:ext cx="511615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Су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9" name="Прямоугольник 10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B3D5BCC-E048-4817-BFC3-25ACEE01F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73" y="4248348"/>
                <a:ext cx="511615" cy="394852"/>
              </a:xfrm>
              <a:prstGeom prst="rect">
                <a:avLst/>
              </a:prstGeom>
              <a:blipFill rotWithShape="0">
                <a:blip r:embed="rId2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83">
                <a:extLst>
                  <a:ext uri="{FF2B5EF4-FFF2-40B4-BE49-F238E27FC236}">
                    <a16:creationId xmlns:a16="http://schemas.microsoft.com/office/drawing/2014/main" id="{01258CFF-2385-4DEB-985F-4B7C60F05689}"/>
                  </a:ext>
                </a:extLst>
              </p:cNvPr>
              <p:cNvSpPr txBox="1"/>
              <p:nvPr/>
            </p:nvSpPr>
            <p:spPr>
              <a:xfrm>
                <a:off x="2742110" y="5122958"/>
                <a:ext cx="5375393" cy="17791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Характеристическое уравнение: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𝑝𝐶</m:t>
                          </m:r>
                        </m:den>
                      </m:f>
                      <m:r>
                        <a:rPr lang="ru-RU" b="0" i="0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Найдем корень характеристического уравнения:</a:t>
                </a:r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10" name="TextBox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258CFF-2385-4DEB-985F-4B7C60F0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110" y="5122958"/>
                <a:ext cx="5375393" cy="1779141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54603" y="4769209"/>
                <a:ext cx="11499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3" y="4769209"/>
                <a:ext cx="1149979" cy="36933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1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B74A219-C13B-45BE-932B-2410119959C1}"/>
                  </a:ext>
                </a:extLst>
              </p:cNvPr>
              <p:cNvSpPr txBox="1"/>
              <p:nvPr/>
            </p:nvSpPr>
            <p:spPr>
              <a:xfrm>
                <a:off x="12422" y="404664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74A219-C13B-45BE-932B-24101199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" y="404664"/>
                <a:ext cx="2051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8235" t="-28261" r="-70588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7606" y="773752"/>
                <a:ext cx="8798720" cy="29598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numCol="1" rtlCol="0">
                <a:spAutoFit/>
              </a:bodyPr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Если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подставить в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соответствующие принужденную и свободную составляющие, то мы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solidFill>
                    <a:srgbClr val="292934"/>
                  </a:solidFill>
                </a:endParaRP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Постоянную интегрирования 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A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найдем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, т.к.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Для момента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Подставим постоянную интегрирования и получим:</a:t>
                </a:r>
                <a:endParaRPr lang="en-US" sz="1600" dirty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endParaRPr lang="ru-RU" sz="32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06" y="773752"/>
                <a:ext cx="8798720" cy="29598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3262673" y="3113661"/>
                <a:ext cx="2926382" cy="61080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673" y="3113661"/>
                <a:ext cx="2926382" cy="6108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5F75CEF-053C-4CF8-A1C7-9AADA3F5F899}"/>
              </a:ext>
            </a:extLst>
          </p:cNvPr>
          <p:cNvGrpSpPr/>
          <p:nvPr/>
        </p:nvGrpSpPr>
        <p:grpSpPr>
          <a:xfrm>
            <a:off x="0" y="3783114"/>
            <a:ext cx="3565180" cy="2304256"/>
            <a:chOff x="575120" y="1807781"/>
            <a:chExt cx="2829566" cy="1828812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6CDD311A-F33B-4A65-8D86-505157F0EAC5}"/>
                </a:ext>
              </a:extLst>
            </p:cNvPr>
            <p:cNvGrpSpPr/>
            <p:nvPr/>
          </p:nvGrpSpPr>
          <p:grpSpPr>
            <a:xfrm rot="16200000">
              <a:off x="778778" y="2292731"/>
              <a:ext cx="1448006" cy="1239717"/>
              <a:chOff x="1426440" y="5210113"/>
              <a:chExt cx="1448006" cy="1239717"/>
            </a:xfrm>
          </p:grpSpPr>
          <p:cxnSp>
            <p:nvCxnSpPr>
              <p:cNvPr id="36" name="Прямая соединительная линия 35">
                <a:extLst>
                  <a:ext uri="{FF2B5EF4-FFF2-40B4-BE49-F238E27FC236}">
                    <a16:creationId xmlns:a16="http://schemas.microsoft.com/office/drawing/2014/main" id="{E1610757-538F-481F-B913-D50DE9BD96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15805" y="4590025"/>
                <a:ext cx="1" cy="1378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D94CD264-30B7-4EA5-A700-A40CE065D0E3}"/>
                  </a:ext>
                </a:extLst>
              </p:cNvPr>
              <p:cNvSpPr/>
              <p:nvPr/>
            </p:nvSpPr>
            <p:spPr>
              <a:xfrm rot="5400000">
                <a:off x="2126294" y="5002285"/>
                <a:ext cx="138553" cy="5542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  <p:cxnSp>
            <p:nvCxnSpPr>
              <p:cNvPr id="38" name="Прямая соединительная линия 37">
                <a:extLst>
                  <a:ext uri="{FF2B5EF4-FFF2-40B4-BE49-F238E27FC236}">
                    <a16:creationId xmlns:a16="http://schemas.microsoft.com/office/drawing/2014/main" id="{57CD0228-5E8A-4A3A-B58B-45CC1B7F32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5170" y="5283698"/>
                <a:ext cx="1" cy="116613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EE86980-0245-4A1E-AF7F-C5BA52C3F8E0}"/>
                  </a:ext>
                </a:extLst>
              </p:cNvPr>
              <p:cNvSpPr/>
              <p:nvPr/>
            </p:nvSpPr>
            <p:spPr>
              <a:xfrm>
                <a:off x="2735893" y="5616193"/>
                <a:ext cx="138553" cy="5542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7C019A21-D4FF-4A22-8062-FB88939401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15805" y="5751108"/>
                <a:ext cx="1" cy="1378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F5857BB7-3DE8-4AF4-9A31-700FC1B9B9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6440" y="5274340"/>
                <a:ext cx="1" cy="116613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E620AE5A-1EBC-4949-B4C2-E6DA8B60C823}"/>
                </a:ext>
              </a:extLst>
            </p:cNvPr>
            <p:cNvSpPr/>
            <p:nvPr/>
          </p:nvSpPr>
          <p:spPr>
            <a:xfrm rot="16200000" flipH="1">
              <a:off x="1882968" y="2632102"/>
              <a:ext cx="479343" cy="479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B418FE1B-45BB-4ACB-A871-FD0969E30FE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116989" y="2638802"/>
              <a:ext cx="0" cy="4776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FE8727C-1D06-4C51-AD26-9591700E411E}"/>
                    </a:ext>
                  </a:extLst>
                </p:cNvPr>
                <p:cNvSpPr txBox="1"/>
                <p:nvPr/>
              </p:nvSpPr>
              <p:spPr>
                <a:xfrm>
                  <a:off x="575120" y="2670228"/>
                  <a:ext cx="2385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E8727C-1D06-4C51-AD26-9591700E4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20" y="2670228"/>
                  <a:ext cx="23852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385" r="-769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2E2F44D-359D-4419-820D-C5D58319719B}"/>
                    </a:ext>
                  </a:extLst>
                </p:cNvPr>
                <p:cNvSpPr/>
                <p:nvPr/>
              </p:nvSpPr>
              <p:spPr>
                <a:xfrm>
                  <a:off x="1325315" y="1807781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32E2F44D-359D-4419-820D-C5D5831971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315" y="1807781"/>
                  <a:ext cx="42851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B29DBF5A-9804-40C0-9F37-37E2F7014ADC}"/>
                </a:ext>
              </a:extLst>
            </p:cNvPr>
            <p:cNvCxnSpPr/>
            <p:nvPr/>
          </p:nvCxnSpPr>
          <p:spPr>
            <a:xfrm rot="5400000">
              <a:off x="2136931" y="218312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Равнобедренный треугольник 32">
              <a:extLst>
                <a:ext uri="{FF2B5EF4-FFF2-40B4-BE49-F238E27FC236}">
                  <a16:creationId xmlns:a16="http://schemas.microsoft.com/office/drawing/2014/main" id="{DE523FF0-D812-4D45-8C94-E55BF5C1C40B}"/>
                </a:ext>
              </a:extLst>
            </p:cNvPr>
            <p:cNvSpPr/>
            <p:nvPr/>
          </p:nvSpPr>
          <p:spPr>
            <a:xfrm rot="10800000">
              <a:off x="2208939" y="2327140"/>
              <a:ext cx="144016" cy="124151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CFC6265B-A41A-4EDF-B70B-651D5064E5C1}"/>
                    </a:ext>
                  </a:extLst>
                </p:cNvPr>
                <p:cNvSpPr/>
                <p:nvPr/>
              </p:nvSpPr>
              <p:spPr>
                <a:xfrm>
                  <a:off x="2260975" y="1957807"/>
                  <a:ext cx="699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CFC6265B-A41A-4EDF-B70B-651D5064E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0975" y="1957807"/>
                  <a:ext cx="69974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BC2FB5FC-5C6D-4764-9BCA-881816ACB5A4}"/>
                    </a:ext>
                  </a:extLst>
                </p:cNvPr>
                <p:cNvSpPr/>
                <p:nvPr/>
              </p:nvSpPr>
              <p:spPr>
                <a:xfrm>
                  <a:off x="1923768" y="3047075"/>
                  <a:ext cx="14809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Прямоугольник 3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C2FB5FC-5C6D-4764-9BCA-881816ACB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768" y="3047075"/>
                  <a:ext cx="148091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AE6D0E76-E28A-4493-8F2A-1E7EFCDFCCF9}"/>
              </a:ext>
            </a:extLst>
          </p:cNvPr>
          <p:cNvGrpSpPr/>
          <p:nvPr/>
        </p:nvGrpSpPr>
        <p:grpSpPr>
          <a:xfrm>
            <a:off x="3400978" y="4074580"/>
            <a:ext cx="5376636" cy="2230601"/>
            <a:chOff x="3625407" y="4394347"/>
            <a:chExt cx="5846766" cy="2425643"/>
          </a:xfrm>
        </p:grpSpPr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AD475DD-7C40-4D6B-8E48-8333806131EA}"/>
                </a:ext>
              </a:extLst>
            </p:cNvPr>
            <p:cNvCxnSpPr>
              <a:cxnSpLocks/>
            </p:cNvCxnSpPr>
            <p:nvPr/>
          </p:nvCxnSpPr>
          <p:spPr>
            <a:xfrm>
              <a:off x="4793812" y="4615013"/>
              <a:ext cx="0" cy="2123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921B5963-EB5B-4FAD-AFB0-8510F1B82CF5}"/>
                </a:ext>
              </a:extLst>
            </p:cNvPr>
            <p:cNvCxnSpPr>
              <a:cxnSpLocks/>
            </p:cNvCxnSpPr>
            <p:nvPr/>
          </p:nvCxnSpPr>
          <p:spPr>
            <a:xfrm>
              <a:off x="3625407" y="5625709"/>
              <a:ext cx="57429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7">
                  <a:extLst>
                    <a:ext uri="{FF2B5EF4-FFF2-40B4-BE49-F238E27FC236}">
                      <a16:creationId xmlns:a16="http://schemas.microsoft.com/office/drawing/2014/main" id="{B8A77D2A-1A3E-4DFC-ABE4-C2D547AAF2DD}"/>
                    </a:ext>
                  </a:extLst>
                </p:cNvPr>
                <p:cNvSpPr txBox="1"/>
                <p:nvPr/>
              </p:nvSpPr>
              <p:spPr>
                <a:xfrm>
                  <a:off x="9273914" y="5754405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6" name="TextBox 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8A77D2A-1A3E-4DFC-ABE4-C2D547AAF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914" y="5754405"/>
                  <a:ext cx="19825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0000" r="-30000" b="-1636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4346921-17DB-4F93-BDBB-15541DEBC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V="1">
              <a:off x="4680626" y="5419815"/>
              <a:ext cx="4343400" cy="14001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10">
                  <a:extLst>
                    <a:ext uri="{FF2B5EF4-FFF2-40B4-BE49-F238E27FC236}">
                      <a16:creationId xmlns:a16="http://schemas.microsoft.com/office/drawing/2014/main" id="{2F540DAD-8B8E-4AA6-99C2-692D32580574}"/>
                    </a:ext>
                  </a:extLst>
                </p:cNvPr>
                <p:cNvSpPr txBox="1"/>
                <p:nvPr/>
              </p:nvSpPr>
              <p:spPr>
                <a:xfrm>
                  <a:off x="4906999" y="4394347"/>
                  <a:ext cx="279883" cy="3012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9" name="TextBox 1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F540DAD-8B8E-4AA6-99C2-692D32580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999" y="4394347"/>
                  <a:ext cx="279883" cy="301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1429" r="-4762" b="-1739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Прямоугольник 49">
                  <a:extLst>
                    <a:ext uri="{FF2B5EF4-FFF2-40B4-BE49-F238E27FC236}">
                      <a16:creationId xmlns:a16="http://schemas.microsoft.com/office/drawing/2014/main" id="{0B042E85-E4B4-41EE-9604-521EC8E8A827}"/>
                    </a:ext>
                  </a:extLst>
                </p:cNvPr>
                <p:cNvSpPr/>
                <p:nvPr/>
              </p:nvSpPr>
              <p:spPr>
                <a:xfrm>
                  <a:off x="5888368" y="6085479"/>
                  <a:ext cx="7201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Прямоугольник 42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xmlns:lc="http://schemas.openxmlformats.org/drawingml/2006/lockedCanvas" id="{554087ED-320C-459F-9BE0-90522CE79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368" y="6085479"/>
                  <a:ext cx="720197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49333" b="-842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036690BF-F615-494D-8D8B-0EB47E2448F0}"/>
                </a:ext>
              </a:extLst>
            </p:cNvPr>
            <p:cNvGrpSpPr/>
            <p:nvPr/>
          </p:nvGrpSpPr>
          <p:grpSpPr>
            <a:xfrm flipV="1">
              <a:off x="3625407" y="5625709"/>
              <a:ext cx="1157415" cy="1131080"/>
              <a:chOff x="2109870" y="2439822"/>
              <a:chExt cx="1157415" cy="1131080"/>
            </a:xfrm>
          </p:grpSpPr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:a16="http://schemas.microsoft.com/office/drawing/2014/main" id="{32836F9A-B08E-4C6F-B7C7-DBB5247E8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9870" y="3550195"/>
                <a:ext cx="1157415" cy="20707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>
                <a:extLst>
                  <a:ext uri="{FF2B5EF4-FFF2-40B4-BE49-F238E27FC236}">
                    <a16:creationId xmlns:a16="http://schemas.microsoft.com/office/drawing/2014/main" id="{8E107FDF-F66C-4D8A-AB80-14B0E18FF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62187" y="2439822"/>
                <a:ext cx="0" cy="1116737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260742" y="5708149"/>
                <a:ext cx="1112676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42" y="5708149"/>
                <a:ext cx="1112676" cy="65620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4255180" y="5920447"/>
                <a:ext cx="4219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180" y="5920447"/>
                <a:ext cx="421910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66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B74A219-C13B-45BE-932B-2410119959C1}"/>
                  </a:ext>
                </a:extLst>
              </p:cNvPr>
              <p:cNvSpPr txBox="1"/>
              <p:nvPr/>
            </p:nvSpPr>
            <p:spPr>
              <a:xfrm>
                <a:off x="30947" y="404664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74A219-C13B-45BE-932B-24101199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7" y="404664"/>
                <a:ext cx="2051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8235" t="-28261" r="-70588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3539" y="836712"/>
                <a:ext cx="9014744" cy="260276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numCol="1" rtlCol="0">
                <a:spAutoFit/>
              </a:bodyPr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Если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подставить в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соответствующие принужденную и свободную составляющие, то мы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solidFill>
                    <a:srgbClr val="292934"/>
                  </a:solidFill>
                </a:endParaRP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Постоянную интегрирования 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B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найдем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Для момента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Подставим постоянную интегрирования и получим:</a:t>
                </a:r>
              </a:p>
              <a:p>
                <a:pPr lvl="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:endParaRPr lang="ru-RU" sz="28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9" y="836712"/>
                <a:ext cx="9014744" cy="26027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84727" y="2818727"/>
                <a:ext cx="3312368" cy="53463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14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27" y="2818727"/>
                <a:ext cx="3312368" cy="5346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5F75CEF-053C-4CF8-A1C7-9AADA3F5F899}"/>
              </a:ext>
            </a:extLst>
          </p:cNvPr>
          <p:cNvGrpSpPr/>
          <p:nvPr/>
        </p:nvGrpSpPr>
        <p:grpSpPr>
          <a:xfrm>
            <a:off x="0" y="3783114"/>
            <a:ext cx="3565180" cy="2304256"/>
            <a:chOff x="575120" y="1807781"/>
            <a:chExt cx="2829566" cy="1828812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6CDD311A-F33B-4A65-8D86-505157F0EAC5}"/>
                </a:ext>
              </a:extLst>
            </p:cNvPr>
            <p:cNvGrpSpPr/>
            <p:nvPr/>
          </p:nvGrpSpPr>
          <p:grpSpPr>
            <a:xfrm rot="16200000">
              <a:off x="778778" y="2292731"/>
              <a:ext cx="1448006" cy="1239717"/>
              <a:chOff x="1426440" y="5210113"/>
              <a:chExt cx="1448006" cy="1239717"/>
            </a:xfrm>
          </p:grpSpPr>
          <p:cxnSp>
            <p:nvCxnSpPr>
              <p:cNvPr id="36" name="Прямая соединительная линия 35">
                <a:extLst>
                  <a:ext uri="{FF2B5EF4-FFF2-40B4-BE49-F238E27FC236}">
                    <a16:creationId xmlns:a16="http://schemas.microsoft.com/office/drawing/2014/main" id="{E1610757-538F-481F-B913-D50DE9BD96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15805" y="4590025"/>
                <a:ext cx="1" cy="1378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D94CD264-30B7-4EA5-A700-A40CE065D0E3}"/>
                  </a:ext>
                </a:extLst>
              </p:cNvPr>
              <p:cNvSpPr/>
              <p:nvPr/>
            </p:nvSpPr>
            <p:spPr>
              <a:xfrm rot="5400000">
                <a:off x="2126294" y="5002285"/>
                <a:ext cx="138553" cy="5542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  <p:cxnSp>
            <p:nvCxnSpPr>
              <p:cNvPr id="38" name="Прямая соединительная линия 37">
                <a:extLst>
                  <a:ext uri="{FF2B5EF4-FFF2-40B4-BE49-F238E27FC236}">
                    <a16:creationId xmlns:a16="http://schemas.microsoft.com/office/drawing/2014/main" id="{57CD0228-5E8A-4A3A-B58B-45CC1B7F32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05170" y="5283698"/>
                <a:ext cx="1" cy="116613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EE86980-0245-4A1E-AF7F-C5BA52C3F8E0}"/>
                  </a:ext>
                </a:extLst>
              </p:cNvPr>
              <p:cNvSpPr/>
              <p:nvPr/>
            </p:nvSpPr>
            <p:spPr>
              <a:xfrm>
                <a:off x="2735893" y="5616193"/>
                <a:ext cx="138553" cy="5542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7C019A21-D4FF-4A22-8062-FB88939401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15805" y="5751108"/>
                <a:ext cx="1" cy="1378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F5857BB7-3DE8-4AF4-9A31-700FC1B9B9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6440" y="5274340"/>
                <a:ext cx="1" cy="116613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E620AE5A-1EBC-4949-B4C2-E6DA8B60C823}"/>
                </a:ext>
              </a:extLst>
            </p:cNvPr>
            <p:cNvSpPr/>
            <p:nvPr/>
          </p:nvSpPr>
          <p:spPr>
            <a:xfrm rot="16200000" flipH="1">
              <a:off x="1882968" y="2632102"/>
              <a:ext cx="479343" cy="479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B418FE1B-45BB-4ACB-A871-FD0969E30FE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116989" y="2638802"/>
              <a:ext cx="0" cy="4776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FE8727C-1D06-4C51-AD26-9591700E411E}"/>
                    </a:ext>
                  </a:extLst>
                </p:cNvPr>
                <p:cNvSpPr txBox="1"/>
                <p:nvPr/>
              </p:nvSpPr>
              <p:spPr>
                <a:xfrm>
                  <a:off x="575120" y="2670228"/>
                  <a:ext cx="2385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E8727C-1D06-4C51-AD26-9591700E4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20" y="2670228"/>
                  <a:ext cx="23852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385" r="-769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32E2F44D-359D-4419-820D-C5D58319719B}"/>
                    </a:ext>
                  </a:extLst>
                </p:cNvPr>
                <p:cNvSpPr/>
                <p:nvPr/>
              </p:nvSpPr>
              <p:spPr>
                <a:xfrm>
                  <a:off x="1325315" y="1807781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32E2F44D-359D-4419-820D-C5D5831971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315" y="1807781"/>
                  <a:ext cx="42851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B29DBF5A-9804-40C0-9F37-37E2F7014ADC}"/>
                </a:ext>
              </a:extLst>
            </p:cNvPr>
            <p:cNvCxnSpPr/>
            <p:nvPr/>
          </p:nvCxnSpPr>
          <p:spPr>
            <a:xfrm rot="5400000">
              <a:off x="2136931" y="2183124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3" name="Равнобедренный треугольник 32">
              <a:extLst>
                <a:ext uri="{FF2B5EF4-FFF2-40B4-BE49-F238E27FC236}">
                  <a16:creationId xmlns:a16="http://schemas.microsoft.com/office/drawing/2014/main" id="{DE523FF0-D812-4D45-8C94-E55BF5C1C40B}"/>
                </a:ext>
              </a:extLst>
            </p:cNvPr>
            <p:cNvSpPr/>
            <p:nvPr/>
          </p:nvSpPr>
          <p:spPr>
            <a:xfrm rot="10800000">
              <a:off x="2208939" y="2327140"/>
              <a:ext cx="144016" cy="124151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CFC6265B-A41A-4EDF-B70B-651D5064E5C1}"/>
                    </a:ext>
                  </a:extLst>
                </p:cNvPr>
                <p:cNvSpPr/>
                <p:nvPr/>
              </p:nvSpPr>
              <p:spPr>
                <a:xfrm>
                  <a:off x="2260975" y="1957807"/>
                  <a:ext cx="6997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Прямоугольник 30">
                  <a:extLst>
                    <a:ext uri="{FF2B5EF4-FFF2-40B4-BE49-F238E27FC236}">
                      <a16:creationId xmlns:a16="http://schemas.microsoft.com/office/drawing/2014/main" id="{CFC6265B-A41A-4EDF-B70B-651D5064E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0975" y="1957807"/>
                  <a:ext cx="69974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BC2FB5FC-5C6D-4764-9BCA-881816ACB5A4}"/>
                    </a:ext>
                  </a:extLst>
                </p:cNvPr>
                <p:cNvSpPr/>
                <p:nvPr/>
              </p:nvSpPr>
              <p:spPr>
                <a:xfrm>
                  <a:off x="1923768" y="3047075"/>
                  <a:ext cx="14809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Прямоугольник 3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C2FB5FC-5C6D-4764-9BCA-881816ACB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768" y="3047075"/>
                  <a:ext cx="148091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AE6D0E76-E28A-4493-8F2A-1E7EFCDFCCF9}"/>
              </a:ext>
            </a:extLst>
          </p:cNvPr>
          <p:cNvGrpSpPr/>
          <p:nvPr/>
        </p:nvGrpSpPr>
        <p:grpSpPr>
          <a:xfrm>
            <a:off x="3711499" y="3816626"/>
            <a:ext cx="4910110" cy="2270742"/>
            <a:chOff x="4230625" y="3575371"/>
            <a:chExt cx="5339447" cy="2469294"/>
          </a:xfrm>
        </p:grpSpPr>
        <p:pic>
          <p:nvPicPr>
            <p:cNvPr id="43" name="Рисунок 42">
              <a:extLst>
                <a:ext uri="{FF2B5EF4-FFF2-40B4-BE49-F238E27FC236}">
                  <a16:creationId xmlns:a16="http://schemas.microsoft.com/office/drawing/2014/main" id="{4DEACCBC-099F-426A-873E-FAA233766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45158" y="4468569"/>
              <a:ext cx="4316275" cy="1391431"/>
            </a:xfrm>
            <a:prstGeom prst="rect">
              <a:avLst/>
            </a:prstGeom>
          </p:spPr>
        </p:pic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0AD475DD-7C40-4D6B-8E48-8333806131EA}"/>
                </a:ext>
              </a:extLst>
            </p:cNvPr>
            <p:cNvCxnSpPr>
              <a:cxnSpLocks/>
            </p:cNvCxnSpPr>
            <p:nvPr/>
          </p:nvCxnSpPr>
          <p:spPr>
            <a:xfrm>
              <a:off x="4793812" y="3703740"/>
              <a:ext cx="0" cy="234092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921B5963-EB5B-4FAD-AFB0-8510F1B82CF5}"/>
                </a:ext>
              </a:extLst>
            </p:cNvPr>
            <p:cNvCxnSpPr>
              <a:cxnSpLocks/>
            </p:cNvCxnSpPr>
            <p:nvPr/>
          </p:nvCxnSpPr>
          <p:spPr>
            <a:xfrm>
              <a:off x="4230625" y="5625709"/>
              <a:ext cx="51697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7">
                  <a:extLst>
                    <a:ext uri="{FF2B5EF4-FFF2-40B4-BE49-F238E27FC236}">
                      <a16:creationId xmlns:a16="http://schemas.microsoft.com/office/drawing/2014/main" id="{B8A77D2A-1A3E-4DFC-ABE4-C2D547AAF2DD}"/>
                    </a:ext>
                  </a:extLst>
                </p:cNvPr>
                <p:cNvSpPr txBox="1"/>
                <p:nvPr/>
              </p:nvSpPr>
              <p:spPr>
                <a:xfrm>
                  <a:off x="9371813" y="5675333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46" name="TextBox 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8A77D2A-1A3E-4DFC-ABE4-C2D547AAF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1813" y="5675333"/>
                  <a:ext cx="19825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6667" r="-33333" b="-1428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8D36CAA3-1060-4E30-A172-D0BEA8B4B3DE}"/>
                </a:ext>
              </a:extLst>
            </p:cNvPr>
            <p:cNvCxnSpPr>
              <a:cxnSpLocks/>
            </p:cNvCxnSpPr>
            <p:nvPr/>
          </p:nvCxnSpPr>
          <p:spPr>
            <a:xfrm>
              <a:off x="4230625" y="4130147"/>
              <a:ext cx="563188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10">
                  <a:extLst>
                    <a:ext uri="{FF2B5EF4-FFF2-40B4-BE49-F238E27FC236}">
                      <a16:creationId xmlns:a16="http://schemas.microsoft.com/office/drawing/2014/main" id="{2F540DAD-8B8E-4AA6-99C2-692D32580574}"/>
                    </a:ext>
                  </a:extLst>
                </p:cNvPr>
                <p:cNvSpPr txBox="1"/>
                <p:nvPr/>
              </p:nvSpPr>
              <p:spPr>
                <a:xfrm>
                  <a:off x="4304334" y="3575371"/>
                  <a:ext cx="356930" cy="3012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9" name="TextBox 1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2F540DAD-8B8E-4AA6-99C2-692D32580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334" y="3575371"/>
                  <a:ext cx="356930" cy="301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1852" b="-1739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Полилиния: фигура 12">
              <a:extLst>
                <a:ext uri="{FF2B5EF4-FFF2-40B4-BE49-F238E27FC236}">
                  <a16:creationId xmlns:a16="http://schemas.microsoft.com/office/drawing/2014/main" id="{8F236712-122F-4821-92FA-28227683EC40}"/>
                </a:ext>
              </a:extLst>
            </p:cNvPr>
            <p:cNvSpPr/>
            <p:nvPr/>
          </p:nvSpPr>
          <p:spPr>
            <a:xfrm>
              <a:off x="4782821" y="4122182"/>
              <a:ext cx="63500" cy="419100"/>
            </a:xfrm>
            <a:custGeom>
              <a:avLst/>
              <a:gdLst>
                <a:gd name="connsiteX0" fmla="*/ 63500 w 63500"/>
                <a:gd name="connsiteY0" fmla="*/ 419100 h 419100"/>
                <a:gd name="connsiteX1" fmla="*/ 0 w 63500"/>
                <a:gd name="connsiteY1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00" h="419100">
                  <a:moveTo>
                    <a:pt x="63500" y="419100"/>
                  </a:moveTo>
                  <a:lnTo>
                    <a:pt x="0" y="0"/>
                  </a:ln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Прямоугольник 51">
                  <a:extLst>
                    <a:ext uri="{FF2B5EF4-FFF2-40B4-BE49-F238E27FC236}">
                      <a16:creationId xmlns:a16="http://schemas.microsoft.com/office/drawing/2014/main" id="{3C98EAEE-9FFE-44C7-9781-3C0AB212069B}"/>
                    </a:ext>
                  </a:extLst>
                </p:cNvPr>
                <p:cNvSpPr/>
                <p:nvPr/>
              </p:nvSpPr>
              <p:spPr>
                <a:xfrm>
                  <a:off x="5190447" y="4607526"/>
                  <a:ext cx="7910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5" name="Прямоугольник 44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xmlns:lc="http://schemas.openxmlformats.org/drawingml/2006/lockedCanvas" id="{6284ABC1-6EF2-406F-ACA3-369D947912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447" y="4607526"/>
                  <a:ext cx="791050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50000" b="-842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184659" y="4071371"/>
                <a:ext cx="402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9" y="4071371"/>
                <a:ext cx="402098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712968" cy="5832648"/>
              </a:xfrm>
            </p:spPr>
            <p:txBody>
              <a:bodyPr>
                <a:noAutofit/>
              </a:bodyPr>
              <a:lstStyle/>
              <a:p>
                <a:pPr marL="0" indent="45720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включении в цепь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, C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синусоидального </a:t>
                </a:r>
                <a:r>
                  <a:rPr lang="ru-RU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𝑒</m:t>
                    </m:r>
                    <m:d>
                      <m:d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ru-RU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u-RU" sz="14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i="1">
                                <a:latin typeface="Cambria Math"/>
                              </a:rPr>
                              <m:t>𝜔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𝑡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+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𝜓</m:t>
                            </m:r>
                          </m:e>
                        </m:d>
                        <m:r>
                          <a:rPr lang="ru-RU" sz="1400" i="1">
                            <a:latin typeface="Cambria Math"/>
                          </a:rPr>
                          <m:t>   </m:t>
                        </m:r>
                      </m:e>
                    </m:func>
                  </m:oMath>
                </a14:m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установившееся напряжение на емкости </a:t>
                </a:r>
              </a:p>
              <a:p>
                <a:pPr marL="0" indent="0">
                  <a:buNone/>
                </a:pP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ru-RU" sz="1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ru-RU" sz="1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4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be-BY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be-BY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ru-RU" sz="1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ru-RU" sz="1400" i="1">
                                            <a:latin typeface="Cambria Math"/>
                                          </a:rPr>
                                          <m:t>𝜔</m:t>
                                        </m:r>
                                        <m:r>
                                          <a:rPr lang="ru-RU" sz="14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ru-RU" sz="1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ru-RU" sz="1400" i="1">
                        <a:latin typeface="Cambria Math"/>
                      </a:rPr>
                      <m:t>  ;</m:t>
                    </m:r>
                  </m:oMath>
                </a14:m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</a:rPr>
                      <m:t>𝜑</m:t>
                    </m:r>
                    <m:r>
                      <a:rPr lang="ru-RU" sz="1400" i="1">
                        <a:latin typeface="Cambria Math"/>
                      </a:rPr>
                      <m:t>=</m:t>
                    </m:r>
                    <m:r>
                      <a:rPr lang="ru-RU" sz="1400" i="1">
                        <a:latin typeface="Cambria Math"/>
                      </a:rPr>
                      <m:t>𝑎𝑟𝑐𝑡𝑔</m:t>
                    </m:r>
                    <m:d>
                      <m:d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400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ru-RU" sz="1400" i="1">
                                <a:latin typeface="Cambria Math"/>
                              </a:rPr>
                              <m:t>𝑟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𝜔</m:t>
                            </m:r>
                            <m:r>
                              <a:rPr lang="ru-RU" sz="1400" i="1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e>
                    </m:d>
                  </m:oMath>
                </a14:m>
                <a:endParaRPr lang="be-BY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			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предполагать, что конденсатор </a:t>
                </a:r>
                <a:r>
                  <a:rPr lang="ru-RU" sz="1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 был заряжен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постоянная интегрирования определится по начальному условию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0=−</m:t>
                    </m:r>
                    <m:f>
                      <m:f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𝜔</m:t>
                        </m:r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𝜓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en-US" sz="1400" i="1"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latin typeface="Cambria Math"/>
                      </a:rPr>
                      <m:t>𝐴</m:t>
                    </m:r>
                    <m:r>
                      <a:rPr lang="ru-RU" sz="1400" b="0" i="0" smtClean="0">
                        <a:latin typeface="Cambria Math"/>
                      </a:rPr>
                      <m:t>,</m:t>
                    </m:r>
                  </m:oMath>
                </a14:m>
                <a:endParaRPr lang="be-BY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откуда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𝐴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𝜔</m:t>
                        </m:r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𝜓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искомое напряжение на емкости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be-BY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be-BY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4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14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ru-RU" sz="1400" i="1">
                            <a:latin typeface="Cambria Math"/>
                          </a:rPr>
                          <m:t>𝜔</m:t>
                        </m:r>
                        <m:r>
                          <a:rPr lang="ru-RU" sz="1400" i="1">
                            <a:latin typeface="Cambria Math"/>
                          </a:rPr>
                          <m:t>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 sz="1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400" i="1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ru-RU" sz="14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ru-RU" sz="1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ru-RU" sz="1400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ru-RU" sz="1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ru-RU" sz="14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ru-RU" sz="14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 sz="1400">
                            <a:latin typeface="Cambria Math"/>
                          </a:rPr>
                          <m:t>cos</m:t>
                        </m:r>
                        <m:r>
                          <a:rPr lang="ru-RU" sz="1400">
                            <a:latin typeface="Cambria Math"/>
                          </a:rPr>
                          <m:t>⁡</m:t>
                        </m:r>
                        <m:r>
                          <a:rPr lang="ru-RU" sz="1400" i="1">
                            <a:latin typeface="Cambria Math"/>
                          </a:rPr>
                          <m:t>(</m:t>
                        </m:r>
                        <m:r>
                          <a:rPr lang="ru-RU" sz="1400" i="1">
                            <a:latin typeface="Cambria Math"/>
                          </a:rPr>
                          <m:t>𝜓</m:t>
                        </m:r>
                        <m:r>
                          <a:rPr lang="ru-RU" sz="1400" i="1">
                            <a:latin typeface="Cambria Math"/>
                          </a:rPr>
                          <m:t>−</m:t>
                        </m:r>
                        <m:r>
                          <a:rPr lang="ru-RU" sz="1400" i="1">
                            <a:latin typeface="Cambria Math"/>
                          </a:rPr>
                          <m:t>𝜑</m:t>
                        </m:r>
                        <m:r>
                          <a:rPr lang="ru-RU" sz="1400" i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ru-RU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4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ru-RU" sz="1400" i="1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be-BY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ток в цепи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be-BY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𝑖</m:t>
                    </m:r>
                    <m:r>
                      <a:rPr lang="en-US" sz="1400" i="1">
                        <a:latin typeface="Cambria Math"/>
                      </a:rPr>
                      <m:t>=</m:t>
                    </m:r>
                    <m:r>
                      <a:rPr lang="en-US" sz="1400" i="1"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be-BY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be-BY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be-BY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be-BY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написанных выражений видно, что если включение цепи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C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происходит в момент, когда установившийся ток должен достигать максимума – положительного или отрицательного                    (т.е. </a:t>
                </a:r>
                <a14:m>
                  <m:oMath xmlns:m="http://schemas.openxmlformats.org/officeDocument/2006/math">
                    <m:r>
                      <a:rPr lang="ru-RU" sz="1400" i="1">
                        <a:latin typeface="Cambria Math"/>
                        <a:ea typeface="Cambria Math"/>
                      </a:rPr>
                      <m:t>𝜓</m:t>
                    </m:r>
                    <m:r>
                      <a:rPr lang="ru-RU" sz="14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ru-RU" sz="1400" i="1">
                        <a:latin typeface="Cambria Math"/>
                        <a:ea typeface="Cambria Math"/>
                      </a:rPr>
                      <m:t>𝜑</m:t>
                    </m:r>
                    <m:r>
                      <a:rPr lang="ru-RU" sz="1400" i="1">
                        <a:latin typeface="Cambria Math"/>
                        <a:ea typeface="Cambria Math"/>
                      </a:rPr>
                      <m:t>=±</m:t>
                    </m:r>
                    <m:f>
                      <m:fPr>
                        <m:ctrlPr>
                          <a:rPr lang="ru-RU" sz="1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ru-RU" sz="14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be-BY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а установившееся напряжение на емкости должно быть равно нулю, то свободной слагающей напряжения на емкости не возникает и в цепи сразу же без переходного процесса наступает установившийся режим.</a:t>
                </a:r>
              </a:p>
              <a:p>
                <a:pPr marL="0" indent="457200">
                  <a:buNone/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как цепь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протеканию переходного процесса подобна цепи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L,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при соответствующем подборе параметров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она также может служить дифференцирующим и интегрирующим звеном. </a:t>
                </a:r>
                <a:endParaRPr lang="be-BY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be-BY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e-BY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712968" cy="5832648"/>
              </a:xfrm>
              <a:blipFill>
                <a:blip r:embed="rId2"/>
                <a:stretch>
                  <a:fillRect l="-210" t="-209" b="-11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71800" y="1193709"/>
                <a:ext cx="3048079" cy="43813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e-BY" sz="12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2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sz="12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с у</m:t>
                          </m:r>
                        </m:sub>
                      </m:sSub>
                      <m:r>
                        <a:rPr lang="en-US" sz="12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be-BY" sz="12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e-BY" sz="12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2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ru-RU" sz="12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ru-RU" sz="12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𝑐</m:t>
                          </m:r>
                        </m:den>
                      </m:f>
                      <m:r>
                        <m:rPr>
                          <m:sty m:val="p"/>
                        </m:rPr>
                        <a:rPr lang="ru-RU" sz="1200">
                          <a:solidFill>
                            <a:srgbClr val="292934"/>
                          </a:solidFill>
                          <a:latin typeface="Cambria Math"/>
                        </a:rPr>
                        <m:t>sin</m:t>
                      </m:r>
                      <m:r>
                        <a:rPr lang="ru-RU" sz="1200">
                          <a:solidFill>
                            <a:srgbClr val="292934"/>
                          </a:solidFill>
                          <a:latin typeface="Cambria Math"/>
                        </a:rPr>
                        <m:t>⁡</m:t>
                      </m:r>
                      <m:r>
                        <a:rPr lang="ru-RU" sz="1200" i="1">
                          <a:solidFill>
                            <a:srgbClr val="292934"/>
                          </a:solidFill>
                          <a:latin typeface="Cambria Math"/>
                        </a:rPr>
                        <m:t>(</m:t>
                      </m:r>
                      <m:r>
                        <a:rPr lang="ru-RU" sz="1200" i="1">
                          <a:solidFill>
                            <a:srgbClr val="292934"/>
                          </a:solidFill>
                          <a:latin typeface="Cambria Math"/>
                        </a:rPr>
                        <m:t>𝜔</m:t>
                      </m:r>
                      <m:r>
                        <a:rPr lang="ru-RU" sz="1200" i="1">
                          <a:solidFill>
                            <a:srgbClr val="292934"/>
                          </a:solidFill>
                          <a:latin typeface="Cambria Math"/>
                        </a:rPr>
                        <m:t>𝑡</m:t>
                      </m:r>
                      <m:r>
                        <a:rPr lang="ru-RU" sz="1200" i="1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r>
                        <a:rPr lang="ru-RU" sz="1200" i="1">
                          <a:solidFill>
                            <a:srgbClr val="292934"/>
                          </a:solidFill>
                          <a:latin typeface="Cambria Math"/>
                        </a:rPr>
                        <m:t>𝜓</m:t>
                      </m:r>
                      <m:r>
                        <a:rPr lang="ru-RU" sz="1200" i="1">
                          <a:solidFill>
                            <a:srgbClr val="292934"/>
                          </a:solidFill>
                          <a:latin typeface="Cambria Math"/>
                        </a:rPr>
                        <m:t>−</m:t>
                      </m:r>
                      <m:r>
                        <a:rPr lang="ru-RU" sz="1200" i="1">
                          <a:solidFill>
                            <a:srgbClr val="292934"/>
                          </a:solidFill>
                          <a:latin typeface="Cambria Math"/>
                        </a:rPr>
                        <m:t>𝜑</m:t>
                      </m:r>
                      <m:r>
                        <a:rPr lang="ru-RU" sz="1200" i="1">
                          <a:solidFill>
                            <a:srgbClr val="292934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be-BY" sz="12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ru-RU" sz="12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1200" i="1">
                          <a:solidFill>
                            <a:srgbClr val="292934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be-BY" sz="1200" dirty="0">
                  <a:solidFill>
                    <a:srgbClr val="292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193709"/>
                <a:ext cx="3048079" cy="4381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82032" y="2276872"/>
                <a:ext cx="3312368" cy="49564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e-BY" sz="1400" b="1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  <m:sub>
                          <m:r>
                            <a:rPr lang="ru-RU" sz="1400" b="1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𝒄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be-BY" sz="1400" b="1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e-BY" sz="1400" b="1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1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ru-RU" sz="1400" b="1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ru-RU" sz="1400" b="1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𝝎</m:t>
                          </m:r>
                          <m:r>
                            <a:rPr lang="ru-RU" sz="1400" b="1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𝒄</m:t>
                          </m:r>
                        </m:den>
                      </m:f>
                      <m:func>
                        <m:funcPr>
                          <m:ctrlPr>
                            <a:rPr lang="be-BY" sz="1400" b="1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1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ctrlPr>
                                <a:rPr lang="be-BY" sz="1400" b="1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400" b="1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r>
                                <a:rPr lang="ru-RU" sz="1400" b="1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ru-RU" sz="1400" b="1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ru-RU" sz="1400" b="1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𝝍</m:t>
                              </m:r>
                              <m:r>
                                <a:rPr lang="ru-RU" sz="1400" b="1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sz="1400" b="1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𝝋</m:t>
                              </m:r>
                            </m:e>
                          </m:d>
                        </m:e>
                      </m:func>
                      <m:r>
                        <a:rPr lang="ru-RU" sz="1400" b="1" i="1">
                          <a:solidFill>
                            <a:srgbClr val="292934"/>
                          </a:solidFill>
                          <a:latin typeface="Cambria Math"/>
                        </a:rPr>
                        <m:t>+</m:t>
                      </m:r>
                      <m:r>
                        <a:rPr lang="ru-RU" sz="1400" b="1" i="1">
                          <a:solidFill>
                            <a:srgbClr val="292934"/>
                          </a:solidFill>
                          <a:latin typeface="Cambria Math"/>
                        </a:rPr>
                        <m:t>𝑨</m:t>
                      </m:r>
                      <m:sSup>
                        <m:sSupPr>
                          <m:ctrlPr>
                            <a:rPr lang="be-BY" sz="1400" b="1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b="1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ru-RU" sz="1400" b="1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be-BY" sz="1400" b="1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400" b="1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ru-RU" sz="1400" b="1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𝝉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be-BY" sz="1200" dirty="0">
                  <a:solidFill>
                    <a:srgbClr val="292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32" y="2276872"/>
                <a:ext cx="3312368" cy="4956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65166" y="3938748"/>
                <a:ext cx="4163018" cy="49571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e-BY" sz="140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be-BY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e-BY" sz="14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ru-RU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ru-RU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ru-RU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be-BY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be-BY" sz="14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400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be-BY" sz="14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ru-RU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ru-RU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ru-RU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𝜓</m:t>
                                  </m:r>
                                  <m:r>
                                    <a:rPr lang="ru-RU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ru-RU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ru-RU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ru-RU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cos</m:t>
                          </m:r>
                          <m:r>
                            <a:rPr lang="ru-RU" sz="1400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⁡</m:t>
                          </m:r>
                          <m:r>
                            <a:rPr lang="ru-RU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ru-RU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𝜓</m:t>
                          </m:r>
                          <m:r>
                            <a:rPr lang="ru-RU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ru-RU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𝜑</m:t>
                          </m:r>
                          <m:r>
                            <a:rPr lang="ru-RU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be-BY" sz="14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be-BY" sz="14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ru-RU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be-BY" sz="1200" dirty="0">
                  <a:solidFill>
                    <a:srgbClr val="292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66" y="3938748"/>
                <a:ext cx="4163018" cy="4957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13770" y="4523639"/>
                <a:ext cx="4790478" cy="57176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292934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4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𝐶</m:t>
                      </m:r>
                      <m:f>
                        <m:fPr>
                          <m:ctrlPr>
                            <a:rPr lang="be-BY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be-BY" sz="14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e-BY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be-BY" sz="14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be-BY" sz="14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be-BY" sz="14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𝜓</m:t>
                                  </m:r>
                                  <m:r>
                                    <a:rPr lang="en-US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be-BY" sz="14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  <m:func>
                            <m:funcPr>
                              <m:ctrlPr>
                                <a:rPr lang="be-BY" sz="14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be-BY" sz="14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𝜓</m:t>
                                  </m:r>
                                  <m:r>
                                    <a:rPr lang="en-US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be-BY" sz="14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be-BY" sz="1400" i="1">
                                      <a:solidFill>
                                        <a:srgbClr val="29293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292934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be-BY" sz="1200" dirty="0">
                  <a:solidFill>
                    <a:srgbClr val="292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770" y="4523639"/>
                <a:ext cx="4790478" cy="5717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E5C8FA-3B0D-4DDE-987B-03FCA329F933}"/>
              </a:ext>
            </a:extLst>
          </p:cNvPr>
          <p:cNvSpPr txBox="1"/>
          <p:nvPr/>
        </p:nvSpPr>
        <p:spPr>
          <a:xfrm>
            <a:off x="69196" y="-6142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Рассмотрим 3 случай: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BAFE35-012B-48D9-8632-FBD355E38A71}"/>
              </a:ext>
            </a:extLst>
          </p:cNvPr>
          <p:cNvSpPr/>
          <p:nvPr/>
        </p:nvSpPr>
        <p:spPr>
          <a:xfrm>
            <a:off x="27290" y="369332"/>
            <a:ext cx="5642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Включение в цепь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синусоидальной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э.д.с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2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Переходные процессы в электрических цепях.</a:t>
            </a:r>
            <a:endParaRPr lang="be-BY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Переходный процесс в цепи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e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700" dirty="0"/>
              <a:t/>
            </a:r>
            <a:br>
              <a:rPr lang="ru-RU" sz="2700" dirty="0"/>
            </a:br>
            <a:r>
              <a:rPr lang="ru-RU" sz="2700" dirty="0"/>
              <a:t>Переходный процесс в цепи </a:t>
            </a:r>
            <a:r>
              <a:rPr lang="en-US" sz="2700" dirty="0"/>
              <a:t>r</a:t>
            </a:r>
            <a:r>
              <a:rPr lang="ru-RU" sz="2700" dirty="0"/>
              <a:t>, </a:t>
            </a:r>
            <a:r>
              <a:rPr lang="en-US" sz="2700" dirty="0"/>
              <a:t>L</a:t>
            </a:r>
            <a:r>
              <a:rPr lang="ru-RU" sz="2700" dirty="0"/>
              <a:t>, </a:t>
            </a:r>
            <a:r>
              <a:rPr lang="en-US" sz="2700" dirty="0"/>
              <a:t>C </a:t>
            </a:r>
            <a:r>
              <a:rPr lang="be-BY" dirty="0"/>
              <a:t/>
            </a:r>
            <a:br>
              <a:rPr lang="be-BY" dirty="0"/>
            </a:b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43420"/>
                <a:ext cx="8409029" cy="5496272"/>
              </a:xfrm>
            </p:spPr>
            <p:txBody>
              <a:bodyPr>
                <a:noAutofit/>
              </a:bodyPr>
              <a:lstStyle/>
              <a:p>
                <a:pPr marL="0" indent="45720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включении в цепь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r, L, C </a:t>
                </a: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e(t)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переходный процесс исследуется с помощью дифференциального уравнения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𝐿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𝑟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𝑑𝑖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𝑑𝑒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be-BY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Соответствующее ему характеристическое уравнение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𝐿</m:t>
                    </m:r>
                    <m:sSup>
                      <m:sSup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𝑟𝑝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=0</m:t>
                    </m:r>
                  </m:oMath>
                </a14:m>
                <a:r>
                  <a:rPr lang="be-BY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корни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be-BY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𝐿𝐶</m:t>
                            </m:r>
                          </m:den>
                        </m:f>
                      </m:e>
                    </m:rad>
                    <m:r>
                      <a:rPr lang="en-US" sz="1800" i="1">
                        <a:latin typeface="Cambria Math"/>
                      </a:rPr>
                      <m:t>=−</m:t>
                    </m:r>
                    <m:r>
                      <a:rPr lang="en-US" sz="1800" i="1">
                        <a:latin typeface="Cambria Math"/>
                      </a:rPr>
                      <m:t>𝛿</m:t>
                    </m:r>
                    <m:r>
                      <a:rPr lang="en-US" sz="1800" i="1">
                        <a:latin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be-BY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/>
                      </a:rPr>
                      <m:t>𝛿</m:t>
                    </m:r>
                    <m:r>
                      <a:rPr lang="ru-RU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num>
                      <m:den>
                        <m:r>
                          <a:rPr lang="ru-RU" sz="1800" i="1">
                            <a:latin typeface="Cambria Math"/>
                          </a:rPr>
                          <m:t>2</m:t>
                        </m:r>
                        <m:r>
                          <a:rPr lang="ru-RU" sz="1800" i="1">
                            <a:latin typeface="Cambria Math"/>
                          </a:rPr>
                          <m:t>𝐿</m:t>
                        </m:r>
                      </m:den>
                    </m:f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be-BY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резонансная частота.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Свободный ток будет равен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св</m:t>
                        </m:r>
                      </m:sub>
                    </m:sSub>
                    <m:r>
                      <a:rPr lang="ru-RU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ru-RU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be-BY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в цепи определяется суммой установившегося и свободного токов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𝑖</m:t>
                    </m:r>
                    <m:r>
                      <a:rPr lang="ru-RU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у</m:t>
                        </m:r>
                      </m:sub>
                    </m:sSub>
                    <m:r>
                      <a:rPr lang="ru-RU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ru-RU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18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be-BY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be-BY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be-BY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Установившийся ток находится в соответствии с заданной </a:t>
                </a: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э.д.с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e(t)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 касается свободного тока, то его характер зависит от знака подкоренного выражения.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43420"/>
                <a:ext cx="8409029" cy="5496272"/>
              </a:xfrm>
              <a:blipFill rotWithShape="0">
                <a:blip r:embed="rId2"/>
                <a:stretch>
                  <a:fillRect l="-580" t="-665" b="-11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3C52511B-7D53-41AC-B34B-DF76D433F65B}"/>
              </a:ext>
            </a:extLst>
          </p:cNvPr>
          <p:cNvGrpSpPr/>
          <p:nvPr/>
        </p:nvGrpSpPr>
        <p:grpSpPr>
          <a:xfrm>
            <a:off x="4965383" y="2492896"/>
            <a:ext cx="3731761" cy="1228106"/>
            <a:chOff x="-3357471" y="-1467544"/>
            <a:chExt cx="3731761" cy="1228106"/>
          </a:xfrm>
        </p:grpSpPr>
        <p:grpSp>
          <p:nvGrpSpPr>
            <p:cNvPr id="79" name="Группа 78">
              <a:extLst>
                <a:ext uri="{FF2B5EF4-FFF2-40B4-BE49-F238E27FC236}">
                  <a16:creationId xmlns:a16="http://schemas.microsoft.com/office/drawing/2014/main" id="{B8C89192-3102-4765-B522-1A7825F8D58D}"/>
                </a:ext>
              </a:extLst>
            </p:cNvPr>
            <p:cNvGrpSpPr/>
            <p:nvPr/>
          </p:nvGrpSpPr>
          <p:grpSpPr>
            <a:xfrm rot="10800000">
              <a:off x="-3357471" y="-1103325"/>
              <a:ext cx="1298026" cy="398705"/>
              <a:chOff x="4932290" y="5307362"/>
              <a:chExt cx="1560552" cy="479343"/>
            </a:xfrm>
          </p:grpSpPr>
          <p:grpSp>
            <p:nvGrpSpPr>
              <p:cNvPr id="107" name="Группа 106">
                <a:extLst>
                  <a:ext uri="{FF2B5EF4-FFF2-40B4-BE49-F238E27FC236}">
                    <a16:creationId xmlns:a16="http://schemas.microsoft.com/office/drawing/2014/main" id="{73707165-9E06-4CB0-9507-82D411EF4788}"/>
                  </a:ext>
                </a:extLst>
              </p:cNvPr>
              <p:cNvGrpSpPr/>
              <p:nvPr/>
            </p:nvGrpSpPr>
            <p:grpSpPr>
              <a:xfrm rot="16200000">
                <a:off x="5471460" y="5304837"/>
                <a:ext cx="479343" cy="484393"/>
                <a:chOff x="5471460" y="5304837"/>
                <a:chExt cx="479343" cy="484393"/>
              </a:xfrm>
            </p:grpSpPr>
            <p:sp>
              <p:nvSpPr>
                <p:cNvPr id="110" name="Овал 109">
                  <a:extLst>
                    <a:ext uri="{FF2B5EF4-FFF2-40B4-BE49-F238E27FC236}">
                      <a16:creationId xmlns:a16="http://schemas.microsoft.com/office/drawing/2014/main" id="{45C327CA-A8C1-4CED-87C5-7ACE30A12561}"/>
                    </a:ext>
                  </a:extLst>
                </p:cNvPr>
                <p:cNvSpPr/>
                <p:nvPr/>
              </p:nvSpPr>
              <p:spPr>
                <a:xfrm rot="5400000">
                  <a:off x="5471460" y="5304837"/>
                  <a:ext cx="479343" cy="479343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111" name="Прямая со стрелкой 110">
                  <a:extLst>
                    <a:ext uri="{FF2B5EF4-FFF2-40B4-BE49-F238E27FC236}">
                      <a16:creationId xmlns:a16="http://schemas.microsoft.com/office/drawing/2014/main" id="{C78E4396-983E-4D2A-88D8-EA27C509C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716782" y="5311537"/>
                  <a:ext cx="0" cy="477693"/>
                </a:xfrm>
                <a:prstGeom prst="straightConnector1">
                  <a:avLst/>
                </a:prstGeom>
                <a:ln w="1905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8" name="Прямая соединительная линия 107">
                <a:extLst>
                  <a:ext uri="{FF2B5EF4-FFF2-40B4-BE49-F238E27FC236}">
                    <a16:creationId xmlns:a16="http://schemas.microsoft.com/office/drawing/2014/main" id="{A13576F9-7C04-4A7F-A9B8-54D28616C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2290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>
                <a:extLst>
                  <a:ext uri="{FF2B5EF4-FFF2-40B4-BE49-F238E27FC236}">
                    <a16:creationId xmlns:a16="http://schemas.microsoft.com/office/drawing/2014/main" id="{88639610-459A-4433-B596-297DDFD1B1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197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D4694354-B9AC-469F-BD27-DED15B25EC9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258879" y="-1406321"/>
              <a:ext cx="0" cy="1014098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FE38F9C7-B4EC-4588-AB3C-6B4CF4CE13A9}"/>
                </a:ext>
              </a:extLst>
            </p:cNvPr>
            <p:cNvSpPr/>
            <p:nvPr/>
          </p:nvSpPr>
          <p:spPr>
            <a:xfrm rot="16200000">
              <a:off x="-1316502" y="-1129761"/>
              <a:ext cx="115245" cy="46097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D8431F97-E4F9-4849-BF4E-F85A72506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59445" y="-1103325"/>
              <a:ext cx="221379" cy="201799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54C6B8B6-966E-47AC-BB0B-9B26AA75E2A5}"/>
                </a:ext>
              </a:extLst>
            </p:cNvPr>
            <p:cNvGrpSpPr/>
            <p:nvPr/>
          </p:nvGrpSpPr>
          <p:grpSpPr>
            <a:xfrm>
              <a:off x="-959670" y="-1005896"/>
              <a:ext cx="968801" cy="202187"/>
              <a:chOff x="1579039" y="4779284"/>
              <a:chExt cx="1164741" cy="243079"/>
            </a:xfrm>
          </p:grpSpPr>
          <p:cxnSp>
            <p:nvCxnSpPr>
              <p:cNvPr id="101" name="Прямая соединительная линия 100">
                <a:extLst>
                  <a:ext uri="{FF2B5EF4-FFF2-40B4-BE49-F238E27FC236}">
                    <a16:creationId xmlns:a16="http://schemas.microsoft.com/office/drawing/2014/main" id="{78837CDC-9414-49B0-A3B1-4BF853DC9BD9}"/>
                  </a:ext>
                </a:extLst>
              </p:cNvPr>
              <p:cNvCxnSpPr>
                <a:cxnSpLocks/>
                <a:stCxn id="106" idx="2"/>
              </p:cNvCxnSpPr>
              <p:nvPr/>
            </p:nvCxnSpPr>
            <p:spPr>
              <a:xfrm>
                <a:off x="2435844" y="4900824"/>
                <a:ext cx="3079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" name="Группа 101">
                <a:extLst>
                  <a:ext uri="{FF2B5EF4-FFF2-40B4-BE49-F238E27FC236}">
                    <a16:creationId xmlns:a16="http://schemas.microsoft.com/office/drawing/2014/main" id="{33A81B7E-52CB-434B-9F59-56F2F2C016DD}"/>
                  </a:ext>
                </a:extLst>
              </p:cNvPr>
              <p:cNvGrpSpPr/>
              <p:nvPr/>
            </p:nvGrpSpPr>
            <p:grpSpPr>
              <a:xfrm>
                <a:off x="1888917" y="4779284"/>
                <a:ext cx="546927" cy="243079"/>
                <a:chOff x="2544719" y="1830596"/>
                <a:chExt cx="648072" cy="288032"/>
              </a:xfrm>
            </p:grpSpPr>
            <p:sp>
              <p:nvSpPr>
                <p:cNvPr id="104" name="Дуга 103">
                  <a:extLst>
                    <a:ext uri="{FF2B5EF4-FFF2-40B4-BE49-F238E27FC236}">
                      <a16:creationId xmlns:a16="http://schemas.microsoft.com/office/drawing/2014/main" id="{A4CC5C93-A686-46EB-967F-6B446B697183}"/>
                    </a:ext>
                  </a:extLst>
                </p:cNvPr>
                <p:cNvSpPr/>
                <p:nvPr/>
              </p:nvSpPr>
              <p:spPr>
                <a:xfrm>
                  <a:off x="2544719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  <p:sp>
              <p:nvSpPr>
                <p:cNvPr id="105" name="Дуга 104">
                  <a:extLst>
                    <a:ext uri="{FF2B5EF4-FFF2-40B4-BE49-F238E27FC236}">
                      <a16:creationId xmlns:a16="http://schemas.microsoft.com/office/drawing/2014/main" id="{4EC04C9B-3061-4EFC-83B3-E340D2AC1972}"/>
                    </a:ext>
                  </a:extLst>
                </p:cNvPr>
                <p:cNvSpPr/>
                <p:nvPr/>
              </p:nvSpPr>
              <p:spPr>
                <a:xfrm>
                  <a:off x="2760743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  <p:sp>
              <p:nvSpPr>
                <p:cNvPr id="106" name="Дуга 105">
                  <a:extLst>
                    <a:ext uri="{FF2B5EF4-FFF2-40B4-BE49-F238E27FC236}">
                      <a16:creationId xmlns:a16="http://schemas.microsoft.com/office/drawing/2014/main" id="{827427B1-FD7B-4BDF-8F90-F9CD4B1D9529}"/>
                    </a:ext>
                  </a:extLst>
                </p:cNvPr>
                <p:cNvSpPr/>
                <p:nvPr/>
              </p:nvSpPr>
              <p:spPr>
                <a:xfrm>
                  <a:off x="2976767" y="1830596"/>
                  <a:ext cx="216024" cy="288032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  <a:ln w="19050">
                  <a:solidFill>
                    <a:schemeClr val="tx1"/>
                  </a:solidFill>
                </a:ln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103" name="Прямая соединительная линия 102">
                <a:extLst>
                  <a:ext uri="{FF2B5EF4-FFF2-40B4-BE49-F238E27FC236}">
                    <a16:creationId xmlns:a16="http://schemas.microsoft.com/office/drawing/2014/main" id="{B5C7586E-D3F1-4402-AEAF-3193ACFEE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9039" y="4907442"/>
                <a:ext cx="3079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C903A867-C8B9-4D15-BD81-B9BCCB7F0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350885" y="-899297"/>
              <a:ext cx="0" cy="659859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3166F596-B1F2-4DEF-AD09-A14FBB5A1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350885" y="-239438"/>
              <a:ext cx="3725175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CD5A9ABA-6541-481C-BDD7-F47B37F05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90" y="-904805"/>
              <a:ext cx="0" cy="659859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0F53C1-144A-4473-8009-CF3B1DB7E63A}"/>
                    </a:ext>
                  </a:extLst>
                </p:cNvPr>
                <p:cNvSpPr txBox="1"/>
                <p:nvPr/>
              </p:nvSpPr>
              <p:spPr>
                <a:xfrm>
                  <a:off x="-2889387" y="-1388749"/>
                  <a:ext cx="383574" cy="230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0F53C1-144A-4473-8009-CF3B1DB7E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89387" y="-1388749"/>
                  <a:ext cx="383574" cy="230400"/>
                </a:xfrm>
                <a:prstGeom prst="rect">
                  <a:avLst/>
                </a:prstGeom>
                <a:blipFill>
                  <a:blip r:embed="rId3"/>
                  <a:stretch>
                    <a:fillRect l="-15873" r="-34921" b="-6315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A5A2A438-86C5-4CD0-8666-1C6E74DB3864}"/>
                </a:ext>
              </a:extLst>
            </p:cNvPr>
            <p:cNvCxnSpPr>
              <a:cxnSpLocks/>
            </p:cNvCxnSpPr>
            <p:nvPr/>
          </p:nvCxnSpPr>
          <p:spPr>
            <a:xfrm>
              <a:off x="-2041919" y="-1176328"/>
              <a:ext cx="148518" cy="1310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00713E0-06DA-47EF-A0B6-9DEF8D4307FB}"/>
                    </a:ext>
                  </a:extLst>
                </p:cNvPr>
                <p:cNvSpPr txBox="1"/>
                <p:nvPr/>
              </p:nvSpPr>
              <p:spPr>
                <a:xfrm>
                  <a:off x="-2317909" y="-1467544"/>
                  <a:ext cx="551981" cy="2182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00713E0-06DA-47EF-A0B6-9DEF8D430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17909" y="-1467544"/>
                  <a:ext cx="551981" cy="218213"/>
                </a:xfrm>
                <a:prstGeom prst="rect">
                  <a:avLst/>
                </a:prstGeom>
                <a:blipFill>
                  <a:blip r:embed="rId4"/>
                  <a:stretch>
                    <a:fillRect l="-10989" r="-12088" b="-36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79E52C3-8354-42FE-AFD7-8D529A87A106}"/>
                    </a:ext>
                  </a:extLst>
                </p:cNvPr>
                <p:cNvSpPr txBox="1"/>
                <p:nvPr/>
              </p:nvSpPr>
              <p:spPr>
                <a:xfrm>
                  <a:off x="-1339434" y="-1215223"/>
                  <a:ext cx="138880" cy="230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79E52C3-8354-42FE-AFD7-8D529A87A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39434" y="-1215223"/>
                  <a:ext cx="138880" cy="230400"/>
                </a:xfrm>
                <a:prstGeom prst="rect">
                  <a:avLst/>
                </a:prstGeom>
                <a:blipFill>
                  <a:blip r:embed="rId5"/>
                  <a:stretch>
                    <a:fillRect l="-36364" r="-36364" b="-2105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Равнобедренный треугольник 90">
              <a:extLst>
                <a:ext uri="{FF2B5EF4-FFF2-40B4-BE49-F238E27FC236}">
                  <a16:creationId xmlns:a16="http://schemas.microsoft.com/office/drawing/2014/main" id="{C7CB18A2-C7FF-4F27-9EA6-0B50A72FFB02}"/>
                </a:ext>
              </a:extLst>
            </p:cNvPr>
            <p:cNvSpPr/>
            <p:nvPr/>
          </p:nvSpPr>
          <p:spPr>
            <a:xfrm rot="5400000">
              <a:off x="-1008803" y="-738345"/>
              <a:ext cx="119789" cy="103266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315813A-2BB8-4D62-BA4B-D1A1AC34D2C0}"/>
                    </a:ext>
                  </a:extLst>
                </p:cNvPr>
                <p:cNvSpPr txBox="1"/>
                <p:nvPr/>
              </p:nvSpPr>
              <p:spPr>
                <a:xfrm>
                  <a:off x="-1456302" y="-702429"/>
                  <a:ext cx="352107" cy="230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315813A-2BB8-4D62-BA4B-D1A1AC34D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56302" y="-702429"/>
                  <a:ext cx="352107" cy="230400"/>
                </a:xfrm>
                <a:prstGeom prst="rect">
                  <a:avLst/>
                </a:prstGeom>
                <a:blipFill>
                  <a:blip r:embed="rId6"/>
                  <a:stretch>
                    <a:fillRect l="-24138" r="-36207" b="-6315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1ABA5192-D053-49F1-B531-9477C0357783}"/>
                </a:ext>
              </a:extLst>
            </p:cNvPr>
            <p:cNvCxnSpPr>
              <a:cxnSpLocks/>
            </p:cNvCxnSpPr>
            <p:nvPr/>
          </p:nvCxnSpPr>
          <p:spPr>
            <a:xfrm>
              <a:off x="-1557271" y="-685903"/>
              <a:ext cx="5469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D6C3F1D-18A6-401A-8F15-147B46C72191}"/>
                    </a:ext>
                  </a:extLst>
                </p:cNvPr>
                <p:cNvSpPr txBox="1"/>
                <p:nvPr/>
              </p:nvSpPr>
              <p:spPr>
                <a:xfrm>
                  <a:off x="-561820" y="-1289523"/>
                  <a:ext cx="207353" cy="2623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D6C3F1D-18A6-401A-8F15-147B46C72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1820" y="-1289523"/>
                  <a:ext cx="207353" cy="262347"/>
                </a:xfrm>
                <a:prstGeom prst="rect">
                  <a:avLst/>
                </a:prstGeom>
                <a:blipFill>
                  <a:blip r:embed="rId7"/>
                  <a:stretch>
                    <a:fillRect l="-17647" r="-20588" b="-1627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B4CCB331-DD52-4043-A5C3-7E1C7B9D7FF7}"/>
                </a:ext>
              </a:extLst>
            </p:cNvPr>
            <p:cNvGrpSpPr/>
            <p:nvPr/>
          </p:nvGrpSpPr>
          <p:grpSpPr>
            <a:xfrm>
              <a:off x="-230503" y="-1098486"/>
              <a:ext cx="604793" cy="387366"/>
              <a:chOff x="9333270" y="1878514"/>
              <a:chExt cx="604793" cy="387366"/>
            </a:xfrm>
          </p:grpSpPr>
          <p:grpSp>
            <p:nvGrpSpPr>
              <p:cNvPr id="96" name="Группа 95">
                <a:extLst>
                  <a:ext uri="{FF2B5EF4-FFF2-40B4-BE49-F238E27FC236}">
                    <a16:creationId xmlns:a16="http://schemas.microsoft.com/office/drawing/2014/main" id="{B1335FB3-0C90-4E5A-AA21-E79D9F8C3386}"/>
                  </a:ext>
                </a:extLst>
              </p:cNvPr>
              <p:cNvGrpSpPr/>
              <p:nvPr/>
            </p:nvGrpSpPr>
            <p:grpSpPr>
              <a:xfrm rot="5400000">
                <a:off x="9346870" y="1864914"/>
                <a:ext cx="387366" cy="414566"/>
                <a:chOff x="9346870" y="1864914"/>
                <a:chExt cx="387366" cy="414566"/>
              </a:xfrm>
            </p:grpSpPr>
            <p:cxnSp>
              <p:nvCxnSpPr>
                <p:cNvPr id="98" name="Прямая соединительная линия 97">
                  <a:extLst>
                    <a:ext uri="{FF2B5EF4-FFF2-40B4-BE49-F238E27FC236}">
                      <a16:creationId xmlns:a16="http://schemas.microsoft.com/office/drawing/2014/main" id="{AEA30160-267D-4776-B65F-1D1341EB8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346870" y="1977085"/>
                  <a:ext cx="387366" cy="0"/>
                </a:xfrm>
                <a:prstGeom prst="line">
                  <a:avLst/>
                </a:prstGeom>
                <a:ln w="1905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единительная линия 98">
                  <a:extLst>
                    <a:ext uri="{FF2B5EF4-FFF2-40B4-BE49-F238E27FC236}">
                      <a16:creationId xmlns:a16="http://schemas.microsoft.com/office/drawing/2014/main" id="{A7E13E76-B872-4B73-8B79-E96B3D48B7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346870" y="1864914"/>
                  <a:ext cx="387366" cy="0"/>
                </a:xfrm>
                <a:prstGeom prst="line">
                  <a:avLst/>
                </a:prstGeom>
                <a:ln w="1905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единительная линия 99">
                  <a:extLst>
                    <a:ext uri="{FF2B5EF4-FFF2-40B4-BE49-F238E27FC236}">
                      <a16:creationId xmlns:a16="http://schemas.microsoft.com/office/drawing/2014/main" id="{54EC0A3E-5534-4735-87AD-28752D0C0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40552" y="1977085"/>
                  <a:ext cx="0" cy="302395"/>
                </a:xfrm>
                <a:prstGeom prst="line">
                  <a:avLst/>
                </a:prstGeom>
                <a:ln w="19050"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Прямая соединительная линия 96">
                <a:extLst>
                  <a:ext uri="{FF2B5EF4-FFF2-40B4-BE49-F238E27FC236}">
                    <a16:creationId xmlns:a16="http://schemas.microsoft.com/office/drawing/2014/main" id="{2F6160C8-4ABD-4C09-93D6-520AF2A712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5386" y="2072197"/>
                <a:ext cx="18267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38CEDDE3-76F8-4206-9BEE-027676EB10AD}"/>
                  </a:ext>
                </a:extLst>
              </p:cNvPr>
              <p:cNvSpPr txBox="1"/>
              <p:nvPr/>
            </p:nvSpPr>
            <p:spPr>
              <a:xfrm>
                <a:off x="8331985" y="3220771"/>
                <a:ext cx="3282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38CEDDE3-76F8-4206-9BEE-027676EB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85" y="3220771"/>
                <a:ext cx="328231" cy="276999"/>
              </a:xfrm>
              <a:prstGeom prst="rect">
                <a:avLst/>
              </a:prstGeom>
              <a:blipFill>
                <a:blip r:embed="rId8"/>
                <a:stretch>
                  <a:fillRect l="-16667" r="-1852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248588F5-315D-4FBE-B4E8-3D958EC8D6B7}"/>
                  </a:ext>
                </a:extLst>
              </p:cNvPr>
              <p:cNvSpPr txBox="1"/>
              <p:nvPr/>
            </p:nvSpPr>
            <p:spPr>
              <a:xfrm>
                <a:off x="8167384" y="302072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248588F5-315D-4FBE-B4E8-3D958EC8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384" y="3020724"/>
                <a:ext cx="237244" cy="276999"/>
              </a:xfrm>
              <a:prstGeom prst="rect">
                <a:avLst/>
              </a:prstGeom>
              <a:blipFill>
                <a:blip r:embed="rId9"/>
                <a:stretch>
                  <a:fillRect l="-20513" r="-15385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21AAB398-56CA-416B-87C4-F32FB34A2476}"/>
                  </a:ext>
                </a:extLst>
              </p:cNvPr>
              <p:cNvSpPr txBox="1"/>
              <p:nvPr/>
            </p:nvSpPr>
            <p:spPr>
              <a:xfrm>
                <a:off x="8515032" y="3020724"/>
                <a:ext cx="1874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21AAB398-56CA-416B-87C4-F32FB34A2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032" y="3020724"/>
                <a:ext cx="187432" cy="276999"/>
              </a:xfrm>
              <a:prstGeom prst="rect">
                <a:avLst/>
              </a:prstGeom>
              <a:blipFill>
                <a:blip r:embed="rId10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A4724A04-CAC2-49B9-8A34-C1C56C7D0CEF}"/>
                  </a:ext>
                </a:extLst>
              </p:cNvPr>
              <p:cNvSpPr txBox="1"/>
              <p:nvPr/>
            </p:nvSpPr>
            <p:spPr>
              <a:xfrm>
                <a:off x="8358735" y="2565813"/>
                <a:ext cx="212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A4724A04-CAC2-49B9-8A34-C1C56C7D0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35" y="2565813"/>
                <a:ext cx="212109" cy="276999"/>
              </a:xfrm>
              <a:prstGeom prst="rect">
                <a:avLst/>
              </a:prstGeom>
              <a:blipFill>
                <a:blip r:embed="rId11"/>
                <a:stretch>
                  <a:fillRect l="-22857" r="-20000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1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7290" y="369332"/>
            <a:ext cx="5302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ru-RU" sz="2000" dirty="0">
                <a:cs typeface="Times New Roman" panose="02020603050405020304" pitchFamily="18" charset="0"/>
              </a:rPr>
              <a:t>Включение в цепь </a:t>
            </a:r>
            <a:r>
              <a:rPr lang="en-US" sz="2000" dirty="0">
                <a:cs typeface="Times New Roman" panose="02020603050405020304" pitchFamily="18" charset="0"/>
              </a:rPr>
              <a:t>r , L </a:t>
            </a:r>
            <a:r>
              <a:rPr lang="ru-RU" sz="2000" dirty="0">
                <a:cs typeface="Times New Roman" panose="02020603050405020304" pitchFamily="18" charset="0"/>
              </a:rPr>
              <a:t>постоянной </a:t>
            </a:r>
            <a:r>
              <a:rPr lang="ru-RU" sz="2000" dirty="0" err="1">
                <a:cs typeface="Times New Roman" panose="02020603050405020304" pitchFamily="18" charset="0"/>
              </a:rPr>
              <a:t>э.д.с</a:t>
            </a:r>
            <a:r>
              <a:rPr lang="ru-RU" sz="2000" dirty="0"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70705" y="1285579"/>
                <a:ext cx="273630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>
                          <a:solidFill>
                            <a:srgbClr val="292934"/>
                          </a:solidFill>
                        </a:rPr>
                        <m:t>н.н.у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92934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05" y="1285579"/>
                <a:ext cx="273630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2700" y="1986227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</a:t>
            </a:r>
            <a:endParaRPr lang="ru-RU" sz="24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942159" y="2502094"/>
            <a:ext cx="177050" cy="26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4514170" y="1238142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F30EB8-DC9A-4E3E-A6C9-C0616B5FEB50}"/>
              </a:ext>
            </a:extLst>
          </p:cNvPr>
          <p:cNvSpPr txBox="1"/>
          <p:nvPr/>
        </p:nvSpPr>
        <p:spPr>
          <a:xfrm>
            <a:off x="0" y="4249158"/>
            <a:ext cx="46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ru-RU" sz="2400" dirty="0"/>
              <a:t>)</a:t>
            </a:r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02D9B7E0-E332-4886-BB85-BEE372D54320}"/>
              </a:ext>
            </a:extLst>
          </p:cNvPr>
          <p:cNvGrpSpPr/>
          <p:nvPr/>
        </p:nvGrpSpPr>
        <p:grpSpPr>
          <a:xfrm>
            <a:off x="572685" y="4678603"/>
            <a:ext cx="1668069" cy="1404125"/>
            <a:chOff x="1426440" y="4898476"/>
            <a:chExt cx="1935158" cy="1551354"/>
          </a:xfrm>
        </p:grpSpPr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FFBF8415-8D2B-4E65-B9DF-F6E68D1C9CB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15805" y="4590025"/>
              <a:ext cx="1" cy="1378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630BB6F4-75B7-45C4-ABC7-1691F43BE2C5}"/>
                </a:ext>
              </a:extLst>
            </p:cNvPr>
            <p:cNvSpPr/>
            <p:nvPr/>
          </p:nvSpPr>
          <p:spPr>
            <a:xfrm rot="5400000">
              <a:off x="2126294" y="5002285"/>
              <a:ext cx="138553" cy="554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D1ED9B4C-A2A0-48AF-B73D-A8C681F37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170" y="5283698"/>
              <a:ext cx="1" cy="1166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5442474C-7CE7-42EA-A9D6-5098950AEB2F}"/>
                </a:ext>
              </a:extLst>
            </p:cNvPr>
            <p:cNvSpPr/>
            <p:nvPr/>
          </p:nvSpPr>
          <p:spPr>
            <a:xfrm>
              <a:off x="2735893" y="5616193"/>
              <a:ext cx="138553" cy="554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427B87D6-E2FD-4E5C-98F7-7E6CFF703A3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15805" y="5751108"/>
              <a:ext cx="1" cy="1378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615DE1B6-767E-4211-B441-66D5AAB19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440" y="5274340"/>
              <a:ext cx="1" cy="1166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8B4D574-8536-4889-9C15-2B938BB57129}"/>
                    </a:ext>
                  </a:extLst>
                </p:cNvPr>
                <p:cNvSpPr txBox="1"/>
                <p:nvPr/>
              </p:nvSpPr>
              <p:spPr>
                <a:xfrm>
                  <a:off x="2115805" y="4898476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8B4D574-8536-4889-9C15-2B938BB57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805" y="4898476"/>
                  <a:ext cx="166969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9167" r="-29167" b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B58C2F2-A06F-4D6E-A4A2-5D1949A4DCE1}"/>
                    </a:ext>
                  </a:extLst>
                </p:cNvPr>
                <p:cNvSpPr txBox="1"/>
                <p:nvPr/>
              </p:nvSpPr>
              <p:spPr>
                <a:xfrm>
                  <a:off x="3052283" y="5718906"/>
                  <a:ext cx="3093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B58C2F2-A06F-4D6E-A4A2-5D1949A4D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2283" y="5718906"/>
                  <a:ext cx="30931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2609" r="-32609" b="-512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74019" y="4345658"/>
                <a:ext cx="11499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9" y="4345658"/>
                <a:ext cx="114997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92886" y="6296266"/>
                <a:ext cx="8992930" cy="50783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dirty="0" smtClean="0">
                    <a:solidFill>
                      <a:srgbClr val="292934"/>
                    </a:solidFill>
                  </a:rPr>
                  <a:t>В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 этом случае решение для свобо</m:t>
                    </m:r>
                    <m:r>
                      <a:rPr lang="ru-RU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дной составляющей будет иметь вид: 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𝑝𝑡</m:t>
                        </m:r>
                      </m:sup>
                    </m:sSup>
                  </m:oMath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6" y="6296266"/>
                <a:ext cx="8992930" cy="50783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6F5DAD9-1F55-4016-AD35-D0B8C0A72BFD}"/>
              </a:ext>
            </a:extLst>
          </p:cNvPr>
          <p:cNvGrpSpPr/>
          <p:nvPr/>
        </p:nvGrpSpPr>
        <p:grpSpPr>
          <a:xfrm>
            <a:off x="187771" y="2396199"/>
            <a:ext cx="2403801" cy="1831020"/>
            <a:chOff x="402034" y="1957737"/>
            <a:chExt cx="2403801" cy="1831020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F505390B-A88E-469B-8C9B-32F8C75345BD}"/>
                </a:ext>
              </a:extLst>
            </p:cNvPr>
            <p:cNvGrpSpPr/>
            <p:nvPr/>
          </p:nvGrpSpPr>
          <p:grpSpPr>
            <a:xfrm>
              <a:off x="402034" y="1957737"/>
              <a:ext cx="2403801" cy="1831020"/>
              <a:chOff x="165145" y="2608205"/>
              <a:chExt cx="2099164" cy="1933281"/>
            </a:xfrm>
          </p:grpSpPr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54FA34D6-DF2E-4B52-8E63-C6121DC1DC18}"/>
                  </a:ext>
                </a:extLst>
              </p:cNvPr>
              <p:cNvGrpSpPr/>
              <p:nvPr/>
            </p:nvGrpSpPr>
            <p:grpSpPr>
              <a:xfrm>
                <a:off x="165145" y="2608205"/>
                <a:ext cx="1737367" cy="1933281"/>
                <a:chOff x="1247285" y="3692245"/>
                <a:chExt cx="1737367" cy="1933281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604AE878-C554-4C4B-8DAD-73BB625F80F3}"/>
                    </a:ext>
                  </a:extLst>
                </p:cNvPr>
                <p:cNvSpPr/>
                <p:nvPr/>
              </p:nvSpPr>
              <p:spPr>
                <a:xfrm rot="10800000">
                  <a:off x="2559035" y="4245364"/>
                  <a:ext cx="92785" cy="2998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  <p:cxnSp>
              <p:nvCxnSpPr>
                <p:cNvPr id="29" name="Прямая соединительная линия 28">
                  <a:extLst>
                    <a:ext uri="{FF2B5EF4-FFF2-40B4-BE49-F238E27FC236}">
                      <a16:creationId xmlns:a16="http://schemas.microsoft.com/office/drawing/2014/main" id="{DA71F536-F497-4A04-96EE-C43966ADB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4299" y="4073936"/>
                  <a:ext cx="3079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Прямая соединительная линия 29">
                  <a:extLst>
                    <a:ext uri="{FF2B5EF4-FFF2-40B4-BE49-F238E27FC236}">
                      <a16:creationId xmlns:a16="http://schemas.microsoft.com/office/drawing/2014/main" id="{43381EA3-CA73-4B23-A888-46B628108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5060" y="4073936"/>
                  <a:ext cx="3079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Прямая соединительная линия 30">
                  <a:extLst>
                    <a:ext uri="{FF2B5EF4-FFF2-40B4-BE49-F238E27FC236}">
                      <a16:creationId xmlns:a16="http://schemas.microsoft.com/office/drawing/2014/main" id="{3CEDBCE1-F735-4E6B-8F2B-EBA19AB62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2996" y="4073936"/>
                  <a:ext cx="37855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Группа 31">
                  <a:extLst>
                    <a:ext uri="{FF2B5EF4-FFF2-40B4-BE49-F238E27FC236}">
                      <a16:creationId xmlns:a16="http://schemas.microsoft.com/office/drawing/2014/main" id="{F1997060-8EEE-46A1-860B-77F687AD97A0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887450" y="4845250"/>
                  <a:ext cx="1560552" cy="0"/>
                  <a:chOff x="4932290" y="5541382"/>
                  <a:chExt cx="1560552" cy="0"/>
                </a:xfrm>
              </p:grpSpPr>
              <p:cxnSp>
                <p:nvCxnSpPr>
                  <p:cNvPr id="48" name="Прямая соединительная линия 47">
                    <a:extLst>
                      <a:ext uri="{FF2B5EF4-FFF2-40B4-BE49-F238E27FC236}">
                        <a16:creationId xmlns:a16="http://schemas.microsoft.com/office/drawing/2014/main" id="{5B99F22F-61A9-4913-9940-33CE4409F9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32290" y="5541382"/>
                    <a:ext cx="53664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Прямая соединительная линия 48">
                    <a:extLst>
                      <a:ext uri="{FF2B5EF4-FFF2-40B4-BE49-F238E27FC236}">
                        <a16:creationId xmlns:a16="http://schemas.microsoft.com/office/drawing/2014/main" id="{0C0FBAF0-8889-4EB2-923B-51F4CF5222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56197" y="5541382"/>
                    <a:ext cx="53664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Прямая соединительная линия 32">
                  <a:extLst>
                    <a:ext uri="{FF2B5EF4-FFF2-40B4-BE49-F238E27FC236}">
                      <a16:creationId xmlns:a16="http://schemas.microsoft.com/office/drawing/2014/main" id="{57F7B9C1-05A9-4208-909F-63BD0A273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65060" y="5608645"/>
                  <a:ext cx="947173" cy="99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Прямая соединительная линия 33">
                  <a:extLst>
                    <a:ext uri="{FF2B5EF4-FFF2-40B4-BE49-F238E27FC236}">
                      <a16:creationId xmlns:a16="http://schemas.microsoft.com/office/drawing/2014/main" id="{2F057AFD-0CC0-47B5-9144-9D518E3FB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5428" y="4073936"/>
                  <a:ext cx="0" cy="17555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>
                  <a:extLst>
                    <a:ext uri="{FF2B5EF4-FFF2-40B4-BE49-F238E27FC236}">
                      <a16:creationId xmlns:a16="http://schemas.microsoft.com/office/drawing/2014/main" id="{7CABB3D2-CE06-433F-92E1-241891357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5428" y="4546990"/>
                  <a:ext cx="0" cy="17555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Группа 35">
                  <a:extLst>
                    <a:ext uri="{FF2B5EF4-FFF2-40B4-BE49-F238E27FC236}">
                      <a16:creationId xmlns:a16="http://schemas.microsoft.com/office/drawing/2014/main" id="{9A178E80-A5E9-4029-BCB9-1F9E5F220777}"/>
                    </a:ext>
                  </a:extLst>
                </p:cNvPr>
                <p:cNvGrpSpPr/>
                <p:nvPr/>
              </p:nvGrpSpPr>
              <p:grpSpPr>
                <a:xfrm rot="5400000">
                  <a:off x="2080501" y="4955375"/>
                  <a:ext cx="1063464" cy="243083"/>
                  <a:chOff x="1579039" y="4779286"/>
                  <a:chExt cx="1164741" cy="243083"/>
                </a:xfrm>
              </p:grpSpPr>
              <p:cxnSp>
                <p:nvCxnSpPr>
                  <p:cNvPr id="41" name="Прямая соединительная линия 40">
                    <a:extLst>
                      <a:ext uri="{FF2B5EF4-FFF2-40B4-BE49-F238E27FC236}">
                        <a16:creationId xmlns:a16="http://schemas.microsoft.com/office/drawing/2014/main" id="{201218AD-FC41-427F-818C-E07B8DD46975}"/>
                      </a:ext>
                    </a:extLst>
                  </p:cNvPr>
                  <p:cNvCxnSpPr>
                    <a:cxnSpLocks/>
                    <a:stCxn id="46" idx="2"/>
                  </p:cNvCxnSpPr>
                  <p:nvPr/>
                </p:nvCxnSpPr>
                <p:spPr>
                  <a:xfrm>
                    <a:off x="2435844" y="4900824"/>
                    <a:ext cx="307936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2" name="Группа 41">
                    <a:extLst>
                      <a:ext uri="{FF2B5EF4-FFF2-40B4-BE49-F238E27FC236}">
                        <a16:creationId xmlns:a16="http://schemas.microsoft.com/office/drawing/2014/main" id="{EECB3A6A-EAF1-4655-BF9D-9E01629A6B5A}"/>
                      </a:ext>
                    </a:extLst>
                  </p:cNvPr>
                  <p:cNvGrpSpPr/>
                  <p:nvPr/>
                </p:nvGrpSpPr>
                <p:grpSpPr>
                  <a:xfrm>
                    <a:off x="1888916" y="4779286"/>
                    <a:ext cx="546925" cy="243083"/>
                    <a:chOff x="2544719" y="1830592"/>
                    <a:chExt cx="648070" cy="288036"/>
                  </a:xfrm>
                </p:grpSpPr>
                <p:sp>
                  <p:nvSpPr>
                    <p:cNvPr id="44" name="Дуга 43">
                      <a:extLst>
                        <a:ext uri="{FF2B5EF4-FFF2-40B4-BE49-F238E27FC236}">
                          <a16:creationId xmlns:a16="http://schemas.microsoft.com/office/drawing/2014/main" id="{8910606D-40FA-44F6-839F-16F2967E4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719" y="1830592"/>
                      <a:ext cx="216024" cy="288032"/>
                    </a:xfrm>
                    <a:prstGeom prst="arc">
                      <a:avLst>
                        <a:gd name="adj1" fmla="val 10856151"/>
                        <a:gd name="adj2" fmla="val 0"/>
                      </a:avLst>
                    </a:prstGeom>
                    <a:ln w="25400"/>
                    <a:effectLst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45" name="Дуга 44">
                      <a:extLst>
                        <a:ext uri="{FF2B5EF4-FFF2-40B4-BE49-F238E27FC236}">
                          <a16:creationId xmlns:a16="http://schemas.microsoft.com/office/drawing/2014/main" id="{582B2C0C-BEA7-45CD-8C43-6B5E1C448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0745" y="1830594"/>
                      <a:ext cx="216024" cy="288032"/>
                    </a:xfrm>
                    <a:prstGeom prst="arc">
                      <a:avLst>
                        <a:gd name="adj1" fmla="val 10856151"/>
                        <a:gd name="adj2" fmla="val 0"/>
                      </a:avLst>
                    </a:prstGeom>
                    <a:ln w="25400"/>
                    <a:effectLst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46" name="Дуга 45">
                      <a:extLst>
                        <a:ext uri="{FF2B5EF4-FFF2-40B4-BE49-F238E27FC236}">
                          <a16:creationId xmlns:a16="http://schemas.microsoft.com/office/drawing/2014/main" id="{6FA1956D-0901-49CD-AAC4-2E893F91B4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6765" y="1830596"/>
                      <a:ext cx="216024" cy="288032"/>
                    </a:xfrm>
                    <a:prstGeom prst="arc">
                      <a:avLst>
                        <a:gd name="adj1" fmla="val 10856151"/>
                        <a:gd name="adj2" fmla="val 0"/>
                      </a:avLst>
                    </a:prstGeom>
                    <a:ln w="25400"/>
                    <a:effectLst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ru-RU" dirty="0"/>
                    </a:p>
                  </p:txBody>
                </p:sp>
              </p:grpSp>
              <p:cxnSp>
                <p:nvCxnSpPr>
                  <p:cNvPr id="43" name="Прямая соединительная линия 42">
                    <a:extLst>
                      <a:ext uri="{FF2B5EF4-FFF2-40B4-BE49-F238E27FC236}">
                        <a16:creationId xmlns:a16="http://schemas.microsoft.com/office/drawing/2014/main" id="{09C4F682-CFCF-4C2E-BCD0-0AD0308852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79039" y="4907442"/>
                    <a:ext cx="307936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80A2A076-B186-4A48-83B2-99D7666FF5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7285" y="4596250"/>
                      <a:ext cx="20621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80A2A076-B186-4A48-83B2-99D7666FF5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7285" y="4596250"/>
                      <a:ext cx="206210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7949" r="-12821" b="-139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B22D24E5-7702-45AD-A946-F5305DF0CE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3577" y="4947512"/>
                      <a:ext cx="1810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B22D24E5-7702-45AD-A946-F5305DF0CE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3577" y="4947512"/>
                      <a:ext cx="181075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7647" r="-20588"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0F02D3FE-B057-471A-B414-017D44B40F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321" y="3692245"/>
                      <a:ext cx="579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0F02D3FE-B057-471A-B414-017D44B40F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1321" y="3692245"/>
                      <a:ext cx="579518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17" r="-917"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A6724795-5A15-45B9-9A90-D66772151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3585" y="4220345"/>
                      <a:ext cx="1669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A6724795-5A15-45B9-9A90-D667721511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3585" y="4220345"/>
                      <a:ext cx="166969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500" r="-6250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Группа 23">
                <a:extLst>
                  <a:ext uri="{FF2B5EF4-FFF2-40B4-BE49-F238E27FC236}">
                    <a16:creationId xmlns:a16="http://schemas.microsoft.com/office/drawing/2014/main" id="{E1A57692-D926-4526-874D-577D8385DC72}"/>
                  </a:ext>
                </a:extLst>
              </p:cNvPr>
              <p:cNvGrpSpPr/>
              <p:nvPr/>
            </p:nvGrpSpPr>
            <p:grpSpPr>
              <a:xfrm rot="5400000">
                <a:off x="1647628" y="3482168"/>
                <a:ext cx="412183" cy="144016"/>
                <a:chOff x="753512" y="1614877"/>
                <a:chExt cx="412183" cy="144016"/>
              </a:xfrm>
            </p:grpSpPr>
            <p:cxnSp>
              <p:nvCxnSpPr>
                <p:cNvPr id="26" name="Прямая соединительная линия 25">
                  <a:extLst>
                    <a:ext uri="{FF2B5EF4-FFF2-40B4-BE49-F238E27FC236}">
                      <a16:creationId xmlns:a16="http://schemas.microsoft.com/office/drawing/2014/main" id="{8FCC3862-7CA0-48E5-B476-B390E236C2A7}"/>
                    </a:ext>
                  </a:extLst>
                </p:cNvPr>
                <p:cNvCxnSpPr/>
                <p:nvPr/>
              </p:nvCxnSpPr>
              <p:spPr>
                <a:xfrm>
                  <a:off x="753512" y="168688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7" name="Равнобедренный треугольник 26">
                  <a:extLst>
                    <a:ext uri="{FF2B5EF4-FFF2-40B4-BE49-F238E27FC236}">
                      <a16:creationId xmlns:a16="http://schemas.microsoft.com/office/drawing/2014/main" id="{98D6D73F-0F03-4377-AE56-986791DD726B}"/>
                    </a:ext>
                  </a:extLst>
                </p:cNvPr>
                <p:cNvSpPr/>
                <p:nvPr/>
              </p:nvSpPr>
              <p:spPr>
                <a:xfrm rot="5400000">
                  <a:off x="1031612" y="1624809"/>
                  <a:ext cx="144016" cy="124151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EBE2AF7-2BED-485B-8FC0-24C616566536}"/>
                      </a:ext>
                    </a:extLst>
                  </p:cNvPr>
                  <p:cNvSpPr txBox="1"/>
                  <p:nvPr/>
                </p:nvSpPr>
                <p:spPr>
                  <a:xfrm>
                    <a:off x="1958413" y="3352538"/>
                    <a:ext cx="305896" cy="3156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3EBE2AF7-2BED-485B-8FC0-24C6165665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8413" y="3352538"/>
                    <a:ext cx="305896" cy="31562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15789" r="-5263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5732E88D-DD5A-41BF-A445-15369F5458B0}"/>
                </a:ext>
              </a:extLst>
            </p:cNvPr>
            <p:cNvSpPr/>
            <p:nvPr/>
          </p:nvSpPr>
          <p:spPr>
            <a:xfrm rot="16200000" flipH="1">
              <a:off x="655762" y="2851792"/>
              <a:ext cx="479343" cy="479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4CAAED41-3594-4EE1-B114-1AE657759EE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9783" y="2858492"/>
              <a:ext cx="0" cy="4776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0452986A-1017-445D-B4EF-DCFA8F59AC2B}"/>
              </a:ext>
            </a:extLst>
          </p:cNvPr>
          <p:cNvGrpSpPr/>
          <p:nvPr/>
        </p:nvGrpSpPr>
        <p:grpSpPr>
          <a:xfrm>
            <a:off x="372650" y="671546"/>
            <a:ext cx="4036590" cy="1228106"/>
            <a:chOff x="2554794" y="1825509"/>
            <a:chExt cx="4852992" cy="1476491"/>
          </a:xfrm>
          <a:effectLst>
            <a:glow>
              <a:schemeClr val="accent1">
                <a:alpha val="40000"/>
              </a:schemeClr>
            </a:glow>
          </a:effectLst>
        </p:grpSpPr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7E24794D-3DA5-4831-98E1-D2639FDCDE76}"/>
                </a:ext>
              </a:extLst>
            </p:cNvPr>
            <p:cNvGrpSpPr/>
            <p:nvPr/>
          </p:nvGrpSpPr>
          <p:grpSpPr>
            <a:xfrm rot="10800000">
              <a:off x="2554795" y="2263392"/>
              <a:ext cx="1560552" cy="479343"/>
              <a:chOff x="4932290" y="5307362"/>
              <a:chExt cx="1560552" cy="479343"/>
            </a:xfrm>
          </p:grpSpPr>
          <p:grpSp>
            <p:nvGrpSpPr>
              <p:cNvPr id="93" name="Группа 92">
                <a:extLst>
                  <a:ext uri="{FF2B5EF4-FFF2-40B4-BE49-F238E27FC236}">
                    <a16:creationId xmlns:a16="http://schemas.microsoft.com/office/drawing/2014/main" id="{194C67AF-0CD9-48BB-ABAE-3F3C9F401F60}"/>
                  </a:ext>
                </a:extLst>
              </p:cNvPr>
              <p:cNvGrpSpPr/>
              <p:nvPr/>
            </p:nvGrpSpPr>
            <p:grpSpPr>
              <a:xfrm rot="16200000">
                <a:off x="5471460" y="5304837"/>
                <a:ext cx="479343" cy="484393"/>
                <a:chOff x="5471460" y="5304837"/>
                <a:chExt cx="479343" cy="484393"/>
              </a:xfrm>
            </p:grpSpPr>
            <p:sp>
              <p:nvSpPr>
                <p:cNvPr id="96" name="Овал 95">
                  <a:extLst>
                    <a:ext uri="{FF2B5EF4-FFF2-40B4-BE49-F238E27FC236}">
                      <a16:creationId xmlns:a16="http://schemas.microsoft.com/office/drawing/2014/main" id="{748FCD0D-A5B7-4559-AA2E-BE8CF86D2CD4}"/>
                    </a:ext>
                  </a:extLst>
                </p:cNvPr>
                <p:cNvSpPr/>
                <p:nvPr/>
              </p:nvSpPr>
              <p:spPr>
                <a:xfrm rot="5400000">
                  <a:off x="5471460" y="5304837"/>
                  <a:ext cx="479343" cy="47934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97" name="Прямая со стрелкой 96">
                  <a:extLst>
                    <a:ext uri="{FF2B5EF4-FFF2-40B4-BE49-F238E27FC236}">
                      <a16:creationId xmlns:a16="http://schemas.microsoft.com/office/drawing/2014/main" id="{16076791-229F-4C83-A61C-88A3F6761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716782" y="5311537"/>
                  <a:ext cx="0" cy="47769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Прямая соединительная линия 93">
                <a:extLst>
                  <a:ext uri="{FF2B5EF4-FFF2-40B4-BE49-F238E27FC236}">
                    <a16:creationId xmlns:a16="http://schemas.microsoft.com/office/drawing/2014/main" id="{E888E96E-1892-45C8-9853-FEBC85FBB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2290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>
                <a:extLst>
                  <a:ext uri="{FF2B5EF4-FFF2-40B4-BE49-F238E27FC236}">
                    <a16:creationId xmlns:a16="http://schemas.microsoft.com/office/drawing/2014/main" id="{D1C9C0D9-CAE4-4634-8A0E-9C68C63101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197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>
                <a:extLst>
                  <a:ext uri="{FF2B5EF4-FFF2-40B4-BE49-F238E27FC236}">
                    <a16:creationId xmlns:a16="http://schemas.microsoft.com/office/drawing/2014/main" id="{35AFCDB9-15B7-45B7-B2A4-915AD92DC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0209" y="5541382"/>
                <a:ext cx="536645" cy="0"/>
              </a:xfrm>
              <a:prstGeom prst="line">
                <a:avLst/>
              </a:prstGeom>
              <a:ln w="254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AFFC9EE0-3268-4242-BE87-48A94CE805F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77828" y="1899114"/>
              <a:ext cx="0" cy="121920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DA82BDD1-027C-450E-9C19-C31DD597E85D}"/>
                </a:ext>
              </a:extLst>
            </p:cNvPr>
            <p:cNvSpPr/>
            <p:nvPr/>
          </p:nvSpPr>
          <p:spPr>
            <a:xfrm rot="16200000">
              <a:off x="5008551" y="2231609"/>
              <a:ext cx="138553" cy="55420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B9C67BDF-C5D8-4A81-AB96-177A73FE9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347" y="2263392"/>
              <a:ext cx="266153" cy="24261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E9F2CE1A-DDC2-4AAE-87C0-3F7554650490}"/>
                </a:ext>
              </a:extLst>
            </p:cNvPr>
            <p:cNvGrpSpPr/>
            <p:nvPr/>
          </p:nvGrpSpPr>
          <p:grpSpPr>
            <a:xfrm>
              <a:off x="5437552" y="2502066"/>
              <a:ext cx="1164741" cy="6618"/>
              <a:chOff x="1579039" y="4900824"/>
              <a:chExt cx="1164741" cy="6618"/>
            </a:xfrm>
          </p:grpSpPr>
          <p:cxnSp>
            <p:nvCxnSpPr>
              <p:cNvPr id="87" name="Прямая соединительная линия 86">
                <a:extLst>
                  <a:ext uri="{FF2B5EF4-FFF2-40B4-BE49-F238E27FC236}">
                    <a16:creationId xmlns:a16="http://schemas.microsoft.com/office/drawing/2014/main" id="{C8DEDDD3-0DBB-4843-A579-F1E730D7A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5844" y="4900824"/>
                <a:ext cx="3079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7B7BFF2B-AB0A-4A87-B636-7DEC547A1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9039" y="4907442"/>
                <a:ext cx="3079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>
                <a:extLst>
                  <a:ext uri="{FF2B5EF4-FFF2-40B4-BE49-F238E27FC236}">
                    <a16:creationId xmlns:a16="http://schemas.microsoft.com/office/drawing/2014/main" id="{85E4054D-17C2-4A2B-8797-87FDBF135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7925" y="4900824"/>
                <a:ext cx="3079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3F1280E2-6692-4313-BFEA-D03C81C76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2713" y="2508684"/>
              <a:ext cx="0" cy="79331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D6F4E135-FFC8-459C-BED1-ABEF1A4DC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713" y="3302000"/>
              <a:ext cx="40395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965496BB-60B8-4DB1-BAC2-3BDEFBBA1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2293" y="2508684"/>
              <a:ext cx="0" cy="79331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29C5227-D94C-4D32-B323-DC73D7FFA5E9}"/>
                    </a:ext>
                  </a:extLst>
                </p:cNvPr>
                <p:cNvSpPr txBox="1"/>
                <p:nvPr/>
              </p:nvSpPr>
              <p:spPr>
                <a:xfrm>
                  <a:off x="3211458" y="1896433"/>
                  <a:ext cx="261408" cy="3330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29C5227-D94C-4D32-B323-DC73D7FFA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458" y="1896433"/>
                  <a:ext cx="261408" cy="333022"/>
                </a:xfrm>
                <a:prstGeom prst="rect">
                  <a:avLst/>
                </a:prstGeom>
                <a:blipFill>
                  <a:blip r:embed="rId18"/>
                  <a:stretch>
                    <a:fillRect l="-25714" r="-20000" b="-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Прямая со стрелкой 66">
              <a:extLst>
                <a:ext uri="{FF2B5EF4-FFF2-40B4-BE49-F238E27FC236}">
                  <a16:creationId xmlns:a16="http://schemas.microsoft.com/office/drawing/2014/main" id="{C6D418C9-7D93-42A0-A6CA-D30E238B60AA}"/>
                </a:ext>
              </a:extLst>
            </p:cNvPr>
            <p:cNvCxnSpPr>
              <a:cxnSpLocks/>
            </p:cNvCxnSpPr>
            <p:nvPr/>
          </p:nvCxnSpPr>
          <p:spPr>
            <a:xfrm>
              <a:off x="4071373" y="2087856"/>
              <a:ext cx="246121" cy="23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DD913D8-CC5B-42FC-AD7B-C5AA01FA64A9}"/>
                    </a:ext>
                  </a:extLst>
                </p:cNvPr>
                <p:cNvSpPr txBox="1"/>
                <p:nvPr/>
              </p:nvSpPr>
              <p:spPr>
                <a:xfrm>
                  <a:off x="3804609" y="1825509"/>
                  <a:ext cx="663619" cy="2623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DD913D8-CC5B-42FC-AD7B-C5AA01FA6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609" y="1825509"/>
                  <a:ext cx="663619" cy="262347"/>
                </a:xfrm>
                <a:prstGeom prst="rect">
                  <a:avLst/>
                </a:prstGeom>
                <a:blipFill>
                  <a:blip r:embed="rId19"/>
                  <a:stretch>
                    <a:fillRect l="-12222" r="-12222" b="-3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DC6087-CA2C-4ECE-845B-F14204C5C7D6}"/>
                    </a:ext>
                  </a:extLst>
                </p:cNvPr>
                <p:cNvSpPr txBox="1"/>
                <p:nvPr/>
              </p:nvSpPr>
              <p:spPr>
                <a:xfrm>
                  <a:off x="4980980" y="2128862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DC6087-CA2C-4ECE-845B-F14204C5C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980" y="2128862"/>
                  <a:ext cx="16696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4783" r="-30435" b="-2432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Равнобедренный треугольник 69">
              <a:extLst>
                <a:ext uri="{FF2B5EF4-FFF2-40B4-BE49-F238E27FC236}">
                  <a16:creationId xmlns:a16="http://schemas.microsoft.com/office/drawing/2014/main" id="{78EEFCDE-3586-4486-81DA-1EAE10CEC7E9}"/>
                </a:ext>
              </a:extLst>
            </p:cNvPr>
            <p:cNvSpPr/>
            <p:nvPr/>
          </p:nvSpPr>
          <p:spPr>
            <a:xfrm rot="10800000">
              <a:off x="6674826" y="2944147"/>
              <a:ext cx="144016" cy="124151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370710A-40CA-4949-AA9C-771F80476051}"/>
                    </a:ext>
                  </a:extLst>
                </p:cNvPr>
                <p:cNvSpPr txBox="1"/>
                <p:nvPr/>
              </p:nvSpPr>
              <p:spPr>
                <a:xfrm>
                  <a:off x="6767413" y="2607690"/>
                  <a:ext cx="640373" cy="3330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370710A-40CA-4949-AA9C-771F80476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413" y="2607690"/>
                  <a:ext cx="640373" cy="33302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195" r="-14943" b="-3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82675B7C-A629-474D-8507-ED9EDA6F15BF}"/>
                </a:ext>
              </a:extLst>
            </p:cNvPr>
            <p:cNvCxnSpPr/>
            <p:nvPr/>
          </p:nvCxnSpPr>
          <p:spPr>
            <a:xfrm rot="5400000">
              <a:off x="6602817" y="280013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B9B6B8E7-4AEC-4F67-AE39-8CABC2993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69909" y="1899114"/>
              <a:ext cx="0" cy="121920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0F456CD1-F856-4B14-A300-B8149E2993D5}"/>
                </a:ext>
              </a:extLst>
            </p:cNvPr>
            <p:cNvSpPr/>
            <p:nvPr/>
          </p:nvSpPr>
          <p:spPr>
            <a:xfrm rot="16200000">
              <a:off x="5000632" y="2231609"/>
              <a:ext cx="138553" cy="554209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E311CEE2-CBD9-469D-BD4E-8F98E904C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7428" y="2263391"/>
              <a:ext cx="266153" cy="242613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A51F9FCA-38B1-4F1E-8ECF-C538F7493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794" y="2508684"/>
              <a:ext cx="0" cy="793316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F0E7A400-E8B2-4284-9BC5-A7917C8F6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4794" y="3302000"/>
              <a:ext cx="4039580" cy="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F05ADBCF-F7A9-4E32-9FBE-43861451B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4374" y="2508684"/>
              <a:ext cx="0" cy="793316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7A6425C-5DA5-4E0C-8EFA-68A96CD13E29}"/>
                  </a:ext>
                </a:extLst>
              </p:cNvPr>
              <p:cNvSpPr txBox="1"/>
              <p:nvPr/>
            </p:nvSpPr>
            <p:spPr>
              <a:xfrm>
                <a:off x="3179840" y="822174"/>
                <a:ext cx="207353" cy="262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7A6425C-5DA5-4E0C-8EFA-68A96CD1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40" y="822174"/>
                <a:ext cx="207353" cy="262347"/>
              </a:xfrm>
              <a:prstGeom prst="rect">
                <a:avLst/>
              </a:prstGeom>
              <a:blipFill>
                <a:blip r:embed="rId22"/>
                <a:stretch>
                  <a:fillRect l="-20588" r="-17647" b="-139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Дуга 113">
            <a:extLst>
              <a:ext uri="{FF2B5EF4-FFF2-40B4-BE49-F238E27FC236}">
                <a16:creationId xmlns:a16="http://schemas.microsoft.com/office/drawing/2014/main" id="{8D84019C-9991-477D-8F72-32AAA7548CFF}"/>
              </a:ext>
            </a:extLst>
          </p:cNvPr>
          <p:cNvSpPr/>
          <p:nvPr/>
        </p:nvSpPr>
        <p:spPr>
          <a:xfrm>
            <a:off x="3028200" y="1149543"/>
            <a:ext cx="151640" cy="202187"/>
          </a:xfrm>
          <a:prstGeom prst="arc">
            <a:avLst>
              <a:gd name="adj1" fmla="val 10856151"/>
              <a:gd name="adj2" fmla="val 0"/>
            </a:avLst>
          </a:prstGeom>
          <a:ln w="254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115" name="Дуга 114">
            <a:extLst>
              <a:ext uri="{FF2B5EF4-FFF2-40B4-BE49-F238E27FC236}">
                <a16:creationId xmlns:a16="http://schemas.microsoft.com/office/drawing/2014/main" id="{51E23D1B-0D9C-40AB-B328-9DE78244E6A9}"/>
              </a:ext>
            </a:extLst>
          </p:cNvPr>
          <p:cNvSpPr/>
          <p:nvPr/>
        </p:nvSpPr>
        <p:spPr>
          <a:xfrm>
            <a:off x="3179840" y="1149543"/>
            <a:ext cx="151640" cy="202187"/>
          </a:xfrm>
          <a:prstGeom prst="arc">
            <a:avLst>
              <a:gd name="adj1" fmla="val 10856151"/>
              <a:gd name="adj2" fmla="val 0"/>
            </a:avLst>
          </a:prstGeom>
          <a:ln w="254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116" name="Дуга 115">
            <a:extLst>
              <a:ext uri="{FF2B5EF4-FFF2-40B4-BE49-F238E27FC236}">
                <a16:creationId xmlns:a16="http://schemas.microsoft.com/office/drawing/2014/main" id="{2BFEC453-B93E-4298-B251-435A11BFF9A7}"/>
              </a:ext>
            </a:extLst>
          </p:cNvPr>
          <p:cNvSpPr/>
          <p:nvPr/>
        </p:nvSpPr>
        <p:spPr>
          <a:xfrm>
            <a:off x="3331480" y="1149543"/>
            <a:ext cx="151640" cy="202187"/>
          </a:xfrm>
          <a:prstGeom prst="arc">
            <a:avLst>
              <a:gd name="adj1" fmla="val 10856151"/>
              <a:gd name="adj2" fmla="val 0"/>
            </a:avLst>
          </a:prstGeom>
          <a:ln w="254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4AA7EC-E3C8-43A4-B297-74AA708EFF40}"/>
              </a:ext>
            </a:extLst>
          </p:cNvPr>
          <p:cNvSpPr txBox="1"/>
          <p:nvPr/>
        </p:nvSpPr>
        <p:spPr>
          <a:xfrm>
            <a:off x="22370" y="-12609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Рассмотрим 1 случай: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Блок-схема: процесс 90"/>
              <p:cNvSpPr/>
              <p:nvPr/>
            </p:nvSpPr>
            <p:spPr>
              <a:xfrm>
                <a:off x="7308304" y="430364"/>
                <a:ext cx="1584176" cy="482259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r>
                  <a:rPr lang="ru-RU" sz="2000" dirty="0" smtClean="0"/>
                  <a:t>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91" name="Блок-схема: процесс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430364"/>
                <a:ext cx="1584176" cy="482259"/>
              </a:xfrm>
              <a:prstGeom prst="flowChartProcess">
                <a:avLst/>
              </a:prstGeom>
              <a:blipFill rotWithShape="0">
                <a:blip r:embed="rId23"/>
                <a:stretch>
                  <a:fillRect l="-3409" b="-12048"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0395" y="2022917"/>
                <a:ext cx="3110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/>
                        <m:t>Установившийся режим</m:t>
                      </m:r>
                    </m:oMath>
                  </m:oMathPara>
                </a14:m>
                <a:endParaRPr lang="ru-RU" sz="20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5" y="2022917"/>
                <a:ext cx="3110147" cy="400110"/>
              </a:xfrm>
              <a:prstGeom prst="rect">
                <a:avLst/>
              </a:prstGeom>
              <a:blipFill rotWithShape="0">
                <a:blip r:embed="rId2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83">
                <a:extLst>
                  <a:ext uri="{FF2B5EF4-FFF2-40B4-BE49-F238E27FC236}">
                    <a16:creationId xmlns:a16="http://schemas.microsoft.com/office/drawing/2014/main" id="{01258CFF-2385-4DEB-985F-4B7C60F05689}"/>
                  </a:ext>
                </a:extLst>
              </p:cNvPr>
              <p:cNvSpPr txBox="1"/>
              <p:nvPr/>
            </p:nvSpPr>
            <p:spPr>
              <a:xfrm>
                <a:off x="3104020" y="4329318"/>
                <a:ext cx="5375393" cy="13958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Характеристическое уравнение: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𝑝𝐿</m:t>
                      </m:r>
                      <m:r>
                        <a:rPr lang="ru-RU" b="0" i="0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Найдем корень характеристического уравнения:</a:t>
                </a:r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41" name="TextBox 8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258CFF-2385-4DEB-985F-4B7C60F0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20" y="4329318"/>
                <a:ext cx="5375393" cy="139589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83">
                <a:extLst>
                  <a:ext uri="{FF2B5EF4-FFF2-40B4-BE49-F238E27FC236}">
                    <a16:creationId xmlns:a16="http://schemas.microsoft.com/office/drawing/2014/main" id="{01258CFF-2385-4DEB-985F-4B7C60F05689}"/>
                  </a:ext>
                </a:extLst>
              </p:cNvPr>
              <p:cNvSpPr txBox="1"/>
              <p:nvPr/>
            </p:nvSpPr>
            <p:spPr>
              <a:xfrm>
                <a:off x="3104020" y="2606197"/>
                <a:ext cx="5375393" cy="8968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При включении в цепь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постоянной э.д.с.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 smtClean="0">
                          <a:solidFill>
                            <a:srgbClr val="292934"/>
                          </a:solidFill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установившийся ток равен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𝐿𝑦</m:t>
                          </m:r>
                        </m:sub>
                      </m:sSub>
                      <m:r>
                        <a:rPr lang="en-US" sz="20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42" name="TextBox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258CFF-2385-4DEB-985F-4B7C60F0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20" y="2606197"/>
                <a:ext cx="5375393" cy="896849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5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B74A219-C13B-45BE-932B-2410119959C1}"/>
                  </a:ext>
                </a:extLst>
              </p:cNvPr>
              <p:cNvSpPr txBox="1"/>
              <p:nvPr/>
            </p:nvSpPr>
            <p:spPr>
              <a:xfrm>
                <a:off x="223019" y="473132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74A219-C13B-45BE-932B-24101199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9" y="473132"/>
                <a:ext cx="2051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2424" t="-28889" r="-72727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Блок-схема: процесс 156"/>
              <p:cNvSpPr/>
              <p:nvPr/>
            </p:nvSpPr>
            <p:spPr>
              <a:xfrm>
                <a:off x="502748" y="424331"/>
                <a:ext cx="2125035" cy="426728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св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57" name="Блок-схема: процесс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8" y="424331"/>
                <a:ext cx="2125035" cy="426728"/>
              </a:xfrm>
              <a:prstGeom prst="flowChartProcess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Блок-схема: процесс 158"/>
              <p:cNvSpPr/>
              <p:nvPr/>
            </p:nvSpPr>
            <p:spPr>
              <a:xfrm>
                <a:off x="4456496" y="4160348"/>
                <a:ext cx="4499992" cy="2537280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i="1" dirty="0">
                  <a:solidFill>
                    <a:srgbClr val="292934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indent="45720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1700" dirty="0">
                          <a:solidFill>
                            <a:srgbClr val="292934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Величина </m:t>
                      </m:r>
                      <m:r>
                        <m:rPr>
                          <m:sty m:val="p"/>
                        </m:rPr>
                        <a:rPr lang="el-GR" sz="1700" i="1">
                          <a:solidFill>
                            <a:srgbClr val="292934"/>
                          </a:solidFill>
                          <a:latin typeface="Cambria Math"/>
                        </a:rPr>
                        <m:t>τ</m:t>
                      </m:r>
                      <m:r>
                        <a:rPr lang="en-US" sz="17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1700" b="0" i="0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н</m:t>
                      </m:r>
                      <m:r>
                        <m:rPr>
                          <m:nor/>
                        </m:rPr>
                        <a:rPr lang="ru-RU" sz="1700" dirty="0">
                          <a:solidFill>
                            <a:srgbClr val="292934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осит название постоянной времени. Постоянная времени измеряется в секундах</m:t>
                      </m:r>
                      <m:r>
                        <m:rPr>
                          <m:nor/>
                        </m:rPr>
                        <a:rPr lang="en-US" sz="1700" dirty="0">
                          <a:solidFill>
                            <a:srgbClr val="292934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n-US" sz="1700" dirty="0">
                  <a:solidFill>
                    <a:srgbClr val="292934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7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7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700" i="1">
                                  <a:solidFill>
                                    <a:srgbClr val="292934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sz="17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7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7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Г</m:t>
                          </m:r>
                        </m:num>
                        <m:den>
                          <m:r>
                            <a:rPr lang="ru-RU" sz="17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Ом</m:t>
                          </m:r>
                        </m:den>
                      </m:f>
                      <m:r>
                        <a:rPr lang="ru-RU" sz="1700" i="1">
                          <a:solidFill>
                            <a:srgbClr val="292934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17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7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Ом∗с</m:t>
                          </m:r>
                        </m:num>
                        <m:den>
                          <m:r>
                            <a:rPr lang="ru-RU" sz="1700" i="1">
                              <a:solidFill>
                                <a:srgbClr val="292934"/>
                              </a:solidFill>
                              <a:latin typeface="Cambria Math"/>
                            </a:rPr>
                            <m:t>Ом</m:t>
                          </m:r>
                        </m:den>
                      </m:f>
                      <m:r>
                        <a:rPr lang="ru-RU" sz="1700" i="1">
                          <a:solidFill>
                            <a:srgbClr val="292934"/>
                          </a:solidFill>
                          <a:latin typeface="Cambria Math"/>
                        </a:rPr>
                        <m:t>=с.</m:t>
                      </m:r>
                    </m:oMath>
                  </m:oMathPara>
                </a14:m>
                <a:endParaRPr lang="en-US" sz="1700" dirty="0">
                  <a:solidFill>
                    <a:srgbClr val="292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:endParaRPr lang="en-US" sz="1700" dirty="0">
                  <a:solidFill>
                    <a:srgbClr val="29293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9" name="Блок-схема: процесс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96" y="4160348"/>
                <a:ext cx="4499992" cy="2537280"/>
              </a:xfrm>
              <a:prstGeom prst="flowChartProcess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23" y="4159367"/>
            <a:ext cx="3598317" cy="230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256" y="908694"/>
                <a:ext cx="8798720" cy="28179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numCol="1" rtlCol="0">
                <a:spAutoFit/>
              </a:bodyPr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Если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подставить в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𝐿𝑦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соответствующие принужденную и свободную составляющие, то мы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292934"/>
                  </a:solidFill>
                </a:endParaRP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Постоянную интегрирования 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A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найдем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</a:t>
                </a: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Для момента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=0= </m:t>
                    </m:r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Подставим постоянную интегрирования и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16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endParaRPr lang="ru-RU" sz="28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908694"/>
                <a:ext cx="8798720" cy="28179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644850" y="3174891"/>
                <a:ext cx="2283126" cy="55175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850" y="3174891"/>
                <a:ext cx="2283126" cy="5517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7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70705" y="1285579"/>
                <a:ext cx="273630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>
                          <a:solidFill>
                            <a:srgbClr val="292934"/>
                          </a:solidFill>
                        </a:rPr>
                        <m:t>н.н.у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92934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05" y="1285579"/>
                <a:ext cx="273630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2700" y="1986227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</a:t>
            </a:r>
            <a:endParaRPr lang="ru-RU" sz="24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942159" y="2502094"/>
            <a:ext cx="177050" cy="26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4514170" y="1238142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30EB8-DC9A-4E3E-A6C9-C0616B5FEB50}"/>
              </a:ext>
            </a:extLst>
          </p:cNvPr>
          <p:cNvSpPr txBox="1"/>
          <p:nvPr/>
        </p:nvSpPr>
        <p:spPr>
          <a:xfrm>
            <a:off x="0" y="4249158"/>
            <a:ext cx="46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ru-RU" sz="2400" dirty="0"/>
              <a:t>)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2D9B7E0-E332-4886-BB85-BEE372D54320}"/>
              </a:ext>
            </a:extLst>
          </p:cNvPr>
          <p:cNvGrpSpPr/>
          <p:nvPr/>
        </p:nvGrpSpPr>
        <p:grpSpPr>
          <a:xfrm>
            <a:off x="572685" y="4678603"/>
            <a:ext cx="1668069" cy="1404125"/>
            <a:chOff x="1426440" y="4898476"/>
            <a:chExt cx="1935158" cy="1551354"/>
          </a:xfrm>
        </p:grpSpPr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FFBF8415-8D2B-4E65-B9DF-F6E68D1C9CB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15805" y="4590025"/>
              <a:ext cx="1" cy="1378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630BB6F4-75B7-45C4-ABC7-1691F43BE2C5}"/>
                </a:ext>
              </a:extLst>
            </p:cNvPr>
            <p:cNvSpPr/>
            <p:nvPr/>
          </p:nvSpPr>
          <p:spPr>
            <a:xfrm rot="5400000">
              <a:off x="2126294" y="5002285"/>
              <a:ext cx="138553" cy="554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D1ED9B4C-A2A0-48AF-B73D-A8C681F37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170" y="5283698"/>
              <a:ext cx="1" cy="1166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442474C-7CE7-42EA-A9D6-5098950AEB2F}"/>
                </a:ext>
              </a:extLst>
            </p:cNvPr>
            <p:cNvSpPr/>
            <p:nvPr/>
          </p:nvSpPr>
          <p:spPr>
            <a:xfrm>
              <a:off x="2735893" y="5616193"/>
              <a:ext cx="138553" cy="554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27B87D6-E2FD-4E5C-98F7-7E6CFF703A3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15805" y="5751108"/>
              <a:ext cx="1" cy="1378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615DE1B6-767E-4211-B441-66D5AAB19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440" y="5274340"/>
              <a:ext cx="1" cy="1166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8B4D574-8536-4889-9C15-2B938BB57129}"/>
                    </a:ext>
                  </a:extLst>
                </p:cNvPr>
                <p:cNvSpPr txBox="1"/>
                <p:nvPr/>
              </p:nvSpPr>
              <p:spPr>
                <a:xfrm>
                  <a:off x="2115805" y="4898476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8B4D574-8536-4889-9C15-2B938BB57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805" y="4898476"/>
                  <a:ext cx="166969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9167" r="-29167" b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58C2F2-A06F-4D6E-A4A2-5D1949A4DCE1}"/>
                    </a:ext>
                  </a:extLst>
                </p:cNvPr>
                <p:cNvSpPr txBox="1"/>
                <p:nvPr/>
              </p:nvSpPr>
              <p:spPr>
                <a:xfrm>
                  <a:off x="3052283" y="5718906"/>
                  <a:ext cx="3093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B58C2F2-A06F-4D6E-A4A2-5D1949A4D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2283" y="5718906"/>
                  <a:ext cx="30931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2609" r="-32609" b="-512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4019" y="4345658"/>
                <a:ext cx="11499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9" y="4345658"/>
                <a:ext cx="114997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-15634" y="6209784"/>
                <a:ext cx="9159634" cy="6415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u-RU" dirty="0" smtClean="0">
                    <a:solidFill>
                      <a:srgbClr val="292934"/>
                    </a:solidFill>
                  </a:rPr>
                  <a:t>В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 этом случае решение для свобо</m:t>
                    </m:r>
                    <m:r>
                      <a:rPr lang="ru-RU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дной составляющей будет иметь вид: 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34" y="6209784"/>
                <a:ext cx="9159634" cy="64152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C6F5DAD9-1F55-4016-AD35-D0B8C0A72BFD}"/>
              </a:ext>
            </a:extLst>
          </p:cNvPr>
          <p:cNvGrpSpPr/>
          <p:nvPr/>
        </p:nvGrpSpPr>
        <p:grpSpPr>
          <a:xfrm>
            <a:off x="187771" y="2396199"/>
            <a:ext cx="2403801" cy="1831020"/>
            <a:chOff x="402034" y="1957737"/>
            <a:chExt cx="2403801" cy="1831020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F505390B-A88E-469B-8C9B-32F8C75345BD}"/>
                </a:ext>
              </a:extLst>
            </p:cNvPr>
            <p:cNvGrpSpPr/>
            <p:nvPr/>
          </p:nvGrpSpPr>
          <p:grpSpPr>
            <a:xfrm>
              <a:off x="402034" y="1957737"/>
              <a:ext cx="2403801" cy="1831020"/>
              <a:chOff x="165145" y="2608205"/>
              <a:chExt cx="2099164" cy="1933281"/>
            </a:xfrm>
          </p:grpSpPr>
          <p:grpSp>
            <p:nvGrpSpPr>
              <p:cNvPr id="33" name="Группа 32">
                <a:extLst>
                  <a:ext uri="{FF2B5EF4-FFF2-40B4-BE49-F238E27FC236}">
                    <a16:creationId xmlns:a16="http://schemas.microsoft.com/office/drawing/2014/main" id="{54FA34D6-DF2E-4B52-8E63-C6121DC1DC18}"/>
                  </a:ext>
                </a:extLst>
              </p:cNvPr>
              <p:cNvGrpSpPr/>
              <p:nvPr/>
            </p:nvGrpSpPr>
            <p:grpSpPr>
              <a:xfrm>
                <a:off x="165145" y="2608205"/>
                <a:ext cx="1737367" cy="1933281"/>
                <a:chOff x="1247285" y="3692245"/>
                <a:chExt cx="1737367" cy="1933281"/>
              </a:xfrm>
            </p:grpSpPr>
            <p:sp>
              <p:nvSpPr>
                <p:cNvPr id="38" name="Прямоугольник 37">
                  <a:extLst>
                    <a:ext uri="{FF2B5EF4-FFF2-40B4-BE49-F238E27FC236}">
                      <a16:creationId xmlns:a16="http://schemas.microsoft.com/office/drawing/2014/main" id="{604AE878-C554-4C4B-8DAD-73BB625F80F3}"/>
                    </a:ext>
                  </a:extLst>
                </p:cNvPr>
                <p:cNvSpPr/>
                <p:nvPr/>
              </p:nvSpPr>
              <p:spPr>
                <a:xfrm rot="10800000">
                  <a:off x="2559035" y="4245364"/>
                  <a:ext cx="92785" cy="29981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  <p:cxnSp>
              <p:nvCxnSpPr>
                <p:cNvPr id="39" name="Прямая соединительная линия 38">
                  <a:extLst>
                    <a:ext uri="{FF2B5EF4-FFF2-40B4-BE49-F238E27FC236}">
                      <a16:creationId xmlns:a16="http://schemas.microsoft.com/office/drawing/2014/main" id="{DA71F536-F497-4A04-96EE-C43966ADB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4299" y="4073936"/>
                  <a:ext cx="3079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>
                  <a:extLst>
                    <a:ext uri="{FF2B5EF4-FFF2-40B4-BE49-F238E27FC236}">
                      <a16:creationId xmlns:a16="http://schemas.microsoft.com/office/drawing/2014/main" id="{43381EA3-CA73-4B23-A888-46B628108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65060" y="4073936"/>
                  <a:ext cx="30793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>
                  <a:extLst>
                    <a:ext uri="{FF2B5EF4-FFF2-40B4-BE49-F238E27FC236}">
                      <a16:creationId xmlns:a16="http://schemas.microsoft.com/office/drawing/2014/main" id="{3CEDBCE1-F735-4E6B-8F2B-EBA19AB62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2996" y="4073936"/>
                  <a:ext cx="37855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Группа 41">
                  <a:extLst>
                    <a:ext uri="{FF2B5EF4-FFF2-40B4-BE49-F238E27FC236}">
                      <a16:creationId xmlns:a16="http://schemas.microsoft.com/office/drawing/2014/main" id="{F1997060-8EEE-46A1-860B-77F687AD97A0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887450" y="4845250"/>
                  <a:ext cx="1560552" cy="0"/>
                  <a:chOff x="4932290" y="5541382"/>
                  <a:chExt cx="1560552" cy="0"/>
                </a:xfrm>
              </p:grpSpPr>
              <p:cxnSp>
                <p:nvCxnSpPr>
                  <p:cNvPr id="57" name="Прямая соединительная линия 56">
                    <a:extLst>
                      <a:ext uri="{FF2B5EF4-FFF2-40B4-BE49-F238E27FC236}">
                        <a16:creationId xmlns:a16="http://schemas.microsoft.com/office/drawing/2014/main" id="{5B99F22F-61A9-4913-9940-33CE4409F9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32290" y="5541382"/>
                    <a:ext cx="53664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Прямая соединительная линия 57">
                    <a:extLst>
                      <a:ext uri="{FF2B5EF4-FFF2-40B4-BE49-F238E27FC236}">
                        <a16:creationId xmlns:a16="http://schemas.microsoft.com/office/drawing/2014/main" id="{0C0FBAF0-8889-4EB2-923B-51F4CF5222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56197" y="5541382"/>
                    <a:ext cx="536645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Прямая соединительная линия 42">
                  <a:extLst>
                    <a:ext uri="{FF2B5EF4-FFF2-40B4-BE49-F238E27FC236}">
                      <a16:creationId xmlns:a16="http://schemas.microsoft.com/office/drawing/2014/main" id="{57F7B9C1-05A9-4208-909F-63BD0A273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65060" y="5608645"/>
                  <a:ext cx="947173" cy="995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>
                  <a:extLst>
                    <a:ext uri="{FF2B5EF4-FFF2-40B4-BE49-F238E27FC236}">
                      <a16:creationId xmlns:a16="http://schemas.microsoft.com/office/drawing/2014/main" id="{2F057AFD-0CC0-47B5-9144-9D518E3FB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5428" y="4073936"/>
                  <a:ext cx="0" cy="17555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Прямая соединительная линия 44">
                  <a:extLst>
                    <a:ext uri="{FF2B5EF4-FFF2-40B4-BE49-F238E27FC236}">
                      <a16:creationId xmlns:a16="http://schemas.microsoft.com/office/drawing/2014/main" id="{7CABB3D2-CE06-433F-92E1-241891357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5428" y="4546990"/>
                  <a:ext cx="0" cy="17555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Группа 45">
                  <a:extLst>
                    <a:ext uri="{FF2B5EF4-FFF2-40B4-BE49-F238E27FC236}">
                      <a16:creationId xmlns:a16="http://schemas.microsoft.com/office/drawing/2014/main" id="{9A178E80-A5E9-4029-BCB9-1F9E5F220777}"/>
                    </a:ext>
                  </a:extLst>
                </p:cNvPr>
                <p:cNvGrpSpPr/>
                <p:nvPr/>
              </p:nvGrpSpPr>
              <p:grpSpPr>
                <a:xfrm rot="5400000">
                  <a:off x="2080501" y="4955375"/>
                  <a:ext cx="1063464" cy="243083"/>
                  <a:chOff x="1579039" y="4779286"/>
                  <a:chExt cx="1164741" cy="243083"/>
                </a:xfrm>
              </p:grpSpPr>
              <p:cxnSp>
                <p:nvCxnSpPr>
                  <p:cNvPr id="51" name="Прямая соединительная линия 50">
                    <a:extLst>
                      <a:ext uri="{FF2B5EF4-FFF2-40B4-BE49-F238E27FC236}">
                        <a16:creationId xmlns:a16="http://schemas.microsoft.com/office/drawing/2014/main" id="{201218AD-FC41-427F-818C-E07B8DD46975}"/>
                      </a:ext>
                    </a:extLst>
                  </p:cNvPr>
                  <p:cNvCxnSpPr>
                    <a:cxnSpLocks/>
                    <a:stCxn id="56" idx="2"/>
                  </p:cNvCxnSpPr>
                  <p:nvPr/>
                </p:nvCxnSpPr>
                <p:spPr>
                  <a:xfrm>
                    <a:off x="2435844" y="4900824"/>
                    <a:ext cx="307936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Группа 51">
                    <a:extLst>
                      <a:ext uri="{FF2B5EF4-FFF2-40B4-BE49-F238E27FC236}">
                        <a16:creationId xmlns:a16="http://schemas.microsoft.com/office/drawing/2014/main" id="{EECB3A6A-EAF1-4655-BF9D-9E01629A6B5A}"/>
                      </a:ext>
                    </a:extLst>
                  </p:cNvPr>
                  <p:cNvGrpSpPr/>
                  <p:nvPr/>
                </p:nvGrpSpPr>
                <p:grpSpPr>
                  <a:xfrm>
                    <a:off x="1888916" y="4779286"/>
                    <a:ext cx="546925" cy="243083"/>
                    <a:chOff x="2544719" y="1830592"/>
                    <a:chExt cx="648070" cy="288036"/>
                  </a:xfrm>
                </p:grpSpPr>
                <p:sp>
                  <p:nvSpPr>
                    <p:cNvPr id="54" name="Дуга 53">
                      <a:extLst>
                        <a:ext uri="{FF2B5EF4-FFF2-40B4-BE49-F238E27FC236}">
                          <a16:creationId xmlns:a16="http://schemas.microsoft.com/office/drawing/2014/main" id="{8910606D-40FA-44F6-839F-16F2967E4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719" y="1830592"/>
                      <a:ext cx="216024" cy="288032"/>
                    </a:xfrm>
                    <a:prstGeom prst="arc">
                      <a:avLst>
                        <a:gd name="adj1" fmla="val 10856151"/>
                        <a:gd name="adj2" fmla="val 0"/>
                      </a:avLst>
                    </a:prstGeom>
                    <a:ln w="25400"/>
                    <a:effectLst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55" name="Дуга 54">
                      <a:extLst>
                        <a:ext uri="{FF2B5EF4-FFF2-40B4-BE49-F238E27FC236}">
                          <a16:creationId xmlns:a16="http://schemas.microsoft.com/office/drawing/2014/main" id="{582B2C0C-BEA7-45CD-8C43-6B5E1C448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0745" y="1830594"/>
                      <a:ext cx="216024" cy="288032"/>
                    </a:xfrm>
                    <a:prstGeom prst="arc">
                      <a:avLst>
                        <a:gd name="adj1" fmla="val 10856151"/>
                        <a:gd name="adj2" fmla="val 0"/>
                      </a:avLst>
                    </a:prstGeom>
                    <a:ln w="25400"/>
                    <a:effectLst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ru-RU" dirty="0"/>
                    </a:p>
                  </p:txBody>
                </p:sp>
                <p:sp>
                  <p:nvSpPr>
                    <p:cNvPr id="56" name="Дуга 55">
                      <a:extLst>
                        <a:ext uri="{FF2B5EF4-FFF2-40B4-BE49-F238E27FC236}">
                          <a16:creationId xmlns:a16="http://schemas.microsoft.com/office/drawing/2014/main" id="{6FA1956D-0901-49CD-AAC4-2E893F91B4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6765" y="1830596"/>
                      <a:ext cx="216024" cy="288032"/>
                    </a:xfrm>
                    <a:prstGeom prst="arc">
                      <a:avLst>
                        <a:gd name="adj1" fmla="val 10856151"/>
                        <a:gd name="adj2" fmla="val 0"/>
                      </a:avLst>
                    </a:prstGeom>
                    <a:ln w="25400"/>
                    <a:effectLst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ru-RU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ru-RU" dirty="0"/>
                    </a:p>
                  </p:txBody>
                </p:sp>
              </p:grpSp>
              <p:cxnSp>
                <p:nvCxnSpPr>
                  <p:cNvPr id="53" name="Прямая соединительная линия 52">
                    <a:extLst>
                      <a:ext uri="{FF2B5EF4-FFF2-40B4-BE49-F238E27FC236}">
                        <a16:creationId xmlns:a16="http://schemas.microsoft.com/office/drawing/2014/main" id="{09C4F682-CFCF-4C2E-BCD0-0AD0308852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79039" y="4907442"/>
                    <a:ext cx="307936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80A2A076-B186-4A48-83B2-99D7666FF5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7285" y="4596250"/>
                      <a:ext cx="20621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xmlns:a14="http://schemas.microsoft.com/office/drawing/2010/main" xmlns="" id="{80A2A076-B186-4A48-83B2-99D7666FF5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7285" y="4596250"/>
                      <a:ext cx="206210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7949" r="-12821" b="-1395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B22D24E5-7702-45AD-A946-F5305DF0CE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3577" y="4947512"/>
                      <a:ext cx="1810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B22D24E5-7702-45AD-A946-F5305DF0CE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3577" y="4947512"/>
                      <a:ext cx="181075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7647" r="-20588"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0F02D3FE-B057-471A-B414-017D44B40F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321" y="3692245"/>
                      <a:ext cx="5795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0F02D3FE-B057-471A-B414-017D44B40F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1321" y="3692245"/>
                      <a:ext cx="579518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17" r="-917" b="-16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A6724795-5A15-45B9-9A90-D66772151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3585" y="4220345"/>
                      <a:ext cx="1669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="" xmlns:a16="http://schemas.microsoft.com/office/drawing/2014/main" xmlns:a14="http://schemas.microsoft.com/office/drawing/2010/main" id="{A6724795-5A15-45B9-9A90-D667721511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3585" y="4220345"/>
                      <a:ext cx="166969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500" r="-6250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Группа 33">
                <a:extLst>
                  <a:ext uri="{FF2B5EF4-FFF2-40B4-BE49-F238E27FC236}">
                    <a16:creationId xmlns:a16="http://schemas.microsoft.com/office/drawing/2014/main" id="{E1A57692-D926-4526-874D-577D8385DC72}"/>
                  </a:ext>
                </a:extLst>
              </p:cNvPr>
              <p:cNvGrpSpPr/>
              <p:nvPr/>
            </p:nvGrpSpPr>
            <p:grpSpPr>
              <a:xfrm rot="5400000">
                <a:off x="1647628" y="3482168"/>
                <a:ext cx="412183" cy="144016"/>
                <a:chOff x="753512" y="1614877"/>
                <a:chExt cx="412183" cy="144016"/>
              </a:xfrm>
            </p:grpSpPr>
            <p:cxnSp>
              <p:nvCxnSpPr>
                <p:cNvPr id="36" name="Прямая соединительная линия 35">
                  <a:extLst>
                    <a:ext uri="{FF2B5EF4-FFF2-40B4-BE49-F238E27FC236}">
                      <a16:creationId xmlns:a16="http://schemas.microsoft.com/office/drawing/2014/main" id="{8FCC3862-7CA0-48E5-B476-B390E236C2A7}"/>
                    </a:ext>
                  </a:extLst>
                </p:cNvPr>
                <p:cNvCxnSpPr/>
                <p:nvPr/>
              </p:nvCxnSpPr>
              <p:spPr>
                <a:xfrm>
                  <a:off x="753512" y="168688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37" name="Равнобедренный треугольник 36">
                  <a:extLst>
                    <a:ext uri="{FF2B5EF4-FFF2-40B4-BE49-F238E27FC236}">
                      <a16:creationId xmlns:a16="http://schemas.microsoft.com/office/drawing/2014/main" id="{98D6D73F-0F03-4377-AE56-986791DD726B}"/>
                    </a:ext>
                  </a:extLst>
                </p:cNvPr>
                <p:cNvSpPr/>
                <p:nvPr/>
              </p:nvSpPr>
              <p:spPr>
                <a:xfrm rot="5400000">
                  <a:off x="1031612" y="1624809"/>
                  <a:ext cx="144016" cy="124151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EBE2AF7-2BED-485B-8FC0-24C616566536}"/>
                      </a:ext>
                    </a:extLst>
                  </p:cNvPr>
                  <p:cNvSpPr txBox="1"/>
                  <p:nvPr/>
                </p:nvSpPr>
                <p:spPr>
                  <a:xfrm>
                    <a:off x="1958413" y="3352538"/>
                    <a:ext cx="305896" cy="3156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3EBE2AF7-2BED-485B-8FC0-24C6165665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8413" y="3352538"/>
                    <a:ext cx="305896" cy="31562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15789" r="-5263" b="-2040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5732E88D-DD5A-41BF-A445-15369F5458B0}"/>
                </a:ext>
              </a:extLst>
            </p:cNvPr>
            <p:cNvSpPr/>
            <p:nvPr/>
          </p:nvSpPr>
          <p:spPr>
            <a:xfrm rot="16200000" flipH="1">
              <a:off x="655762" y="2851792"/>
              <a:ext cx="479343" cy="479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4CAAED41-3594-4EE1-B114-1AE657759EE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89783" y="2858492"/>
              <a:ext cx="0" cy="4776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0452986A-1017-445D-B4EF-DCFA8F59AC2B}"/>
              </a:ext>
            </a:extLst>
          </p:cNvPr>
          <p:cNvGrpSpPr/>
          <p:nvPr/>
        </p:nvGrpSpPr>
        <p:grpSpPr>
          <a:xfrm>
            <a:off x="372650" y="671546"/>
            <a:ext cx="4036590" cy="1228106"/>
            <a:chOff x="2554794" y="1825509"/>
            <a:chExt cx="4852992" cy="1476491"/>
          </a:xfrm>
          <a:effectLst>
            <a:glow>
              <a:schemeClr val="accent1">
                <a:alpha val="40000"/>
              </a:schemeClr>
            </a:glow>
          </a:effectLst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7E24794D-3DA5-4831-98E1-D2639FDCDE76}"/>
                </a:ext>
              </a:extLst>
            </p:cNvPr>
            <p:cNvGrpSpPr/>
            <p:nvPr/>
          </p:nvGrpSpPr>
          <p:grpSpPr>
            <a:xfrm rot="10800000">
              <a:off x="2554795" y="2263392"/>
              <a:ext cx="1560552" cy="479343"/>
              <a:chOff x="4932290" y="5307362"/>
              <a:chExt cx="1560552" cy="479343"/>
            </a:xfrm>
          </p:grpSpPr>
          <p:grpSp>
            <p:nvGrpSpPr>
              <p:cNvPr id="84" name="Группа 83">
                <a:extLst>
                  <a:ext uri="{FF2B5EF4-FFF2-40B4-BE49-F238E27FC236}">
                    <a16:creationId xmlns:a16="http://schemas.microsoft.com/office/drawing/2014/main" id="{194C67AF-0CD9-48BB-ABAE-3F3C9F401F60}"/>
                  </a:ext>
                </a:extLst>
              </p:cNvPr>
              <p:cNvGrpSpPr/>
              <p:nvPr/>
            </p:nvGrpSpPr>
            <p:grpSpPr>
              <a:xfrm rot="16200000">
                <a:off x="5471460" y="5304837"/>
                <a:ext cx="479343" cy="484393"/>
                <a:chOff x="5471460" y="5304837"/>
                <a:chExt cx="479343" cy="484393"/>
              </a:xfrm>
            </p:grpSpPr>
            <p:sp>
              <p:nvSpPr>
                <p:cNvPr id="88" name="Овал 87">
                  <a:extLst>
                    <a:ext uri="{FF2B5EF4-FFF2-40B4-BE49-F238E27FC236}">
                      <a16:creationId xmlns:a16="http://schemas.microsoft.com/office/drawing/2014/main" id="{748FCD0D-A5B7-4559-AA2E-BE8CF86D2CD4}"/>
                    </a:ext>
                  </a:extLst>
                </p:cNvPr>
                <p:cNvSpPr/>
                <p:nvPr/>
              </p:nvSpPr>
              <p:spPr>
                <a:xfrm rot="5400000">
                  <a:off x="5471460" y="5304837"/>
                  <a:ext cx="479343" cy="47934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89" name="Прямая со стрелкой 88">
                  <a:extLst>
                    <a:ext uri="{FF2B5EF4-FFF2-40B4-BE49-F238E27FC236}">
                      <a16:creationId xmlns:a16="http://schemas.microsoft.com/office/drawing/2014/main" id="{16076791-229F-4C83-A61C-88A3F6761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716782" y="5311537"/>
                  <a:ext cx="0" cy="47769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Прямая соединительная линия 84">
                <a:extLst>
                  <a:ext uri="{FF2B5EF4-FFF2-40B4-BE49-F238E27FC236}">
                    <a16:creationId xmlns:a16="http://schemas.microsoft.com/office/drawing/2014/main" id="{E888E96E-1892-45C8-9853-FEBC85FBB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2290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Прямая соединительная линия 85">
                <a:extLst>
                  <a:ext uri="{FF2B5EF4-FFF2-40B4-BE49-F238E27FC236}">
                    <a16:creationId xmlns:a16="http://schemas.microsoft.com/office/drawing/2014/main" id="{D1C9C0D9-CAE4-4634-8A0E-9C68C63101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197" y="5541382"/>
                <a:ext cx="53664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>
                <a:extLst>
                  <a:ext uri="{FF2B5EF4-FFF2-40B4-BE49-F238E27FC236}">
                    <a16:creationId xmlns:a16="http://schemas.microsoft.com/office/drawing/2014/main" id="{35AFCDB9-15B7-45B7-B2A4-915AD92DC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0209" y="5541382"/>
                <a:ext cx="536645" cy="0"/>
              </a:xfrm>
              <a:prstGeom prst="line">
                <a:avLst/>
              </a:prstGeom>
              <a:ln w="254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AFFC9EE0-3268-4242-BE87-48A94CE805F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77828" y="1899114"/>
              <a:ext cx="0" cy="121920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DA82BDD1-027C-450E-9C19-C31DD597E85D}"/>
                </a:ext>
              </a:extLst>
            </p:cNvPr>
            <p:cNvSpPr/>
            <p:nvPr/>
          </p:nvSpPr>
          <p:spPr>
            <a:xfrm rot="16200000">
              <a:off x="5008551" y="2231609"/>
              <a:ext cx="138553" cy="55420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B9C67BDF-C5D8-4A81-AB96-177A73FE9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5347" y="2263392"/>
              <a:ext cx="266153" cy="242613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E9F2CE1A-DDC2-4AAE-87C0-3F7554650490}"/>
                </a:ext>
              </a:extLst>
            </p:cNvPr>
            <p:cNvGrpSpPr/>
            <p:nvPr/>
          </p:nvGrpSpPr>
          <p:grpSpPr>
            <a:xfrm>
              <a:off x="5437552" y="2502066"/>
              <a:ext cx="1164741" cy="6618"/>
              <a:chOff x="1579039" y="4900824"/>
              <a:chExt cx="1164741" cy="6618"/>
            </a:xfrm>
          </p:grpSpPr>
          <p:cxnSp>
            <p:nvCxnSpPr>
              <p:cNvPr id="81" name="Прямая соединительная линия 80">
                <a:extLst>
                  <a:ext uri="{FF2B5EF4-FFF2-40B4-BE49-F238E27FC236}">
                    <a16:creationId xmlns:a16="http://schemas.microsoft.com/office/drawing/2014/main" id="{C8DEDDD3-0DBB-4843-A579-F1E730D7A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5844" y="4900824"/>
                <a:ext cx="3079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единительная линия 81">
                <a:extLst>
                  <a:ext uri="{FF2B5EF4-FFF2-40B4-BE49-F238E27FC236}">
                    <a16:creationId xmlns:a16="http://schemas.microsoft.com/office/drawing/2014/main" id="{7B7BFF2B-AB0A-4A87-B636-7DEC547A1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9039" y="4907442"/>
                <a:ext cx="3079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>
                <a:extLst>
                  <a:ext uri="{FF2B5EF4-FFF2-40B4-BE49-F238E27FC236}">
                    <a16:creationId xmlns:a16="http://schemas.microsoft.com/office/drawing/2014/main" id="{85E4054D-17C2-4A2B-8797-87FDBF135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7925" y="4900824"/>
                <a:ext cx="3079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3F1280E2-6692-4313-BFEA-D03C81C767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2713" y="2508684"/>
              <a:ext cx="0" cy="79331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D6F4E135-FFC8-459C-BED1-ABEF1A4DC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2713" y="3302000"/>
              <a:ext cx="403958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965496BB-60B8-4DB1-BAC2-3BDEFBBA1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2293" y="2508684"/>
              <a:ext cx="0" cy="793316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29C5227-D94C-4D32-B323-DC73D7FFA5E9}"/>
                    </a:ext>
                  </a:extLst>
                </p:cNvPr>
                <p:cNvSpPr txBox="1"/>
                <p:nvPr/>
              </p:nvSpPr>
              <p:spPr>
                <a:xfrm>
                  <a:off x="3211458" y="1896433"/>
                  <a:ext cx="261408" cy="3330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29C5227-D94C-4D32-B323-DC73D7FFA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458" y="1896433"/>
                  <a:ext cx="261408" cy="333022"/>
                </a:xfrm>
                <a:prstGeom prst="rect">
                  <a:avLst/>
                </a:prstGeom>
                <a:blipFill>
                  <a:blip r:embed="rId18"/>
                  <a:stretch>
                    <a:fillRect l="-25714" r="-20000" b="-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Прямая со стрелкой 68">
              <a:extLst>
                <a:ext uri="{FF2B5EF4-FFF2-40B4-BE49-F238E27FC236}">
                  <a16:creationId xmlns:a16="http://schemas.microsoft.com/office/drawing/2014/main" id="{C6D418C9-7D93-42A0-A6CA-D30E238B60AA}"/>
                </a:ext>
              </a:extLst>
            </p:cNvPr>
            <p:cNvCxnSpPr>
              <a:cxnSpLocks/>
            </p:cNvCxnSpPr>
            <p:nvPr/>
          </p:nvCxnSpPr>
          <p:spPr>
            <a:xfrm>
              <a:off x="4071373" y="2087856"/>
              <a:ext cx="246121" cy="23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DD913D8-CC5B-42FC-AD7B-C5AA01FA64A9}"/>
                    </a:ext>
                  </a:extLst>
                </p:cNvPr>
                <p:cNvSpPr txBox="1"/>
                <p:nvPr/>
              </p:nvSpPr>
              <p:spPr>
                <a:xfrm>
                  <a:off x="3804609" y="1825509"/>
                  <a:ext cx="663619" cy="2623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DD913D8-CC5B-42FC-AD7B-C5AA01FA6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4609" y="1825509"/>
                  <a:ext cx="663619" cy="262347"/>
                </a:xfrm>
                <a:prstGeom prst="rect">
                  <a:avLst/>
                </a:prstGeom>
                <a:blipFill>
                  <a:blip r:embed="rId19"/>
                  <a:stretch>
                    <a:fillRect l="-12222" r="-12222" b="-3888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2DC6087-CA2C-4ECE-845B-F14204C5C7D6}"/>
                    </a:ext>
                  </a:extLst>
                </p:cNvPr>
                <p:cNvSpPr txBox="1"/>
                <p:nvPr/>
              </p:nvSpPr>
              <p:spPr>
                <a:xfrm>
                  <a:off x="4980980" y="2128862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DC6087-CA2C-4ECE-845B-F14204C5C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980" y="2128862"/>
                  <a:ext cx="16696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4783" r="-30435" b="-2432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Равнобедренный треугольник 71">
              <a:extLst>
                <a:ext uri="{FF2B5EF4-FFF2-40B4-BE49-F238E27FC236}">
                  <a16:creationId xmlns:a16="http://schemas.microsoft.com/office/drawing/2014/main" id="{78EEFCDE-3586-4486-81DA-1EAE10CEC7E9}"/>
                </a:ext>
              </a:extLst>
            </p:cNvPr>
            <p:cNvSpPr/>
            <p:nvPr/>
          </p:nvSpPr>
          <p:spPr>
            <a:xfrm rot="10800000">
              <a:off x="6674826" y="2944147"/>
              <a:ext cx="144016" cy="124151"/>
            </a:xfrm>
            <a:prstGeom prst="triangl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370710A-40CA-4949-AA9C-771F80476051}"/>
                    </a:ext>
                  </a:extLst>
                </p:cNvPr>
                <p:cNvSpPr txBox="1"/>
                <p:nvPr/>
              </p:nvSpPr>
              <p:spPr>
                <a:xfrm>
                  <a:off x="6767413" y="2607690"/>
                  <a:ext cx="640373" cy="3330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370710A-40CA-4949-AA9C-771F80476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413" y="2607690"/>
                  <a:ext cx="640373" cy="33302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9195" r="-14943" b="-3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82675B7C-A629-474D-8507-ED9EDA6F15BF}"/>
                </a:ext>
              </a:extLst>
            </p:cNvPr>
            <p:cNvCxnSpPr/>
            <p:nvPr/>
          </p:nvCxnSpPr>
          <p:spPr>
            <a:xfrm rot="5400000">
              <a:off x="6602817" y="2800131"/>
              <a:ext cx="2880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B9B6B8E7-4AEC-4F67-AE39-8CABC2993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69909" y="1899114"/>
              <a:ext cx="0" cy="121920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0F456CD1-F856-4B14-A300-B8149E2993D5}"/>
                </a:ext>
              </a:extLst>
            </p:cNvPr>
            <p:cNvSpPr/>
            <p:nvPr/>
          </p:nvSpPr>
          <p:spPr>
            <a:xfrm rot="16200000">
              <a:off x="5000495" y="2220429"/>
              <a:ext cx="138553" cy="554209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E311CEE2-CBD9-469D-BD4E-8F98E904C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7428" y="2263391"/>
              <a:ext cx="266153" cy="242613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A51F9FCA-38B1-4F1E-8ECF-C538F7493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794" y="2508684"/>
              <a:ext cx="0" cy="793316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F0E7A400-E8B2-4284-9BC5-A7917C8F6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4794" y="3302000"/>
              <a:ext cx="4039580" cy="0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F05ADBCF-F7A9-4E32-9FBE-43861451B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4374" y="2508684"/>
              <a:ext cx="0" cy="793316"/>
            </a:xfrm>
            <a:prstGeom prst="line">
              <a:avLst/>
            </a:prstGeom>
            <a:ln w="254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7A6425C-5DA5-4E0C-8EFA-68A96CD13E29}"/>
                  </a:ext>
                </a:extLst>
              </p:cNvPr>
              <p:cNvSpPr txBox="1"/>
              <p:nvPr/>
            </p:nvSpPr>
            <p:spPr>
              <a:xfrm>
                <a:off x="3179840" y="822174"/>
                <a:ext cx="207353" cy="262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7A6425C-5DA5-4E0C-8EFA-68A96CD1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40" y="822174"/>
                <a:ext cx="207353" cy="262347"/>
              </a:xfrm>
              <a:prstGeom prst="rect">
                <a:avLst/>
              </a:prstGeom>
              <a:blipFill rotWithShape="0">
                <a:blip r:embed="rId22"/>
                <a:stretch>
                  <a:fillRect l="-20588" r="-17647" b="-139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Дуга 90">
            <a:extLst>
              <a:ext uri="{FF2B5EF4-FFF2-40B4-BE49-F238E27FC236}">
                <a16:creationId xmlns:a16="http://schemas.microsoft.com/office/drawing/2014/main" id="{8D84019C-9991-477D-8F72-32AAA7548CFF}"/>
              </a:ext>
            </a:extLst>
          </p:cNvPr>
          <p:cNvSpPr/>
          <p:nvPr/>
        </p:nvSpPr>
        <p:spPr>
          <a:xfrm>
            <a:off x="3028200" y="1149543"/>
            <a:ext cx="151640" cy="202187"/>
          </a:xfrm>
          <a:prstGeom prst="arc">
            <a:avLst>
              <a:gd name="adj1" fmla="val 10856151"/>
              <a:gd name="adj2" fmla="val 0"/>
            </a:avLst>
          </a:prstGeom>
          <a:ln w="254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92" name="Дуга 91">
            <a:extLst>
              <a:ext uri="{FF2B5EF4-FFF2-40B4-BE49-F238E27FC236}">
                <a16:creationId xmlns:a16="http://schemas.microsoft.com/office/drawing/2014/main" id="{51E23D1B-0D9C-40AB-B328-9DE78244E6A9}"/>
              </a:ext>
            </a:extLst>
          </p:cNvPr>
          <p:cNvSpPr/>
          <p:nvPr/>
        </p:nvSpPr>
        <p:spPr>
          <a:xfrm>
            <a:off x="3179840" y="1149543"/>
            <a:ext cx="151640" cy="202187"/>
          </a:xfrm>
          <a:prstGeom prst="arc">
            <a:avLst>
              <a:gd name="adj1" fmla="val 10856151"/>
              <a:gd name="adj2" fmla="val 0"/>
            </a:avLst>
          </a:prstGeom>
          <a:ln w="254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sp>
        <p:nvSpPr>
          <p:cNvPr id="93" name="Дуга 92">
            <a:extLst>
              <a:ext uri="{FF2B5EF4-FFF2-40B4-BE49-F238E27FC236}">
                <a16:creationId xmlns:a16="http://schemas.microsoft.com/office/drawing/2014/main" id="{2BFEC453-B93E-4298-B251-435A11BFF9A7}"/>
              </a:ext>
            </a:extLst>
          </p:cNvPr>
          <p:cNvSpPr/>
          <p:nvPr/>
        </p:nvSpPr>
        <p:spPr>
          <a:xfrm>
            <a:off x="3331480" y="1149543"/>
            <a:ext cx="151640" cy="202187"/>
          </a:xfrm>
          <a:prstGeom prst="arc">
            <a:avLst>
              <a:gd name="adj1" fmla="val 10856151"/>
              <a:gd name="adj2" fmla="val 0"/>
            </a:avLst>
          </a:prstGeom>
          <a:ln w="254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Блок-схема: процесс 94"/>
              <p:cNvSpPr/>
              <p:nvPr/>
            </p:nvSpPr>
            <p:spPr>
              <a:xfrm>
                <a:off x="7164288" y="430364"/>
                <a:ext cx="1728192" cy="482259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r>
                  <a:rPr lang="ru-RU" sz="2000" dirty="0" smtClean="0"/>
                  <a:t>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95" name="Блок-схема: процесс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30364"/>
                <a:ext cx="1728192" cy="482259"/>
              </a:xfrm>
              <a:prstGeom prst="flowChartProcess">
                <a:avLst/>
              </a:prstGeom>
              <a:blipFill rotWithShape="0">
                <a:blip r:embed="rId23"/>
                <a:stretch>
                  <a:fillRect l="-2778" b="-12048"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Прямоугольник 95"/>
              <p:cNvSpPr/>
              <p:nvPr/>
            </p:nvSpPr>
            <p:spPr>
              <a:xfrm>
                <a:off x="330395" y="2022917"/>
                <a:ext cx="3110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/>
                        <m:t>Установившийся режим</m:t>
                      </m:r>
                    </m:oMath>
                  </m:oMathPara>
                </a14:m>
                <a:endParaRPr lang="ru-RU" sz="20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96" name="Прямоугольник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5" y="2022917"/>
                <a:ext cx="3110147" cy="400110"/>
              </a:xfrm>
              <a:prstGeom prst="rect">
                <a:avLst/>
              </a:prstGeom>
              <a:blipFill rotWithShape="0">
                <a:blip r:embed="rId2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83">
                <a:extLst>
                  <a:ext uri="{FF2B5EF4-FFF2-40B4-BE49-F238E27FC236}">
                    <a16:creationId xmlns:a16="http://schemas.microsoft.com/office/drawing/2014/main" id="{01258CFF-2385-4DEB-985F-4B7C60F05689}"/>
                  </a:ext>
                </a:extLst>
              </p:cNvPr>
              <p:cNvSpPr txBox="1"/>
              <p:nvPr/>
            </p:nvSpPr>
            <p:spPr>
              <a:xfrm>
                <a:off x="2877805" y="4527021"/>
                <a:ext cx="5375393" cy="13958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Характеристическое уравнение: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𝑝𝐿</m:t>
                      </m:r>
                      <m:r>
                        <a:rPr lang="ru-RU" b="0" i="0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Найдем корень характеристического уравнения:</a:t>
                </a:r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97" name="TextBox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258CFF-2385-4DEB-985F-4B7C60F0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05" y="4527021"/>
                <a:ext cx="5375393" cy="139589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Прямоугольник 100"/>
          <p:cNvSpPr/>
          <p:nvPr/>
        </p:nvSpPr>
        <p:spPr>
          <a:xfrm>
            <a:off x="27118" y="405748"/>
            <a:ext cx="48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Включение </a:t>
            </a:r>
            <a:r>
              <a:rPr lang="ru-RU" dirty="0">
                <a:cs typeface="Times New Roman" panose="02020603050405020304" pitchFamily="18" charset="0"/>
              </a:rPr>
              <a:t>в цепь </a:t>
            </a:r>
            <a:r>
              <a:rPr lang="en-US" dirty="0">
                <a:cs typeface="Times New Roman" panose="02020603050405020304" pitchFamily="18" charset="0"/>
              </a:rPr>
              <a:t>r , L </a:t>
            </a:r>
            <a:r>
              <a:rPr lang="ru-RU" dirty="0">
                <a:cs typeface="Times New Roman" panose="02020603050405020304" pitchFamily="18" charset="0"/>
              </a:rPr>
              <a:t>постоянной </a:t>
            </a:r>
            <a:r>
              <a:rPr lang="ru-RU" dirty="0" err="1">
                <a:cs typeface="Times New Roman" panose="02020603050405020304" pitchFamily="18" charset="0"/>
              </a:rPr>
              <a:t>э.д.с</a:t>
            </a:r>
            <a:r>
              <a:rPr lang="ru-RU" dirty="0"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83">
                <a:extLst>
                  <a:ext uri="{FF2B5EF4-FFF2-40B4-BE49-F238E27FC236}">
                    <a16:creationId xmlns:a16="http://schemas.microsoft.com/office/drawing/2014/main" id="{01258CFF-2385-4DEB-985F-4B7C60F05689}"/>
                  </a:ext>
                </a:extLst>
              </p:cNvPr>
              <p:cNvSpPr txBox="1"/>
              <p:nvPr/>
            </p:nvSpPr>
            <p:spPr>
              <a:xfrm>
                <a:off x="2877805" y="2501582"/>
                <a:ext cx="5938970" cy="13717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ru-RU" dirty="0" smtClean="0">
                    <a:solidFill>
                      <a:srgbClr val="292934"/>
                    </a:solidFill>
                  </a:rPr>
                  <a:t>Установившееся напряжение: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𝐿𝑦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292934"/>
                    </a:solidFill>
                  </a:rPr>
                  <a:t>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, т.к.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solidFill>
                      <a:srgbClr val="292934"/>
                    </a:solidFill>
                  </a:rPr>
                  <a:t>Сопротивление индуктивности равно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нулю </a:t>
                </a:r>
                <a:r>
                  <a:rPr lang="ru-RU" dirty="0">
                    <a:solidFill>
                      <a:srgbClr val="292934"/>
                    </a:solidFill>
                  </a:rPr>
                  <a:t>при постоянном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токе</a:t>
                </a:r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02" name="TextBox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258CFF-2385-4DEB-985F-4B7C60F0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05" y="2501582"/>
                <a:ext cx="5938970" cy="137172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74A219-C13B-45BE-932B-2410119959C1}"/>
                  </a:ext>
                </a:extLst>
              </p:cNvPr>
              <p:cNvSpPr txBox="1"/>
              <p:nvPr/>
            </p:nvSpPr>
            <p:spPr>
              <a:xfrm>
                <a:off x="223019" y="473132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74A219-C13B-45BE-932B-24101199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9" y="473132"/>
                <a:ext cx="20518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28889" r="-72727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Блок-схема: процесс 4"/>
              <p:cNvSpPr/>
              <p:nvPr/>
            </p:nvSpPr>
            <p:spPr>
              <a:xfrm>
                <a:off x="502748" y="424331"/>
                <a:ext cx="2269052" cy="426728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св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5" name="Блок-схема: процесс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8" y="424331"/>
                <a:ext cx="2269052" cy="426728"/>
              </a:xfrm>
              <a:prstGeom prst="flowChartProcess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256" y="908694"/>
                <a:ext cx="8798720" cy="231153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numCol="1" rtlCol="0">
                <a:spAutoFit/>
              </a:bodyPr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Если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подставить в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𝐿𝑦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соответствующие принужденную и свободную составляющие, то мы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292934"/>
                  </a:solidFill>
                </a:endParaRP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Постоянную интегрирования 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B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найдем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</m:e>
                    </m:d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Для момента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Подставим постоянную интегрирования и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rgbClr val="292934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:endParaRPr lang="ru-RU" sz="14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908694"/>
                <a:ext cx="8798720" cy="23115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81957" y="2779905"/>
                <a:ext cx="1743574" cy="4292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rgbClr val="292934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957" y="2779905"/>
                <a:ext cx="1743574" cy="4292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Блок-схема: процесс 9"/>
          <p:cNvSpPr/>
          <p:nvPr/>
        </p:nvSpPr>
        <p:spPr>
          <a:xfrm>
            <a:off x="1748186" y="3286229"/>
            <a:ext cx="5931526" cy="588677"/>
          </a:xfrm>
          <a:prstGeom prst="flowChartProcess">
            <a:avLst/>
          </a:prstGeom>
          <a:solidFill>
            <a:srgbClr val="F79646">
              <a:lumMod val="40000"/>
              <a:lumOff val="60000"/>
            </a:srgbClr>
          </a:solidFill>
          <a:ln w="254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r>
              <a:rPr lang="ru-RU" dirty="0">
                <a:solidFill>
                  <a:srgbClr val="292934"/>
                </a:solidFill>
              </a:rPr>
              <a:t>Зная ток в индуктивности, можно найти напряжение: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4256" y="3934219"/>
                <a:ext cx="7462160" cy="52475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</a:pPr>
                <a:r>
                  <a:rPr lang="ru-RU" dirty="0" smtClean="0">
                    <a:solidFill>
                      <a:srgbClr val="292934"/>
                    </a:solidFill>
                  </a:rPr>
                  <a:t>Е</a:t>
                </a:r>
                <a14:m>
                  <m:oMath xmlns:m="http://schemas.openxmlformats.org/officeDocument/2006/math">
                    <m:r>
                      <a:rPr lang="ru-RU" b="0" i="0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сли  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,  то 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ru-RU" dirty="0">
                    <a:solidFill>
                      <a:srgbClr val="292934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56" y="3934219"/>
                <a:ext cx="7462160" cy="52475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942E708-6066-4F02-A392-287AF622E9D5}"/>
              </a:ext>
            </a:extLst>
          </p:cNvPr>
          <p:cNvGrpSpPr/>
          <p:nvPr/>
        </p:nvGrpSpPr>
        <p:grpSpPr>
          <a:xfrm>
            <a:off x="854256" y="4501750"/>
            <a:ext cx="7332716" cy="2504783"/>
            <a:chOff x="2166190" y="3991898"/>
            <a:chExt cx="7615023" cy="2432395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AFDECABA-FE1C-4FFD-B77B-6AC82B494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709483" y="4743438"/>
              <a:ext cx="6071730" cy="1397362"/>
            </a:xfrm>
            <a:prstGeom prst="rect">
              <a:avLst/>
            </a:prstGeom>
          </p:spPr>
        </p:pic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97BD53D3-1114-464B-AB64-06F276E6ABA4}"/>
                </a:ext>
              </a:extLst>
            </p:cNvPr>
            <p:cNvGrpSpPr/>
            <p:nvPr/>
          </p:nvGrpSpPr>
          <p:grpSpPr>
            <a:xfrm>
              <a:off x="2166190" y="3991898"/>
              <a:ext cx="7478028" cy="2432395"/>
              <a:chOff x="476509" y="488821"/>
              <a:chExt cx="7478028" cy="2432395"/>
            </a:xfrm>
          </p:grpSpPr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id="{234D6464-E7B6-46F8-AE91-3B7C89A7C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214" y="488821"/>
                <a:ext cx="0" cy="22623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43E9C89F-574C-4FCF-B077-9A28FB001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09" y="2410790"/>
                <a:ext cx="697772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E4B5605-8905-49E0-A61B-0EA009335D4E}"/>
                      </a:ext>
                    </a:extLst>
                  </p:cNvPr>
                  <p:cNvSpPr txBox="1"/>
                  <p:nvPr/>
                </p:nvSpPr>
                <p:spPr>
                  <a:xfrm>
                    <a:off x="7355549" y="2551884"/>
                    <a:ext cx="1982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8E4B5605-8905-49E0-A61B-0EA009335D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5549" y="2551884"/>
                    <a:ext cx="198259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5484" r="-29032" b="-3175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85E9ACB4-7600-47A8-8AAD-B60F3EEE4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509" y="2410790"/>
                <a:ext cx="1668705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553B450-A8E5-4AAC-A2A6-32AD78100ADE}"/>
                      </a:ext>
                    </a:extLst>
                  </p:cNvPr>
                  <p:cNvSpPr txBox="1"/>
                  <p:nvPr/>
                </p:nvSpPr>
                <p:spPr>
                  <a:xfrm>
                    <a:off x="1866773" y="493853"/>
                    <a:ext cx="2733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ru-RU" sz="24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B553B450-A8E5-4AAC-A2A6-32AD7810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6773" y="493853"/>
                    <a:ext cx="273344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0233" r="-23256" b="-645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6A41B22F-1051-4248-8151-EDEF53D1F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214" y="1364501"/>
                <a:ext cx="987306" cy="10526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347CD47-74DA-4689-B478-9E22385123CF}"/>
                      </a:ext>
                    </a:extLst>
                  </p:cNvPr>
                  <p:cNvSpPr txBox="1"/>
                  <p:nvPr/>
                </p:nvSpPr>
                <p:spPr>
                  <a:xfrm>
                    <a:off x="5903794" y="2474190"/>
                    <a:ext cx="34278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пп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347CD47-74DA-4689-B478-9E22385123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3794" y="2474190"/>
                    <a:ext cx="34278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364" r="-1818" b="-851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D7D409F-98F1-4A5F-BFE2-65D080AE72DD}"/>
                </a:ext>
              </a:extLst>
            </p:cNvPr>
            <p:cNvCxnSpPr>
              <a:cxnSpLocks/>
            </p:cNvCxnSpPr>
            <p:nvPr/>
          </p:nvCxnSpPr>
          <p:spPr>
            <a:xfrm>
              <a:off x="3829798" y="4803494"/>
              <a:ext cx="0" cy="1116737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D6B265-9A84-4016-831C-03D25305BD10}"/>
                  </a:ext>
                </a:extLst>
              </p:cNvPr>
              <p:cNvSpPr txBox="1"/>
              <p:nvPr/>
            </p:nvSpPr>
            <p:spPr>
              <a:xfrm>
                <a:off x="3335894" y="6594201"/>
                <a:ext cx="1636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D6B265-9A84-4016-831C-03D25305B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894" y="6594201"/>
                <a:ext cx="163635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2222" r="-14815" b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676771F-9F96-47FD-BDED-781C6E7ADE9D}"/>
              </a:ext>
            </a:extLst>
          </p:cNvPr>
          <p:cNvCxnSpPr>
            <a:cxnSpLocks/>
          </p:cNvCxnSpPr>
          <p:nvPr/>
        </p:nvCxnSpPr>
        <p:spPr>
          <a:xfrm>
            <a:off x="4382648" y="6397448"/>
            <a:ext cx="0" cy="172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F50005E-D1F5-4FC8-8198-75391662C24B}"/>
              </a:ext>
            </a:extLst>
          </p:cNvPr>
          <p:cNvCxnSpPr>
            <a:cxnSpLocks/>
          </p:cNvCxnSpPr>
          <p:nvPr/>
        </p:nvCxnSpPr>
        <p:spPr>
          <a:xfrm>
            <a:off x="5246744" y="6403132"/>
            <a:ext cx="0" cy="172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547EE1E-5891-4A57-B182-71E8CF63A207}"/>
              </a:ext>
            </a:extLst>
          </p:cNvPr>
          <p:cNvCxnSpPr>
            <a:cxnSpLocks/>
          </p:cNvCxnSpPr>
          <p:nvPr/>
        </p:nvCxnSpPr>
        <p:spPr>
          <a:xfrm>
            <a:off x="6245378" y="6394708"/>
            <a:ext cx="0" cy="172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EDFB2ED-C2D7-4B58-BE8D-432A1D03F9ED}"/>
              </a:ext>
            </a:extLst>
          </p:cNvPr>
          <p:cNvCxnSpPr>
            <a:cxnSpLocks/>
          </p:cNvCxnSpPr>
          <p:nvPr/>
        </p:nvCxnSpPr>
        <p:spPr>
          <a:xfrm>
            <a:off x="3411801" y="6395512"/>
            <a:ext cx="0" cy="172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F2FF4FE2-9B48-4569-AA54-1D519BC21206}"/>
                  </a:ext>
                </a:extLst>
              </p:cNvPr>
              <p:cNvSpPr/>
              <p:nvPr/>
            </p:nvSpPr>
            <p:spPr>
              <a:xfrm>
                <a:off x="4206788" y="6531657"/>
                <a:ext cx="487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Прямоугольник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2FF4FE2-9B48-4569-AA54-1D519BC21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788" y="6531657"/>
                <a:ext cx="48776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8E10E583-5AD7-4E17-80A7-DB7DDF412BAC}"/>
                  </a:ext>
                </a:extLst>
              </p:cNvPr>
              <p:cNvSpPr/>
              <p:nvPr/>
            </p:nvSpPr>
            <p:spPr>
              <a:xfrm>
                <a:off x="5065457" y="6507726"/>
                <a:ext cx="487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E10E583-5AD7-4E17-80A7-DB7DDF412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457" y="6507726"/>
                <a:ext cx="487762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7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7290" y="369332"/>
            <a:ext cx="5302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ru-RU" sz="2000" dirty="0">
                <a:cs typeface="Times New Roman" panose="02020603050405020304" pitchFamily="18" charset="0"/>
              </a:rPr>
              <a:t>Включение в цепь </a:t>
            </a:r>
            <a:r>
              <a:rPr lang="en-US" sz="2000" dirty="0">
                <a:cs typeface="Times New Roman" panose="02020603050405020304" pitchFamily="18" charset="0"/>
              </a:rPr>
              <a:t>r , L </a:t>
            </a:r>
            <a:r>
              <a:rPr lang="ru-RU" sz="2000" dirty="0">
                <a:cs typeface="Times New Roman" panose="02020603050405020304" pitchFamily="18" charset="0"/>
              </a:rPr>
              <a:t>постоянной </a:t>
            </a:r>
            <a:r>
              <a:rPr lang="ru-RU" sz="2000" dirty="0" err="1">
                <a:cs typeface="Times New Roman" panose="02020603050405020304" pitchFamily="18" charset="0"/>
              </a:rPr>
              <a:t>э.д.с</a:t>
            </a:r>
            <a:r>
              <a:rPr lang="ru-RU" sz="2000" dirty="0"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75326" y="1171423"/>
                <a:ext cx="273630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>
                          <a:solidFill>
                            <a:srgbClr val="292934"/>
                          </a:solidFill>
                        </a:rPr>
                        <m:t>н.н.у</m:t>
                      </m:r>
                      <m:r>
                        <m:rPr>
                          <m:nor/>
                        </m:rPr>
                        <a:rPr lang="ru-RU" b="0" i="0" dirty="0" smtClean="0">
                          <a:solidFill>
                            <a:srgbClr val="292934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0−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326" y="1171423"/>
                <a:ext cx="273630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97481" y="2243335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</a:t>
            </a:r>
            <a:endParaRPr lang="ru-RU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FC721B-EF3F-4B62-8F0C-00FFD3541A33}"/>
              </a:ext>
            </a:extLst>
          </p:cNvPr>
          <p:cNvSpPr txBox="1"/>
          <p:nvPr/>
        </p:nvSpPr>
        <p:spPr>
          <a:xfrm>
            <a:off x="4018791" y="1123986"/>
            <a:ext cx="52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F30EB8-DC9A-4E3E-A6C9-C0616B5FEB50}"/>
              </a:ext>
            </a:extLst>
          </p:cNvPr>
          <p:cNvSpPr txBox="1"/>
          <p:nvPr/>
        </p:nvSpPr>
        <p:spPr>
          <a:xfrm>
            <a:off x="34571" y="4865836"/>
            <a:ext cx="46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ru-RU" sz="2400" dirty="0"/>
              <a:t>)</a:t>
            </a:r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02D9B7E0-E332-4886-BB85-BEE372D54320}"/>
              </a:ext>
            </a:extLst>
          </p:cNvPr>
          <p:cNvGrpSpPr/>
          <p:nvPr/>
        </p:nvGrpSpPr>
        <p:grpSpPr>
          <a:xfrm>
            <a:off x="607256" y="5295281"/>
            <a:ext cx="1668069" cy="1404125"/>
            <a:chOff x="1426440" y="4898476"/>
            <a:chExt cx="1935158" cy="1551354"/>
          </a:xfrm>
        </p:grpSpPr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FFBF8415-8D2B-4E65-B9DF-F6E68D1C9CB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15805" y="4590025"/>
              <a:ext cx="1" cy="1378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630BB6F4-75B7-45C4-ABC7-1691F43BE2C5}"/>
                </a:ext>
              </a:extLst>
            </p:cNvPr>
            <p:cNvSpPr/>
            <p:nvPr/>
          </p:nvSpPr>
          <p:spPr>
            <a:xfrm rot="5400000">
              <a:off x="2126294" y="5002285"/>
              <a:ext cx="138553" cy="554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D1ED9B4C-A2A0-48AF-B73D-A8C681F37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5170" y="5283698"/>
              <a:ext cx="1" cy="1166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Прямоугольник 76">
              <a:extLst>
                <a:ext uri="{FF2B5EF4-FFF2-40B4-BE49-F238E27FC236}">
                  <a16:creationId xmlns:a16="http://schemas.microsoft.com/office/drawing/2014/main" id="{5442474C-7CE7-42EA-A9D6-5098950AEB2F}"/>
                </a:ext>
              </a:extLst>
            </p:cNvPr>
            <p:cNvSpPr/>
            <p:nvPr/>
          </p:nvSpPr>
          <p:spPr>
            <a:xfrm>
              <a:off x="2735893" y="5616193"/>
              <a:ext cx="138553" cy="5542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427B87D6-E2FD-4E5C-98F7-7E6CFF703A3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115805" y="5751108"/>
              <a:ext cx="1" cy="1378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615DE1B6-767E-4211-B441-66D5AAB19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440" y="5274340"/>
              <a:ext cx="1" cy="1166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8B4D574-8536-4889-9C15-2B938BB57129}"/>
                    </a:ext>
                  </a:extLst>
                </p:cNvPr>
                <p:cNvSpPr txBox="1"/>
                <p:nvPr/>
              </p:nvSpPr>
              <p:spPr>
                <a:xfrm>
                  <a:off x="2115805" y="4898476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8B4D574-8536-4889-9C15-2B938BB57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5805" y="4898476"/>
                  <a:ext cx="166969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9167" r="-29167" b="-1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B58C2F2-A06F-4D6E-A4A2-5D1949A4DCE1}"/>
                    </a:ext>
                  </a:extLst>
                </p:cNvPr>
                <p:cNvSpPr txBox="1"/>
                <p:nvPr/>
              </p:nvSpPr>
              <p:spPr>
                <a:xfrm>
                  <a:off x="3052283" y="5718906"/>
                  <a:ext cx="3093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𝑝𝐿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9B58C2F2-A06F-4D6E-A4A2-5D1949A4D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2283" y="5718906"/>
                  <a:ext cx="30931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2609" r="-32609" b="-512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08590" y="4962336"/>
                <a:ext cx="1149979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292934"/>
                          </a:solidFill>
                        </a:rPr>
                        <m:t>=0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90" y="4962336"/>
                <a:ext cx="114997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864AA7EC-E3C8-43A4-B297-74AA708EFF40}"/>
              </a:ext>
            </a:extLst>
          </p:cNvPr>
          <p:cNvSpPr txBox="1"/>
          <p:nvPr/>
        </p:nvSpPr>
        <p:spPr>
          <a:xfrm>
            <a:off x="22370" y="-12609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Рассмотрим </a:t>
            </a:r>
            <a:r>
              <a:rPr lang="ru-RU" dirty="0" smtClean="0"/>
              <a:t>2 </a:t>
            </a:r>
            <a:r>
              <a:rPr lang="ru-RU" dirty="0"/>
              <a:t>случай: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Блок-схема: процесс 90"/>
              <p:cNvSpPr/>
              <p:nvPr/>
            </p:nvSpPr>
            <p:spPr>
              <a:xfrm>
                <a:off x="6876256" y="430364"/>
                <a:ext cx="2160240" cy="482259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r>
                  <a:rPr lang="ru-RU" sz="2000" dirty="0" smtClean="0"/>
                  <a:t>Найти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91" name="Блок-схема: процесс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30364"/>
                <a:ext cx="2160240" cy="482259"/>
              </a:xfrm>
              <a:prstGeom prst="flowChartProcess">
                <a:avLst/>
              </a:prstGeom>
              <a:blipFill rotWithShape="0">
                <a:blip r:embed="rId13"/>
                <a:stretch>
                  <a:fillRect l="-2514" b="-7229"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5176" y="2280025"/>
                <a:ext cx="3110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sz="2000"/>
                        <m:t>Установившийся режим</m:t>
                      </m:r>
                    </m:oMath>
                  </m:oMathPara>
                </a14:m>
                <a:endParaRPr lang="ru-RU" sz="20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6" y="2280025"/>
                <a:ext cx="3110147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83">
                <a:extLst>
                  <a:ext uri="{FF2B5EF4-FFF2-40B4-BE49-F238E27FC236}">
                    <a16:creationId xmlns:a16="http://schemas.microsoft.com/office/drawing/2014/main" id="{01258CFF-2385-4DEB-985F-4B7C60F05689}"/>
                  </a:ext>
                </a:extLst>
              </p:cNvPr>
              <p:cNvSpPr txBox="1"/>
              <p:nvPr/>
            </p:nvSpPr>
            <p:spPr>
              <a:xfrm>
                <a:off x="2729153" y="5182914"/>
                <a:ext cx="5375393" cy="139589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Характеристическое уравнение: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𝑝𝐿</m:t>
                      </m:r>
                      <m:r>
                        <a:rPr lang="ru-RU" b="0" i="0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:r>
                  <a:rPr lang="ru-RU" dirty="0" smtClean="0">
                    <a:solidFill>
                      <a:srgbClr val="292934"/>
                    </a:solidFill>
                  </a:rPr>
                  <a:t>Найдем корень характеристического уравнения:</a:t>
                </a:r>
                <a:endParaRPr lang="ru-RU" dirty="0">
                  <a:solidFill>
                    <a:srgbClr val="292934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ru-RU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41" name="TextBox 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258CFF-2385-4DEB-985F-4B7C60F0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153" y="5182914"/>
                <a:ext cx="5375393" cy="139589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F0043C6B-B347-4E31-B5FC-3326D6387202}"/>
              </a:ext>
            </a:extLst>
          </p:cNvPr>
          <p:cNvGrpSpPr/>
          <p:nvPr/>
        </p:nvGrpSpPr>
        <p:grpSpPr>
          <a:xfrm flipH="1">
            <a:off x="430993" y="1288041"/>
            <a:ext cx="351921" cy="355629"/>
            <a:chOff x="5471460" y="5304837"/>
            <a:chExt cx="479343" cy="484393"/>
          </a:xfrm>
        </p:grpSpPr>
        <p:sp>
          <p:nvSpPr>
            <p:cNvPr id="104" name="Овал 103">
              <a:extLst>
                <a:ext uri="{FF2B5EF4-FFF2-40B4-BE49-F238E27FC236}">
                  <a16:creationId xmlns:a16="http://schemas.microsoft.com/office/drawing/2014/main" id="{98CB660C-CAA3-48FE-8B7B-444884B42F3C}"/>
                </a:ext>
              </a:extLst>
            </p:cNvPr>
            <p:cNvSpPr/>
            <p:nvPr/>
          </p:nvSpPr>
          <p:spPr>
            <a:xfrm rot="5400000">
              <a:off x="5471460" y="5304837"/>
              <a:ext cx="479343" cy="479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EDAA5F7E-91B0-4887-AF3A-1036FCB749F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16782" y="5311537"/>
              <a:ext cx="0" cy="4776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072C9447-449B-4227-B592-947022EF7DBA}"/>
              </a:ext>
            </a:extLst>
          </p:cNvPr>
          <p:cNvCxnSpPr>
            <a:cxnSpLocks/>
          </p:cNvCxnSpPr>
          <p:nvPr/>
        </p:nvCxnSpPr>
        <p:spPr>
          <a:xfrm flipV="1">
            <a:off x="602805" y="946527"/>
            <a:ext cx="0" cy="34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91FDC9C1-A838-447C-989D-E472F73B93B2}"/>
              </a:ext>
            </a:extLst>
          </p:cNvPr>
          <p:cNvCxnSpPr>
            <a:cxnSpLocks/>
          </p:cNvCxnSpPr>
          <p:nvPr/>
        </p:nvCxnSpPr>
        <p:spPr>
          <a:xfrm flipH="1" flipV="1">
            <a:off x="602804" y="1645777"/>
            <a:ext cx="1" cy="393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B344DA79-0476-4AFD-B605-762F428DD97C}"/>
              </a:ext>
            </a:extLst>
          </p:cNvPr>
          <p:cNvCxnSpPr>
            <a:cxnSpLocks/>
          </p:cNvCxnSpPr>
          <p:nvPr/>
        </p:nvCxnSpPr>
        <p:spPr>
          <a:xfrm flipV="1">
            <a:off x="600847" y="2005365"/>
            <a:ext cx="2788598" cy="29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01A42B75-B7BE-41CD-8ACC-97FA52CED594}"/>
              </a:ext>
            </a:extLst>
          </p:cNvPr>
          <p:cNvCxnSpPr>
            <a:cxnSpLocks/>
          </p:cNvCxnSpPr>
          <p:nvPr/>
        </p:nvCxnSpPr>
        <p:spPr>
          <a:xfrm flipH="1" flipV="1">
            <a:off x="1531507" y="946527"/>
            <a:ext cx="1" cy="4112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EFA8A146-11FF-4936-B66D-82B93D7406D1}"/>
              </a:ext>
            </a:extLst>
          </p:cNvPr>
          <p:cNvCxnSpPr>
            <a:cxnSpLocks/>
          </p:cNvCxnSpPr>
          <p:nvPr/>
        </p:nvCxnSpPr>
        <p:spPr>
          <a:xfrm>
            <a:off x="1531507" y="1812549"/>
            <a:ext cx="0" cy="2064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5E3427C-3ECB-491A-A668-4279D4E6DBC7}"/>
              </a:ext>
            </a:extLst>
          </p:cNvPr>
          <p:cNvSpPr txBox="1"/>
          <p:nvPr/>
        </p:nvSpPr>
        <p:spPr>
          <a:xfrm>
            <a:off x="826925" y="658511"/>
            <a:ext cx="48" cy="203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9F9969-FFEA-455A-AEC4-8F9249E8308A}"/>
                  </a:ext>
                </a:extLst>
              </p:cNvPr>
              <p:cNvSpPr txBox="1"/>
              <p:nvPr/>
            </p:nvSpPr>
            <p:spPr>
              <a:xfrm>
                <a:off x="1009485" y="608841"/>
                <a:ext cx="179027" cy="20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9F9969-FFEA-455A-AEC4-8F9249E83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85" y="608841"/>
                <a:ext cx="179027" cy="203365"/>
              </a:xfrm>
              <a:prstGeom prst="rect">
                <a:avLst/>
              </a:prstGeom>
              <a:blipFill rotWithShape="0">
                <a:blip r:embed="rId16"/>
                <a:stretch>
                  <a:fillRect l="-34483" r="-34483" b="-6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D6D4E47B-908E-4F76-B57B-4D2F37945A39}"/>
              </a:ext>
            </a:extLst>
          </p:cNvPr>
          <p:cNvSpPr txBox="1"/>
          <p:nvPr/>
        </p:nvSpPr>
        <p:spPr>
          <a:xfrm>
            <a:off x="1699387" y="1168386"/>
            <a:ext cx="48" cy="203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5AD47EF0-D829-4F50-9918-B77675492130}"/>
              </a:ext>
            </a:extLst>
          </p:cNvPr>
          <p:cNvSpPr/>
          <p:nvPr/>
        </p:nvSpPr>
        <p:spPr>
          <a:xfrm rot="5400000">
            <a:off x="1034584" y="757154"/>
            <a:ext cx="101722" cy="406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6A3E9C87-210C-4622-B7EC-F316A79100F9}"/>
              </a:ext>
            </a:extLst>
          </p:cNvPr>
          <p:cNvGrpSpPr/>
          <p:nvPr/>
        </p:nvGrpSpPr>
        <p:grpSpPr>
          <a:xfrm>
            <a:off x="1338715" y="1438235"/>
            <a:ext cx="192792" cy="388806"/>
            <a:chOff x="1382896" y="1500504"/>
            <a:chExt cx="107030" cy="456360"/>
          </a:xfrm>
        </p:grpSpPr>
        <p:cxnSp>
          <p:nvCxnSpPr>
            <p:cNvPr id="123" name="Прямая соединительная линия 122">
              <a:extLst>
                <a:ext uri="{FF2B5EF4-FFF2-40B4-BE49-F238E27FC236}">
                  <a16:creationId xmlns:a16="http://schemas.microsoft.com/office/drawing/2014/main" id="{7362FFBF-7F32-4C94-A24D-85B2A9EEB0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76887" y="1843825"/>
              <a:ext cx="22607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FAD619BB-CB13-4FEA-9415-8B2EF7BA714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314794" y="1568606"/>
              <a:ext cx="243234" cy="1070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0DB55782-CAEB-4AE5-B361-A88ACF731321}"/>
              </a:ext>
            </a:extLst>
          </p:cNvPr>
          <p:cNvCxnSpPr>
            <a:cxnSpLocks/>
          </p:cNvCxnSpPr>
          <p:nvPr/>
        </p:nvCxnSpPr>
        <p:spPr>
          <a:xfrm flipV="1">
            <a:off x="3383239" y="923665"/>
            <a:ext cx="0" cy="1090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Прямоугольник 125">
            <a:extLst>
              <a:ext uri="{FF2B5EF4-FFF2-40B4-BE49-F238E27FC236}">
                <a16:creationId xmlns:a16="http://schemas.microsoft.com/office/drawing/2014/main" id="{D9F1770B-8256-4C3F-9429-8B5FC9C07324}"/>
              </a:ext>
            </a:extLst>
          </p:cNvPr>
          <p:cNvSpPr/>
          <p:nvPr/>
        </p:nvSpPr>
        <p:spPr>
          <a:xfrm rot="5400000">
            <a:off x="2241153" y="735259"/>
            <a:ext cx="101722" cy="406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dirty="0"/>
          </a:p>
        </p:txBody>
      </p: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5EC0C4AA-EEF7-4D7A-8F39-04F60061F859}"/>
              </a:ext>
            </a:extLst>
          </p:cNvPr>
          <p:cNvGrpSpPr/>
          <p:nvPr/>
        </p:nvGrpSpPr>
        <p:grpSpPr>
          <a:xfrm rot="16200000">
            <a:off x="2954290" y="752248"/>
            <a:ext cx="178463" cy="366625"/>
            <a:chOff x="4785377" y="2284525"/>
            <a:chExt cx="243080" cy="499371"/>
          </a:xfrm>
        </p:grpSpPr>
        <p:sp>
          <p:nvSpPr>
            <p:cNvPr id="128" name="Дуга 127">
              <a:extLst>
                <a:ext uri="{FF2B5EF4-FFF2-40B4-BE49-F238E27FC236}">
                  <a16:creationId xmlns:a16="http://schemas.microsoft.com/office/drawing/2014/main" id="{940B7C4D-59D8-4607-88C2-0F476785F11B}"/>
                </a:ext>
              </a:extLst>
            </p:cNvPr>
            <p:cNvSpPr/>
            <p:nvPr/>
          </p:nvSpPr>
          <p:spPr>
            <a:xfrm rot="5400000">
              <a:off x="4823690" y="2246213"/>
              <a:ext cx="166456" cy="243079"/>
            </a:xfrm>
            <a:prstGeom prst="arc">
              <a:avLst>
                <a:gd name="adj1" fmla="val 10856151"/>
                <a:gd name="adj2" fmla="val 0"/>
              </a:avLst>
            </a:prstGeom>
            <a:ln w="254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sp>
          <p:nvSpPr>
            <p:cNvPr id="129" name="Дуга 128">
              <a:extLst>
                <a:ext uri="{FF2B5EF4-FFF2-40B4-BE49-F238E27FC236}">
                  <a16:creationId xmlns:a16="http://schemas.microsoft.com/office/drawing/2014/main" id="{C919C1D0-5EDA-47B8-B6E1-700BF7B12FCB}"/>
                </a:ext>
              </a:extLst>
            </p:cNvPr>
            <p:cNvSpPr/>
            <p:nvPr/>
          </p:nvSpPr>
          <p:spPr>
            <a:xfrm rot="5400000">
              <a:off x="4823690" y="2412670"/>
              <a:ext cx="166456" cy="243079"/>
            </a:xfrm>
            <a:prstGeom prst="arc">
              <a:avLst>
                <a:gd name="adj1" fmla="val 10856151"/>
                <a:gd name="adj2" fmla="val 0"/>
              </a:avLst>
            </a:prstGeom>
            <a:ln w="254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  <p:sp>
          <p:nvSpPr>
            <p:cNvPr id="130" name="Дуга 129">
              <a:extLst>
                <a:ext uri="{FF2B5EF4-FFF2-40B4-BE49-F238E27FC236}">
                  <a16:creationId xmlns:a16="http://schemas.microsoft.com/office/drawing/2014/main" id="{1701DCB7-8FF3-478D-93EB-C37D09E39D04}"/>
                </a:ext>
              </a:extLst>
            </p:cNvPr>
            <p:cNvSpPr/>
            <p:nvPr/>
          </p:nvSpPr>
          <p:spPr>
            <a:xfrm rot="5400000">
              <a:off x="4823689" y="2579128"/>
              <a:ext cx="166456" cy="243079"/>
            </a:xfrm>
            <a:prstGeom prst="arc">
              <a:avLst>
                <a:gd name="adj1" fmla="val 10856151"/>
                <a:gd name="adj2" fmla="val 0"/>
              </a:avLst>
            </a:prstGeom>
            <a:ln w="254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dirty="0"/>
            </a:p>
          </p:txBody>
        </p:sp>
      </p:grp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id="{07F9B4E0-7924-4431-A6D2-F81981913670}"/>
              </a:ext>
            </a:extLst>
          </p:cNvPr>
          <p:cNvCxnSpPr>
            <a:cxnSpLocks/>
          </p:cNvCxnSpPr>
          <p:nvPr/>
        </p:nvCxnSpPr>
        <p:spPr>
          <a:xfrm>
            <a:off x="2711225" y="935559"/>
            <a:ext cx="146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B14DB893-B1A5-4576-A188-34B7D7BE65EE}"/>
              </a:ext>
            </a:extLst>
          </p:cNvPr>
          <p:cNvCxnSpPr>
            <a:cxnSpLocks/>
          </p:cNvCxnSpPr>
          <p:nvPr/>
        </p:nvCxnSpPr>
        <p:spPr>
          <a:xfrm>
            <a:off x="3226834" y="935559"/>
            <a:ext cx="1463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Прямоугольник 132">
                <a:extLst>
                  <a:ext uri="{FF2B5EF4-FFF2-40B4-BE49-F238E27FC236}">
                    <a16:creationId xmlns:a16="http://schemas.microsoft.com/office/drawing/2014/main" id="{8E1301DB-503E-4BD0-8795-9548CB664777}"/>
                  </a:ext>
                </a:extLst>
              </p:cNvPr>
              <p:cNvSpPr/>
              <p:nvPr/>
            </p:nvSpPr>
            <p:spPr>
              <a:xfrm>
                <a:off x="2129125" y="569843"/>
                <a:ext cx="258161" cy="271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3" name="Прямоугольник 13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E1301DB-503E-4BD0-8795-9548CB664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25" y="569843"/>
                <a:ext cx="258161" cy="271154"/>
              </a:xfrm>
              <a:prstGeom prst="rect">
                <a:avLst/>
              </a:prstGeom>
              <a:blipFill rotWithShape="0"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Прямоугольник 133">
                <a:extLst>
                  <a:ext uri="{FF2B5EF4-FFF2-40B4-BE49-F238E27FC236}">
                    <a16:creationId xmlns:a16="http://schemas.microsoft.com/office/drawing/2014/main" id="{FC0A0C6A-27C9-4BD2-990B-1090FD3DF5C9}"/>
                  </a:ext>
                </a:extLst>
              </p:cNvPr>
              <p:cNvSpPr/>
              <p:nvPr/>
            </p:nvSpPr>
            <p:spPr>
              <a:xfrm>
                <a:off x="3175057" y="624006"/>
                <a:ext cx="268517" cy="271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4" name="Прямоугольник 13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C0A0C6A-27C9-4BD2-990B-1090FD3DF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57" y="624006"/>
                <a:ext cx="268517" cy="271154"/>
              </a:xfrm>
              <a:prstGeom prst="rect">
                <a:avLst/>
              </a:prstGeom>
              <a:blipFill rotWithShape="0">
                <a:blip r:embed="rId18"/>
                <a:stretch>
                  <a:fillRect r="-9091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198135C3-DE4F-4A6B-9BE8-B4CFA27CC492}"/>
              </a:ext>
            </a:extLst>
          </p:cNvPr>
          <p:cNvCxnSpPr>
            <a:cxnSpLocks/>
          </p:cNvCxnSpPr>
          <p:nvPr/>
        </p:nvCxnSpPr>
        <p:spPr>
          <a:xfrm flipV="1">
            <a:off x="1386818" y="1339930"/>
            <a:ext cx="113136" cy="1373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03B4248-EF24-4326-8D69-1E88C4C8ADFA}"/>
                  </a:ext>
                </a:extLst>
              </p:cNvPr>
              <p:cNvSpPr txBox="1"/>
              <p:nvPr/>
            </p:nvSpPr>
            <p:spPr>
              <a:xfrm>
                <a:off x="957235" y="1505875"/>
                <a:ext cx="55198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03B4248-EF24-4326-8D69-1E88C4C8A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35" y="1505875"/>
                <a:ext cx="551981" cy="215444"/>
              </a:xfrm>
              <a:prstGeom prst="rect">
                <a:avLst/>
              </a:prstGeom>
              <a:blipFill rotWithShape="0"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31E88B06-4F78-4382-9D26-59E854F064D8}"/>
              </a:ext>
            </a:extLst>
          </p:cNvPr>
          <p:cNvCxnSpPr>
            <a:cxnSpLocks/>
          </p:cNvCxnSpPr>
          <p:nvPr/>
        </p:nvCxnSpPr>
        <p:spPr>
          <a:xfrm>
            <a:off x="2503074" y="935559"/>
            <a:ext cx="2260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1B10D2FB-2E2F-4D4D-8C64-EFF143116F94}"/>
              </a:ext>
            </a:extLst>
          </p:cNvPr>
          <p:cNvCxnSpPr>
            <a:cxnSpLocks/>
          </p:cNvCxnSpPr>
          <p:nvPr/>
        </p:nvCxnSpPr>
        <p:spPr>
          <a:xfrm>
            <a:off x="1301213" y="951921"/>
            <a:ext cx="7743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>
            <a:extLst>
              <a:ext uri="{FF2B5EF4-FFF2-40B4-BE49-F238E27FC236}">
                <a16:creationId xmlns:a16="http://schemas.microsoft.com/office/drawing/2014/main" id="{F483D866-A06E-42A0-B3B2-CCA368F9D624}"/>
              </a:ext>
            </a:extLst>
          </p:cNvPr>
          <p:cNvCxnSpPr>
            <a:cxnSpLocks/>
            <a:endCxn id="121" idx="2"/>
          </p:cNvCxnSpPr>
          <p:nvPr/>
        </p:nvCxnSpPr>
        <p:spPr>
          <a:xfrm>
            <a:off x="602617" y="960596"/>
            <a:ext cx="27938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B3DB968-A2D4-4D90-B687-882293B1FB7F}"/>
                  </a:ext>
                </a:extLst>
              </p:cNvPr>
              <p:cNvSpPr txBox="1"/>
              <p:nvPr/>
            </p:nvSpPr>
            <p:spPr>
              <a:xfrm>
                <a:off x="2534379" y="1338775"/>
                <a:ext cx="5326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B3DB968-A2D4-4D90-B687-882293B1F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379" y="1338775"/>
                <a:ext cx="53264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9195" t="-2222" r="-14943" b="-3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B5F5CE3B-4FAA-407E-B1C9-25969520A1E8}"/>
              </a:ext>
            </a:extLst>
          </p:cNvPr>
          <p:cNvGrpSpPr/>
          <p:nvPr/>
        </p:nvGrpSpPr>
        <p:grpSpPr>
          <a:xfrm>
            <a:off x="360161" y="2751864"/>
            <a:ext cx="2399832" cy="1365109"/>
            <a:chOff x="353107" y="2482403"/>
            <a:chExt cx="2399832" cy="1365109"/>
          </a:xfrm>
        </p:grpSpPr>
        <p:grpSp>
          <p:nvGrpSpPr>
            <p:cNvPr id="181" name="Группа 180">
              <a:extLst>
                <a:ext uri="{FF2B5EF4-FFF2-40B4-BE49-F238E27FC236}">
                  <a16:creationId xmlns:a16="http://schemas.microsoft.com/office/drawing/2014/main" id="{198C5677-63D1-4D64-80C9-7B90C4D98FCF}"/>
                </a:ext>
              </a:extLst>
            </p:cNvPr>
            <p:cNvGrpSpPr/>
            <p:nvPr/>
          </p:nvGrpSpPr>
          <p:grpSpPr>
            <a:xfrm>
              <a:off x="353107" y="2482403"/>
              <a:ext cx="2399832" cy="1365109"/>
              <a:chOff x="1778793" y="3764753"/>
              <a:chExt cx="2399832" cy="1365109"/>
            </a:xfrm>
          </p:grpSpPr>
          <p:cxnSp>
            <p:nvCxnSpPr>
              <p:cNvPr id="187" name="Прямая соединительная линия 186">
                <a:extLst>
                  <a:ext uri="{FF2B5EF4-FFF2-40B4-BE49-F238E27FC236}">
                    <a16:creationId xmlns:a16="http://schemas.microsoft.com/office/drawing/2014/main" id="{734382BB-7202-4BCB-93F2-2EFC59D5C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793" y="5129862"/>
                <a:ext cx="168361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>
                <a:extLst>
                  <a:ext uri="{FF2B5EF4-FFF2-40B4-BE49-F238E27FC236}">
                    <a16:creationId xmlns:a16="http://schemas.microsoft.com/office/drawing/2014/main" id="{ACDA579C-EECC-4177-A0B1-A3CCD69A47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1459" y="4176174"/>
                <a:ext cx="0" cy="9536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33489C1-61FA-4A05-ACB2-9EF079DC1B05}"/>
                  </a:ext>
                </a:extLst>
              </p:cNvPr>
              <p:cNvSpPr txBox="1"/>
              <p:nvPr/>
            </p:nvSpPr>
            <p:spPr>
              <a:xfrm>
                <a:off x="2337384" y="4540876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ru-RU" dirty="0"/>
              </a:p>
            </p:txBody>
          </p:sp>
          <p:cxnSp>
            <p:nvCxnSpPr>
              <p:cNvPr id="190" name="Прямая соединительная линия 189">
                <a:extLst>
                  <a:ext uri="{FF2B5EF4-FFF2-40B4-BE49-F238E27FC236}">
                    <a16:creationId xmlns:a16="http://schemas.microsoft.com/office/drawing/2014/main" id="{7A94CD79-DAFB-41FD-9ED2-D18536227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793" y="4176171"/>
                <a:ext cx="3079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>
                <a:extLst>
                  <a:ext uri="{FF2B5EF4-FFF2-40B4-BE49-F238E27FC236}">
                    <a16:creationId xmlns:a16="http://schemas.microsoft.com/office/drawing/2014/main" id="{7061D179-527D-4521-872F-37A253FAB5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9005" y="4207549"/>
                <a:ext cx="0" cy="922313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Прямоугольник 191">
                <a:extLst>
                  <a:ext uri="{FF2B5EF4-FFF2-40B4-BE49-F238E27FC236}">
                    <a16:creationId xmlns:a16="http://schemas.microsoft.com/office/drawing/2014/main" id="{16C06D52-CB57-4039-929D-FF77E0B13797}"/>
                  </a:ext>
                </a:extLst>
              </p:cNvPr>
              <p:cNvSpPr/>
              <p:nvPr/>
            </p:nvSpPr>
            <p:spPr>
              <a:xfrm rot="5400000">
                <a:off x="2206730" y="3915558"/>
                <a:ext cx="138553" cy="5542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dirty="0"/>
              </a:p>
            </p:txBody>
          </p:sp>
          <p:grpSp>
            <p:nvGrpSpPr>
              <p:cNvPr id="193" name="Группа 192">
                <a:extLst>
                  <a:ext uri="{FF2B5EF4-FFF2-40B4-BE49-F238E27FC236}">
                    <a16:creationId xmlns:a16="http://schemas.microsoft.com/office/drawing/2014/main" id="{AE391074-D2F0-4E3A-BF20-EAE5E3D90EE9}"/>
                  </a:ext>
                </a:extLst>
              </p:cNvPr>
              <p:cNvGrpSpPr/>
              <p:nvPr/>
            </p:nvGrpSpPr>
            <p:grpSpPr>
              <a:xfrm rot="16200000">
                <a:off x="2891894" y="3957863"/>
                <a:ext cx="243080" cy="499371"/>
                <a:chOff x="4785377" y="2284525"/>
                <a:chExt cx="243080" cy="499371"/>
              </a:xfrm>
            </p:grpSpPr>
            <p:sp>
              <p:nvSpPr>
                <p:cNvPr id="201" name="Дуга 200">
                  <a:extLst>
                    <a:ext uri="{FF2B5EF4-FFF2-40B4-BE49-F238E27FC236}">
                      <a16:creationId xmlns:a16="http://schemas.microsoft.com/office/drawing/2014/main" id="{E877C925-E717-409B-9892-26A19852AABB}"/>
                    </a:ext>
                  </a:extLst>
                </p:cNvPr>
                <p:cNvSpPr/>
                <p:nvPr/>
              </p:nvSpPr>
              <p:spPr>
                <a:xfrm rot="5400000">
                  <a:off x="4823690" y="2246213"/>
                  <a:ext cx="166456" cy="243079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  <a:ln w="254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  <p:sp>
              <p:nvSpPr>
                <p:cNvPr id="202" name="Дуга 201">
                  <a:extLst>
                    <a:ext uri="{FF2B5EF4-FFF2-40B4-BE49-F238E27FC236}">
                      <a16:creationId xmlns:a16="http://schemas.microsoft.com/office/drawing/2014/main" id="{E6F81FEA-F09F-459E-AAC3-87999FC0FDC3}"/>
                    </a:ext>
                  </a:extLst>
                </p:cNvPr>
                <p:cNvSpPr/>
                <p:nvPr/>
              </p:nvSpPr>
              <p:spPr>
                <a:xfrm rot="5400000">
                  <a:off x="4823690" y="2412670"/>
                  <a:ext cx="166456" cy="243079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  <a:ln w="254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  <p:sp>
              <p:nvSpPr>
                <p:cNvPr id="203" name="Дуга 202">
                  <a:extLst>
                    <a:ext uri="{FF2B5EF4-FFF2-40B4-BE49-F238E27FC236}">
                      <a16:creationId xmlns:a16="http://schemas.microsoft.com/office/drawing/2014/main" id="{8E6F8C82-7C96-4AB2-A73A-5798E1F59593}"/>
                    </a:ext>
                  </a:extLst>
                </p:cNvPr>
                <p:cNvSpPr/>
                <p:nvPr/>
              </p:nvSpPr>
              <p:spPr>
                <a:xfrm rot="5400000">
                  <a:off x="4823689" y="2579128"/>
                  <a:ext cx="166456" cy="243079"/>
                </a:xfrm>
                <a:prstGeom prst="arc">
                  <a:avLst>
                    <a:gd name="adj1" fmla="val 10856151"/>
                    <a:gd name="adj2" fmla="val 0"/>
                  </a:avLst>
                </a:prstGeom>
                <a:ln w="25400"/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ru-RU" dirty="0"/>
                </a:p>
              </p:txBody>
            </p:sp>
          </p:grpSp>
          <p:cxnSp>
            <p:nvCxnSpPr>
              <p:cNvPr id="194" name="Прямая соединительная линия 193">
                <a:extLst>
                  <a:ext uri="{FF2B5EF4-FFF2-40B4-BE49-F238E27FC236}">
                    <a16:creationId xmlns:a16="http://schemas.microsoft.com/office/drawing/2014/main" id="{C7D2129B-78E9-4CCF-83E8-D908BE50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3111" y="4197495"/>
                <a:ext cx="19928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Прямая соединительная линия 194">
                <a:extLst>
                  <a:ext uri="{FF2B5EF4-FFF2-40B4-BE49-F238E27FC236}">
                    <a16:creationId xmlns:a16="http://schemas.microsoft.com/office/drawing/2014/main" id="{EE367F14-ED9A-49B6-9346-7EA416BB80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3119" y="4207547"/>
                <a:ext cx="19928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6" name="Группа 195">
                <a:extLst>
                  <a:ext uri="{FF2B5EF4-FFF2-40B4-BE49-F238E27FC236}">
                    <a16:creationId xmlns:a16="http://schemas.microsoft.com/office/drawing/2014/main" id="{D293AA20-E23D-4565-93F8-96B46B5E2E7B}"/>
                  </a:ext>
                </a:extLst>
              </p:cNvPr>
              <p:cNvGrpSpPr/>
              <p:nvPr/>
            </p:nvGrpSpPr>
            <p:grpSpPr>
              <a:xfrm rot="5400000">
                <a:off x="3477444" y="4672099"/>
                <a:ext cx="412182" cy="144016"/>
                <a:chOff x="681807" y="1646908"/>
                <a:chExt cx="412182" cy="144016"/>
              </a:xfrm>
            </p:grpSpPr>
            <p:cxnSp>
              <p:nvCxnSpPr>
                <p:cNvPr id="199" name="Прямая соединительная линия 198">
                  <a:extLst>
                    <a:ext uri="{FF2B5EF4-FFF2-40B4-BE49-F238E27FC236}">
                      <a16:creationId xmlns:a16="http://schemas.microsoft.com/office/drawing/2014/main" id="{15ECD1AD-94DF-4988-8F92-1B1313D4B1CA}"/>
                    </a:ext>
                  </a:extLst>
                </p:cNvPr>
                <p:cNvCxnSpPr/>
                <p:nvPr/>
              </p:nvCxnSpPr>
              <p:spPr>
                <a:xfrm>
                  <a:off x="681807" y="1718916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00" name="Равнобедренный треугольник 199">
                  <a:extLst>
                    <a:ext uri="{FF2B5EF4-FFF2-40B4-BE49-F238E27FC236}">
                      <a16:creationId xmlns:a16="http://schemas.microsoft.com/office/drawing/2014/main" id="{E346A409-3E2A-44C7-B7B6-A3817065661E}"/>
                    </a:ext>
                  </a:extLst>
                </p:cNvPr>
                <p:cNvSpPr/>
                <p:nvPr/>
              </p:nvSpPr>
              <p:spPr>
                <a:xfrm rot="5400000">
                  <a:off x="959906" y="1656840"/>
                  <a:ext cx="144016" cy="124151"/>
                </a:xfrm>
                <a:prstGeom prst="triangl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Прямоугольник 196">
                    <a:extLst>
                      <a:ext uri="{FF2B5EF4-FFF2-40B4-BE49-F238E27FC236}">
                        <a16:creationId xmlns:a16="http://schemas.microsoft.com/office/drawing/2014/main" id="{524D3155-9185-4CBE-B8CF-688525664554}"/>
                      </a:ext>
                    </a:extLst>
                  </p:cNvPr>
                  <p:cNvSpPr/>
                  <p:nvPr/>
                </p:nvSpPr>
                <p:spPr>
                  <a:xfrm>
                    <a:off x="3503677" y="3764753"/>
                    <a:ext cx="594586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𝐿𝑦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04" name="Прямоугольник 103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524D3155-9185-4CBE-B8CF-6885256645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3677" y="3764753"/>
                    <a:ext cx="594586" cy="39126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Прямоугольник 197">
                    <a:extLst>
                      <a:ext uri="{FF2B5EF4-FFF2-40B4-BE49-F238E27FC236}">
                        <a16:creationId xmlns:a16="http://schemas.microsoft.com/office/drawing/2014/main" id="{524D3155-9185-4CBE-B8CF-688525664554}"/>
                      </a:ext>
                    </a:extLst>
                  </p:cNvPr>
                  <p:cNvSpPr/>
                  <p:nvPr/>
                </p:nvSpPr>
                <p:spPr>
                  <a:xfrm>
                    <a:off x="3654892" y="4434787"/>
                    <a:ext cx="523733" cy="3912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𝐿𝑦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05" name="Прямоугольник 104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524D3155-9185-4CBE-B8CF-6885256645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892" y="4434787"/>
                    <a:ext cx="523733" cy="39126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2" name="Группа 181">
              <a:extLst>
                <a:ext uri="{FF2B5EF4-FFF2-40B4-BE49-F238E27FC236}">
                  <a16:creationId xmlns:a16="http://schemas.microsoft.com/office/drawing/2014/main" id="{85DDB12C-C73D-4FA2-8223-F124CB0C2215}"/>
                </a:ext>
              </a:extLst>
            </p:cNvPr>
            <p:cNvGrpSpPr/>
            <p:nvPr/>
          </p:nvGrpSpPr>
          <p:grpSpPr>
            <a:xfrm>
              <a:off x="678058" y="2483879"/>
              <a:ext cx="1888720" cy="495711"/>
              <a:chOff x="678058" y="2483879"/>
              <a:chExt cx="1888720" cy="4957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Прямоугольник 182">
                    <a:extLst>
                      <a:ext uri="{FF2B5EF4-FFF2-40B4-BE49-F238E27FC236}">
                        <a16:creationId xmlns:a16="http://schemas.microsoft.com/office/drawing/2014/main" id="{29056388-52F4-4203-863E-4D55A36A2F50}"/>
                      </a:ext>
                    </a:extLst>
                  </p:cNvPr>
                  <p:cNvSpPr/>
                  <p:nvPr/>
                </p:nvSpPr>
                <p:spPr>
                  <a:xfrm>
                    <a:off x="678058" y="2483879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1" name="Прямоугольник 90">
                    <a:extLst>
                      <a:ext uri="{FF2B5EF4-FFF2-40B4-BE49-F238E27FC236}">
                        <a16:creationId xmlns:a16="http://schemas.microsoft.com/office/drawing/2014/main" id="{29056388-52F4-4203-863E-4D55A36A2F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058" y="2483879"/>
                    <a:ext cx="351635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Прямоугольник 183">
                    <a:extLst>
                      <a:ext uri="{FF2B5EF4-FFF2-40B4-BE49-F238E27FC236}">
                        <a16:creationId xmlns:a16="http://schemas.microsoft.com/office/drawing/2014/main" id="{E06F8545-90E6-4AA3-BA89-58F0AAE81664}"/>
                      </a:ext>
                    </a:extLst>
                  </p:cNvPr>
                  <p:cNvSpPr/>
                  <p:nvPr/>
                </p:nvSpPr>
                <p:spPr>
                  <a:xfrm>
                    <a:off x="1419135" y="2483879"/>
                    <a:ext cx="3657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2" name="Прямоугольник 91">
                    <a:extLst>
                      <a:ext uri="{FF2B5EF4-FFF2-40B4-BE49-F238E27FC236}">
                        <a16:creationId xmlns:a16="http://schemas.microsoft.com/office/drawing/2014/main" id="{E06F8545-90E6-4AA3-BA89-58F0AAE816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9135" y="2483879"/>
                    <a:ext cx="36574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Прямая соединительная линия 184">
                <a:extLst>
                  <a:ext uri="{FF2B5EF4-FFF2-40B4-BE49-F238E27FC236}">
                    <a16:creationId xmlns:a16="http://schemas.microsoft.com/office/drawing/2014/main" id="{A232A2FE-0FA6-4C15-B0D5-4599C86CE8AA}"/>
                  </a:ext>
                </a:extLst>
              </p:cNvPr>
              <p:cNvCxnSpPr/>
              <p:nvPr/>
            </p:nvCxnSpPr>
            <p:spPr>
              <a:xfrm>
                <a:off x="2154596" y="2907582"/>
                <a:ext cx="28803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86" name="Равнобедренный треугольник 185">
                <a:extLst>
                  <a:ext uri="{FF2B5EF4-FFF2-40B4-BE49-F238E27FC236}">
                    <a16:creationId xmlns:a16="http://schemas.microsoft.com/office/drawing/2014/main" id="{80F5AF07-0D40-4521-BE97-4A76A812CC3D}"/>
                  </a:ext>
                </a:extLst>
              </p:cNvPr>
              <p:cNvSpPr/>
              <p:nvPr/>
            </p:nvSpPr>
            <p:spPr>
              <a:xfrm rot="5400000">
                <a:off x="2432695" y="2845506"/>
                <a:ext cx="144016" cy="124151"/>
              </a:xfrm>
              <a:prstGeom prst="triangl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8FCC3862-7CA0-48E5-B476-B390E236C2A7}"/>
              </a:ext>
            </a:extLst>
          </p:cNvPr>
          <p:cNvCxnSpPr/>
          <p:nvPr/>
        </p:nvCxnSpPr>
        <p:spPr>
          <a:xfrm rot="5400000">
            <a:off x="2971855" y="1491217"/>
            <a:ext cx="27279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5" name="Равнобедренный треугольник 204">
            <a:extLst>
              <a:ext uri="{FF2B5EF4-FFF2-40B4-BE49-F238E27FC236}">
                <a16:creationId xmlns:a16="http://schemas.microsoft.com/office/drawing/2014/main" id="{98D6D73F-0F03-4377-AE56-986791DD726B}"/>
              </a:ext>
            </a:extLst>
          </p:cNvPr>
          <p:cNvSpPr/>
          <p:nvPr/>
        </p:nvSpPr>
        <p:spPr>
          <a:xfrm rot="10800000">
            <a:off x="3025795" y="1627613"/>
            <a:ext cx="164916" cy="117584"/>
          </a:xfrm>
          <a:prstGeom prst="triangl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4728109" y="2171865"/>
                <a:ext cx="3368893" cy="205325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lvl="0">
                  <a:defRPr>
                    <a:solidFill>
                      <a:srgbClr val="292934"/>
                    </a:solidFill>
                  </a:defRPr>
                </a:lvl1pPr>
              </a:lstStyle>
              <a:p>
                <a:r>
                  <a:rPr lang="ru-RU" dirty="0"/>
                  <a:t>Процесс, происходящий в короткозамкнутом контуре, является свободным, следовательно установившийся ток в данном случае равен нулю</a:t>
                </a:r>
              </a:p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𝐿𝑦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09" y="2171865"/>
                <a:ext cx="3368893" cy="2053254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112">
                <a:extLst>
                  <a:ext uri="{FF2B5EF4-FFF2-40B4-BE49-F238E27FC236}">
                    <a16:creationId xmlns:a16="http://schemas.microsoft.com/office/drawing/2014/main" id="{786C969B-5B00-4362-9265-81CE3F628F1F}"/>
                  </a:ext>
                </a:extLst>
              </p:cNvPr>
              <p:cNvSpPr txBox="1"/>
              <p:nvPr/>
            </p:nvSpPr>
            <p:spPr>
              <a:xfrm>
                <a:off x="4728110" y="4416850"/>
                <a:ext cx="3368892" cy="6682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be-BY"/>
                </a:defPPr>
                <a:lvl1pPr lvl="0">
                  <a:defRPr>
                    <a:solidFill>
                      <a:srgbClr val="292934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Из закона Ома следует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𝐿𝑦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u="sng" dirty="0"/>
              </a:p>
            </p:txBody>
          </p:sp>
        </mc:Choice>
        <mc:Fallback xmlns="">
          <p:sp>
            <p:nvSpPr>
              <p:cNvPr id="207" name="TextBox 1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86C969B-5B00-4362-9265-81CE3F62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10" y="4416850"/>
                <a:ext cx="3368892" cy="66826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2763736" y="3124654"/>
                <a:ext cx="1743574" cy="36125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ru-RU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у</m:t>
                          </m:r>
                        </m:sub>
                      </m:sSub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36" y="3124654"/>
                <a:ext cx="1743574" cy="361253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2767197" y="3638961"/>
                <a:ext cx="1743574" cy="36125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ru-RU" sz="1600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у</m:t>
                          </m:r>
                        </m:sub>
                      </m:sSub>
                      <m:r>
                        <a:rPr lang="ru-RU" sz="1600" b="0" i="0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600" b="0" i="1" smtClean="0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97" y="3638961"/>
                <a:ext cx="1743574" cy="361253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0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B74A219-C13B-45BE-932B-2410119959C1}"/>
                  </a:ext>
                </a:extLst>
              </p:cNvPr>
              <p:cNvSpPr txBox="1"/>
              <p:nvPr/>
            </p:nvSpPr>
            <p:spPr>
              <a:xfrm>
                <a:off x="223019" y="473132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74A219-C13B-45BE-932B-24101199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9" y="473132"/>
                <a:ext cx="2051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2424" t="-28889" r="-72727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Блок-схема: процесс 156"/>
              <p:cNvSpPr/>
              <p:nvPr/>
            </p:nvSpPr>
            <p:spPr>
              <a:xfrm>
                <a:off x="502748" y="424331"/>
                <a:ext cx="2125035" cy="426728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св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57" name="Блок-схема: процесс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8" y="424331"/>
                <a:ext cx="2125035" cy="426728"/>
              </a:xfrm>
              <a:prstGeom prst="flowChartProcess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256" y="908694"/>
                <a:ext cx="8798720" cy="29549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numCol="1" rtlCol="0">
                <a:spAutoFit/>
              </a:bodyPr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Если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подставить в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𝐿𝑦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соответствующие принужденную и свободную составляющие, то мы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292934"/>
                  </a:solidFill>
                </a:endParaRP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Постоянную интегрирования 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A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найдем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</a:t>
                </a: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Для момента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Подставим постоянную интегрирования и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p>
                      <m:sSupPr>
                        <m:ctrlP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14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14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600" dirty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endParaRPr lang="ru-RU" sz="28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908694"/>
                <a:ext cx="8798720" cy="29549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7020272" y="3259123"/>
                <a:ext cx="1907704" cy="5951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259123"/>
                <a:ext cx="1907704" cy="5951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8BB33DB-9140-4FCD-A29A-BB93EF80BF4B}"/>
              </a:ext>
            </a:extLst>
          </p:cNvPr>
          <p:cNvGrpSpPr/>
          <p:nvPr/>
        </p:nvGrpSpPr>
        <p:grpSpPr>
          <a:xfrm>
            <a:off x="1554713" y="3972890"/>
            <a:ext cx="5465558" cy="2518817"/>
            <a:chOff x="2304583" y="1338057"/>
            <a:chExt cx="3797641" cy="1750153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D427D6B7-1435-416D-B36C-426084C2F28A}"/>
                </a:ext>
              </a:extLst>
            </p:cNvPr>
            <p:cNvCxnSpPr>
              <a:cxnSpLocks/>
            </p:cNvCxnSpPr>
            <p:nvPr/>
          </p:nvCxnSpPr>
          <p:spPr>
            <a:xfrm>
              <a:off x="2829655" y="1530726"/>
              <a:ext cx="0" cy="15574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0D605F5-27B0-4150-96AD-D7E04AE88C5F}"/>
                </a:ext>
              </a:extLst>
            </p:cNvPr>
            <p:cNvCxnSpPr>
              <a:cxnSpLocks/>
            </p:cNvCxnSpPr>
            <p:nvPr/>
          </p:nvCxnSpPr>
          <p:spPr>
            <a:xfrm>
              <a:off x="2825720" y="2635245"/>
              <a:ext cx="32367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C5913D5-48DD-434A-BBDF-AA4FA17FB160}"/>
                    </a:ext>
                  </a:extLst>
                </p:cNvPr>
                <p:cNvSpPr txBox="1"/>
                <p:nvPr/>
              </p:nvSpPr>
              <p:spPr>
                <a:xfrm>
                  <a:off x="5903965" y="2583295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5E5193-DFDA-462E-BAF7-65D3CDD56D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965" y="2583295"/>
                  <a:ext cx="19825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1250" r="-28125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D9AAA28B-C8BE-41FE-88F6-B0F9E9C183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1433" y="2117220"/>
              <a:ext cx="844103" cy="51368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55D7FB93-6DCB-4871-8704-819F47AA61B1}"/>
                </a:ext>
              </a:extLst>
            </p:cNvPr>
            <p:cNvCxnSpPr>
              <a:cxnSpLocks/>
            </p:cNvCxnSpPr>
            <p:nvPr/>
          </p:nvCxnSpPr>
          <p:spPr>
            <a:xfrm>
              <a:off x="3849227" y="2624068"/>
              <a:ext cx="0" cy="2969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AF4AE0EC-343B-4519-A4F7-9E2CE341635C}"/>
                </a:ext>
              </a:extLst>
            </p:cNvPr>
            <p:cNvCxnSpPr>
              <a:cxnSpLocks/>
            </p:cNvCxnSpPr>
            <p:nvPr/>
          </p:nvCxnSpPr>
          <p:spPr>
            <a:xfrm>
              <a:off x="2835675" y="2819938"/>
              <a:ext cx="10135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2D3B7E0-05D3-4FC9-B028-6FCB2AA20F7C}"/>
                    </a:ext>
                  </a:extLst>
                </p:cNvPr>
                <p:cNvSpPr txBox="1"/>
                <p:nvPr/>
              </p:nvSpPr>
              <p:spPr>
                <a:xfrm>
                  <a:off x="3232092" y="2644015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2D3B7E0-05D3-4FC9-B028-6FCB2AA20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092" y="2644015"/>
                  <a:ext cx="163635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C96E4D4-B702-49F0-9F7E-19B2F0606151}"/>
                    </a:ext>
                  </a:extLst>
                </p:cNvPr>
                <p:cNvSpPr txBox="1"/>
                <p:nvPr/>
              </p:nvSpPr>
              <p:spPr>
                <a:xfrm>
                  <a:off x="3318898" y="1946302"/>
                  <a:ext cx="1309136" cy="392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C96E4D4-B702-49F0-9F7E-19B2F0606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898" y="1946302"/>
                  <a:ext cx="1309136" cy="392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A47C1DE-DC3D-4D2F-8831-6457635A8FDC}"/>
                    </a:ext>
                  </a:extLst>
                </p:cNvPr>
                <p:cNvSpPr txBox="1"/>
                <p:nvPr/>
              </p:nvSpPr>
              <p:spPr>
                <a:xfrm>
                  <a:off x="2871938" y="1338057"/>
                  <a:ext cx="100867" cy="192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A47C1DE-DC3D-4D2F-8831-6457635A8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938" y="1338057"/>
                  <a:ext cx="100867" cy="192468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7500" r="-29167" b="-11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Полилиния: фигура 15">
              <a:extLst>
                <a:ext uri="{FF2B5EF4-FFF2-40B4-BE49-F238E27FC236}">
                  <a16:creationId xmlns:a16="http://schemas.microsoft.com/office/drawing/2014/main" id="{F4BD4714-80DB-4A6B-AC30-2B7F76644890}"/>
                </a:ext>
              </a:extLst>
            </p:cNvPr>
            <p:cNvSpPr/>
            <p:nvPr/>
          </p:nvSpPr>
          <p:spPr>
            <a:xfrm>
              <a:off x="2825719" y="1956004"/>
              <a:ext cx="2965673" cy="636270"/>
            </a:xfrm>
            <a:custGeom>
              <a:avLst/>
              <a:gdLst>
                <a:gd name="connsiteX0" fmla="*/ 0 w 2552700"/>
                <a:gd name="connsiteY0" fmla="*/ 0 h 636270"/>
                <a:gd name="connsiteX1" fmla="*/ 605790 w 2552700"/>
                <a:gd name="connsiteY1" fmla="*/ 350520 h 636270"/>
                <a:gd name="connsiteX2" fmla="*/ 2552700 w 2552700"/>
                <a:gd name="connsiteY2" fmla="*/ 636270 h 63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636270">
                  <a:moveTo>
                    <a:pt x="0" y="0"/>
                  </a:moveTo>
                  <a:cubicBezTo>
                    <a:pt x="90170" y="122237"/>
                    <a:pt x="180340" y="244475"/>
                    <a:pt x="605790" y="350520"/>
                  </a:cubicBezTo>
                  <a:cubicBezTo>
                    <a:pt x="1031240" y="456565"/>
                    <a:pt x="2140585" y="592455"/>
                    <a:pt x="2552700" y="636270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Прямоугольник 21">
                  <a:extLst>
                    <a:ext uri="{FF2B5EF4-FFF2-40B4-BE49-F238E27FC236}">
                      <a16:creationId xmlns:a16="http://schemas.microsoft.com/office/drawing/2014/main" id="{EB9C336A-E801-4D12-8340-5836131DF0CB}"/>
                    </a:ext>
                  </a:extLst>
                </p:cNvPr>
                <p:cNvSpPr/>
                <p:nvPr/>
              </p:nvSpPr>
              <p:spPr>
                <a:xfrm>
                  <a:off x="2304583" y="1733766"/>
                  <a:ext cx="528082" cy="413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" name="Прямоугольник 21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B9C336A-E801-4D12-8340-5836131DF0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4583" y="1733766"/>
                  <a:ext cx="528082" cy="41353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6F74D9F-4356-4423-95C6-CF61268AB121}"/>
              </a:ext>
            </a:extLst>
          </p:cNvPr>
          <p:cNvCxnSpPr>
            <a:cxnSpLocks/>
          </p:cNvCxnSpPr>
          <p:nvPr/>
        </p:nvCxnSpPr>
        <p:spPr>
          <a:xfrm flipH="1">
            <a:off x="2242897" y="4862238"/>
            <a:ext cx="152326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01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74A219-C13B-45BE-932B-2410119959C1}"/>
                  </a:ext>
                </a:extLst>
              </p:cNvPr>
              <p:cNvSpPr txBox="1"/>
              <p:nvPr/>
            </p:nvSpPr>
            <p:spPr>
              <a:xfrm>
                <a:off x="223019" y="473132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B74A219-C13B-45BE-932B-24101199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9" y="473132"/>
                <a:ext cx="205184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2424" t="-28889" r="-72727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Блок-схема: процесс 4"/>
              <p:cNvSpPr/>
              <p:nvPr/>
            </p:nvSpPr>
            <p:spPr>
              <a:xfrm>
                <a:off x="502748" y="424331"/>
                <a:ext cx="2269052" cy="426728"/>
              </a:xfrm>
              <a:prstGeom prst="flowChartProcess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св</m:t>
                          </m:r>
                        </m:sub>
                      </m:sSub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5" name="Блок-схема: процесс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8" y="424331"/>
                <a:ext cx="2269052" cy="426728"/>
              </a:xfrm>
              <a:prstGeom prst="flowChartProcess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 cap="flat" cmpd="sng" algn="ctr">
                <a:solidFill>
                  <a:sysClr val="windowText" lastClr="000000">
                    <a:lumMod val="95000"/>
                    <a:lumOff val="5000"/>
                  </a:sysClr>
                </a:solidFill>
                <a:prstDash val="sysDot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256" y="908694"/>
                <a:ext cx="8798720" cy="30089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numCol="1" rtlCol="0">
                <a:spAutoFit/>
              </a:bodyPr>
              <a:lstStyle/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Если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подставить в уравнение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𝐿𝑦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св</m:t>
                        </m:r>
                      </m:sub>
                    </m:sSub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 соответствующие принужденную и свободную составляющие, то мы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292934"/>
                  </a:solidFill>
                </a:endParaRPr>
              </a:p>
              <a:p>
                <a:pPr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Постоянную интегрирования </a:t>
                </a:r>
                <a:r>
                  <a:rPr lang="en-US" dirty="0" smtClean="0">
                    <a:solidFill>
                      <a:srgbClr val="292934"/>
                    </a:solidFill>
                  </a:rPr>
                  <a:t>B </a:t>
                </a:r>
                <a:r>
                  <a:rPr lang="ru-RU" dirty="0" smtClean="0">
                    <a:solidFill>
                      <a:srgbClr val="292934"/>
                    </a:solidFill>
                  </a:rPr>
                  <a:t>найдем при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, т.к.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𝐸𝑟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Для момента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292934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𝐸𝑟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𝐸𝑟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ts val="500"/>
                  </a:spcBef>
                  <a:spcAft>
                    <a:spcPts val="500"/>
                  </a:spcAft>
                  <a:buClr>
                    <a:srgbClr val="93A299"/>
                  </a:buClr>
                  <a:buSzPct val="85000"/>
                </a:pPr>
                <a:r>
                  <a:rPr lang="ru-RU" dirty="0" smtClean="0">
                    <a:solidFill>
                      <a:srgbClr val="292934"/>
                    </a:solidFill>
                  </a:rPr>
                  <a:t>Подставим постоянную интегрирования и получим: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292934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𝐸𝑟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ru-RU" dirty="0" smtClean="0">
                  <a:solidFill>
                    <a:srgbClr val="292934"/>
                  </a:solidFill>
                </a:endParaRPr>
              </a:p>
              <a:p>
                <a:pPr lvl="0">
                  <a:spcBef>
                    <a:spcPct val="20000"/>
                  </a:spcBef>
                  <a:buClr>
                    <a:srgbClr val="93A299"/>
                  </a:buClr>
                  <a:buSzPct val="85000"/>
                </a:pPr>
                <a:endParaRPr lang="ru-RU" sz="28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56" y="908694"/>
                <a:ext cx="8798720" cy="30089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91135" y="3316960"/>
                <a:ext cx="2103614" cy="5951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292934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𝐸𝑟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rgbClr val="292934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rgbClr val="29293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ru-RU" sz="1200" dirty="0">
                  <a:solidFill>
                    <a:srgbClr val="292934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135" y="3316960"/>
                <a:ext cx="2103614" cy="5951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98BB33DB-9140-4FCD-A29A-BB93EF80BF4B}"/>
              </a:ext>
            </a:extLst>
          </p:cNvPr>
          <p:cNvGrpSpPr/>
          <p:nvPr/>
        </p:nvGrpSpPr>
        <p:grpSpPr>
          <a:xfrm>
            <a:off x="1835696" y="4149080"/>
            <a:ext cx="5275626" cy="2558959"/>
            <a:chOff x="2773018" y="2005772"/>
            <a:chExt cx="3329206" cy="1614842"/>
          </a:xfrm>
        </p:grpSpPr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D427D6B7-1435-416D-B36C-426084C2F28A}"/>
                </a:ext>
              </a:extLst>
            </p:cNvPr>
            <p:cNvCxnSpPr>
              <a:cxnSpLocks/>
            </p:cNvCxnSpPr>
            <p:nvPr/>
          </p:nvCxnSpPr>
          <p:spPr>
            <a:xfrm>
              <a:off x="2829655" y="2171866"/>
              <a:ext cx="0" cy="12975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0D605F5-27B0-4150-96AD-D7E04AE88C5F}"/>
                </a:ext>
              </a:extLst>
            </p:cNvPr>
            <p:cNvCxnSpPr>
              <a:cxnSpLocks/>
            </p:cNvCxnSpPr>
            <p:nvPr/>
          </p:nvCxnSpPr>
          <p:spPr>
            <a:xfrm>
              <a:off x="2825720" y="2635245"/>
              <a:ext cx="32367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C5913D5-48DD-434A-BBDF-AA4FA17FB160}"/>
                    </a:ext>
                  </a:extLst>
                </p:cNvPr>
                <p:cNvSpPr txBox="1"/>
                <p:nvPr/>
              </p:nvSpPr>
              <p:spPr>
                <a:xfrm>
                  <a:off x="5903965" y="2583295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5E5193-DFDA-462E-BAF7-65D3CDD56D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965" y="2583295"/>
                  <a:ext cx="19825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1250" r="-28125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A64DC261-0BDD-4CB6-A8A9-7CC37296E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2228" y="2641988"/>
              <a:ext cx="855511" cy="56489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55D7FB93-6DCB-4871-8704-819F47AA61B1}"/>
                </a:ext>
              </a:extLst>
            </p:cNvPr>
            <p:cNvCxnSpPr>
              <a:cxnSpLocks/>
            </p:cNvCxnSpPr>
            <p:nvPr/>
          </p:nvCxnSpPr>
          <p:spPr>
            <a:xfrm>
              <a:off x="3800440" y="2619488"/>
              <a:ext cx="0" cy="2969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AF4AE0EC-343B-4519-A4F7-9E2CE341635C}"/>
                </a:ext>
              </a:extLst>
            </p:cNvPr>
            <p:cNvCxnSpPr>
              <a:cxnSpLocks/>
            </p:cNvCxnSpPr>
            <p:nvPr/>
          </p:nvCxnSpPr>
          <p:spPr>
            <a:xfrm>
              <a:off x="2835675" y="2819938"/>
              <a:ext cx="962064" cy="7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2D3B7E0-05D3-4FC9-B028-6FCB2AA20F7C}"/>
                    </a:ext>
                  </a:extLst>
                </p:cNvPr>
                <p:cNvSpPr txBox="1"/>
                <p:nvPr/>
              </p:nvSpPr>
              <p:spPr>
                <a:xfrm>
                  <a:off x="3232092" y="2644015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2D3B7E0-05D3-4FC9-B028-6FCB2AA20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092" y="2644015"/>
                  <a:ext cx="163635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A47C1DE-DC3D-4D2F-8831-6457635A8FDC}"/>
                    </a:ext>
                  </a:extLst>
                </p:cNvPr>
                <p:cNvSpPr txBox="1"/>
                <p:nvPr/>
              </p:nvSpPr>
              <p:spPr>
                <a:xfrm>
                  <a:off x="2886293" y="2005772"/>
                  <a:ext cx="218264" cy="192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5A47C1DE-DC3D-4D2F-8831-6457635A8F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293" y="2005772"/>
                  <a:ext cx="218264" cy="192468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714" b="-6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Полилиния: фигура 14">
              <a:extLst>
                <a:ext uri="{FF2B5EF4-FFF2-40B4-BE49-F238E27FC236}">
                  <a16:creationId xmlns:a16="http://schemas.microsoft.com/office/drawing/2014/main" id="{8D2DFB11-1B26-4682-90F4-82880A5773F5}"/>
                </a:ext>
              </a:extLst>
            </p:cNvPr>
            <p:cNvSpPr/>
            <p:nvPr/>
          </p:nvSpPr>
          <p:spPr>
            <a:xfrm flipV="1">
              <a:off x="2825719" y="2687196"/>
              <a:ext cx="2965673" cy="636270"/>
            </a:xfrm>
            <a:custGeom>
              <a:avLst/>
              <a:gdLst>
                <a:gd name="connsiteX0" fmla="*/ 0 w 2552700"/>
                <a:gd name="connsiteY0" fmla="*/ 0 h 636270"/>
                <a:gd name="connsiteX1" fmla="*/ 605790 w 2552700"/>
                <a:gd name="connsiteY1" fmla="*/ 350520 h 636270"/>
                <a:gd name="connsiteX2" fmla="*/ 2552700 w 2552700"/>
                <a:gd name="connsiteY2" fmla="*/ 636270 h 63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636270">
                  <a:moveTo>
                    <a:pt x="0" y="0"/>
                  </a:moveTo>
                  <a:cubicBezTo>
                    <a:pt x="90170" y="122237"/>
                    <a:pt x="180340" y="244475"/>
                    <a:pt x="605790" y="350520"/>
                  </a:cubicBezTo>
                  <a:cubicBezTo>
                    <a:pt x="1031240" y="456565"/>
                    <a:pt x="2140585" y="592455"/>
                    <a:pt x="2552700" y="636270"/>
                  </a:cubicBezTo>
                </a:path>
              </a:pathLst>
            </a:cu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14603921-AE6B-4EC6-BAB6-D3C692A00A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3018" y="3323466"/>
              <a:ext cx="105841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C58F779-E2FE-486C-A5BC-EE43CE045831}"/>
                    </a:ext>
                  </a:extLst>
                </p:cNvPr>
                <p:cNvSpPr txBox="1"/>
                <p:nvPr/>
              </p:nvSpPr>
              <p:spPr>
                <a:xfrm>
                  <a:off x="2863042" y="3263687"/>
                  <a:ext cx="540468" cy="356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29293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𝐸𝑟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29293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292934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4C58F779-E2FE-486C-A5BC-EE43CE045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3042" y="3263687"/>
                  <a:ext cx="540468" cy="35692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>
                  <a:extLst>
                    <a:ext uri="{FF2B5EF4-FFF2-40B4-BE49-F238E27FC236}">
                      <a16:creationId xmlns:a16="http://schemas.microsoft.com/office/drawing/2014/main" id="{42E90D12-3C5D-4B5B-B611-4E683BBDE705}"/>
                    </a:ext>
                  </a:extLst>
                </p:cNvPr>
                <p:cNvSpPr/>
                <p:nvPr/>
              </p:nvSpPr>
              <p:spPr>
                <a:xfrm>
                  <a:off x="3880897" y="2998999"/>
                  <a:ext cx="1433170" cy="4571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Прямоугольник 19">
                  <a:extLst>
                    <a:ext uri="{FF2B5EF4-FFF2-40B4-BE49-F238E27FC236}">
                      <a16:creationId xmlns:a16="http://schemas.microsoft.com/office/drawing/2014/main" id="{42E90D12-3C5D-4B5B-B611-4E683BBDE7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897" y="2998999"/>
                  <a:ext cx="1433170" cy="4571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02AE96EB-9A53-4C61-B87F-3C77DC291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1006" y="2952627"/>
              <a:ext cx="353468" cy="19401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241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1163</TotalTime>
  <Words>742</Words>
  <Application>Microsoft Office PowerPoint</Application>
  <PresentationFormat>Экран (4:3)</PresentationFormat>
  <Paragraphs>435</Paragraphs>
  <Slides>26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</vt:lpstr>
      <vt:lpstr>Cambria Math</vt:lpstr>
      <vt:lpstr>Times New Roman</vt:lpstr>
      <vt:lpstr>Ясность</vt:lpstr>
      <vt:lpstr>Переходные процессы в электрических цепях.</vt:lpstr>
      <vt:lpstr>Переходный процесс в цепи   r , 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1:</vt:lpstr>
      <vt:lpstr>Пример 2:</vt:lpstr>
      <vt:lpstr>Переходные процессы в электрических цепях.</vt:lpstr>
      <vt:lpstr>Переходный процесс в цепи   r , 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Переходные процессы в электрических цепях.</vt:lpstr>
      <vt:lpstr> Переходный процесс в цепи r, L, C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Переходные процессы в электрических цепях.</dc:title>
  <dc:creator>Санек</dc:creator>
  <cp:lastModifiedBy>TTN</cp:lastModifiedBy>
  <cp:revision>115</cp:revision>
  <dcterms:created xsi:type="dcterms:W3CDTF">2015-04-04T19:26:50Z</dcterms:created>
  <dcterms:modified xsi:type="dcterms:W3CDTF">2021-03-04T08:28:42Z</dcterms:modified>
</cp:coreProperties>
</file>