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7" autoAdjust="0"/>
    <p:restoredTop sz="94660"/>
  </p:normalViewPr>
  <p:slideViewPr>
    <p:cSldViewPr>
      <p:cViewPr varScale="1">
        <p:scale>
          <a:sx n="70" d="100"/>
          <a:sy n="70" d="100"/>
        </p:scale>
        <p:origin x="135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961B-3E99-4732-AD25-7E4A9BD58F49}" type="datetimeFigureOut">
              <a:rPr lang="be-BY" smtClean="0"/>
              <a:t>03.06.15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2B83-731C-49DE-99BC-9C942CF32213}" type="slidenum">
              <a:rPr lang="be-BY" smtClean="0"/>
              <a:t>‹#›</a:t>
            </a:fld>
            <a:endParaRPr lang="be-BY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961B-3E99-4732-AD25-7E4A9BD58F49}" type="datetimeFigureOut">
              <a:rPr lang="be-BY" smtClean="0"/>
              <a:t>03.06.15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2B83-731C-49DE-99BC-9C942CF32213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961B-3E99-4732-AD25-7E4A9BD58F49}" type="datetimeFigureOut">
              <a:rPr lang="be-BY" smtClean="0"/>
              <a:t>03.06.15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2B83-731C-49DE-99BC-9C942CF32213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961B-3E99-4732-AD25-7E4A9BD58F49}" type="datetimeFigureOut">
              <a:rPr lang="be-BY" smtClean="0"/>
              <a:t>03.06.15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2B83-731C-49DE-99BC-9C942CF32213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961B-3E99-4732-AD25-7E4A9BD58F49}" type="datetimeFigureOut">
              <a:rPr lang="be-BY" smtClean="0"/>
              <a:t>03.06.15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2B83-731C-49DE-99BC-9C942CF32213}" type="slidenum">
              <a:rPr lang="be-BY" smtClean="0"/>
              <a:t>‹#›</a:t>
            </a:fld>
            <a:endParaRPr lang="be-BY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961B-3E99-4732-AD25-7E4A9BD58F49}" type="datetimeFigureOut">
              <a:rPr lang="be-BY" smtClean="0"/>
              <a:t>03.06.15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2B83-731C-49DE-99BC-9C942CF32213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961B-3E99-4732-AD25-7E4A9BD58F49}" type="datetimeFigureOut">
              <a:rPr lang="be-BY" smtClean="0"/>
              <a:t>03.06.15</a:t>
            </a:fld>
            <a:endParaRPr lang="be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2B83-731C-49DE-99BC-9C942CF32213}" type="slidenum">
              <a:rPr lang="be-BY" smtClean="0"/>
              <a:t>‹#›</a:t>
            </a:fld>
            <a:endParaRPr lang="be-BY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961B-3E99-4732-AD25-7E4A9BD58F49}" type="datetimeFigureOut">
              <a:rPr lang="be-BY" smtClean="0"/>
              <a:t>03.06.15</a:t>
            </a:fld>
            <a:endParaRPr lang="be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2B83-731C-49DE-99BC-9C942CF32213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961B-3E99-4732-AD25-7E4A9BD58F49}" type="datetimeFigureOut">
              <a:rPr lang="be-BY" smtClean="0"/>
              <a:t>03.06.15</a:t>
            </a:fld>
            <a:endParaRPr lang="be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2B83-731C-49DE-99BC-9C942CF32213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961B-3E99-4732-AD25-7E4A9BD58F49}" type="datetimeFigureOut">
              <a:rPr lang="be-BY" smtClean="0"/>
              <a:t>03.06.15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2B83-731C-49DE-99BC-9C942CF32213}" type="slidenum">
              <a:rPr lang="be-BY" smtClean="0"/>
              <a:t>‹#›</a:t>
            </a:fld>
            <a:endParaRPr lang="be-BY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961B-3E99-4732-AD25-7E4A9BD58F49}" type="datetimeFigureOut">
              <a:rPr lang="be-BY" smtClean="0"/>
              <a:t>03.06.15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2B83-731C-49DE-99BC-9C942CF32213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E47961B-3E99-4732-AD25-7E4A9BD58F49}" type="datetimeFigureOut">
              <a:rPr lang="be-BY" smtClean="0"/>
              <a:t>03.06.15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B032B83-731C-49DE-99BC-9C942CF32213}" type="slidenum">
              <a:rPr lang="be-BY" smtClean="0"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dirty="0"/>
              <a:t>Переходные процессы в электрических цепях.</a:t>
            </a:r>
            <a:endParaRPr lang="be-BY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Переходный процесс в цепи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r,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be-BY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be-BY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42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dirty="0"/>
              <a:t>Переходные процессы в электрических цепях.</a:t>
            </a:r>
            <a:endParaRPr lang="be-BY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Переходный процесс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цепи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endParaRPr lang="be-BY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be-BY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57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ru-RU" sz="2700" dirty="0" smtClean="0"/>
              <a:t/>
            </a:r>
            <a:br>
              <a:rPr lang="ru-RU" sz="2700" dirty="0" smtClean="0"/>
            </a:br>
            <a:r>
              <a:rPr lang="ru-RU" sz="2700" dirty="0" smtClean="0"/>
              <a:t>Переходный </a:t>
            </a:r>
            <a:r>
              <a:rPr lang="ru-RU" sz="2700" dirty="0"/>
              <a:t>процесс в цепи </a:t>
            </a:r>
            <a:r>
              <a:rPr lang="en-US" sz="2700" dirty="0"/>
              <a:t>r</a:t>
            </a:r>
            <a:r>
              <a:rPr lang="ru-RU" sz="2700" dirty="0"/>
              <a:t>, </a:t>
            </a:r>
            <a:r>
              <a:rPr lang="en-US" sz="2700" dirty="0"/>
              <a:t>L</a:t>
            </a:r>
            <a:r>
              <a:rPr lang="ru-RU" sz="2700" dirty="0"/>
              <a:t>, </a:t>
            </a:r>
            <a:r>
              <a:rPr lang="en-US" sz="2700" dirty="0"/>
              <a:t>C </a:t>
            </a:r>
            <a:r>
              <a:rPr lang="be-BY" dirty="0"/>
              <a:t/>
            </a:r>
            <a:br>
              <a:rPr lang="be-BY" dirty="0"/>
            </a:br>
            <a:endParaRPr lang="be-BY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743420"/>
                <a:ext cx="8409029" cy="5496272"/>
              </a:xfrm>
            </p:spPr>
            <p:txBody>
              <a:bodyPr>
                <a:noAutofit/>
              </a:bodyPr>
              <a:lstStyle/>
              <a:p>
                <a:pPr marL="0" indent="457200">
                  <a:buNone/>
                </a:pPr>
                <a:r>
                  <a:rPr lang="ru-RU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включении в цепь 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r, L, C </a:t>
                </a:r>
                <a:r>
                  <a:rPr lang="ru-RU" sz="1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э.д.с</a:t>
                </a:r>
                <a:r>
                  <a:rPr lang="ru-RU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e(t)</a:t>
                </a:r>
                <a:r>
                  <a:rPr lang="ru-RU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переходный процесс исследуется с помощью дифференциального уравнения 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𝐿</m:t>
                    </m:r>
                    <m:f>
                      <m:fPr>
                        <m:ctrlPr>
                          <a:rPr lang="be-BY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be-BY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be-BY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800" i="1">
                        <a:latin typeface="Cambria Math"/>
                      </a:rPr>
                      <m:t>+</m:t>
                    </m:r>
                    <m:r>
                      <a:rPr lang="en-US" sz="1800" i="1">
                        <a:latin typeface="Cambria Math"/>
                      </a:rPr>
                      <m:t>𝑟</m:t>
                    </m:r>
                    <m:f>
                      <m:fPr>
                        <m:ctrlPr>
                          <a:rPr lang="be-BY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𝑑𝑖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sz="18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be-BY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𝑐</m:t>
                        </m:r>
                      </m:den>
                    </m:f>
                    <m:r>
                      <a:rPr lang="en-US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be-BY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𝑑𝑒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be-BY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457200">
                  <a:buNone/>
                </a:pPr>
                <a:r>
                  <a:rPr lang="ru-RU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Соответствующее ему характеристическое уравнение</a:t>
                </a:r>
                <a:endPara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𝐿</m:t>
                    </m:r>
                    <m:sSup>
                      <m:sSupPr>
                        <m:ctrlPr>
                          <a:rPr lang="be-BY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latin typeface="Cambria Math"/>
                      </a:rPr>
                      <m:t>+</m:t>
                    </m:r>
                    <m:r>
                      <a:rPr lang="en-US" sz="1800" i="1">
                        <a:latin typeface="Cambria Math"/>
                      </a:rPr>
                      <m:t>𝑟𝑝</m:t>
                    </m:r>
                    <m:r>
                      <a:rPr lang="en-US" sz="18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be-BY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𝑐</m:t>
                        </m:r>
                      </m:den>
                    </m:f>
                    <m:r>
                      <a:rPr lang="en-US" sz="1800" i="1">
                        <a:latin typeface="Cambria Math"/>
                      </a:rPr>
                      <m:t>=0</m:t>
                    </m:r>
                  </m:oMath>
                </a14:m>
                <a:r>
                  <a:rPr lang="be-BY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</a:t>
                </a:r>
                <a:r>
                  <a:rPr lang="ru-RU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меет корни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be-BY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1,2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be-BY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𝑟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  <m:r>
                          <a:rPr lang="en-US" sz="1800" i="1">
                            <a:latin typeface="Cambria Math"/>
                          </a:rPr>
                          <m:t>𝐿</m:t>
                        </m:r>
                      </m:den>
                    </m:f>
                    <m:r>
                      <a:rPr lang="en-US" sz="1800" i="1">
                        <a:latin typeface="Cambria Math"/>
                      </a:rPr>
                      <m:t>±</m:t>
                    </m:r>
                    <m:rad>
                      <m:radPr>
                        <m:degHide m:val="on"/>
                        <m:ctrlPr>
                          <a:rPr lang="be-BY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be-BY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be-BY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be-BY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i="1">
                                <a:latin typeface="Cambria Math"/>
                              </a:rPr>
                              <m:t>𝐿𝐶</m:t>
                            </m:r>
                          </m:den>
                        </m:f>
                      </m:e>
                    </m:rad>
                    <m:r>
                      <a:rPr lang="en-US" sz="1800" i="1">
                        <a:latin typeface="Cambria Math"/>
                      </a:rPr>
                      <m:t>=−</m:t>
                    </m:r>
                    <m:r>
                      <a:rPr lang="en-US" sz="1800" i="1">
                        <a:latin typeface="Cambria Math"/>
                      </a:rPr>
                      <m:t>𝛿</m:t>
                    </m:r>
                    <m:r>
                      <a:rPr lang="en-US" sz="1800" i="1">
                        <a:latin typeface="Cambria Math"/>
                      </a:rPr>
                      <m:t>±</m:t>
                    </m:r>
                    <m:rad>
                      <m:radPr>
                        <m:degHide m:val="on"/>
                        <m:ctrlPr>
                          <a:rPr lang="be-BY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be-BY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𝛿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sSubSup>
                          <m:sSubSupPr>
                            <m:ctrlPr>
                              <a:rPr lang="be-BY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r>
                  <a:rPr lang="be-BY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0" indent="0">
                  <a:buNone/>
                </a:pP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</a:t>
                </a:r>
                <a:r>
                  <a:rPr lang="ru-RU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де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sz="1800" i="1">
                        <a:latin typeface="Cambria Math"/>
                      </a:rPr>
                      <m:t>𝛿</m:t>
                    </m:r>
                    <m:r>
                      <a:rPr lang="ru-RU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be-BY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𝑟</m:t>
                        </m:r>
                      </m:num>
                      <m:den>
                        <m:r>
                          <a:rPr lang="ru-RU" sz="1800" i="1">
                            <a:latin typeface="Cambria Math"/>
                          </a:rPr>
                          <m:t>2</m:t>
                        </m:r>
                        <m:r>
                          <a:rPr lang="ru-RU" sz="1800" i="1">
                            <a:latin typeface="Cambria Math"/>
                          </a:rPr>
                          <m:t>𝐿</m:t>
                        </m:r>
                      </m:den>
                    </m:f>
                  </m:oMath>
                </a14:m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e-BY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ru-RU" sz="18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ru-RU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be-BY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1800" i="1"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be-BY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/>
                              </a:rPr>
                              <m:t>𝐿𝐶</m:t>
                            </m:r>
                          </m:e>
                        </m:rad>
                      </m:den>
                    </m:f>
                  </m:oMath>
                </a14:m>
                <a:r>
                  <a:rPr lang="be-BY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 </a:t>
                </a:r>
                <a:r>
                  <a:rPr lang="ru-RU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резонансная частота.</a:t>
                </a:r>
                <a:endPara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57200">
                  <a:buNone/>
                </a:pPr>
                <a:r>
                  <a:rPr lang="ru-RU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Свободный </a:t>
                </a:r>
                <a:r>
                  <a:rPr lang="ru-RU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ток будет равен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be-BY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ru-RU" sz="1800" i="1">
                            <a:latin typeface="Cambria Math"/>
                          </a:rPr>
                          <m:t>св</m:t>
                        </m:r>
                      </m:sub>
                    </m:sSub>
                    <m:r>
                      <a:rPr lang="ru-RU" sz="1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be-BY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ru-RU" sz="1800" i="1">
                            <a:latin typeface="Cambria Math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be-BY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be-BY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ru-RU" sz="1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ru-RU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be-BY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ru-RU" sz="1800" i="1"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be-BY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be-BY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ru-RU" sz="1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be-BY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457200">
                  <a:buNone/>
                </a:pPr>
                <a:r>
                  <a:rPr lang="ru-RU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Ток в цепи определяется суммой установившегося и свободного токов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𝑖</m:t>
                    </m:r>
                    <m:r>
                      <a:rPr lang="ru-RU" sz="1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be-BY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ru-RU" sz="1800" i="1">
                            <a:latin typeface="Cambria Math"/>
                          </a:rPr>
                          <m:t>у</m:t>
                        </m:r>
                      </m:sub>
                    </m:sSub>
                    <m:r>
                      <a:rPr lang="ru-RU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be-BY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ru-RU" sz="1800" i="1">
                            <a:latin typeface="Cambria Math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be-BY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be-BY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ru-RU" sz="1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ru-RU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be-BY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ru-RU" sz="1800" i="1"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be-BY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be-BY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ru-RU" sz="1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be-BY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457200">
                  <a:buNone/>
                </a:pPr>
                <a:r>
                  <a:rPr lang="ru-RU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Установившийся ток находится в соответствии с заданной </a:t>
                </a:r>
                <a:r>
                  <a:rPr lang="ru-RU" sz="1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э.д.с</a:t>
                </a:r>
                <a:r>
                  <a:rPr lang="ru-RU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(t)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Что касается свободного тока, то его характер зависит от знака подкоренного выражения.</a:t>
                </a:r>
                <a:endPara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743420"/>
                <a:ext cx="8409029" cy="5496272"/>
              </a:xfrm>
              <a:blipFill rotWithShape="0">
                <a:blip r:embed="rId2"/>
                <a:stretch>
                  <a:fillRect l="-580" t="-665" b="-113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993" y="2636912"/>
            <a:ext cx="3317556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819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39" y="1268760"/>
            <a:ext cx="3305175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91344"/>
          </a:xfrm>
        </p:spPr>
        <p:txBody>
          <a:bodyPr>
            <a:normAutofit/>
          </a:bodyPr>
          <a:lstStyle/>
          <a:p>
            <a:r>
              <a:rPr lang="ru-RU" sz="2400" dirty="0"/>
              <a:t>Переходный процесс в цепи </a:t>
            </a:r>
            <a:r>
              <a:rPr lang="en-US" sz="2400" dirty="0"/>
              <a:t>  r , </a:t>
            </a:r>
            <a:r>
              <a:rPr lang="en-US" sz="2400" dirty="0" smtClean="0"/>
              <a:t>L</a:t>
            </a:r>
            <a:endParaRPr lang="be-BY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2"/>
                <a:ext cx="8229600" cy="528024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Дифференциальное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уравнение для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t≥0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𝑒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𝑟𝑖</m:t>
                    </m:r>
                    <m:r>
                      <a:rPr lang="en-US" sz="2000" i="1">
                        <a:latin typeface="Cambria Math"/>
                      </a:rPr>
                      <m:t>+</m:t>
                    </m:r>
                    <m:r>
                      <a:rPr lang="en-US" sz="2000" i="1">
                        <a:latin typeface="Cambria Math"/>
                      </a:rPr>
                      <m:t>𝐿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𝑑𝑖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Характеристическое уравнение</a:t>
                </a:r>
              </a:p>
              <a:p>
                <a:pPr marL="0" indent="0">
                  <a:buNone/>
                </a:pP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𝑟</m:t>
                    </m:r>
                    <m:r>
                      <a:rPr lang="en-US" sz="2000" i="1">
                        <a:latin typeface="Cambria Math"/>
                      </a:rPr>
                      <m:t>+</m:t>
                    </m:r>
                    <m:r>
                      <a:rPr lang="en-US" sz="2000" i="1">
                        <a:latin typeface="Cambria Math"/>
                      </a:rPr>
                      <m:t>𝑝𝐿</m:t>
                    </m:r>
                    <m:r>
                      <a:rPr lang="en-US" sz="2000" i="1"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𝑟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𝐿</m:t>
                        </m:r>
                      </m:den>
                    </m:f>
                  </m:oMath>
                </a14:m>
                <a:endParaRPr lang="ru-RU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Отсюда </a:t>
                </a:r>
                <a:r>
                  <a:rPr lang="ru-RU" sz="2000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Свободный </a:t>
                </a:r>
                <a:r>
                  <a:rPr lang="ru-RU" sz="20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ток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ru-RU" sz="2000" i="1">
                            <a:latin typeface="Cambria Math"/>
                          </a:rPr>
                          <m:t>св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𝐴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𝐴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</a:rPr>
                              <m:t>𝑟</m:t>
                            </m:r>
                          </m:num>
                          <m:den>
                            <m:r>
                              <a:rPr lang="en-US" sz="2000" i="1">
                                <a:latin typeface="Cambria Math"/>
                              </a:rPr>
                              <m:t>𝐿</m:t>
                            </m:r>
                          </m:den>
                        </m:f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57200">
                  <a:buNone/>
                </a:pP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Переходный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ток в цепи определяется суммой установившегося и свободных токов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𝑖</m:t>
                      </m:r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ru-RU" sz="2000" i="1">
                              <a:latin typeface="Cambria Math"/>
                            </a:rPr>
                            <m:t>у</m:t>
                          </m:r>
                        </m:sub>
                      </m:sSub>
                      <m:r>
                        <a:rPr lang="ru-RU" sz="2000" i="1">
                          <a:latin typeface="Cambria Math"/>
                        </a:rPr>
                        <m:t>+</m:t>
                      </m:r>
                      <m:r>
                        <a:rPr lang="en-US" sz="2000" i="1">
                          <a:latin typeface="Cambria Math"/>
                        </a:rPr>
                        <m:t>𝐴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ru-RU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57200">
                  <a:buNone/>
                </a:pP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Установившейся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ток может быть найден, если задана </a:t>
                </a:r>
                <a:r>
                  <a:rPr lang="ru-RU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э.д.с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(t)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Рассмотрим три случая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457200" indent="-457200">
                  <a:buAutoNum type="arabicParenR"/>
                </a:pP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Включение в цепь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, L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постоянной </a:t>
                </a:r>
                <a:r>
                  <a:rPr lang="ru-RU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э.д.с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E.</a:t>
                </a:r>
              </a:p>
              <a:p>
                <a:pPr marL="457200" indent="-457200">
                  <a:buAutoNum type="arabicParenR"/>
                </a:pP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Короткое замыкание цепи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, L.</a:t>
                </a:r>
              </a:p>
              <a:p>
                <a:pPr marL="457200" indent="-457200">
                  <a:buAutoNum type="arabicParenR"/>
                </a:pP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Включение в цепь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, L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синусоидальное </a:t>
                </a:r>
                <a:r>
                  <a:rPr lang="ru-RU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э.д.с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sin</m:t>
                    </m:r>
                    <m:r>
                      <a:rPr lang="en-US" sz="2000" b="0" i="1" smtClean="0">
                        <a:latin typeface="Cambria Math"/>
                      </a:rPr>
                      <m:t>⁡(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𝜓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be-BY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2"/>
                <a:ext cx="8229600" cy="5280248"/>
              </a:xfrm>
              <a:blipFill rotWithShape="0">
                <a:blip r:embed="rId3"/>
                <a:stretch>
                  <a:fillRect l="-741" b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821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91344"/>
          </a:xfrm>
        </p:spPr>
        <p:txBody>
          <a:bodyPr>
            <a:normAutofit/>
          </a:bodyPr>
          <a:lstStyle/>
          <a:p>
            <a:r>
              <a:rPr lang="ru-RU" sz="2400" dirty="0"/>
              <a:t>Переходный процесс в цепи </a:t>
            </a:r>
            <a:r>
              <a:rPr lang="en-US" sz="2400" dirty="0"/>
              <a:t>  r , </a:t>
            </a:r>
            <a:r>
              <a:rPr lang="en-US" sz="2400" dirty="0" smtClean="0"/>
              <a:t>L</a:t>
            </a:r>
            <a:endParaRPr lang="be-BY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2"/>
                <a:ext cx="8229600" cy="547260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  Включение в цепь 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, L </a:t>
                </a: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постоянной </a:t>
                </a:r>
                <a:r>
                  <a:rPr lang="ru-RU" sz="1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э.д.с</a:t>
                </a: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включении в цепь 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, L </a:t>
                </a: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постоянной </a:t>
                </a:r>
                <a:r>
                  <a:rPr lang="ru-RU" sz="1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э.д.с</a:t>
                </a: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 </a:t>
                </a: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установившейся ток равен 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E/r.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ru-RU" sz="1600" i="1">
                              <a:latin typeface="Cambria Math"/>
                            </a:rPr>
                            <m:t>у</m:t>
                          </m:r>
                        </m:sub>
                      </m:sSub>
                      <m:r>
                        <a:rPr lang="ru-RU" sz="16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𝐸</m:t>
                          </m:r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ru-RU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тогда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𝑖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ru-RU" sz="1600" i="1">
                            <a:latin typeface="Cambria Math"/>
                          </a:rPr>
                          <m:t>у</m:t>
                        </m:r>
                      </m:sub>
                    </m:sSub>
                    <m:r>
                      <a:rPr lang="ru-RU" sz="16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ru-RU" sz="1600" i="1">
                            <a:latin typeface="Cambria Math"/>
                          </a:rPr>
                          <m:t>св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/>
                          </a:rPr>
                          <m:t>𝐸</m:t>
                        </m:r>
                      </m:num>
                      <m:den>
                        <m:r>
                          <a:rPr lang="en-US" sz="1600" i="1">
                            <a:latin typeface="Cambria Math"/>
                          </a:rPr>
                          <m:t>𝑟</m:t>
                        </m:r>
                      </m:den>
                    </m:f>
                    <m:r>
                      <a:rPr lang="en-US" sz="1600" i="1">
                        <a:latin typeface="Cambria Math"/>
                      </a:rPr>
                      <m:t>+</m:t>
                    </m:r>
                    <m:r>
                      <a:rPr lang="en-US" sz="1600" i="1">
                        <a:latin typeface="Cambria Math"/>
                      </a:rPr>
                      <m:t>𝐴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/>
                              </a:rPr>
                              <m:t>𝑟</m:t>
                            </m:r>
                          </m:num>
                          <m:den>
                            <m:r>
                              <a:rPr lang="en-US" sz="1600" i="1">
                                <a:latin typeface="Cambria Math"/>
                              </a:rPr>
                              <m:t>𝐿</m:t>
                            </m:r>
                          </m:den>
                        </m:f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endParaRPr lang="ru-RU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момента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t=0  :	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𝑖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1600" i="1">
                        <a:latin typeface="Cambria Math"/>
                      </a:rPr>
                      <m:t>=</m:t>
                    </m:r>
                    <m:r>
                      <a:rPr lang="en-US" sz="1600" i="1">
                        <a:latin typeface="Cambria Math"/>
                      </a:rPr>
                      <m:t>𝑖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0−</m:t>
                        </m:r>
                      </m:e>
                    </m:d>
                    <m:r>
                      <a:rPr lang="en-US" sz="1600" i="1">
                        <a:latin typeface="Cambria Math"/>
                      </a:rPr>
                      <m:t>=0</m:t>
                    </m:r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0=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𝐸</m:t>
                          </m:r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𝑟</m:t>
                          </m:r>
                        </m:den>
                      </m:f>
                      <m:r>
                        <a:rPr lang="en-US" sz="1600" i="1">
                          <a:latin typeface="Cambria Math"/>
                        </a:rPr>
                        <m:t>+</m:t>
                      </m:r>
                      <m:r>
                        <a:rPr lang="en-US" sz="1600" i="1">
                          <a:latin typeface="Cambria Math"/>
                        </a:rPr>
                        <m:t>𝐴</m:t>
                      </m:r>
                      <m:r>
                        <a:rPr lang="en-US" sz="1600" i="1">
                          <a:latin typeface="Cambria Math"/>
                        </a:rPr>
                        <m:t>         ⇒          </m:t>
                      </m:r>
                      <m:r>
                        <a:rPr lang="en-US" sz="1600" i="1">
                          <a:latin typeface="Cambria Math"/>
                        </a:rPr>
                        <m:t>𝐴</m:t>
                      </m:r>
                      <m:r>
                        <a:rPr lang="en-US" sz="1600" i="1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𝐸</m:t>
                          </m:r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Следовательно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𝑖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/>
                          </a:rPr>
                          <m:t>𝐸</m:t>
                        </m:r>
                      </m:num>
                      <m:den>
                        <m:r>
                          <a:rPr lang="en-US" sz="1600" i="1">
                            <a:latin typeface="Cambria Math"/>
                          </a:rPr>
                          <m:t>𝑟</m:t>
                        </m:r>
                      </m:den>
                    </m:f>
                    <m:r>
                      <a:rPr lang="en-US" sz="16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1−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600" i="1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latin typeface="Cambria Math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US" sz="1600" i="1">
                                    <a:latin typeface="Cambria Math"/>
                                  </a:rPr>
                                  <m:t>𝐿</m:t>
                                </m:r>
                              </m:den>
                            </m:f>
                            <m:r>
                              <a:rPr lang="en-US" sz="1600" i="1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ru-RU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здесь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I=E/r –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предельное значение , к которому стремится ток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(t)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 мере неограниченного возрастания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,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называемое </a:t>
                </a:r>
                <a:r>
                  <a:rPr lang="ru-RU" sz="16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установившимся током</a:t>
                </a: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457200">
                  <a:buNone/>
                </a:pP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 </a:t>
                </a: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рисунк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</a:t>
                </a: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показаны кривые установившегося, свободного и переходного токов 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 том же рисунке изображена кривая напряжения на индуктивности 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=</m:t>
                      </m:r>
                      <m:r>
                        <a:rPr lang="en-US" sz="1600" i="1">
                          <a:latin typeface="Cambria Math"/>
                        </a:rPr>
                        <m:t>𝐿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𝑑𝑖</m:t>
                          </m:r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1600" i="1">
                          <a:latin typeface="Cambria Math"/>
                        </a:rPr>
                        <m:t>=−</m:t>
                      </m:r>
                      <m:r>
                        <a:rPr lang="en-US" sz="1600" i="1">
                          <a:latin typeface="Cambria Math"/>
                        </a:rPr>
                        <m:t>𝑟</m:t>
                      </m:r>
                      <m:r>
                        <a:rPr lang="en-US" sz="1600" i="1">
                          <a:latin typeface="Cambria Math"/>
                        </a:rPr>
                        <m:t>∗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𝐸</m:t>
                          </m:r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𝑟</m:t>
                          </m:r>
                        </m:den>
                      </m:f>
                      <m:r>
                        <a:rPr lang="en-US" sz="1600">
                          <a:latin typeface="Cambria Math"/>
                        </a:rPr>
                        <m:t>∗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𝐿</m:t>
                          </m:r>
                        </m:den>
                      </m:f>
                      <m:r>
                        <a:rPr lang="en-US" sz="1600" i="1">
                          <a:latin typeface="Cambria Math"/>
                        </a:rPr>
                        <m:t>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/>
                                </a:rPr>
                                <m:t>𝑡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l-GR" sz="1600" i="1">
                                  <a:latin typeface="Cambria Math"/>
                                </a:rPr>
                                <m:t>τ</m:t>
                              </m:r>
                            </m:den>
                          </m:f>
                        </m:sup>
                      </m:sSup>
                      <m:r>
                        <a:rPr lang="en-US" sz="1600" i="1">
                          <a:latin typeface="Cambria Math"/>
                        </a:rPr>
                        <m:t>=−</m:t>
                      </m:r>
                      <m:r>
                        <a:rPr lang="en-US" sz="1600" i="1">
                          <a:latin typeface="Cambria Math"/>
                        </a:rPr>
                        <m:t>𝐸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/>
                                </a:rPr>
                                <m:t>𝑡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l-GR" sz="1600" i="1">
                                  <a:latin typeface="Cambria Math"/>
                                </a:rPr>
                                <m:t>τ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be-BY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57200">
                  <a:buNone/>
                </a:pP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Величина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/>
                      </a:rPr>
                      <m:t>τ</m:t>
                    </m:r>
                    <m:r>
                      <a:rPr lang="ru-RU" sz="1600" b="0" i="1" smtClean="0">
                        <a:latin typeface="Cambria Math"/>
                      </a:rPr>
                      <m:t>=</m:t>
                    </m:r>
                    <m:r>
                      <a:rPr lang="en-US" sz="1600" b="0" i="1" smtClean="0">
                        <a:latin typeface="Cambria Math"/>
                      </a:rPr>
                      <m:t>𝐿</m:t>
                    </m:r>
                    <m:r>
                      <a:rPr lang="en-US" sz="1600" b="0" i="1" smtClean="0">
                        <a:latin typeface="Cambria Math"/>
                      </a:rPr>
                      <m:t>/</m:t>
                    </m:r>
                    <m:r>
                      <a:rPr lang="en-US" sz="1600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носит название </a:t>
                </a:r>
                <a:r>
                  <a:rPr lang="ru-RU" sz="1600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постоянной времени</a:t>
                </a: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Постоянная времени измеряется в секундах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600" b="0" i="1" smtClean="0">
                              <a:latin typeface="Cambria Math"/>
                            </a:rPr>
                            <m:t>Г</m:t>
                          </m:r>
                        </m:num>
                        <m:den>
                          <m:r>
                            <a:rPr lang="ru-RU" sz="1600" b="0" i="1" smtClean="0">
                              <a:latin typeface="Cambria Math"/>
                            </a:rPr>
                            <m:t>Ом</m:t>
                          </m:r>
                        </m:den>
                      </m:f>
                      <m:r>
                        <a:rPr lang="ru-RU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600" b="0" i="1" smtClean="0">
                              <a:latin typeface="Cambria Math"/>
                            </a:rPr>
                            <m:t>Ом∗с</m:t>
                          </m:r>
                        </m:num>
                        <m:den>
                          <m:r>
                            <a:rPr lang="ru-RU" sz="1600" b="0" i="1" smtClean="0">
                              <a:latin typeface="Cambria Math"/>
                            </a:rPr>
                            <m:t>Ом</m:t>
                          </m:r>
                        </m:den>
                      </m:f>
                      <m:r>
                        <a:rPr lang="ru-RU" sz="1600" b="0" i="1" smtClean="0">
                          <a:latin typeface="Cambria Math"/>
                        </a:rPr>
                        <m:t>=с.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be-BY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2"/>
                <a:ext cx="8229600" cy="5472608"/>
              </a:xfrm>
              <a:blipFill rotWithShape="0">
                <a:blip r:embed="rId2"/>
                <a:stretch>
                  <a:fillRect l="-370" t="-334" b="-13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рямоугольник 3"/>
          <p:cNvSpPr/>
          <p:nvPr/>
        </p:nvSpPr>
        <p:spPr>
          <a:xfrm>
            <a:off x="2267744" y="2204864"/>
            <a:ext cx="2664296" cy="57606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737084"/>
            <a:ext cx="2702154" cy="237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259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3408"/>
            <a:ext cx="8229600" cy="591344"/>
          </a:xfrm>
        </p:spPr>
        <p:txBody>
          <a:bodyPr>
            <a:normAutofit/>
          </a:bodyPr>
          <a:lstStyle/>
          <a:p>
            <a:r>
              <a:rPr lang="ru-RU" sz="2400" dirty="0"/>
              <a:t>Переходный процесс в цепи </a:t>
            </a:r>
            <a:r>
              <a:rPr lang="en-US" sz="2400" dirty="0"/>
              <a:t>  r , </a:t>
            </a:r>
            <a:r>
              <a:rPr lang="en-US" sz="2400" dirty="0" smtClean="0"/>
              <a:t>L</a:t>
            </a:r>
            <a:endParaRPr lang="be-BY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814752"/>
                <a:ext cx="8507288" cy="585460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2)  </a:t>
                </a: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Короткое замыкание цепи 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, L.</a:t>
                </a:r>
              </a:p>
              <a:p>
                <a:pPr marL="0" indent="457200">
                  <a:buNone/>
                </a:pP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Положим, что цепь 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, L , </a:t>
                </a: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присоединенная к источнику постоянного или переменного напряжения, замыкается при 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t=0 </a:t>
                </a: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накоротко. В образовавшемся при этом контуре 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, L </a:t>
                </a: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благодаря наличию магнитного поля индуктивной катушки ток исчезает не мгновенно 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ru-RU" sz="1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э.д.с</a:t>
                </a: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самоиндукции, обусловленная убыванием магнитного потока, стремится поддержать ток в контуре за счет энергии исчезающего магнитного поля.</a:t>
                </a:r>
              </a:p>
              <a:p>
                <a:pPr marL="0" indent="457200">
                  <a:buNone/>
                </a:pP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 мере того как энергия магнитного поля постепенно рассеивается, превращаясь в сопротивлении 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</a:t>
                </a: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тепло, ток в контуре приближается к нулю.</a:t>
                </a:r>
              </a:p>
              <a:p>
                <a:pPr marL="0" indent="457200">
                  <a:buNone/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Процесс, происходящий в короткозамкнутом контуре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, L,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является свободным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установившийся ток в данном случае равен нулю.</a:t>
                </a:r>
              </a:p>
              <a:p>
                <a:pPr marL="0" indent="0">
                  <a:buNone/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Характеристическое уравнение</a:t>
                </a:r>
              </a:p>
              <a:p>
                <a:pPr marL="0" indent="0">
                  <a:buNone/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𝑟</m:t>
                    </m:r>
                    <m:r>
                      <a:rPr lang="en-US" sz="1600" i="1">
                        <a:latin typeface="Cambria Math"/>
                      </a:rPr>
                      <m:t>+</m:t>
                    </m:r>
                    <m:r>
                      <a:rPr lang="en-US" sz="1600" i="1">
                        <a:latin typeface="Cambria Math"/>
                      </a:rPr>
                      <m:t>𝑝𝐿</m:t>
                    </m:r>
                    <m:r>
                      <a:rPr lang="en-US" sz="1600" i="1">
                        <a:latin typeface="Cambria Math"/>
                      </a:rPr>
                      <m:t>=0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,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/>
                          </a:rPr>
                          <m:t>𝑟</m:t>
                        </m:r>
                      </m:num>
                      <m:den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</m:den>
                    </m:f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Уст. процесс 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ru-RU" sz="1600" i="1">
                            <a:latin typeface="Cambria Math"/>
                          </a:rPr>
                          <m:t>у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=0</m:t>
                    </m:r>
                  </m:oMath>
                </a14:m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  тогда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𝑖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latin typeface="Cambria Math"/>
                      </a:rPr>
                      <m:t>=</m:t>
                    </m:r>
                    <m:r>
                      <a:rPr lang="en-US" sz="1600" i="1">
                        <a:latin typeface="Cambria Math"/>
                      </a:rPr>
                      <m:t>𝐴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/>
                              </a:rPr>
                              <m:t>𝑟</m:t>
                            </m:r>
                          </m:num>
                          <m:den>
                            <m:r>
                              <a:rPr lang="en-US" sz="1600" i="1">
                                <a:latin typeface="Cambria Math"/>
                              </a:rPr>
                              <m:t>𝐿</m:t>
                            </m:r>
                          </m:den>
                        </m:f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Начальное условие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𝑖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1600" i="1">
                        <a:latin typeface="Cambria Math"/>
                      </a:rPr>
                      <m:t>=</m:t>
                    </m:r>
                    <m:r>
                      <a:rPr lang="en-US" sz="1600" i="1">
                        <a:latin typeface="Cambria Math"/>
                      </a:rPr>
                      <m:t>𝑖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0−</m:t>
                        </m:r>
                      </m:e>
                    </m:d>
                    <m:r>
                      <a:rPr lang="en-US" sz="16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/>
                          </a:rPr>
                          <m:t>𝐸</m:t>
                        </m:r>
                      </m:num>
                      <m:den>
                        <m:r>
                          <a:rPr lang="en-US" sz="1600" i="1">
                            <a:latin typeface="Cambria Math"/>
                          </a:rPr>
                          <m:t>𝑟</m:t>
                        </m:r>
                      </m:den>
                    </m:f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"/>
                          <m:ctrlPr>
                            <a:rPr lang="be-BY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𝑖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  <m:r>
                            <a:rPr lang="en-US" sz="1600" i="1">
                              <a:latin typeface="Cambria Math"/>
                            </a:rPr>
                            <m:t>=</m:t>
                          </m:r>
                          <m:r>
                            <a:rPr lang="en-US" sz="1600" i="1">
                              <a:latin typeface="Cambria Math"/>
                            </a:rPr>
                            <m:t>𝐴</m:t>
                          </m:r>
                          <m:r>
                            <a:rPr lang="en-US" sz="1600" i="1">
                              <a:latin typeface="Cambria Math"/>
                            </a:rPr>
                            <m:t>              </m:t>
                          </m:r>
                          <m:r>
                            <a:rPr lang="en-US" sz="1600" i="1">
                              <a:latin typeface="Cambria Math"/>
                            </a:rPr>
                            <m:t>𝐴</m:t>
                          </m:r>
                          <m:r>
                            <a:rPr lang="en-US" sz="1600" i="1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be-BY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𝑖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=</m:t>
                      </m:r>
                      <m:r>
                        <a:rPr lang="en-US" sz="1600" i="1">
                          <a:latin typeface="Cambria Math"/>
                        </a:rPr>
                        <m:t>𝑖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sz="1600" i="1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US" sz="1600" i="1">
                          <a:latin typeface="Cambria Math"/>
                        </a:rPr>
                        <m:t>=</m:t>
                      </m:r>
                      <m:r>
                        <a:rPr lang="en-US" sz="1600" i="1">
                          <a:latin typeface="Cambria Math"/>
                        </a:rPr>
                        <m:t>𝑖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l-GR" sz="1600" i="1">
                                  <a:latin typeface="Cambria Math"/>
                                </a:rPr>
                                <m:t>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ru-RU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рисунке также изображены кривые </a:t>
                </a: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спада</a:t>
                </a:r>
              </a:p>
              <a:p>
                <a:pPr marL="0" indent="0">
                  <a:buNone/>
                </a:pP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тока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короткозамкнутом контуре и </a:t>
                </a:r>
                <a:endParaRPr lang="ru-RU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кривая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напряжения на </a:t>
                </a: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индуктивности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e-BY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=</m:t>
                      </m:r>
                      <m:r>
                        <a:rPr lang="en-US" sz="1600" i="1">
                          <a:latin typeface="Cambria Math"/>
                        </a:rPr>
                        <m:t>𝐿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𝑑𝑖</m:t>
                          </m:r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1600" i="1">
                          <a:latin typeface="Cambria Math"/>
                        </a:rPr>
                        <m:t>=−</m:t>
                      </m:r>
                      <m:r>
                        <a:rPr lang="en-US" sz="1600" i="1">
                          <a:latin typeface="Cambria Math"/>
                        </a:rPr>
                        <m:t>𝑟𝑖</m:t>
                      </m:r>
                      <m:r>
                        <a:rPr lang="en-US" sz="1600" i="1">
                          <a:latin typeface="Cambria Math"/>
                        </a:rPr>
                        <m:t>(0)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latin typeface="Cambria Math"/>
                            </a:rPr>
                            <m:t>−</m:t>
                          </m:r>
                          <m:r>
                            <a:rPr lang="en-US" sz="1600" i="1">
                              <a:latin typeface="Cambria Math"/>
                            </a:rPr>
                            <m:t>𝑡</m:t>
                          </m:r>
                          <m:r>
                            <a:rPr lang="en-US" sz="1600" i="1">
                              <a:latin typeface="Cambria Math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l-GR" sz="1600" i="1">
                              <a:latin typeface="Cambria Math"/>
                            </a:rPr>
                            <m:t>τ</m:t>
                          </m:r>
                        </m:sup>
                      </m:sSup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предположении, что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(0)&gt;0.</a:t>
                </a:r>
                <a:endParaRPr lang="be-BY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be-BY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814752"/>
                <a:ext cx="8507288" cy="5854608"/>
              </a:xfrm>
              <a:blipFill rotWithShape="0">
                <a:blip r:embed="rId2"/>
                <a:stretch>
                  <a:fillRect l="-287" t="-10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140968"/>
            <a:ext cx="2972743" cy="143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616" y="4725144"/>
            <a:ext cx="3456384" cy="2132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057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</p:spPr>
        <p:txBody>
          <a:bodyPr>
            <a:normAutofit/>
          </a:bodyPr>
          <a:lstStyle/>
          <a:p>
            <a:r>
              <a:rPr lang="ru-RU" sz="2400" dirty="0"/>
              <a:t>Переходный процесс в цепи </a:t>
            </a:r>
            <a:r>
              <a:rPr lang="en-US" sz="2400" dirty="0"/>
              <a:t>  r , </a:t>
            </a:r>
            <a:r>
              <a:rPr lang="en-US" sz="2400" dirty="0" smtClean="0"/>
              <a:t>L</a:t>
            </a:r>
            <a:endParaRPr lang="be-BY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908720"/>
                <a:ext cx="8928992" cy="57606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3)  Включение в цепь 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r, L </a:t>
                </a: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синусоидального </a:t>
                </a:r>
                <a:r>
                  <a:rPr lang="ru-RU" sz="1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э.д.с</a:t>
                </a: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</a:t>
                </a:r>
              </a:p>
              <a:p>
                <a:pPr marL="0" indent="0">
                  <a:buNone/>
                </a:pP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включении в цепь 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, L </a:t>
                </a: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синусоидальной </a:t>
                </a:r>
                <a:r>
                  <a:rPr lang="ru-RU" sz="1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э.д.с</a:t>
                </a: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m:rPr>
                        <m:sty m:val="p"/>
                      </m:rPr>
                      <a:rPr lang="en-US" sz="1600">
                        <a:latin typeface="Cambria Math"/>
                      </a:rPr>
                      <m:t>sin</m:t>
                    </m:r>
                    <m:r>
                      <a:rPr lang="en-US" sz="1600" i="1">
                        <a:latin typeface="Cambria Math"/>
                      </a:rPr>
                      <m:t>⁡(</m:t>
                    </m:r>
                    <m:r>
                      <a:rPr lang="en-US" sz="1600" i="1"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sz="1600" i="1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sz="1600" i="1"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1600" i="1">
                        <a:latin typeface="Cambria Math"/>
                        <a:ea typeface="Cambria Math"/>
                      </a:rPr>
                      <m:t>𝜓</m:t>
                    </m:r>
                    <m:r>
                      <a:rPr lang="en-US" sz="16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установившийся ток будет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ru-RU" sz="1600" b="0" i="1" smtClean="0">
                            <a:latin typeface="Cambria Math"/>
                          </a:rPr>
                          <m:t>пр</m:t>
                        </m:r>
                      </m:sub>
                    </m:sSub>
                    <m:r>
                      <a:rPr lang="ru-RU" sz="16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m:rPr>
                        <m:sty m:val="p"/>
                      </m:rPr>
                      <a:rPr lang="en-US" sz="1600" b="0" i="0" smtClean="0">
                        <a:latin typeface="Cambria Math"/>
                      </a:rPr>
                      <m:t>sin</m:t>
                    </m:r>
                    <m:r>
                      <a:rPr lang="en-US" sz="1600" b="0" i="1" smtClean="0">
                        <a:latin typeface="Cambria Math"/>
                      </a:rPr>
                      <m:t>⁡(</m:t>
                    </m:r>
                    <m:r>
                      <m:rPr>
                        <m:sty m:val="p"/>
                      </m:rPr>
                      <a:rPr lang="el-GR" sz="1600" b="0" i="1" smtClean="0">
                        <a:latin typeface="Cambria Math"/>
                      </a:rPr>
                      <m:t>ω</m:t>
                    </m:r>
                    <m:r>
                      <a:rPr lang="en-US" sz="1600" b="0" i="1" smtClean="0">
                        <a:latin typeface="Cambria Math"/>
                      </a:rPr>
                      <m:t>𝑡</m:t>
                    </m:r>
                    <m:r>
                      <a:rPr lang="en-US" sz="1600" b="0" i="1" smtClean="0">
                        <a:latin typeface="Cambria Math"/>
                      </a:rPr>
                      <m:t>+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𝜓</m:t>
                    </m:r>
                    <m:r>
                      <a:rPr lang="en-US" sz="1600" b="0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sz="160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𝜑),</a:t>
                </a:r>
              </a:p>
              <a:p>
                <a:pPr marL="0" indent="0">
                  <a:buNone/>
                </a:pPr>
                <a:r>
                  <a:rPr lang="ru-RU" sz="1600" dirty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г</a:t>
                </a:r>
                <a:r>
                  <a:rPr lang="ru-RU" sz="160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де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600" b="0" i="1" smtClean="0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600" b="0" i="1" smtClean="0">
                                    <a:latin typeface="Cambria Math"/>
                                  </a:rPr>
                                  <m:t>ω</m:t>
                                </m:r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𝐿</m:t>
                                </m:r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sz="1600" b="0" i="1" smtClean="0">
                        <a:latin typeface="Cambria Math"/>
                      </a:rPr>
                      <m:t>,   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𝜑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𝑎𝑟𝑐𝑡𝑔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1600" b="0" i="1" smtClean="0">
                            <a:latin typeface="Cambria Math"/>
                            <a:ea typeface="Cambria Math"/>
                          </a:rPr>
                          <m:t>ω</m:t>
                        </m:r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𝐿</m:t>
                        </m:r>
                      </m:num>
                      <m:den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𝑟</m:t>
                        </m:r>
                      </m:den>
                    </m:f>
                  </m:oMath>
                </a14:m>
                <a:endParaRPr lang="ru-RU" sz="1600" b="0" i="1" dirty="0" smtClean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/>
                      </a:rPr>
                      <m:t>𝒊</m:t>
                    </m:r>
                    <m:r>
                      <a:rPr lang="en-US" sz="1600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/>
                          </a:rPr>
                          <m:t>𝑰</m:t>
                        </m:r>
                      </m:e>
                      <m:sub>
                        <m:r>
                          <a:rPr lang="en-US" sz="1600" b="1" i="1" smtClean="0">
                            <a:latin typeface="Cambria Math"/>
                          </a:rPr>
                          <m:t>𝒎</m:t>
                        </m:r>
                      </m:sub>
                    </m:sSub>
                    <m:func>
                      <m:func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1600" b="1" i="1">
                            <a:latin typeface="Cambria Math"/>
                          </a:rPr>
                          <m:t>𝒔𝒊𝒏</m:t>
                        </m:r>
                      </m:fName>
                      <m:e>
                        <m:d>
                          <m:d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l-GR" sz="1600" b="1" i="1">
                                <a:latin typeface="Cambria Math"/>
                              </a:rPr>
                              <m:t>𝝎</m:t>
                            </m:r>
                            <m:r>
                              <a:rPr lang="en-US" sz="1600" b="1" i="1">
                                <a:latin typeface="Cambria Math"/>
                              </a:rPr>
                              <m:t>𝒕</m:t>
                            </m:r>
                            <m:r>
                              <a:rPr lang="en-US" sz="1600" b="1" i="1">
                                <a:latin typeface="Cambria Math"/>
                              </a:rPr>
                              <m:t>+</m:t>
                            </m:r>
                            <m:r>
                              <a:rPr lang="en-US" sz="1600" b="1" i="1">
                                <a:latin typeface="Cambria Math"/>
                                <a:ea typeface="Cambria Math"/>
                              </a:rPr>
                              <m:t>𝝍</m:t>
                            </m:r>
                            <m:r>
                              <a:rPr lang="en-US" sz="1600" b="1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1600" b="1" i="1">
                                <a:latin typeface="Cambria Math"/>
                                <a:ea typeface="Cambria Math"/>
                              </a:rPr>
                              <m:t>𝝋</m:t>
                            </m:r>
                          </m:e>
                        </m:d>
                      </m:e>
                    </m:func>
                    <m:r>
                      <a:rPr lang="ru-RU" sz="1600" b="1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1600" b="1" i="1" smtClean="0">
                        <a:latin typeface="Cambria Math"/>
                        <a:ea typeface="Cambria Math"/>
                      </a:rPr>
                      <m:t>𝑨</m:t>
                    </m:r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/>
                            <a:ea typeface="Cambria Math"/>
                          </a:rPr>
                          <m:t>𝒆</m:t>
                        </m:r>
                      </m:e>
                      <m:sup>
                        <m:r>
                          <a:rPr lang="en-US" sz="1600" b="1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1600" b="1" i="1">
                            <a:latin typeface="Cambria Math"/>
                            <a:ea typeface="Cambria Math"/>
                          </a:rPr>
                          <m:t>𝒕</m:t>
                        </m:r>
                        <m:r>
                          <a:rPr lang="en-US" sz="1600" b="1" i="1">
                            <a:latin typeface="Cambria Math"/>
                            <a:ea typeface="Cambria Math"/>
                          </a:rPr>
                          <m:t>/</m:t>
                        </m:r>
                        <m:r>
                          <a:rPr lang="el-GR" sz="1600" b="1" i="1">
                            <a:latin typeface="Cambria Math"/>
                            <a:ea typeface="Cambria Math"/>
                          </a:rPr>
                          <m:t>𝝉</m:t>
                        </m:r>
                      </m:sup>
                    </m:sSup>
                  </m:oMath>
                </a14:m>
                <a:endPara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</a:t>
                </a: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де 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/>
                      </a:rPr>
                      <m:t>τ</m:t>
                    </m:r>
                    <m:r>
                      <a:rPr lang="ru-RU" sz="16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en-US" sz="1600" b="0" i="1" smtClean="0">
                            <a:latin typeface="Cambria Math"/>
                          </a:rPr>
                          <m:t>𝑟</m:t>
                        </m:r>
                      </m:den>
                    </m:f>
                    <m:r>
                      <a:rPr lang="en-US" sz="1600" b="0" i="1" smtClean="0">
                        <a:latin typeface="Cambria Math"/>
                      </a:rPr>
                      <m:t>.</m:t>
                    </m:r>
                  </m:oMath>
                </a14:m>
                <a:endParaRPr lang="be-BY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57200">
                  <a:buNone/>
                </a:pP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Постоянная интегрирования определяется по начальному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𝑖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1600" b="0" i="1" smtClean="0">
                        <a:latin typeface="Cambria Math"/>
                      </a:rPr>
                      <m:t>=</m:t>
                    </m:r>
                    <m:r>
                      <a:rPr lang="en-US" sz="1600" b="0" i="1" smtClean="0">
                        <a:latin typeface="Cambria Math"/>
                      </a:rPr>
                      <m:t>𝑖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</a:rPr>
                          <m:t>0−</m:t>
                        </m:r>
                      </m:e>
                    </m:d>
                    <m:r>
                      <a:rPr lang="en-US" sz="16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Следовательно,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0=</m:t>
                    </m:r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m:rPr>
                        <m:sty m:val="p"/>
                      </m:rPr>
                      <a:rPr lang="en-US" sz="1600">
                        <a:latin typeface="Cambria Math"/>
                      </a:rPr>
                      <m:t>sin</m:t>
                    </m:r>
                    <m:r>
                      <a:rPr lang="en-US" sz="1600" i="1">
                        <a:latin typeface="Cambria Math"/>
                      </a:rPr>
                      <m:t>⁡(</m:t>
                    </m:r>
                    <m:r>
                      <a:rPr lang="en-US" sz="1600" i="1">
                        <a:latin typeface="Cambria Math"/>
                        <a:ea typeface="Cambria Math"/>
                      </a:rPr>
                      <m:t>𝜓</m:t>
                    </m:r>
                    <m:r>
                      <a:rPr lang="en-US" sz="1600" i="1">
                        <a:latin typeface="Cambria Math"/>
                      </a:rPr>
                      <m:t>−</m:t>
                    </m:r>
                    <m:r>
                      <m:rPr>
                        <m:nor/>
                      </m:rPr>
                      <a:rPr lang="en-US" sz="1600" dirty="0">
                        <a:latin typeface="Times New Roman" panose="02020603050405020304" pitchFamily="18" charset="0"/>
                        <a:ea typeface="Cambria Math"/>
                        <a:cs typeface="Times New Roman" panose="02020603050405020304" pitchFamily="18" charset="0"/>
                      </a:rPr>
                      <m:t>𝜑</m:t>
                    </m:r>
                    <m:r>
                      <m:rPr>
                        <m:nor/>
                      </m:rPr>
                      <a:rPr lang="en-US" sz="1600" dirty="0">
                        <a:latin typeface="Times New Roman" panose="02020603050405020304" pitchFamily="18" charset="0"/>
                        <a:ea typeface="Cambria Math"/>
                        <a:cs typeface="Times New Roman" panose="02020603050405020304" pitchFamily="18" charset="0"/>
                      </a:rPr>
                      <m:t>)+</m:t>
                    </m:r>
                    <m:r>
                      <m:rPr>
                        <m:nor/>
                      </m:rPr>
                      <a:rPr lang="en-US" sz="1600" b="0" i="0" dirty="0" smtClean="0">
                        <a:latin typeface="Times New Roman" panose="02020603050405020304" pitchFamily="18" charset="0"/>
                        <a:ea typeface="Cambria Math"/>
                        <a:cs typeface="Times New Roman" panose="02020603050405020304" pitchFamily="18" charset="0"/>
                      </a:rPr>
                      <m:t>A</m:t>
                    </m:r>
                  </m:oMath>
                </a14:m>
                <a:r>
                  <a:rPr lang="ru-RU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откуда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𝐴</m:t>
                    </m:r>
                    <m:r>
                      <a:rPr lang="en-US" sz="1600" b="0" i="1" smtClean="0"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m:rPr>
                        <m:sty m:val="p"/>
                      </m:rPr>
                      <a:rPr lang="en-US" sz="1600">
                        <a:latin typeface="Cambria Math"/>
                      </a:rPr>
                      <m:t>sin</m:t>
                    </m:r>
                    <m:r>
                      <a:rPr lang="en-US" sz="1600" i="1">
                        <a:latin typeface="Cambria Math"/>
                      </a:rPr>
                      <m:t>⁡(</m:t>
                    </m:r>
                    <m:r>
                      <a:rPr lang="en-US" sz="1600" i="1">
                        <a:latin typeface="Cambria Math"/>
                        <a:ea typeface="Cambria Math"/>
                      </a:rPr>
                      <m:t>𝜓</m:t>
                    </m:r>
                    <m:r>
                      <a:rPr lang="en-US" sz="1600" i="1">
                        <a:latin typeface="Cambria Math"/>
                      </a:rPr>
                      <m:t>−</m:t>
                    </m:r>
                    <m:r>
                      <m:rPr>
                        <m:nor/>
                      </m:rPr>
                      <a:rPr lang="en-US" sz="1600" dirty="0">
                        <a:latin typeface="Times New Roman" panose="02020603050405020304" pitchFamily="18" charset="0"/>
                        <a:ea typeface="Cambria Math"/>
                        <a:cs typeface="Times New Roman" panose="02020603050405020304" pitchFamily="18" charset="0"/>
                      </a:rPr>
                      <m:t>𝜑</m:t>
                    </m:r>
                    <m:r>
                      <m:rPr>
                        <m:nor/>
                      </m:rPr>
                      <a:rPr lang="en-US" sz="1600" dirty="0">
                        <a:latin typeface="Times New Roman" panose="02020603050405020304" pitchFamily="18" charset="0"/>
                        <a:ea typeface="Cambria Math"/>
                        <a:cs typeface="Times New Roman" panose="02020603050405020304" pitchFamily="18" charset="0"/>
                      </a:rPr>
                      <m:t>). </m:t>
                    </m:r>
                    <m:r>
                      <m:rPr>
                        <m:nor/>
                      </m:rPr>
                      <a:rPr lang="ru-RU" sz="1600" b="0" i="0" dirty="0" smtClean="0">
                        <a:latin typeface="Times New Roman" panose="02020603050405020304" pitchFamily="18" charset="0"/>
                        <a:ea typeface="Cambria Math"/>
                        <a:cs typeface="Times New Roman" panose="02020603050405020304" pitchFamily="18" charset="0"/>
                      </a:rPr>
                      <m:t>Поэтому искомый ток будет</m:t>
                    </m:r>
                    <m:r>
                      <m:rPr>
                        <m:nor/>
                      </m:rPr>
                      <a:rPr lang="en-US" sz="1600" b="0" i="0" dirty="0" smtClean="0">
                        <a:latin typeface="Times New Roman" panose="02020603050405020304" pitchFamily="18" charset="0"/>
                        <a:ea typeface="Cambria Math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endParaRPr lang="en-US" sz="1600" b="0" dirty="0" smtClean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1600" b="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=</m:t>
                    </m:r>
                    <m:func>
                      <m:func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sz="1600" i="1">
                                <a:latin typeface="Cambria Math"/>
                              </a:rPr>
                              <m:t>ω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𝜓</m:t>
                            </m:r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𝜑</m:t>
                            </m:r>
                          </m:e>
                        </m:d>
                      </m:e>
                    </m:func>
                    <m:r>
                      <a:rPr lang="en-US" sz="1600" i="1">
                        <a:latin typeface="Cambria Math"/>
                        <a:ea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sz="1600">
                        <a:latin typeface="Cambria Math"/>
                        <a:ea typeface="Cambria Math"/>
                      </a:rPr>
                      <m:t>sin</m:t>
                    </m:r>
                    <m:r>
                      <a:rPr lang="en-US" sz="1600" i="1">
                        <a:latin typeface="Cambria Math"/>
                        <a:ea typeface="Cambria Math"/>
                      </a:rPr>
                      <m:t>⁡(</m:t>
                    </m:r>
                    <m:r>
                      <a:rPr lang="en-US" sz="1600" i="1">
                        <a:latin typeface="Cambria Math"/>
                        <a:ea typeface="Cambria Math"/>
                      </a:rPr>
                      <m:t>𝜓</m:t>
                    </m:r>
                    <m:r>
                      <a:rPr lang="en-US" sz="1600" i="1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1600" i="1">
                        <a:latin typeface="Cambria Math"/>
                        <a:ea typeface="Cambria Math"/>
                      </a:rPr>
                      <m:t>𝜑</m:t>
                    </m:r>
                    <m:r>
                      <a:rPr lang="en-US" sz="1600" i="1">
                        <a:latin typeface="Cambria Math"/>
                        <a:ea typeface="Cambria Math"/>
                      </a:rPr>
                      <m:t>)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num>
                          <m:den>
                            <m:r>
                              <a:rPr lang="el-GR" sz="1600" i="1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den>
                        </m:f>
                      </m:sup>
                    </m:sSup>
                    <m:r>
                      <a:rPr lang="en-US" sz="1600" b="0" i="1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r>
                  <a:rPr lang="en-US" sz="1600" b="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457200">
                  <a:buNone/>
                </a:pPr>
                <a:r>
                  <a:rPr lang="ru-RU" sz="160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Если в момент коммутации 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=0)</m:t>
                    </m:r>
                  </m:oMath>
                </a14:m>
                <a:r>
                  <a:rPr lang="ru-RU" sz="1600" b="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 ток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e>
                      <m:sub>
                        <m:r>
                          <a:rPr lang="ru-RU" sz="1600" b="0" i="1" smtClean="0">
                            <a:latin typeface="Cambria Math"/>
                            <a:ea typeface="Cambria Math"/>
                          </a:rPr>
                          <m:t>св</m:t>
                        </m:r>
                      </m:sub>
                    </m:sSub>
                  </m:oMath>
                </a14:m>
                <a:r>
                  <a:rPr lang="en-US" sz="1600" b="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 </a:t>
                </a:r>
                <a:r>
                  <a:rPr lang="ru-RU" sz="1600" b="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проходит через нуль</a:t>
                </a:r>
                <a:r>
                  <a:rPr lang="ru-RU" sz="1600" b="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, </a:t>
                </a:r>
                <a:r>
                  <a:rPr lang="ru-RU" sz="1600" b="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т.е. выполняется условие </a:t>
                </a:r>
                <a14:m>
                  <m:oMath xmlns:m="http://schemas.openxmlformats.org/officeDocument/2006/math">
                    <m:r>
                      <a:rPr lang="ru-RU" sz="1600" b="0" i="1" smtClean="0">
                        <a:latin typeface="Cambria Math"/>
                        <a:ea typeface="Cambria Math"/>
                      </a:rPr>
                      <m:t>𝜓</m:t>
                    </m:r>
                    <m:r>
                      <a:rPr lang="ru-RU" sz="16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ru-RU" sz="1600" b="0" i="1" smtClean="0">
                        <a:latin typeface="Cambria Math"/>
                        <a:ea typeface="Cambria Math"/>
                      </a:rPr>
                      <m:t>𝜑</m:t>
                    </m:r>
                  </m:oMath>
                </a14:m>
                <a:r>
                  <a:rPr lang="ru-RU" sz="1600" b="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 или </a:t>
                </a:r>
                <a14:m>
                  <m:oMath xmlns:m="http://schemas.openxmlformats.org/officeDocument/2006/math">
                    <m:r>
                      <a:rPr lang="ru-RU" sz="1600" b="0" i="1" smtClean="0">
                        <a:latin typeface="Cambria Math"/>
                        <a:ea typeface="Cambria Math"/>
                      </a:rPr>
                      <m:t>𝜓</m:t>
                    </m:r>
                    <m:r>
                      <a:rPr lang="ru-RU" sz="16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ru-RU" sz="1600" b="0" i="1" smtClean="0">
                        <a:latin typeface="Cambria Math"/>
                        <a:ea typeface="Cambria Math"/>
                      </a:rPr>
                      <m:t>𝜑</m:t>
                    </m:r>
                    <m:r>
                      <a:rPr lang="ru-RU" sz="1600" b="0" i="1" smtClean="0">
                        <a:latin typeface="Cambria Math"/>
                        <a:ea typeface="Cambria Math"/>
                      </a:rPr>
                      <m:t>±</m:t>
                    </m:r>
                    <m:r>
                      <a:rPr lang="ru-RU" sz="1600" b="0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r>
                  <a:rPr lang="ru-RU" sz="1600" b="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, то свободный </a:t>
                </a:r>
                <a:r>
                  <a:rPr lang="ru-RU" sz="1600" b="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ток </a:t>
                </a:r>
                <a:r>
                  <a:rPr lang="ru-RU" sz="1600" b="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не возникает и в цепи сразу наступает установившийся </a:t>
                </a:r>
                <a:r>
                  <a:rPr lang="ru-RU" sz="1600" b="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режим </a:t>
                </a:r>
                <a:r>
                  <a:rPr lang="ru-RU" sz="1600" b="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без переходного процесса.</a:t>
                </a:r>
              </a:p>
              <a:p>
                <a:pPr marL="0" indent="457200">
                  <a:buNone/>
                </a:pPr>
                <a:r>
                  <a:rPr lang="ru-RU" sz="160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Если же коммутация происходит </a:t>
                </a:r>
                <a:r>
                  <a:rPr lang="en-US" sz="160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						    </a:t>
                </a:r>
                <a:r>
                  <a:rPr lang="ru-RU" sz="160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при </a:t>
                </a:r>
                <a14:m>
                  <m:oMath xmlns:m="http://schemas.openxmlformats.org/officeDocument/2006/math">
                    <m:r>
                      <a:rPr lang="ru-RU" sz="1600" i="1" smtClean="0">
                        <a:latin typeface="Cambria Math"/>
                        <a:ea typeface="Cambria Math"/>
                      </a:rPr>
                      <m:t>𝜓</m:t>
                    </m:r>
                    <m:r>
                      <a:rPr lang="ru-RU" sz="1600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ru-RU" sz="1600" b="0" i="1" smtClean="0">
                        <a:latin typeface="Cambria Math"/>
                        <a:ea typeface="Cambria Math"/>
                      </a:rPr>
                      <m:t>𝜑</m:t>
                    </m:r>
                    <m:r>
                      <a:rPr lang="ru-RU" sz="1600" b="0" i="1" smtClean="0">
                        <a:latin typeface="Cambria Math"/>
                        <a:ea typeface="Cambria Math"/>
                      </a:rPr>
                      <m:t>=±</m:t>
                    </m:r>
                    <m:f>
                      <m:fPr>
                        <m:ctrlPr>
                          <a:rPr lang="ru-RU" sz="1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ru-RU" sz="1600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</m:num>
                      <m:den>
                        <m:r>
                          <a:rPr lang="ru-RU" sz="16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ru-RU" sz="1600" b="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, то начальный </a:t>
                </a:r>
                <a:r>
                  <a:rPr lang="ru-RU" sz="1600" b="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свободный </a:t>
                </a:r>
                <a:r>
                  <a:rPr lang="en-US" sz="1600" b="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					     </a:t>
                </a:r>
                <a:r>
                  <a:rPr lang="ru-RU" sz="1600" b="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ток </a:t>
                </a:r>
                <a:r>
                  <a:rPr lang="ru-RU" sz="1600" b="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максимален, а именно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e>
                      <m:sub>
                        <m:r>
                          <a:rPr lang="ru-RU" sz="1600" b="0" i="1" smtClean="0">
                            <a:latin typeface="Cambria Math"/>
                            <a:ea typeface="Cambria Math"/>
                          </a:rPr>
                          <m:t>св</m:t>
                        </m:r>
                      </m:sub>
                    </m:sSub>
                    <m:d>
                      <m:dPr>
                        <m:ctrlPr>
                          <a:rPr lang="ru-RU" sz="1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ru-RU" sz="16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e>
                    </m:d>
                    <m:r>
                      <a:rPr lang="ru-RU" sz="1600" b="0" i="1" smtClean="0">
                        <a:latin typeface="Cambria Math"/>
                        <a:ea typeface="Cambria Math"/>
                      </a:rPr>
                      <m:t>=±</m:t>
                    </m:r>
                    <m:sSub>
                      <m:sSubPr>
                        <m:ctrlPr>
                          <a:rPr lang="ru-RU" sz="1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𝐼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ru-RU" sz="1600" b="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, и </a:t>
                </a:r>
                <a:r>
                  <a:rPr lang="en-US" sz="1600" b="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					     </a:t>
                </a:r>
                <a:r>
                  <a:rPr lang="ru-RU" sz="1600" b="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ток </a:t>
                </a:r>
                <a:r>
                  <a:rPr lang="ru-RU" sz="1600" b="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переходного режима достигает </a:t>
                </a:r>
                <a:r>
                  <a:rPr lang="en-US" sz="1600" b="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					  </a:t>
                </a:r>
                <a:r>
                  <a:rPr lang="ru-RU" sz="1600" b="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экстремального </a:t>
                </a:r>
                <a:r>
                  <a:rPr lang="ru-RU" sz="1600" b="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значения (</a:t>
                </a:r>
                <a:r>
                  <a:rPr lang="ru-RU" sz="1600" b="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положительного</a:t>
                </a:r>
                <a:r>
                  <a:rPr lang="en-US" sz="1600" b="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					    </a:t>
                </a:r>
                <a:r>
                  <a:rPr lang="ru-RU" sz="1600" b="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 </a:t>
                </a:r>
                <a:r>
                  <a:rPr lang="ru-RU" sz="1600" b="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или отрицательного) в конце первого </a:t>
                </a:r>
                <a:r>
                  <a:rPr lang="en-US" sz="1600" dirty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 </a:t>
                </a:r>
                <a:r>
                  <a:rPr lang="en-US" sz="160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    					      </a:t>
                </a:r>
                <a:r>
                  <a:rPr lang="ru-RU" sz="1600" b="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полупериода</a:t>
                </a:r>
                <a:r>
                  <a:rPr lang="ru-RU" sz="1600" b="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.</a:t>
                </a:r>
                <a:endParaRPr lang="en-US" sz="1600" b="0" dirty="0" smtClean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be-BY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908720"/>
                <a:ext cx="8928992" cy="5760640"/>
              </a:xfrm>
              <a:blipFill rotWithShape="0">
                <a:blip r:embed="rId2"/>
                <a:stretch>
                  <a:fillRect l="-410" t="-317" b="-11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923" y="4936696"/>
            <a:ext cx="5140077" cy="1732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49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852" y="4725144"/>
            <a:ext cx="1800200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288032"/>
          </a:xfrm>
        </p:spPr>
        <p:txBody>
          <a:bodyPr>
            <a:normAutofit fontScale="90000"/>
          </a:bodyPr>
          <a:lstStyle/>
          <a:p>
            <a:r>
              <a:rPr lang="ru-RU" sz="2400" dirty="0" smtClean="0"/>
              <a:t>Пример</a:t>
            </a:r>
            <a:r>
              <a:rPr lang="en-US" sz="2400" dirty="0" smtClean="0"/>
              <a:t> 1:</a:t>
            </a:r>
            <a:endParaRPr lang="be-BY" sz="2400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879008"/>
            <a:ext cx="2448272" cy="141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547902" y="1124744"/>
            <a:ext cx="41044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Дано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J=1 (A),  E=20 (B)  , r=10 (</a:t>
            </a:r>
            <a:r>
              <a:rPr lang="ru-RU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Ом</a:t>
            </a:r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,</a:t>
            </a:r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L=0.5 (</a:t>
            </a:r>
            <a:r>
              <a:rPr lang="ru-RU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Гн</a:t>
            </a:r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0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(t).</a:t>
            </a:r>
            <a:endParaRPr lang="be-BY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332656" y="2348880"/>
                <a:ext cx="8487816" cy="4026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AutoNum type="arabicPeriod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0−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𝐽</m:t>
                    </m:r>
                    <m:r>
                      <a:rPr lang="en-US" i="1">
                        <a:latin typeface="Cambria Math"/>
                      </a:rPr>
                      <m:t>=1  (</m:t>
                    </m:r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AutoNum type="arabicPeriod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уст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−?</m:t>
                    </m:r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2а.  -0.5</a:t>
                </a:r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2б.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/>
                          </a:rPr>
                          <m:t>20</m:t>
                        </m:r>
                      </m:num>
                      <m:den>
                        <m:r>
                          <a:rPr lang="ru-RU" i="1">
                            <a:latin typeface="Cambria Math"/>
                          </a:rPr>
                          <m:t>20</m:t>
                        </m:r>
                      </m:den>
                    </m:f>
                    <m:r>
                      <a:rPr lang="ru-RU" i="1">
                        <a:latin typeface="Cambria Math"/>
                      </a:rPr>
                      <m:t>=1 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/>
                          </a:rPr>
                          <m:t>А</m:t>
                        </m:r>
                      </m:e>
                    </m:d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уст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=1−0.5=0.5 (</m:t>
                    </m:r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AutoNum type="arabicPeriod"/>
                </a:pP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AutoNum type="arabicPeriod" startAt="3"/>
                </a:pPr>
                <a:r>
                  <a:rPr lang="en-US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2</m:t>
                    </m:r>
                    <m:r>
                      <a:rPr lang="en-US" i="1">
                        <a:latin typeface="Cambria Math"/>
                      </a:rPr>
                      <m:t>𝑟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𝑝𝐿</m:t>
                    </m:r>
                    <m:r>
                      <a:rPr lang="en-US" i="1">
                        <a:latin typeface="Cambria Math"/>
                      </a:rPr>
                      <m:t>=0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𝑝</m:t>
                    </m:r>
                    <m:r>
                      <a:rPr lang="en-US" i="1" dirty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  <m:r>
                          <a:rPr lang="en-US" i="1" dirty="0">
                            <a:latin typeface="Cambria Math"/>
                          </a:rPr>
                          <m:t>𝑟</m:t>
                        </m:r>
                      </m:num>
                      <m:den>
                        <m:r>
                          <a:rPr lang="en-US" i="1" dirty="0">
                            <a:latin typeface="Cambria Math"/>
                          </a:rPr>
                          <m:t>𝐿</m:t>
                        </m:r>
                      </m:den>
                    </m:f>
                    <m:r>
                      <a:rPr lang="en-US" i="1" dirty="0">
                        <a:latin typeface="Cambria Math"/>
                      </a:rPr>
                      <m:t>=−40 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AutoNum type="arabicPeriod" startAt="3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t=0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уст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𝑖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ru-RU" i="1">
                        <a:latin typeface="Cambria Math"/>
                      </a:rPr>
                      <m:t>?</m:t>
                    </m:r>
                  </m:oMath>
                </a14:m>
                <a:r>
                  <a:rPr lang="be-BY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	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т.к.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𝐽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0=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уст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</a:rPr>
                        <m:t>        ⇒      </m:t>
                      </m:r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</a:rPr>
                        <m:t>=−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уст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=−0.5</m:t>
                      </m:r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Тогда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=0.5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1−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−40</m:t>
                            </m:r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endParaRPr lang="be-BY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56" y="2348880"/>
                <a:ext cx="8487816" cy="4026552"/>
              </a:xfrm>
              <a:prstGeom prst="rect">
                <a:avLst/>
              </a:prstGeom>
              <a:blipFill rotWithShape="0">
                <a:blip r:embed="rId4"/>
                <a:stretch>
                  <a:fillRect l="-647" t="-151" b="-13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068960"/>
            <a:ext cx="1944215" cy="1173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677" y="5524516"/>
            <a:ext cx="2183681" cy="1347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546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288032"/>
          </a:xfrm>
        </p:spPr>
        <p:txBody>
          <a:bodyPr>
            <a:normAutofit fontScale="90000"/>
          </a:bodyPr>
          <a:lstStyle/>
          <a:p>
            <a:r>
              <a:rPr lang="ru-RU" sz="2400" dirty="0" smtClean="0"/>
              <a:t>Пример</a:t>
            </a:r>
            <a:r>
              <a:rPr lang="en-US" sz="2400" dirty="0" smtClean="0"/>
              <a:t> 2:</a:t>
            </a:r>
            <a:endParaRPr lang="be-BY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72190"/>
                <a:ext cx="8229600" cy="576064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Дано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𝑒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=250 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sin</m:t>
                    </m:r>
                    <m:r>
                      <a:rPr lang="en-US" sz="2000" i="1">
                        <a:latin typeface="Cambria Math"/>
                      </a:rPr>
                      <m:t>⁡(200</m:t>
                    </m:r>
                    <m:r>
                      <a:rPr lang="en-US" sz="2000" i="1">
                        <a:latin typeface="Cambria Math"/>
                      </a:rPr>
                      <m:t>𝑡</m:t>
                    </m:r>
                    <m:r>
                      <a:rPr lang="en-US" sz="2000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45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</a:t>
                </a:r>
                <a:r>
                  <a:rPr lang="en-US" sz="20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R=100  (</a:t>
                </a:r>
                <a:r>
                  <a:rPr lang="ru-RU" sz="20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Ом)</a:t>
                </a:r>
                <a:r>
                  <a:rPr lang="en-US" sz="20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,   L=1</a:t>
                </a:r>
                <a:r>
                  <a:rPr lang="ru-RU" sz="20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(Гн)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−?</m:t>
                    </m:r>
                  </m:oMath>
                </a14:m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До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коммутации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𝐿𝑚</m:t>
                            </m:r>
                          </m:sub>
                        </m:sSub>
                      </m:e>
                    </m:acc>
                    <m:r>
                      <a:rPr lang="en-US" sz="2000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̇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𝑚</m:t>
                                </m:r>
                              </m:sub>
                            </m:sSub>
                          </m:e>
                        </m:acc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  <m:r>
                          <a:rPr lang="en-US" sz="2000" i="1">
                            <a:latin typeface="Cambria Math"/>
                          </a:rPr>
                          <m:t>𝑅</m:t>
                        </m:r>
                        <m:r>
                          <a:rPr lang="en-US" sz="2000" i="1">
                            <a:latin typeface="Cambria Math"/>
                          </a:rPr>
                          <m:t>+</m:t>
                        </m:r>
                        <m:r>
                          <a:rPr lang="en-US" sz="2000" i="1">
                            <a:latin typeface="Cambria Math"/>
                          </a:rPr>
                          <m:t>𝑗</m:t>
                        </m:r>
                        <m:r>
                          <m:rPr>
                            <m:sty m:val="p"/>
                          </m:rPr>
                          <a:rPr lang="el-GR" sz="2000" i="1">
                            <a:latin typeface="Cambria Math"/>
                          </a:rPr>
                          <m:t>ω</m:t>
                        </m:r>
                        <m:r>
                          <a:rPr lang="en-US" sz="2000" i="1">
                            <a:latin typeface="Cambria Math"/>
                          </a:rPr>
                          <m:t>𝐿</m:t>
                        </m:r>
                      </m:den>
                    </m:f>
                    <m:r>
                      <a:rPr lang="en-US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250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45</m:t>
                            </m:r>
                          </m:sup>
                        </m:sSup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200+</m:t>
                        </m:r>
                        <m:r>
                          <a:rPr lang="en-US" sz="2000" i="1">
                            <a:latin typeface="Cambria Math"/>
                          </a:rPr>
                          <m:t>𝑗</m:t>
                        </m:r>
                        <m:r>
                          <a:rPr lang="en-US" sz="2000" i="1">
                            <a:latin typeface="Cambria Math"/>
                          </a:rPr>
                          <m:t>250</m:t>
                        </m:r>
                      </m:den>
                    </m:f>
                    <m:r>
                      <a:rPr lang="en-US" sz="2000" i="1">
                        <a:latin typeface="Cambria Math"/>
                      </a:rPr>
                      <m:t>=0.88 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2)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ru-RU" sz="2000" i="1">
                            <a:latin typeface="Cambria Math"/>
                          </a:rPr>
                          <m:t>уст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: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𝐿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  уст 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acc>
                    <m:r>
                      <a:rPr lang="en-US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̇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𝑚</m:t>
                                </m:r>
                              </m:sub>
                            </m:sSub>
                          </m:e>
                        </m:acc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150+</m:t>
                        </m:r>
                        <m:r>
                          <a:rPr lang="en-US" sz="2000" i="1">
                            <a:latin typeface="Cambria Math"/>
                          </a:rPr>
                          <m:t>𝑗</m:t>
                        </m:r>
                        <m:r>
                          <a:rPr lang="en-US" sz="2000" i="1">
                            <a:latin typeface="Cambria Math"/>
                          </a:rPr>
                          <m:t>200</m:t>
                        </m:r>
                      </m:den>
                    </m:f>
                    <m:r>
                      <a:rPr lang="en-US" sz="2000" i="1">
                        <a:latin typeface="Cambria Math"/>
                      </a:rPr>
                      <m:t>=1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8.13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0</m:t>
                            </m:r>
                          </m:sup>
                        </m:sSup>
                      </m:sup>
                    </m:sSup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𝐿</m:t>
                        </m:r>
                        <m:r>
                          <a:rPr lang="en-US" sz="2000" i="1">
                            <a:latin typeface="Cambria Math"/>
                          </a:rPr>
                          <m:t> уст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sz="2000" i="1">
                            <a:latin typeface="Cambria Math"/>
                          </a:rPr>
                          <m:t>(200</m:t>
                        </m:r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8.13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0</m:t>
                            </m:r>
                          </m:sup>
                        </m:sSup>
                      </m:e>
                    </m:func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𝐿</m:t>
                        </m:r>
                        <m:r>
                          <a:rPr lang="en-US" sz="2000" i="1">
                            <a:latin typeface="Cambria Math"/>
                          </a:rPr>
                          <m:t> уст</m:t>
                        </m:r>
                      </m:sub>
                    </m:sSub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ru-RU" sz="2000" i="1">
                        <a:latin typeface="Cambria Math"/>
                      </a:rPr>
                      <m:t>=−0.1414</m:t>
                    </m:r>
                  </m:oMath>
                </a14:m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3)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𝑝</m:t>
                    </m:r>
                    <m:r>
                      <a:rPr lang="en-US" sz="2000" i="1">
                        <a:latin typeface="Cambria Math"/>
                      </a:rPr>
                      <m:t>=−150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4)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𝐿</m:t>
                        </m:r>
                        <m:r>
                          <a:rPr lang="en-US" sz="2000" i="1">
                            <a:latin typeface="Cambria Math"/>
                          </a:rPr>
                          <m:t> уст</m:t>
                        </m:r>
                      </m:sub>
                    </m:sSub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+</m:t>
                    </m:r>
                    <m:r>
                      <a:rPr lang="en-US" sz="2000" i="1">
                        <a:latin typeface="Cambria Math"/>
                      </a:rPr>
                      <m:t>𝐴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𝑝𝑡</m:t>
                        </m:r>
                      </m:sup>
                    </m:sSup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5)  t=0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0=−0.1414+</m:t>
                    </m:r>
                    <m:r>
                      <a:rPr lang="en-US" sz="2000" i="1"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A=0.1414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200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8.13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2000" i="1">
                        <a:latin typeface="Cambria Math"/>
                      </a:rPr>
                      <m:t>+0.1414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−150</m:t>
                        </m:r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 marL="0" indent="0">
                  <a:buNone/>
                </a:pPr>
                <a:endParaRPr lang="be-BY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72190"/>
                <a:ext cx="8229600" cy="5760640"/>
              </a:xfrm>
              <a:blipFill rotWithShape="0">
                <a:blip r:embed="rId2"/>
                <a:stretch>
                  <a:fillRect l="-741" b="-31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78566"/>
            <a:ext cx="232410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128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dirty="0"/>
              <a:t>Переходные процессы в электрических цепях.</a:t>
            </a:r>
            <a:endParaRPr lang="be-BY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774632" cy="1752600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Включение в цепь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синусоидальной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э.д.с</a:t>
            </a:r>
            <a:endParaRPr lang="be-BY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87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</p:spPr>
        <p:txBody>
          <a:bodyPr>
            <a:normAutofit/>
          </a:bodyPr>
          <a:lstStyle/>
          <a:p>
            <a:r>
              <a:rPr lang="ru-RU" sz="2400" dirty="0"/>
              <a:t>Включение в цепь   </a:t>
            </a:r>
            <a:r>
              <a:rPr lang="en-US" sz="2400" dirty="0"/>
              <a:t>r</a:t>
            </a:r>
            <a:r>
              <a:rPr lang="ru-RU" sz="2400" dirty="0"/>
              <a:t> , </a:t>
            </a:r>
            <a:r>
              <a:rPr lang="en-US" sz="2400" dirty="0"/>
              <a:t>C</a:t>
            </a:r>
            <a:r>
              <a:rPr lang="ru-RU" sz="2400" dirty="0" smtClean="0"/>
              <a:t>  </a:t>
            </a:r>
            <a:r>
              <a:rPr lang="en-US" sz="2400" dirty="0" smtClean="0"/>
              <a:t> </a:t>
            </a:r>
            <a:r>
              <a:rPr lang="ru-RU" sz="2400" dirty="0"/>
              <a:t>синусоидальной </a:t>
            </a:r>
            <a:r>
              <a:rPr lang="ru-RU" sz="2400" dirty="0" err="1"/>
              <a:t>э.д.с</a:t>
            </a:r>
            <a:endParaRPr lang="be-BY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908720"/>
                <a:ext cx="8712968" cy="5832648"/>
              </a:xfrm>
            </p:spPr>
            <p:txBody>
              <a:bodyPr>
                <a:noAutofit/>
              </a:bodyPr>
              <a:lstStyle/>
              <a:p>
                <a:pPr marL="0" indent="457200">
                  <a:buNone/>
                </a:pPr>
                <a:r>
                  <a:rPr lang="ru-RU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включении в цепь </a:t>
                </a: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, C </a:t>
                </a:r>
                <a:r>
                  <a:rPr lang="ru-RU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синусоидального </a:t>
                </a:r>
                <a:r>
                  <a:rPr lang="ru-RU" sz="1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э.д.с</a:t>
                </a:r>
                <a:r>
                  <a:rPr lang="ru-RU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ru-RU" sz="1400" i="1">
                        <a:latin typeface="Cambria Math"/>
                      </a:rPr>
                      <m:t>𝑒</m:t>
                    </m:r>
                    <m:d>
                      <m:dPr>
                        <m:ctrlPr>
                          <a:rPr lang="be-BY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4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ru-RU" sz="1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be-BY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4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ru-RU" sz="1400" i="1">
                            <a:latin typeface="Cambria Math"/>
                          </a:rPr>
                          <m:t>𝑚</m:t>
                        </m:r>
                      </m:sub>
                    </m:sSub>
                    <m:func>
                      <m:funcPr>
                        <m:ctrlPr>
                          <a:rPr lang="be-BY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ru-RU" sz="1400">
                            <a:latin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be-BY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1400" i="1">
                                <a:latin typeface="Cambria Math"/>
                              </a:rPr>
                              <m:t>𝜔</m:t>
                            </m:r>
                            <m:r>
                              <a:rPr lang="ru-RU" sz="1400" i="1">
                                <a:latin typeface="Cambria Math"/>
                              </a:rPr>
                              <m:t>𝑡</m:t>
                            </m:r>
                            <m:r>
                              <a:rPr lang="ru-RU" sz="1400" i="1">
                                <a:latin typeface="Cambria Math"/>
                              </a:rPr>
                              <m:t>+</m:t>
                            </m:r>
                            <m:r>
                              <a:rPr lang="ru-RU" sz="1400" i="1">
                                <a:latin typeface="Cambria Math"/>
                              </a:rPr>
                              <m:t>𝜓</m:t>
                            </m:r>
                          </m:e>
                        </m:d>
                        <m:r>
                          <a:rPr lang="ru-RU" sz="1400" i="1">
                            <a:latin typeface="Cambria Math"/>
                          </a:rPr>
                          <m:t>   </m:t>
                        </m:r>
                      </m:e>
                    </m:func>
                  </m:oMath>
                </a14:m>
                <a:r>
                  <a:rPr lang="ru-RU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установившееся напряжение на емкости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e-BY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ru-RU" sz="1400" i="1">
                              <a:latin typeface="Cambria Math"/>
                            </a:rPr>
                            <m:t>с у</m:t>
                          </m:r>
                        </m:sub>
                      </m:sSub>
                      <m:r>
                        <a:rPr lang="ru-RU" sz="1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be-BY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be-BY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400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ru-RU" sz="1400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ru-RU" sz="1400" i="1">
                              <a:latin typeface="Cambria Math"/>
                            </a:rPr>
                            <m:t>𝜔</m:t>
                          </m:r>
                          <m:r>
                            <a:rPr lang="ru-RU" sz="1400" i="1">
                              <a:latin typeface="Cambria Math"/>
                            </a:rPr>
                            <m:t>𝑐</m:t>
                          </m:r>
                        </m:den>
                      </m:f>
                      <m:r>
                        <m:rPr>
                          <m:sty m:val="p"/>
                        </m:rPr>
                        <a:rPr lang="ru-RU" sz="1400">
                          <a:latin typeface="Cambria Math"/>
                        </a:rPr>
                        <m:t>sin</m:t>
                      </m:r>
                      <m:r>
                        <a:rPr lang="ru-RU" sz="1400">
                          <a:latin typeface="Cambria Math"/>
                        </a:rPr>
                        <m:t>⁡</m:t>
                      </m:r>
                      <m:r>
                        <a:rPr lang="ru-RU" sz="1400" i="1">
                          <a:latin typeface="Cambria Math"/>
                        </a:rPr>
                        <m:t>(</m:t>
                      </m:r>
                      <m:r>
                        <a:rPr lang="ru-RU" sz="1400" i="1">
                          <a:latin typeface="Cambria Math"/>
                        </a:rPr>
                        <m:t>𝜔</m:t>
                      </m:r>
                      <m:r>
                        <a:rPr lang="ru-RU" sz="1400" i="1">
                          <a:latin typeface="Cambria Math"/>
                        </a:rPr>
                        <m:t>𝑡</m:t>
                      </m:r>
                      <m:r>
                        <a:rPr lang="ru-RU" sz="1400" i="1">
                          <a:latin typeface="Cambria Math"/>
                        </a:rPr>
                        <m:t>+</m:t>
                      </m:r>
                      <m:r>
                        <a:rPr lang="ru-RU" sz="1400" i="1">
                          <a:latin typeface="Cambria Math"/>
                        </a:rPr>
                        <m:t>𝜓</m:t>
                      </m:r>
                      <m:r>
                        <a:rPr lang="ru-RU" sz="1400" i="1">
                          <a:latin typeface="Cambria Math"/>
                        </a:rPr>
                        <m:t>−</m:t>
                      </m:r>
                      <m:r>
                        <a:rPr lang="ru-RU" sz="1400" i="1">
                          <a:latin typeface="Cambria Math"/>
                        </a:rPr>
                        <m:t>𝜑</m:t>
                      </m:r>
                      <m:r>
                        <a:rPr lang="ru-RU" sz="14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be-BY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latin typeface="Cambria Math"/>
                            </a:rPr>
                            <m:t>𝜋</m:t>
                          </m:r>
                        </m:num>
                        <m:den>
                          <m:r>
                            <a:rPr lang="ru-RU" sz="1400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ru-RU" sz="1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be-BY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</a:t>
                </a:r>
                <a:r>
                  <a:rPr lang="ru-RU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де 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e-BY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ru-RU" sz="1400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ru-RU" sz="1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be-BY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be-BY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400" i="1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ru-RU" sz="1400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be-BY" sz="1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be-BY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sz="1400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ru-RU" sz="14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ru-RU" sz="1400" i="1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be-BY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be-BY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be-B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ru-RU" sz="14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ru-RU" sz="1400" i="1">
                                            <a:latin typeface="Cambria Math"/>
                                          </a:rPr>
                                          <m:t>𝜔</m:t>
                                        </m:r>
                                        <m:r>
                                          <a:rPr lang="ru-RU" sz="1400" i="1">
                                            <a:latin typeface="Cambria Math"/>
                                          </a:rPr>
                                          <m:t>𝑐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ru-RU" sz="14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ru-RU" sz="1400" i="1">
                        <a:latin typeface="Cambria Math"/>
                      </a:rPr>
                      <m:t>  ;</m:t>
                    </m:r>
                  </m:oMath>
                </a14:m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ru-RU" sz="1400" i="1">
                        <a:latin typeface="Cambria Math"/>
                      </a:rPr>
                      <m:t>𝜑</m:t>
                    </m:r>
                    <m:r>
                      <a:rPr lang="ru-RU" sz="1400" i="1">
                        <a:latin typeface="Cambria Math"/>
                      </a:rPr>
                      <m:t>=</m:t>
                    </m:r>
                    <m:r>
                      <a:rPr lang="ru-RU" sz="1400" i="1">
                        <a:latin typeface="Cambria Math"/>
                      </a:rPr>
                      <m:t>𝑎𝑟𝑐𝑡𝑔</m:t>
                    </m:r>
                    <m:d>
                      <m:dPr>
                        <m:ctrlPr>
                          <a:rPr lang="be-BY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be-BY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z="1400" i="1">
                                <a:latin typeface="Cambria Math"/>
                              </a:rPr>
                              <m:t>−1</m:t>
                            </m:r>
                          </m:num>
                          <m:den>
                            <m:r>
                              <a:rPr lang="ru-RU" sz="1400" i="1">
                                <a:latin typeface="Cambria Math"/>
                              </a:rPr>
                              <m:t>𝑟</m:t>
                            </m:r>
                            <m:r>
                              <a:rPr lang="ru-RU" sz="1400" i="1">
                                <a:latin typeface="Cambria Math"/>
                              </a:rPr>
                              <m:t>𝜔</m:t>
                            </m:r>
                            <m:r>
                              <a:rPr lang="ru-RU" sz="1400" i="1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e>
                    </m:d>
                  </m:oMath>
                </a14:m>
                <a:endParaRPr lang="be-BY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тогда</a:t>
                </a: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ru-RU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e-BY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/>
                          </a:rPr>
                          <m:t>𝑼</m:t>
                        </m:r>
                      </m:e>
                      <m:sub>
                        <m:r>
                          <a:rPr lang="ru-RU" sz="1400" b="1" i="1">
                            <a:latin typeface="Cambria Math"/>
                          </a:rPr>
                          <m:t>𝒄</m:t>
                        </m:r>
                      </m:sub>
                    </m:sSub>
                    <m:r>
                      <a:rPr lang="ru-RU" sz="1400" b="1" i="1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be-BY" sz="1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be-BY" sz="1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400" b="1" i="1">
                                <a:latin typeface="Cambria Math"/>
                              </a:rPr>
                              <m:t>𝑰</m:t>
                            </m:r>
                          </m:e>
                          <m:sub>
                            <m:r>
                              <a:rPr lang="ru-RU" sz="1400" b="1" i="1">
                                <a:latin typeface="Cambria Math"/>
                              </a:rPr>
                              <m:t>𝒎</m:t>
                            </m:r>
                          </m:sub>
                        </m:sSub>
                      </m:num>
                      <m:den>
                        <m:r>
                          <a:rPr lang="ru-RU" sz="1400" b="1" i="1">
                            <a:latin typeface="Cambria Math"/>
                          </a:rPr>
                          <m:t>𝝎</m:t>
                        </m:r>
                        <m:r>
                          <a:rPr lang="ru-RU" sz="1400" b="1" i="1">
                            <a:latin typeface="Cambria Math"/>
                          </a:rPr>
                          <m:t>𝒄</m:t>
                        </m:r>
                      </m:den>
                    </m:f>
                    <m:func>
                      <m:funcPr>
                        <m:ctrlPr>
                          <a:rPr lang="be-BY" sz="14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1400" b="1" i="1">
                            <a:latin typeface="Cambria Math"/>
                          </a:rPr>
                          <m:t>𝒄𝒐𝒔</m:t>
                        </m:r>
                      </m:fName>
                      <m:e>
                        <m:d>
                          <m:dPr>
                            <m:ctrlPr>
                              <a:rPr lang="be-BY" sz="1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1400" b="1" i="1">
                                <a:latin typeface="Cambria Math"/>
                              </a:rPr>
                              <m:t>𝝎</m:t>
                            </m:r>
                            <m:r>
                              <a:rPr lang="ru-RU" sz="1400" b="1" i="1">
                                <a:latin typeface="Cambria Math"/>
                              </a:rPr>
                              <m:t>𝒕</m:t>
                            </m:r>
                            <m:r>
                              <a:rPr lang="ru-RU" sz="1400" b="1" i="1">
                                <a:latin typeface="Cambria Math"/>
                              </a:rPr>
                              <m:t>+</m:t>
                            </m:r>
                            <m:r>
                              <a:rPr lang="ru-RU" sz="1400" b="1" i="1">
                                <a:latin typeface="Cambria Math"/>
                              </a:rPr>
                              <m:t>𝝍</m:t>
                            </m:r>
                            <m:r>
                              <a:rPr lang="ru-RU" sz="1400" b="1" i="1">
                                <a:latin typeface="Cambria Math"/>
                              </a:rPr>
                              <m:t>−</m:t>
                            </m:r>
                            <m:r>
                              <a:rPr lang="ru-RU" sz="1400" b="1" i="1">
                                <a:latin typeface="Cambria Math"/>
                              </a:rPr>
                              <m:t>𝝋</m:t>
                            </m:r>
                          </m:e>
                        </m:d>
                      </m:e>
                    </m:func>
                    <m:r>
                      <a:rPr lang="ru-RU" sz="1400" b="1" i="1">
                        <a:latin typeface="Cambria Math"/>
                      </a:rPr>
                      <m:t>+</m:t>
                    </m:r>
                    <m:r>
                      <a:rPr lang="ru-RU" sz="1400" b="1" i="1">
                        <a:latin typeface="Cambria Math"/>
                      </a:rPr>
                      <m:t>𝑨</m:t>
                    </m:r>
                    <m:sSup>
                      <m:sSupPr>
                        <m:ctrlPr>
                          <a:rPr lang="be-BY" sz="1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400" b="1" i="1">
                            <a:latin typeface="Cambria Math"/>
                          </a:rPr>
                          <m:t>𝒆</m:t>
                        </m:r>
                      </m:e>
                      <m:sup>
                        <m:r>
                          <a:rPr lang="ru-RU" sz="1400" b="1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be-BY" sz="14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z="1400" b="1" i="1">
                                <a:latin typeface="Cambria Math"/>
                              </a:rPr>
                              <m:t>𝒕</m:t>
                            </m:r>
                          </m:num>
                          <m:den>
                            <m:r>
                              <a:rPr lang="ru-RU" sz="1400" b="1" i="1">
                                <a:latin typeface="Cambria Math"/>
                              </a:rPr>
                              <m:t>𝝉</m:t>
                            </m:r>
                          </m:den>
                        </m:f>
                      </m:sup>
                    </m:sSup>
                  </m:oMath>
                </a14:m>
                <a:endParaRPr lang="ru-RU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57200">
                  <a:buNone/>
                </a:pPr>
                <a:r>
                  <a:rPr lang="ru-RU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Если предполагать, что конденсатор не был заряжен, то постоянная интегрирования определится по начальному условию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e-BY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be-BY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1400" i="1">
                        <a:latin typeface="Cambria Math"/>
                      </a:rPr>
                      <m:t>=0</m:t>
                    </m:r>
                  </m:oMath>
                </a14:m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/>
                      </a:rPr>
                      <m:t>0=−</m:t>
                    </m:r>
                    <m:f>
                      <m:fPr>
                        <m:ctrlPr>
                          <a:rPr lang="be-BY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be-BY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lang="en-US" sz="1400" i="1">
                            <a:latin typeface="Cambria Math"/>
                          </a:rPr>
                          <m:t>𝜔</m:t>
                        </m:r>
                        <m:r>
                          <a:rPr lang="en-US" sz="1400" i="1">
                            <a:latin typeface="Cambria Math"/>
                          </a:rPr>
                          <m:t>𝑐</m:t>
                        </m:r>
                      </m:den>
                    </m:f>
                    <m:func>
                      <m:funcPr>
                        <m:ctrlPr>
                          <a:rPr lang="be-BY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be-BY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𝜓</m:t>
                            </m:r>
                            <m:r>
                              <a:rPr lang="en-US" sz="14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1400" i="1">
                                <a:latin typeface="Cambria Math"/>
                              </a:rPr>
                              <m:t>𝜑</m:t>
                            </m:r>
                          </m:e>
                        </m:d>
                      </m:e>
                    </m:func>
                    <m:r>
                      <a:rPr lang="en-US" sz="1400" i="1">
                        <a:latin typeface="Cambria Math"/>
                      </a:rPr>
                      <m:t>+</m:t>
                    </m:r>
                    <m:r>
                      <a:rPr lang="en-US" sz="1400" b="0" i="1" smtClean="0">
                        <a:latin typeface="Cambria Math"/>
                      </a:rPr>
                      <m:t>𝐴</m:t>
                    </m:r>
                    <m:r>
                      <a:rPr lang="ru-RU" sz="1400" b="0" i="0" smtClean="0">
                        <a:latin typeface="Cambria Math"/>
                      </a:rPr>
                      <m:t>,</m:t>
                    </m:r>
                  </m:oMath>
                </a14:m>
                <a:endParaRPr lang="be-BY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ru-RU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откуда</a:t>
                </a: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/>
                      </a:rPr>
                      <m:t>𝐴</m:t>
                    </m:r>
                    <m:r>
                      <a:rPr lang="en-US" sz="1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be-BY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be-BY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lang="en-US" sz="1400" i="1">
                            <a:latin typeface="Cambria Math"/>
                          </a:rPr>
                          <m:t>𝜔</m:t>
                        </m:r>
                        <m:r>
                          <a:rPr lang="en-US" sz="1400" i="1">
                            <a:latin typeface="Cambria Math"/>
                          </a:rPr>
                          <m:t>𝑐</m:t>
                        </m:r>
                      </m:den>
                    </m:f>
                    <m:func>
                      <m:funcPr>
                        <m:ctrlPr>
                          <a:rPr lang="be-BY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be-BY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𝜓</m:t>
                            </m:r>
                            <m:r>
                              <a:rPr lang="en-US" sz="14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1400" i="1">
                                <a:latin typeface="Cambria Math"/>
                              </a:rPr>
                              <m:t>𝜑</m:t>
                            </m:r>
                          </m:e>
                        </m:d>
                      </m:e>
                    </m:func>
                  </m:oMath>
                </a14:m>
                <a:endPara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Тогда искомое 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напряжение на емкости 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be-BY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be-BY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e-BY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ru-RU" sz="1400" i="1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ru-RU" sz="1400" i="1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be-BY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be-BY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400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ru-RU" sz="1400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lang="ru-RU" sz="1400" i="1">
                            <a:latin typeface="Cambria Math"/>
                          </a:rPr>
                          <m:t>𝜔</m:t>
                        </m:r>
                        <m:r>
                          <a:rPr lang="ru-RU" sz="1400" i="1">
                            <a:latin typeface="Cambria Math"/>
                          </a:rPr>
                          <m:t>𝑐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be-BY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be-BY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ru-RU" sz="1400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be-BY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1400" i="1">
                                    <a:latin typeface="Cambria Math"/>
                                  </a:rPr>
                                  <m:t>𝜔</m:t>
                                </m:r>
                                <m:r>
                                  <a:rPr lang="ru-RU" sz="1400" i="1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ru-RU" sz="1400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ru-RU" sz="1400" i="1">
                                    <a:latin typeface="Cambria Math"/>
                                  </a:rPr>
                                  <m:t>𝜓</m:t>
                                </m:r>
                                <m:r>
                                  <a:rPr lang="ru-RU" sz="14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ru-RU" sz="1400" i="1">
                                    <a:latin typeface="Cambria Math"/>
                                  </a:rPr>
                                  <m:t>𝜑</m:t>
                                </m:r>
                              </m:e>
                            </m:d>
                          </m:e>
                        </m:func>
                        <m:r>
                          <a:rPr lang="ru-RU" sz="1400" i="1">
                            <a:latin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ru-RU" sz="1400">
                            <a:latin typeface="Cambria Math"/>
                          </a:rPr>
                          <m:t>cos</m:t>
                        </m:r>
                        <m:r>
                          <a:rPr lang="ru-RU" sz="1400">
                            <a:latin typeface="Cambria Math"/>
                          </a:rPr>
                          <m:t>⁡</m:t>
                        </m:r>
                        <m:r>
                          <a:rPr lang="ru-RU" sz="1400" i="1">
                            <a:latin typeface="Cambria Math"/>
                          </a:rPr>
                          <m:t>(</m:t>
                        </m:r>
                        <m:r>
                          <a:rPr lang="ru-RU" sz="1400" i="1">
                            <a:latin typeface="Cambria Math"/>
                          </a:rPr>
                          <m:t>𝜓</m:t>
                        </m:r>
                        <m:r>
                          <a:rPr lang="ru-RU" sz="1400" i="1">
                            <a:latin typeface="Cambria Math"/>
                          </a:rPr>
                          <m:t>−</m:t>
                        </m:r>
                        <m:r>
                          <a:rPr lang="ru-RU" sz="1400" i="1">
                            <a:latin typeface="Cambria Math"/>
                          </a:rPr>
                          <m:t>𝜑</m:t>
                        </m:r>
                        <m:r>
                          <a:rPr lang="ru-RU" sz="1400" i="1">
                            <a:latin typeface="Cambria Math"/>
                          </a:rPr>
                          <m:t>)</m:t>
                        </m:r>
                        <m:sSup>
                          <m:sSupPr>
                            <m:ctrlPr>
                              <a:rPr lang="be-BY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14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ru-RU" sz="1400" i="1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be-BY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sz="1400" i="1">
                                    <a:latin typeface="Cambria Math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ru-RU" sz="1400" i="1">
                                    <a:latin typeface="Cambria Math"/>
                                  </a:rPr>
                                  <m:t>𝜏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r>
                  <a:rPr lang="be-BY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endParaRPr lang="be-BY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</a:t>
                </a:r>
                <a:r>
                  <a:rPr lang="ru-RU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ток 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цепи 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be-BY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/>
                      </a:rPr>
                      <m:t>𝑖</m:t>
                    </m:r>
                    <m:r>
                      <a:rPr lang="en-US" sz="1400" i="1">
                        <a:latin typeface="Cambria Math"/>
                      </a:rPr>
                      <m:t>=</m:t>
                    </m:r>
                    <m:r>
                      <a:rPr lang="en-US" sz="1400" i="1">
                        <a:latin typeface="Cambria Math"/>
                      </a:rPr>
                      <m:t>𝐶</m:t>
                    </m:r>
                    <m:f>
                      <m:fPr>
                        <m:ctrlPr>
                          <a:rPr lang="be-BY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be-BY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a:rPr lang="en-US" sz="14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sz="1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be-BY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𝑚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be-BY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be-BY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be-BY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𝜔</m:t>
                                </m:r>
                                <m:r>
                                  <a:rPr lang="en-US" sz="1400" i="1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sz="1400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1400" i="1">
                                    <a:latin typeface="Cambria Math"/>
                                  </a:rPr>
                                  <m:t>𝜓</m:t>
                                </m:r>
                                <m:r>
                                  <a:rPr lang="en-US" sz="14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400" i="1">
                                    <a:latin typeface="Cambria Math"/>
                                  </a:rPr>
                                  <m:t>𝜑</m:t>
                                </m:r>
                              </m:e>
                            </m:d>
                          </m:e>
                        </m:func>
                        <m:r>
                          <a:rPr lang="en-US" sz="1400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be-BY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i="1">
                                <a:latin typeface="Cambria Math"/>
                              </a:rPr>
                              <m:t>𝑟</m:t>
                            </m:r>
                            <m:r>
                              <a:rPr lang="en-US" sz="1400" i="1">
                                <a:latin typeface="Cambria Math"/>
                              </a:rPr>
                              <m:t>𝜔</m:t>
                            </m:r>
                            <m:r>
                              <a:rPr lang="en-US" sz="1400" i="1">
                                <a:latin typeface="Cambria Math"/>
                              </a:rPr>
                              <m:t>𝑐</m:t>
                            </m:r>
                          </m:den>
                        </m:f>
                        <m:func>
                          <m:funcPr>
                            <m:ctrlPr>
                              <a:rPr lang="be-BY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be-BY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𝜓</m:t>
                                </m:r>
                                <m:r>
                                  <a:rPr lang="en-US" sz="14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400" i="1">
                                    <a:latin typeface="Cambria Math"/>
                                  </a:rPr>
                                  <m:t>𝜑</m:t>
                                </m:r>
                              </m:e>
                            </m:d>
                          </m:e>
                        </m:func>
                        <m:sSup>
                          <m:sSupPr>
                            <m:ctrlPr>
                              <a:rPr lang="be-BY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400" i="1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be-BY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i="1">
                                    <a:latin typeface="Cambria Math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sz="1400" i="1">
                                    <a:latin typeface="Cambria Math"/>
                                  </a:rPr>
                                  <m:t>𝜏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endParaRPr lang="be-BY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57200">
                  <a:buNone/>
                </a:pPr>
                <a:r>
                  <a:rPr lang="ru-RU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Из 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написанных выражений видно, что если включение цепи 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r, C 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происходит в момент, когда установившийся ток должен достигать максимума – положительного или отрицательного </a:t>
                </a:r>
                <a:r>
                  <a:rPr lang="ru-RU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(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т.е. </a:t>
                </a:r>
                <a14:m>
                  <m:oMath xmlns:m="http://schemas.openxmlformats.org/officeDocument/2006/math">
                    <m:r>
                      <a:rPr lang="ru-RU" sz="1400" i="1">
                        <a:latin typeface="Cambria Math"/>
                        <a:ea typeface="Cambria Math"/>
                      </a:rPr>
                      <m:t>𝜓</m:t>
                    </m:r>
                    <m:r>
                      <a:rPr lang="ru-RU" sz="1400" i="1">
                        <a:latin typeface="Cambria Math"/>
                        <a:ea typeface="Cambria Math"/>
                      </a:rPr>
                      <m:t>−</m:t>
                    </m:r>
                    <m:r>
                      <a:rPr lang="ru-RU" sz="1400" i="1">
                        <a:latin typeface="Cambria Math"/>
                        <a:ea typeface="Cambria Math"/>
                      </a:rPr>
                      <m:t>𝜑</m:t>
                    </m:r>
                    <m:r>
                      <a:rPr lang="ru-RU" sz="1400" i="1">
                        <a:latin typeface="Cambria Math"/>
                        <a:ea typeface="Cambria Math"/>
                      </a:rPr>
                      <m:t>=±</m:t>
                    </m:r>
                    <m:f>
                      <m:fPr>
                        <m:ctrlPr>
                          <a:rPr lang="ru-RU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ru-RU" sz="1400" i="1">
                            <a:latin typeface="Cambria Math"/>
                            <a:ea typeface="Cambria Math"/>
                          </a:rPr>
                          <m:t>𝜋</m:t>
                        </m:r>
                      </m:num>
                      <m:den>
                        <m:r>
                          <a:rPr lang="ru-RU" sz="1400" i="1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be-BY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а установившееся напряжение на емкости должно быть равно нулю, то свободной слагающей напряжения на емкости не возникает и в цепи сразу же без переходного процесса наступает установившийся режим.</a:t>
                </a:r>
              </a:p>
              <a:p>
                <a:pPr marL="0" indent="457200">
                  <a:buNone/>
                </a:pP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Так как цепь 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 протеканию переходного процесса подобна цепи 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r, L, 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 при соответствующем подборе параметров 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она также может служить дифференцирующим и интегрирующим звеном</a:t>
                </a:r>
                <a:r>
                  <a:rPr lang="ru-RU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be-BY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7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be-BY" sz="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be-BY" sz="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908720"/>
                <a:ext cx="8712968" cy="5832648"/>
              </a:xfrm>
              <a:blipFill rotWithShape="0">
                <a:blip r:embed="rId2"/>
                <a:stretch>
                  <a:fillRect l="-210" t="-209" b="-18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825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148</TotalTime>
  <Words>306</Words>
  <Application>Microsoft Office PowerPoint</Application>
  <PresentationFormat>Экран (4:3)</PresentationFormat>
  <Paragraphs>121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Cambria Math</vt:lpstr>
      <vt:lpstr>Times New Roman</vt:lpstr>
      <vt:lpstr>Ясность</vt:lpstr>
      <vt:lpstr>Переходные процессы в электрических цепях.</vt:lpstr>
      <vt:lpstr>Переходный процесс в цепи   r , L</vt:lpstr>
      <vt:lpstr>Переходный процесс в цепи   r , L</vt:lpstr>
      <vt:lpstr>Переходный процесс в цепи   r , L</vt:lpstr>
      <vt:lpstr>Переходный процесс в цепи   r , L</vt:lpstr>
      <vt:lpstr>Пример 1:</vt:lpstr>
      <vt:lpstr>Пример 2:</vt:lpstr>
      <vt:lpstr>Переходные процессы в электрических цепях.</vt:lpstr>
      <vt:lpstr>Включение в цепь   r , C   синусоидальной э.д.с</vt:lpstr>
      <vt:lpstr>Переходные процессы в электрических цепях.</vt:lpstr>
      <vt:lpstr> Переходный процесс в цепи r, L, C 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Переходные процессы в электрических цепях.</dc:title>
  <dc:creator>Санек</dc:creator>
  <cp:lastModifiedBy>Катюха</cp:lastModifiedBy>
  <cp:revision>17</cp:revision>
  <dcterms:created xsi:type="dcterms:W3CDTF">2015-04-04T19:26:50Z</dcterms:created>
  <dcterms:modified xsi:type="dcterms:W3CDTF">2015-06-03T08:03:21Z</dcterms:modified>
</cp:coreProperties>
</file>