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4" r:id="rId9"/>
    <p:sldId id="275" r:id="rId10"/>
    <p:sldId id="276" r:id="rId11"/>
    <p:sldId id="262" r:id="rId12"/>
    <p:sldId id="263" r:id="rId13"/>
    <p:sldId id="264" r:id="rId14"/>
    <p:sldId id="267" r:id="rId15"/>
    <p:sldId id="268" r:id="rId1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0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DA7CC-6E1D-4850-8307-B96F321E898E}" type="datetimeFigureOut">
              <a:rPr lang="be-BY" smtClean="0"/>
              <a:t>02.05.19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54552" cy="1752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 в цепь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C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постоянной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э.д.с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0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38E849-D31C-4FFB-942E-9E0F1C0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" y="404664"/>
            <a:ext cx="4533900" cy="3609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C94FF-BD37-437F-8D49-82B01968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17032"/>
            <a:ext cx="4000128" cy="30902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650DA0-3615-4DEF-8DF4-A4713A19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73622"/>
            <a:ext cx="446722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7B694-C16E-4E9A-B164-6EFF4D3CDA3E}"/>
              </a:ext>
            </a:extLst>
          </p:cNvPr>
          <p:cNvSpPr txBox="1"/>
          <p:nvPr/>
        </p:nvSpPr>
        <p:spPr>
          <a:xfrm>
            <a:off x="971600" y="373194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6917A4-E801-4F06-B474-B1B345F315B9}"/>
              </a:ext>
            </a:extLst>
          </p:cNvPr>
          <p:cNvSpPr/>
          <p:nvPr/>
        </p:nvSpPr>
        <p:spPr>
          <a:xfrm>
            <a:off x="971600" y="3365753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C23107C-8544-461D-BEC0-CB4C351EE609}"/>
              </a:ext>
            </a:extLst>
          </p:cNvPr>
          <p:cNvSpPr/>
          <p:nvPr/>
        </p:nvSpPr>
        <p:spPr>
          <a:xfrm>
            <a:off x="971600" y="3553039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61599-2037-4FFA-B9AC-02EAB70F5465}"/>
              </a:ext>
            </a:extLst>
          </p:cNvPr>
          <p:cNvSpPr txBox="1"/>
          <p:nvPr/>
        </p:nvSpPr>
        <p:spPr>
          <a:xfrm>
            <a:off x="5580112" y="3814649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4D80DC9-1E82-419A-B0BD-F369D8231540}"/>
              </a:ext>
            </a:extLst>
          </p:cNvPr>
          <p:cNvSpPr/>
          <p:nvPr/>
        </p:nvSpPr>
        <p:spPr>
          <a:xfrm>
            <a:off x="5580112" y="3448461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B01C621-5B3F-43AE-B50E-D3FA39D94DD2}"/>
              </a:ext>
            </a:extLst>
          </p:cNvPr>
          <p:cNvSpPr/>
          <p:nvPr/>
        </p:nvSpPr>
        <p:spPr>
          <a:xfrm>
            <a:off x="5580112" y="3635747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F0E95-1BD1-4A62-B0BF-AA222FB7EB5D}"/>
              </a:ext>
            </a:extLst>
          </p:cNvPr>
          <p:cNvSpPr txBox="1"/>
          <p:nvPr/>
        </p:nvSpPr>
        <p:spPr>
          <a:xfrm>
            <a:off x="2771800" y="6626970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9CAF98D-DDC6-4CB0-8D86-EAFF7AF248E6}"/>
              </a:ext>
            </a:extLst>
          </p:cNvPr>
          <p:cNvSpPr/>
          <p:nvPr/>
        </p:nvSpPr>
        <p:spPr>
          <a:xfrm>
            <a:off x="2771800" y="626078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295D90-42E9-43C5-A6F6-E31ED4BB0203}"/>
              </a:ext>
            </a:extLst>
          </p:cNvPr>
          <p:cNvSpPr/>
          <p:nvPr/>
        </p:nvSpPr>
        <p:spPr>
          <a:xfrm>
            <a:off x="2771800" y="6448068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592D61-4336-482D-8E8C-52F4EF5AA5E7}"/>
              </a:ext>
            </a:extLst>
          </p:cNvPr>
          <p:cNvSpPr/>
          <p:nvPr/>
        </p:nvSpPr>
        <p:spPr>
          <a:xfrm>
            <a:off x="7876" y="-1081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Колебательный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26542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34465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Пример  1</a:t>
            </a:r>
            <a:r>
              <a:rPr lang="en-US" sz="2400" dirty="0"/>
              <a:t>: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Дано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=100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(Ом)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=26</m:t>
                    </m:r>
                    <m:r>
                      <a:rPr lang="ru-RU" sz="16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(Ом)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=19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(Ом)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𝐶</m:t>
                    </m:r>
                    <m:r>
                      <a:rPr lang="en-US" sz="1600" i="1">
                        <a:latin typeface="Cambria Math"/>
                      </a:rPr>
                      <m:t>=0.97∗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Ф)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i="1">
                        <a:latin typeface="Cambria Math"/>
                      </a:rPr>
                      <m:t>=19∗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Гн)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100</m:t>
                    </m:r>
                    <m:r>
                      <a:rPr lang="en-US" sz="1600" i="1">
                        <a:latin typeface="Cambria Math"/>
                      </a:rPr>
                      <m:t>𝑠𝑖𝑛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=0.431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77.59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latin typeface="Cambria Math"/>
                      </a:rPr>
                      <m:t>  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=−0.42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уст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=0</m:t>
                    </m:r>
                    <m:r>
                      <a:rPr lang="en-US" sz="1600" i="1">
                        <a:latin typeface="Cambria Math"/>
                      </a:rPr>
                      <m:t>.382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23.45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=−0</m:t>
                    </m:r>
                    <m:r>
                      <a:rPr lang="en-US" sz="1600" i="1">
                        <a:latin typeface="Cambria Math"/>
                      </a:rPr>
                      <m:t>.152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уст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=86.6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56.5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 2.2∗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−6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22.84∗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+119=0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−22.84±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(22.8∗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−4∗2.2∗119∗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4.4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=−5190±</m:t>
                      </m:r>
                      <m:r>
                        <a:rPr lang="en-US" sz="1600" i="1">
                          <a:latin typeface="Cambria Math"/>
                        </a:rPr>
                        <m:t>𝑗</m:t>
                      </m:r>
                      <m:r>
                        <a:rPr lang="en-US" sz="1600" i="1">
                          <a:latin typeface="Cambria Math"/>
                        </a:rPr>
                        <m:t>5210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 св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⁡(5210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 св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⁡(5210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=0.382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23.4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5210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𝛹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𝑑𝑖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/>
                                </a:rPr>
                                <m:t>=0.382∗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23.4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(5210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5210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𝛹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−5190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5210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𝛹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 r="-5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AE2CCF3-2401-4811-89AA-D5B0EE823843}"/>
              </a:ext>
            </a:extLst>
          </p:cNvPr>
          <p:cNvGrpSpPr/>
          <p:nvPr/>
        </p:nvGrpSpPr>
        <p:grpSpPr>
          <a:xfrm>
            <a:off x="423096" y="332655"/>
            <a:ext cx="2995760" cy="2182749"/>
            <a:chOff x="2198929" y="3750594"/>
            <a:chExt cx="3378235" cy="2461425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99EC51F7-067E-4A79-B0F5-F80044041B6E}"/>
                </a:ext>
              </a:extLst>
            </p:cNvPr>
            <p:cNvGrpSpPr/>
            <p:nvPr/>
          </p:nvGrpSpPr>
          <p:grpSpPr>
            <a:xfrm rot="10800000">
              <a:off x="2206549" y="4597853"/>
              <a:ext cx="1298026" cy="398705"/>
              <a:chOff x="4932290" y="5307362"/>
              <a:chExt cx="1560552" cy="479343"/>
            </a:xfrm>
          </p:grpSpPr>
          <p:grpSp>
            <p:nvGrpSpPr>
              <p:cNvPr id="54" name="Группа 53">
                <a:extLst>
                  <a:ext uri="{FF2B5EF4-FFF2-40B4-BE49-F238E27FC236}">
                    <a16:creationId xmlns:a16="http://schemas.microsoft.com/office/drawing/2014/main" id="{18FF94F8-74C4-4CE3-98D4-8A8BA2506A2C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66CB68AF-9B75-465A-BD7F-3504D59C2C77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58" name="Прямая со стрелкой 57">
                  <a:extLst>
                    <a:ext uri="{FF2B5EF4-FFF2-40B4-BE49-F238E27FC236}">
                      <a16:creationId xmlns:a16="http://schemas.microsoft.com/office/drawing/2014/main" id="{D253088B-49EB-4B99-921E-D39BEC1626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Прямая соединительная линия 54">
                <a:extLst>
                  <a:ext uri="{FF2B5EF4-FFF2-40B4-BE49-F238E27FC236}">
                    <a16:creationId xmlns:a16="http://schemas.microsoft.com/office/drawing/2014/main" id="{74363B32-C0F2-450E-AE12-42AE6E348C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>
                <a:extLst>
                  <a:ext uri="{FF2B5EF4-FFF2-40B4-BE49-F238E27FC236}">
                    <a16:creationId xmlns:a16="http://schemas.microsoft.com/office/drawing/2014/main" id="{B8D0C993-8645-42B0-8E78-0A496DFB3A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CE6E45A-9449-4E58-BD71-C27E2EA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53" y="4797202"/>
              <a:ext cx="560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2DDD30F-12B5-40E9-B56B-746EEE353C5B}"/>
                </a:ext>
              </a:extLst>
            </p:cNvPr>
            <p:cNvSpPr/>
            <p:nvPr/>
          </p:nvSpPr>
          <p:spPr>
            <a:xfrm rot="16200000">
              <a:off x="3830424" y="3975652"/>
              <a:ext cx="115245" cy="46097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0FEF725-F31C-456E-AB28-6C7B26038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549" y="4206140"/>
              <a:ext cx="0" cy="1670785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F130575D-D863-4C6A-975A-6E6674071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929" y="4206140"/>
              <a:ext cx="1458629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D50BC6-33C8-451E-B1A1-106CF55EE58B}"/>
                    </a:ext>
                  </a:extLst>
                </p:cNvPr>
                <p:cNvSpPr txBox="1"/>
                <p:nvPr/>
              </p:nvSpPr>
              <p:spPr>
                <a:xfrm>
                  <a:off x="2596406" y="4985219"/>
                  <a:ext cx="475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D50BC6-33C8-451E-B1A1-106CF55EE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406" y="4985219"/>
                  <a:ext cx="4753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841" r="-26087" b="-5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24AA11-FB3B-4FEF-A602-663EF866220C}"/>
                    </a:ext>
                  </a:extLst>
                </p:cNvPr>
                <p:cNvSpPr txBox="1"/>
                <p:nvPr/>
              </p:nvSpPr>
              <p:spPr>
                <a:xfrm>
                  <a:off x="5128215" y="3750594"/>
                  <a:ext cx="2286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24AA11-FB3B-4FEF-A602-663EF8662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215" y="3750594"/>
                  <a:ext cx="22865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6364" r="-15152" b="-3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7471C73D-D26D-4C80-9589-5A00F5D9245A}"/>
                </a:ext>
              </a:extLst>
            </p:cNvPr>
            <p:cNvGrpSpPr/>
            <p:nvPr/>
          </p:nvGrpSpPr>
          <p:grpSpPr>
            <a:xfrm rot="5400000" flipH="1">
              <a:off x="5087045" y="3886118"/>
              <a:ext cx="119789" cy="342843"/>
              <a:chOff x="5786465" y="2321123"/>
              <a:chExt cx="119789" cy="342843"/>
            </a:xfrm>
          </p:grpSpPr>
          <p:sp>
            <p:nvSpPr>
              <p:cNvPr id="52" name="Равнобедренный треугольник 51">
                <a:extLst>
                  <a:ext uri="{FF2B5EF4-FFF2-40B4-BE49-F238E27FC236}">
                    <a16:creationId xmlns:a16="http://schemas.microsoft.com/office/drawing/2014/main" id="{071C8E14-549A-48B6-BA11-9D0A0EF31529}"/>
                  </a:ext>
                </a:extLst>
              </p:cNvPr>
              <p:cNvSpPr/>
              <p:nvPr/>
            </p:nvSpPr>
            <p:spPr>
              <a:xfrm rot="10800000">
                <a:off x="5786465" y="2560700"/>
                <a:ext cx="119789" cy="103266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/>
              </a:p>
            </p:txBody>
          </p: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EAB63CC8-A90A-4414-8411-88F9F5D6D69D}"/>
                  </a:ext>
                </a:extLst>
              </p:cNvPr>
              <p:cNvCxnSpPr/>
              <p:nvPr/>
            </p:nvCxnSpPr>
            <p:spPr>
              <a:xfrm rot="5400000">
                <a:off x="5726569" y="2440912"/>
                <a:ext cx="23957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00611164-0C95-4C97-9029-CAC0FF779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535" y="4206140"/>
              <a:ext cx="1458629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DEBC628-8C7F-45F2-837B-17FCC9A2F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7193" y="4206141"/>
              <a:ext cx="0" cy="167078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F38A023-07BE-4F1F-B066-3C9F4F6B3A7F}"/>
                </a:ext>
              </a:extLst>
            </p:cNvPr>
            <p:cNvSpPr/>
            <p:nvPr/>
          </p:nvSpPr>
          <p:spPr>
            <a:xfrm rot="16200000">
              <a:off x="3684026" y="4566716"/>
              <a:ext cx="115245" cy="46097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01B51B-F6A2-459C-8C81-E9277B2AA115}"/>
                    </a:ext>
                  </a:extLst>
                </p:cNvPr>
                <p:cNvSpPr txBox="1"/>
                <p:nvPr/>
              </p:nvSpPr>
              <p:spPr>
                <a:xfrm>
                  <a:off x="4471671" y="4352893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01B51B-F6A2-459C-8C81-E9277B2AA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671" y="4352893"/>
                  <a:ext cx="2062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r="-33333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A4355C-627E-451F-AF7A-30E4AB0D6630}"/>
                    </a:ext>
                  </a:extLst>
                </p:cNvPr>
                <p:cNvSpPr txBox="1"/>
                <p:nvPr/>
              </p:nvSpPr>
              <p:spPr>
                <a:xfrm>
                  <a:off x="3768782" y="3800712"/>
                  <a:ext cx="2385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A4355C-627E-451F-AF7A-30E4AB0D6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82" y="3800712"/>
                  <a:ext cx="23852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529" r="-17647" b="-3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071D85C2-866E-41EA-A00B-47D26E4D4981}"/>
                </a:ext>
              </a:extLst>
            </p:cNvPr>
            <p:cNvGrpSpPr/>
            <p:nvPr/>
          </p:nvGrpSpPr>
          <p:grpSpPr>
            <a:xfrm rot="10800000">
              <a:off x="4514389" y="4597853"/>
              <a:ext cx="112171" cy="387366"/>
              <a:chOff x="2622862" y="2344083"/>
              <a:chExt cx="112171" cy="387366"/>
            </a:xfrm>
          </p:grpSpPr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E0ED0291-B242-47CA-9732-0233B31BB32C}"/>
                  </a:ext>
                </a:extLst>
              </p:cNvPr>
              <p:cNvCxnSpPr/>
              <p:nvPr/>
            </p:nvCxnSpPr>
            <p:spPr>
              <a:xfrm rot="16200000">
                <a:off x="2429179" y="2537766"/>
                <a:ext cx="387366" cy="0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9A83EC5B-9E00-463F-8D68-3A2173BDEC92}"/>
                  </a:ext>
                </a:extLst>
              </p:cNvPr>
              <p:cNvCxnSpPr/>
              <p:nvPr/>
            </p:nvCxnSpPr>
            <p:spPr>
              <a:xfrm rot="16200000">
                <a:off x="2541350" y="2537766"/>
                <a:ext cx="387366" cy="0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ABF2E4C5-4E1C-4841-B167-86E8003B18ED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60" y="4801905"/>
              <a:ext cx="940633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8F576405-C87C-4794-A3D8-EDF013ACD9AB}"/>
                    </a:ext>
                  </a:extLst>
                </p:cNvPr>
                <p:cNvSpPr/>
                <p:nvPr/>
              </p:nvSpPr>
              <p:spPr>
                <a:xfrm>
                  <a:off x="3512138" y="4398958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8F576405-C87C-4794-A3D8-EDF013ACD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138" y="4398958"/>
                  <a:ext cx="42851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3888131-DEDB-45CF-958C-E916CD1D3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009" y="4801906"/>
              <a:ext cx="0" cy="370169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A6A43EAD-5831-4D23-81D6-8B2C24EB431E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09" y="5172075"/>
              <a:ext cx="62746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13FBE16E-6D25-4168-9D82-72EFC8C94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549" y="5877777"/>
              <a:ext cx="72169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72AE284F-10EA-42B1-9CD7-3E7500E83AC9}"/>
                </a:ext>
              </a:extLst>
            </p:cNvPr>
            <p:cNvSpPr/>
            <p:nvPr/>
          </p:nvSpPr>
          <p:spPr>
            <a:xfrm rot="16200000">
              <a:off x="3110984" y="5646909"/>
              <a:ext cx="115245" cy="46097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2F298F1-B84D-4969-BEA7-D969BADC5BD5}"/>
                    </a:ext>
                  </a:extLst>
                </p:cNvPr>
                <p:cNvSpPr txBox="1"/>
                <p:nvPr/>
              </p:nvSpPr>
              <p:spPr>
                <a:xfrm>
                  <a:off x="3020628" y="5935020"/>
                  <a:ext cx="243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2F298F1-B84D-4969-BEA7-D969BADC5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628" y="5935020"/>
                  <a:ext cx="24384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857" r="-17143" b="-317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D1F1DA64-FDA2-4F9A-997E-5AAE903F63B1}"/>
                </a:ext>
              </a:extLst>
            </p:cNvPr>
            <p:cNvCxnSpPr>
              <a:cxnSpLocks/>
            </p:cNvCxnSpPr>
            <p:nvPr/>
          </p:nvCxnSpPr>
          <p:spPr>
            <a:xfrm>
              <a:off x="3417728" y="5876925"/>
              <a:ext cx="803245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5D7BAC2-A144-45AD-ABD7-8B8AE510EE16}"/>
                </a:ext>
              </a:extLst>
            </p:cNvPr>
            <p:cNvGrpSpPr/>
            <p:nvPr/>
          </p:nvGrpSpPr>
          <p:grpSpPr>
            <a:xfrm>
              <a:off x="4205109" y="5775831"/>
              <a:ext cx="454920" cy="202187"/>
              <a:chOff x="6560932" y="5161124"/>
              <a:chExt cx="454920" cy="202187"/>
            </a:xfrm>
            <a:effectLst/>
          </p:grpSpPr>
          <p:sp>
            <p:nvSpPr>
              <p:cNvPr id="47" name="Дуга 46">
                <a:extLst>
                  <a:ext uri="{FF2B5EF4-FFF2-40B4-BE49-F238E27FC236}">
                    <a16:creationId xmlns:a16="http://schemas.microsoft.com/office/drawing/2014/main" id="{441A9E51-1906-40DD-BC9C-C05CE86C2275}"/>
                  </a:ext>
                </a:extLst>
              </p:cNvPr>
              <p:cNvSpPr/>
              <p:nvPr/>
            </p:nvSpPr>
            <p:spPr>
              <a:xfrm>
                <a:off x="6560932" y="5161124"/>
                <a:ext cx="151640" cy="202187"/>
              </a:xfrm>
              <a:prstGeom prst="arc">
                <a:avLst>
                  <a:gd name="adj1" fmla="val 10856151"/>
                  <a:gd name="adj2" fmla="val 0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sp>
            <p:nvSpPr>
              <p:cNvPr id="48" name="Дуга 47">
                <a:extLst>
                  <a:ext uri="{FF2B5EF4-FFF2-40B4-BE49-F238E27FC236}">
                    <a16:creationId xmlns:a16="http://schemas.microsoft.com/office/drawing/2014/main" id="{40EB427A-3B66-4EE6-9642-E898DE0495E7}"/>
                  </a:ext>
                </a:extLst>
              </p:cNvPr>
              <p:cNvSpPr/>
              <p:nvPr/>
            </p:nvSpPr>
            <p:spPr>
              <a:xfrm>
                <a:off x="6712572" y="5161124"/>
                <a:ext cx="151640" cy="202187"/>
              </a:xfrm>
              <a:prstGeom prst="arc">
                <a:avLst>
                  <a:gd name="adj1" fmla="val 10856151"/>
                  <a:gd name="adj2" fmla="val 0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sp>
            <p:nvSpPr>
              <p:cNvPr id="49" name="Дуга 48">
                <a:extLst>
                  <a:ext uri="{FF2B5EF4-FFF2-40B4-BE49-F238E27FC236}">
                    <a16:creationId xmlns:a16="http://schemas.microsoft.com/office/drawing/2014/main" id="{51838FDE-8E4F-42B1-ADEA-7602F863BADD}"/>
                  </a:ext>
                </a:extLst>
              </p:cNvPr>
              <p:cNvSpPr/>
              <p:nvPr/>
            </p:nvSpPr>
            <p:spPr>
              <a:xfrm>
                <a:off x="6864212" y="5161124"/>
                <a:ext cx="151640" cy="202187"/>
              </a:xfrm>
              <a:prstGeom prst="arc">
                <a:avLst>
                  <a:gd name="adj1" fmla="val 10856151"/>
                  <a:gd name="adj2" fmla="val 0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</p:grp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37A52DAB-C657-4A60-84D8-B4F46D9C76F6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29" y="5876924"/>
              <a:ext cx="90402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EC95811-C771-4B2B-AB81-68FE37DBEF2F}"/>
                    </a:ext>
                  </a:extLst>
                </p:cNvPr>
                <p:cNvSpPr txBox="1"/>
                <p:nvPr/>
              </p:nvSpPr>
              <p:spPr>
                <a:xfrm>
                  <a:off x="4276050" y="5873705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EC95811-C771-4B2B-AB81-68FE37DBE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050" y="5873705"/>
                  <a:ext cx="18107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2308" r="-38462" b="-21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86F0599-64B9-43FC-97BD-C4009BEDFD73}"/>
                </a:ext>
              </a:extLst>
            </p:cNvPr>
            <p:cNvCxnSpPr>
              <a:cxnSpLocks/>
            </p:cNvCxnSpPr>
            <p:nvPr/>
          </p:nvCxnSpPr>
          <p:spPr>
            <a:xfrm>
              <a:off x="4936595" y="5514975"/>
              <a:ext cx="62746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966DB05-30B3-4A38-86B6-7FFC8BF870FB}"/>
                </a:ext>
              </a:extLst>
            </p:cNvPr>
            <p:cNvCxnSpPr>
              <a:cxnSpLocks/>
            </p:cNvCxnSpPr>
            <p:nvPr/>
          </p:nvCxnSpPr>
          <p:spPr>
            <a:xfrm>
              <a:off x="4856086" y="5172639"/>
              <a:ext cx="222698" cy="36960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97037CB8-CDB3-4C0E-9147-E5A5F306D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9452" y="5379013"/>
              <a:ext cx="204281" cy="1277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B766F74-74AF-4573-87AB-246D405863E1}"/>
                    </a:ext>
                  </a:extLst>
                </p:cNvPr>
                <p:cNvSpPr txBox="1"/>
                <p:nvPr/>
              </p:nvSpPr>
              <p:spPr>
                <a:xfrm>
                  <a:off x="4859492" y="5819774"/>
                  <a:ext cx="2320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B766F74-74AF-4573-87AB-246D40586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492" y="5819774"/>
                  <a:ext cx="2320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5294" r="-14706" b="-3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B8CC52AA-BF33-4881-807F-86357816479E}"/>
                </a:ext>
              </a:extLst>
            </p:cNvPr>
            <p:cNvGrpSpPr/>
            <p:nvPr/>
          </p:nvGrpSpPr>
          <p:grpSpPr>
            <a:xfrm rot="5400000" flipH="1">
              <a:off x="4716786" y="5951555"/>
              <a:ext cx="119789" cy="342843"/>
              <a:chOff x="5948453" y="2320501"/>
              <a:chExt cx="119789" cy="342843"/>
            </a:xfrm>
          </p:grpSpPr>
          <p:sp>
            <p:nvSpPr>
              <p:cNvPr id="45" name="Равнобедренный треугольник 44">
                <a:extLst>
                  <a:ext uri="{FF2B5EF4-FFF2-40B4-BE49-F238E27FC236}">
                    <a16:creationId xmlns:a16="http://schemas.microsoft.com/office/drawing/2014/main" id="{F3AC95FE-B68A-4564-8445-E3C150D87EB1}"/>
                  </a:ext>
                </a:extLst>
              </p:cNvPr>
              <p:cNvSpPr/>
              <p:nvPr/>
            </p:nvSpPr>
            <p:spPr>
              <a:xfrm rot="10800000">
                <a:off x="5948453" y="2560077"/>
                <a:ext cx="119789" cy="103267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/>
              </a:p>
            </p:txBody>
          </p: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41DB05F5-4494-4607-ACCE-03FB3DD84BB4}"/>
                  </a:ext>
                </a:extLst>
              </p:cNvPr>
              <p:cNvCxnSpPr/>
              <p:nvPr/>
            </p:nvCxnSpPr>
            <p:spPr>
              <a:xfrm rot="5400000">
                <a:off x="5888556" y="2440290"/>
                <a:ext cx="23957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29A52A-D512-46E7-9F63-C8787C5C9016}"/>
                    </a:ext>
                  </a:extLst>
                </p:cNvPr>
                <p:cNvSpPr txBox="1"/>
                <p:nvPr/>
              </p:nvSpPr>
              <p:spPr>
                <a:xfrm>
                  <a:off x="2585541" y="4254961"/>
                  <a:ext cx="2339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29A52A-D512-46E7-9F63-C8787C5C9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541" y="4254961"/>
                  <a:ext cx="23397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294" r="-14706" b="-3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3972AE6A-F7D0-4015-BC61-A36BED1529A6}"/>
                </a:ext>
              </a:extLst>
            </p:cNvPr>
            <p:cNvGrpSpPr/>
            <p:nvPr/>
          </p:nvGrpSpPr>
          <p:grpSpPr>
            <a:xfrm>
              <a:off x="2414660" y="4230953"/>
              <a:ext cx="541442" cy="408988"/>
              <a:chOff x="9329762" y="3848100"/>
              <a:chExt cx="788108" cy="595312"/>
            </a:xfrm>
          </p:grpSpPr>
          <p:sp>
            <p:nvSpPr>
              <p:cNvPr id="43" name="Дуга 42">
                <a:extLst>
                  <a:ext uri="{FF2B5EF4-FFF2-40B4-BE49-F238E27FC236}">
                    <a16:creationId xmlns:a16="http://schemas.microsoft.com/office/drawing/2014/main" id="{C8417867-208D-49E8-B110-BD922CDAB2FD}"/>
                  </a:ext>
                </a:extLst>
              </p:cNvPr>
              <p:cNvSpPr/>
              <p:nvPr/>
            </p:nvSpPr>
            <p:spPr>
              <a:xfrm>
                <a:off x="9329762" y="3848100"/>
                <a:ext cx="788108" cy="595312"/>
              </a:xfrm>
              <a:prstGeom prst="arc">
                <a:avLst>
                  <a:gd name="adj1" fmla="val 9346334"/>
                  <a:gd name="adj2" fmla="val 20533941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Равнобедренный треугольник 43">
                <a:extLst>
                  <a:ext uri="{FF2B5EF4-FFF2-40B4-BE49-F238E27FC236}">
                    <a16:creationId xmlns:a16="http://schemas.microsoft.com/office/drawing/2014/main" id="{3FE87E55-03D8-4795-A168-47170B599F2B}"/>
                  </a:ext>
                </a:extLst>
              </p:cNvPr>
              <p:cNvSpPr/>
              <p:nvPr/>
            </p:nvSpPr>
            <p:spPr>
              <a:xfrm rot="8260909" flipH="1">
                <a:off x="9352792" y="4286233"/>
                <a:ext cx="144016" cy="124151"/>
              </a:xfrm>
              <a:prstGeom prst="triangl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E2A105C1-B503-4871-B434-7BC04DC1EF61}"/>
                </a:ext>
              </a:extLst>
            </p:cNvPr>
            <p:cNvGrpSpPr/>
            <p:nvPr/>
          </p:nvGrpSpPr>
          <p:grpSpPr>
            <a:xfrm>
              <a:off x="3241521" y="5152729"/>
              <a:ext cx="836384" cy="474345"/>
              <a:chOff x="8439428" y="3610023"/>
              <a:chExt cx="1242735" cy="704802"/>
            </a:xfrm>
          </p:grpSpPr>
          <p:sp>
            <p:nvSpPr>
              <p:cNvPr id="41" name="Дуга 40">
                <a:extLst>
                  <a:ext uri="{FF2B5EF4-FFF2-40B4-BE49-F238E27FC236}">
                    <a16:creationId xmlns:a16="http://schemas.microsoft.com/office/drawing/2014/main" id="{F5494E54-4945-42DC-BE4A-464C264FA36C}"/>
                  </a:ext>
                </a:extLst>
              </p:cNvPr>
              <p:cNvSpPr/>
              <p:nvPr/>
            </p:nvSpPr>
            <p:spPr>
              <a:xfrm>
                <a:off x="8439428" y="3610023"/>
                <a:ext cx="1242735" cy="704802"/>
              </a:xfrm>
              <a:prstGeom prst="arc">
                <a:avLst>
                  <a:gd name="adj1" fmla="val 9613266"/>
                  <a:gd name="adj2" fmla="val 20471562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Равнобедренный треугольник 41">
                <a:extLst>
                  <a:ext uri="{FF2B5EF4-FFF2-40B4-BE49-F238E27FC236}">
                    <a16:creationId xmlns:a16="http://schemas.microsoft.com/office/drawing/2014/main" id="{7C316E91-16B0-4173-80A6-C067E55172AA}"/>
                  </a:ext>
                </a:extLst>
              </p:cNvPr>
              <p:cNvSpPr/>
              <p:nvPr/>
            </p:nvSpPr>
            <p:spPr>
              <a:xfrm rot="7919236" flipH="1">
                <a:off x="9566707" y="3758399"/>
                <a:ext cx="119789" cy="103266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921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Пример  1</a:t>
            </a:r>
            <a:r>
              <a:rPr lang="en-US" sz="2400" dirty="0"/>
              <a:t>: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6320"/>
                <a:ext cx="8229600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1600" dirty="0"/>
                  <a:t>	</a:t>
                </a:r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16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/>
                  <a:t>	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=926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ru-RU" sz="1600" dirty="0"/>
                  <a:t>5)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−0.42+0.15=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926−3504=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(5210 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− 5190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0.269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𝛹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−2578=−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0.2689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𝛹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5210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0.2689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𝛹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5190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/>
                              <a:ea typeface="Cambria Math"/>
                            </a:rPr>
                            <m:t>𝛹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𝑎𝑟𝑐𝑡𝑔</m:t>
                      </m:r>
                      <m:r>
                        <a:rPr lang="en-US" sz="1600" i="1">
                          <a:latin typeface="Cambria Math"/>
                        </a:rPr>
                        <m:t> 0.352=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19.42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𝐴</m:t>
                      </m:r>
                      <m:r>
                        <a:rPr lang="en-US" sz="16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0.269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𝑠𝑖𝑛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19.4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/>
                        </a:rPr>
                        <m:t>=−0.809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=0.382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23.45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/>
                        </a:rPr>
                        <m:t>−0.809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−5190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sin</m:t>
                      </m:r>
                      <m:r>
                        <a:rPr lang="en-US" sz="1600" i="1">
                          <a:latin typeface="Cambria Math"/>
                        </a:rPr>
                        <m:t>⁡(5210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19.42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/>
                  <a:t>				</a:t>
                </a:r>
                <a:endParaRPr lang="be-BY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6320"/>
                <a:ext cx="8229600" cy="5568280"/>
              </a:xfrm>
              <a:blipFill>
                <a:blip r:embed="rId2"/>
                <a:stretch>
                  <a:fillRect l="-370" b="-6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331640" y="6218320"/>
            <a:ext cx="6048672" cy="5040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2440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Пример  2</a:t>
            </a:r>
            <a:r>
              <a:rPr lang="en-US" sz="2400" dirty="0"/>
              <a:t>: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Дано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=100 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Ом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=26 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Ом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ru-RU" sz="1600" i="1">
                        <a:latin typeface="Cambria Math"/>
                      </a:rPr>
                      <m:t>1</m:t>
                    </m:r>
                    <m:r>
                      <a:rPr lang="en-US" sz="1600" i="1">
                        <a:latin typeface="Cambria Math"/>
                      </a:rPr>
                      <m:t>9  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Ом</m:t>
                        </m:r>
                      </m:e>
                    </m:d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/>
                      </a:rPr>
                      <m:t>С=0</m:t>
                    </m:r>
                    <m:r>
                      <a:rPr lang="en-US" sz="1600" i="1">
                        <a:latin typeface="Cambria Math"/>
                      </a:rPr>
                      <m:t>.</m:t>
                    </m:r>
                    <m:r>
                      <a:rPr lang="ru-RU" sz="1600" i="1">
                        <a:latin typeface="Cambria Math"/>
                      </a:rPr>
                      <m:t>48∗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ru-RU" sz="1600" i="1">
                            <a:latin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Ф)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i="1">
                        <a:latin typeface="Cambria Math"/>
                      </a:rPr>
                      <m:t>=0.03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Гн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   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=100 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коммутации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	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Составим операторную схему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0−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0−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(0−)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0−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(19+0.03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3.78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+67494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+247.9∗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89640"/>
            <a:ext cx="3024336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92760"/>
            <a:ext cx="345638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87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Пример  2</a:t>
            </a:r>
            <a:r>
              <a:rPr lang="en-US" sz="2400" dirty="0"/>
              <a:t>: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363272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Определить ток в емкости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(0−)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𝑝𝑐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;</a:t>
                </a:r>
              </a:p>
              <a:p>
                <a:pPr marL="0" indent="0">
                  <a:buNone/>
                </a:pPr>
                <a:b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 на емкости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𝑝𝑐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𝑐𝑝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26∗0.48∗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26∗0.48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19+0.03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26∗0.48∗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26∗0.48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26∗0.48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+80128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.</a:t>
                </a:r>
              </a:p>
              <a:p>
                <a:pPr marL="0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таблицы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(1−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𝑎𝑡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sz="1600" i="1">
                                  <a:latin typeface="Cambria Math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→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</a:rPr>
                          <m:t>+80128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3.78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+67494</m:t>
                        </m:r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</a:rPr>
                          <m:t>+247.9∗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−67494±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67494−4∗3.78∗247.9∗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2∗3.78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=−8927±3757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=−12685 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=−5170  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=−80128(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363272" cy="5568280"/>
              </a:xfrm>
              <a:blipFill rotWithShape="0">
                <a:blip r:embed="rId2"/>
                <a:stretch>
                  <a:fillRect l="-364" b="-60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0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Пример  2</a:t>
            </a:r>
            <a:r>
              <a:rPr lang="en-US" sz="2400" dirty="0"/>
              <a:t>: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Производная знаменателя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</a:t>
                </a: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=11.34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+740756</m:t>
                      </m:r>
                      <m:r>
                        <a:rPr lang="en-US" sz="1600" i="1">
                          <a:latin typeface="Cambria Math"/>
                        </a:rPr>
                        <m:t>𝑝</m:t>
                      </m:r>
                      <m:r>
                        <a:rPr lang="en-US" sz="1600" i="1">
                          <a:latin typeface="Cambria Math"/>
                        </a:rPr>
                        <m:t>+5656∗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Подставим значения корней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=1824.8∗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+5656.08∗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=2129.39∗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/>
                        </a:rPr>
                        <m:t>=19.1∗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оригинал напряжения на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  :</a:t>
                </a:r>
              </a:p>
              <a:p>
                <a:pPr marL="0" indent="0">
                  <a:buNone/>
                </a:pP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=100−100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30128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/>
                      </a:rPr>
                      <m:t>+801∗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6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19+0.03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−12685.3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1915.8∗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−12685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19+0.03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−5170.3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2129.39∗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−5170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19+0.03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−80128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19.1∗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9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−80128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/>
                      </a:rPr>
                      <m:t>=100−100+100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−80128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+151.2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−12685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−5170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−100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−80128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=151.2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−12685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−5170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Включение 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363272" cy="5760640"/>
              </a:xfrm>
            </p:spPr>
            <p:txBody>
              <a:bodyPr>
                <a:noAutofit/>
              </a:bodyPr>
              <a:lstStyle/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сначала случай, когда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источника постоянна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be-BY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емкость имеет начальное напряжение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Ввиду наличия индуктивности начальное значение тока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Исходное уравнение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𝐸</m:t>
                      </m:r>
                      <m:r>
                        <a:rPr lang="ru-RU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𝑟𝑖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ru-RU" sz="20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начального момента записывается в виде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𝐸</m:t>
                      </m:r>
                      <m:r>
                        <a:rPr lang="ru-RU" sz="2000" i="1">
                          <a:latin typeface="Cambria Math"/>
                        </a:rPr>
                        <m:t>=</m:t>
                      </m:r>
                      <m:r>
                        <a:rPr lang="ru-RU" sz="20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ru-RU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откуда находится начальное значение производной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20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которое является зависимым начальным условием, необходимым для вычисления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20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у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</m:t>
                    </m:r>
                    <m:r>
                      <a:rPr lang="ru-RU" sz="20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363272" cy="5760640"/>
              </a:xfrm>
              <a:blipFill rotWithShape="0">
                <a:blip r:embed="rId2"/>
                <a:stretch>
                  <a:fillRect l="-729" r="-1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82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Autofit/>
          </a:bodyPr>
          <a:lstStyle/>
          <a:p>
            <a:br>
              <a:rPr lang="ru-RU" sz="2200" dirty="0"/>
            </a:br>
            <a:r>
              <a:rPr lang="ru-RU" sz="2200" dirty="0"/>
              <a:t>Включение в цепь  </a:t>
            </a:r>
            <a:r>
              <a:rPr lang="en-US" sz="2200" dirty="0"/>
              <a:t>r</a:t>
            </a:r>
            <a:r>
              <a:rPr lang="ru-RU" sz="2200" dirty="0"/>
              <a:t>, </a:t>
            </a:r>
            <a:r>
              <a:rPr lang="en-US" sz="2200" dirty="0"/>
              <a:t>L</a:t>
            </a:r>
            <a:r>
              <a:rPr lang="ru-RU" sz="2200" dirty="0"/>
              <a:t> ,</a:t>
            </a:r>
            <a:r>
              <a:rPr lang="en-US" sz="2200" dirty="0"/>
              <a:t>c </a:t>
            </a:r>
            <a:r>
              <a:rPr lang="ru-RU" sz="2200" dirty="0"/>
              <a:t>постоянной </a:t>
            </a:r>
            <a:r>
              <a:rPr lang="ru-RU" sz="2200" dirty="0" err="1"/>
              <a:t>э.д.с</a:t>
            </a:r>
            <a:br>
              <a:rPr lang="be-BY" sz="2200" dirty="0"/>
            </a:b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363272" cy="5280248"/>
              </a:xfrm>
            </p:spPr>
            <p:txBody>
              <a:bodyPr>
                <a:normAutofit fontScale="92500"/>
              </a:bodyPr>
              <a:lstStyle/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мы получаем систему уравнений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i="1">
                              <a:latin typeface="Cambria Math"/>
                            </a:rPr>
                            <m:t>        </m:t>
                          </m:r>
                        </m:e>
                      </m:d>
                    </m:oMath>
                  </m:oMathPara>
                </a14:m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этих уравнений следует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поэтому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363272" cy="5280248"/>
              </a:xfrm>
              <a:blipFill rotWithShape="0"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Включение 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возможные три случая.</a:t>
                </a:r>
              </a:p>
              <a:p>
                <a:pPr marL="0" indent="0">
                  <a:buNone/>
                </a:pPr>
                <a:r>
                  <a:rPr lang="ru-RU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1. 	</a:t>
                </a:r>
                <a:r>
                  <a:rPr lang="en-US" sz="15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5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/>
                      </a:rPr>
                      <m:t>𝑟</m:t>
                    </m:r>
                    <m:r>
                      <a:rPr lang="en-US" sz="1500" i="1">
                        <a:latin typeface="Cambria Math"/>
                      </a:rPr>
                      <m:t>&gt;2</m:t>
                    </m:r>
                    <m:rad>
                      <m:radPr>
                        <m:degHide m:val="on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500" i="1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en-US" sz="1500" i="1">
                        <a:latin typeface="Cambria Math"/>
                      </a:rPr>
                      <m:t>    </m:t>
                    </m:r>
                  </m:oMath>
                </a14:m>
                <a:r>
                  <a:rPr lang="ru-RU" sz="15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(апериодический процесс)</a:t>
                </a:r>
              </a:p>
              <a:p>
                <a:pPr marL="0" indent="457200">
                  <a:buNone/>
                </a:pP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Корни характеристического уравнения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5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e-BY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5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отрицательные действительные числа. Если индекс 1 соответствует верхнему знаку перед корнем то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поэтому кривая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спадает медленнее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5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больших значениях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 емкости мало и кривая тока приближается к кривой тока в цепи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L;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малых значениях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 индуктивности незначительно и кривая тока близка к кривой тока в цепи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C.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𝑖</m:t>
                      </m:r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𝐸</m:t>
                          </m:r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  <m:r>
                            <a:rPr lang="en-US" sz="1500" i="1">
                              <a:latin typeface="Cambria Math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l-G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500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500" i="1">
                          <a:latin typeface="Cambria Math"/>
                        </a:rPr>
                        <m:t>𝑠h</m:t>
                      </m:r>
                      <m:r>
                        <a:rPr lang="en-US" sz="1500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l-G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500" i="1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e>
                      </m:rad>
                      <m:r>
                        <a:rPr lang="en-US" sz="1500" i="1">
                          <a:latin typeface="Cambria Math"/>
                        </a:rPr>
                        <m:t>𝑡</m:t>
                      </m:r>
                      <m:r>
                        <a:rPr lang="ru-RU" sz="15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be-BY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296" t="-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7966"/>
            <a:ext cx="6912768" cy="28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43808" y="3212976"/>
            <a:ext cx="3744416" cy="7920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4157472"/>
            <a:ext cx="252028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2400" dirty="0"/>
            </a:br>
            <a:r>
              <a:rPr lang="ru-RU" sz="2400" dirty="0"/>
              <a:t>Апериодический</a:t>
            </a:r>
          </a:p>
          <a:p>
            <a:r>
              <a:rPr lang="ru-RU" sz="2400" dirty="0"/>
              <a:t>процесс</a:t>
            </a:r>
            <a:endParaRPr lang="be-BY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131840" y="4077072"/>
            <a:ext cx="252028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2400" dirty="0"/>
            </a:br>
            <a:r>
              <a:rPr lang="ru-RU" sz="2400" dirty="0"/>
              <a:t>Критический</a:t>
            </a:r>
          </a:p>
          <a:p>
            <a:r>
              <a:rPr lang="ru-RU" sz="2400" dirty="0"/>
              <a:t>процесс</a:t>
            </a:r>
            <a:endParaRPr lang="be-BY" sz="2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714692" y="3937966"/>
            <a:ext cx="252028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2400" dirty="0"/>
            </a:br>
            <a:r>
              <a:rPr lang="ru-RU" sz="2400" dirty="0"/>
              <a:t>Колебательный</a:t>
            </a:r>
          </a:p>
          <a:p>
            <a:r>
              <a:rPr lang="ru-RU" sz="2400" dirty="0"/>
              <a:t>процесс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04969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Включение 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2. 	</a:t>
                </a:r>
                <a:r>
                  <a:rPr lang="en-US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𝑟</m:t>
                    </m:r>
                    <m:r>
                      <a:rPr lang="ru-RU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be-BY" sz="18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(критический случай).</a:t>
                </a:r>
              </a:p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Корни характеристического уравнения одинаковы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=−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воспользоваться общим решением однородного дифференциального уравнения с кратными корнями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св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800" b="0" i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рассматриваемом случае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св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800" i="1">
                        <a:latin typeface="Cambria Math"/>
                      </a:rPr>
                      <m:t>=0=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b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ru-RU" sz="1800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Следовательно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ru-RU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en-US" sz="1800" i="1">
                        <a:latin typeface="Cambria Math"/>
                        <a:ea typeface="Cambria Math"/>
                      </a:rPr>
                      <m:t>𝑡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4602832" cy="339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69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Включение 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2638" y="772672"/>
                <a:ext cx="8229600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3.     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𝑟</m:t>
                    </m:r>
                    <m:r>
                      <a:rPr lang="en-US" sz="1600" b="0" i="1" smtClean="0">
                        <a:latin typeface="Cambria Math"/>
                      </a:rPr>
                      <m:t>&lt;</m:t>
                    </m:r>
                    <m:r>
                      <a:rPr lang="en-US" sz="1600" i="1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be-BY" sz="16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колебательный процесс)</a:t>
                </a:r>
                <a:endParaRPr lang="be-BY" sz="1600" i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Корни характеристического уравнения комплексные и сопряженные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=−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  <m:r>
                      <a:rPr lang="ru-RU" sz="16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  <m:r>
                      <a:rPr lang="ru-RU" sz="16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l-G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ru-RU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ru-RU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</m:den>
                    </m:f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</a:t>
                </a:r>
                <a:r>
                  <a:rPr lang="ru-RU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угловой частотой свободных или собственных колебаний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цепи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периодом этих колебаний.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в цепи будет равен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𝑠h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𝑠𝑖𝑛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𝑡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𝑀𝑐𝑜𝑠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</a:rPr>
                          <m:t>𝑁𝑠𝑖𝑛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уст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𝐴𝑠𝑖𝑛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𝛹</m:t>
                        </m:r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Полученное выражение показывает, что при включении цепи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постоянное напряжение, когда </a:t>
                </a:r>
                <a:r>
                  <a:rPr lang="en-US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цепи возникают затухающие синусоидальные колебания, причем огибающими кривой тока служат кривые </a:t>
                </a:r>
                <a14:m>
                  <m:oMath xmlns:m="http://schemas.openxmlformats.org/officeDocument/2006/math">
                    <m:r>
                      <a:rPr lang="be-BY" sz="1600" i="1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be-BY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be-B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b="0" i="1" smtClean="0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be-BY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.</m:t>
                    </m:r>
                  </m:oMath>
                </a14:m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638" y="772672"/>
                <a:ext cx="8229600" cy="5832648"/>
              </a:xfrm>
              <a:blipFill rotWithShape="0">
                <a:blip r:embed="rId2"/>
                <a:stretch>
                  <a:fillRect l="-815" r="-667" b="-4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56992"/>
            <a:ext cx="319025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400" dirty="0"/>
              <a:t>Включение 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Autofit/>
              </a:bodyPr>
              <a:lstStyle/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Колебания возникают вследствие периодического преобразования энергии электрического поля в энергию магнитного поля и обратно, причем эти колебания сопровождаются потерей энергии в сопротивлении.</a:t>
                </a: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Чем меньше </a:t>
                </a:r>
                <a:r>
                  <a:rPr lang="ru-RU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 по сравнению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тем медленнее затухает колебательный процесс и тем больше частота собственных колебаний цепи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приближается к резонансной частоте.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пределе, при </a:t>
                </a:r>
                <a:r>
                  <a:rPr lang="ru-RU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𝛿=0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колебания не затухают и корни характеристического уравнения располагаются на мнимой оси.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 быстроте затухания колебательного процесса судят по величине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600" b="0" i="1" smtClean="0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называемой декрементом колебания или величине </a:t>
                </a:r>
                <a14:m>
                  <m:oMath xmlns:m="http://schemas.openxmlformats.org/officeDocument/2006/math">
                    <m:r>
                      <a:rPr lang="be-BY" sz="1600" i="1">
                        <a:latin typeface="Cambria Math"/>
                      </a:rPr>
                      <m:t>𝜃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/>
                                    <a:ea typeface="Cambria Math"/>
                                  </a:rPr>
                                  <m:t>св</m:t>
                                </m:r>
                              </m:sub>
                            </m:sSub>
                          </m:sup>
                        </m:sSup>
                        <m:r>
                          <a:rPr lang="ru-RU" sz="1600" i="1">
                            <a:latin typeface="Cambria Math"/>
                          </a:rPr>
                          <m:t>=</m:t>
                        </m:r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𝛿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  <a:ea typeface="Cambria Math"/>
                              </a:rPr>
                              <m:t>св</m:t>
                            </m:r>
                          </m:sub>
                        </m:sSub>
                      </m:e>
                    </m:func>
                    <m:r>
                      <a:rPr lang="ru-RU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называемой </a:t>
                </a:r>
                <a:r>
                  <a:rPr lang="be-BY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логарифмическим декреметном колебания</a:t>
                </a:r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 b="-6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86694"/>
            <a:ext cx="5688632" cy="26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F64C71-4697-434C-A8B0-BF214557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309"/>
            <a:ext cx="4427984" cy="32423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C898D8-D5B6-4200-B076-6945AD6E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67" y="3656226"/>
            <a:ext cx="4104456" cy="32335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52B53D-AF15-4EBB-8E21-B0F588A37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404664"/>
            <a:ext cx="4533900" cy="3400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06859D-5F70-430A-86D4-C8A61372615C}"/>
              </a:ext>
            </a:extLst>
          </p:cNvPr>
          <p:cNvSpPr txBox="1"/>
          <p:nvPr/>
        </p:nvSpPr>
        <p:spPr>
          <a:xfrm>
            <a:off x="899592" y="3451097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3910D51-430F-4CC0-9FA0-753DED426518}"/>
              </a:ext>
            </a:extLst>
          </p:cNvPr>
          <p:cNvSpPr/>
          <p:nvPr/>
        </p:nvSpPr>
        <p:spPr>
          <a:xfrm>
            <a:off x="899592" y="3084909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D737A39-289E-46AC-929E-1B1EEAC80449}"/>
              </a:ext>
            </a:extLst>
          </p:cNvPr>
          <p:cNvSpPr/>
          <p:nvPr/>
        </p:nvSpPr>
        <p:spPr>
          <a:xfrm>
            <a:off x="899592" y="3272195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4C4E7-D694-43FA-B090-034637B33351}"/>
              </a:ext>
            </a:extLst>
          </p:cNvPr>
          <p:cNvSpPr txBox="1"/>
          <p:nvPr/>
        </p:nvSpPr>
        <p:spPr>
          <a:xfrm>
            <a:off x="5580112" y="3581902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41F041D-3919-4169-A72F-D35A2389BF72}"/>
              </a:ext>
            </a:extLst>
          </p:cNvPr>
          <p:cNvSpPr/>
          <p:nvPr/>
        </p:nvSpPr>
        <p:spPr>
          <a:xfrm>
            <a:off x="5580112" y="3215714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46BF247-93B9-487C-9E96-7022692F0E86}"/>
              </a:ext>
            </a:extLst>
          </p:cNvPr>
          <p:cNvSpPr/>
          <p:nvPr/>
        </p:nvSpPr>
        <p:spPr>
          <a:xfrm>
            <a:off x="5580112" y="3403000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8F726-0EF1-406C-BBBC-798FF5772028}"/>
              </a:ext>
            </a:extLst>
          </p:cNvPr>
          <p:cNvSpPr txBox="1"/>
          <p:nvPr/>
        </p:nvSpPr>
        <p:spPr>
          <a:xfrm>
            <a:off x="3275856" y="665924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043C35D-470C-4A66-B68A-65B8E7FA0D28}"/>
              </a:ext>
            </a:extLst>
          </p:cNvPr>
          <p:cNvSpPr/>
          <p:nvPr/>
        </p:nvSpPr>
        <p:spPr>
          <a:xfrm>
            <a:off x="3275856" y="6293053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EF082A7-D1B8-4E61-831E-BF9D73353197}"/>
              </a:ext>
            </a:extLst>
          </p:cNvPr>
          <p:cNvSpPr/>
          <p:nvPr/>
        </p:nvSpPr>
        <p:spPr>
          <a:xfrm>
            <a:off x="3275856" y="6480339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Заголовок 1">
                <a:extLst>
                  <a:ext uri="{FF2B5EF4-FFF2-40B4-BE49-F238E27FC236}">
                    <a16:creationId xmlns:a16="http://schemas.microsoft.com/office/drawing/2014/main" id="{439D5C74-44E3-4B85-A675-85B82544D8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496" y="-7665"/>
                <a:ext cx="8197656" cy="36004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800"/>
                        <m:t>Апериодический процесс</m:t>
                      </m:r>
                    </m:oMath>
                  </m:oMathPara>
                </a14:m>
                <a:br>
                  <a:rPr lang="ru-RU" sz="1800" dirty="0"/>
                </a:br>
                <a:endParaRPr lang="be-BY" sz="1800" dirty="0"/>
              </a:p>
            </p:txBody>
          </p:sp>
        </mc:Choice>
        <mc:Fallback>
          <p:sp>
            <p:nvSpPr>
              <p:cNvPr id="23" name="Заголовок 1">
                <a:extLst>
                  <a:ext uri="{FF2B5EF4-FFF2-40B4-BE49-F238E27FC236}">
                    <a16:creationId xmlns:a16="http://schemas.microsoft.com/office/drawing/2014/main" id="{439D5C74-44E3-4B85-A675-85B82544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496" y="-7665"/>
                <a:ext cx="8197656" cy="360040"/>
              </a:xfrm>
              <a:blipFill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17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7931CE-783B-43D8-9284-EE5653F8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" y="381432"/>
            <a:ext cx="4139951" cy="31614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DB280-1C0E-4014-9827-D4EC17920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0"/>
          <a:stretch/>
        </p:blipFill>
        <p:spPr>
          <a:xfrm>
            <a:off x="4716016" y="416864"/>
            <a:ext cx="4139951" cy="32601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BAC6C-94C3-4DE3-97AD-872AF1B8F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7" b="577"/>
          <a:stretch/>
        </p:blipFill>
        <p:spPr>
          <a:xfrm>
            <a:off x="1986012" y="3677034"/>
            <a:ext cx="3935304" cy="3136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F0A3D-CA92-41DF-9812-5B3C978FF18B}"/>
              </a:ext>
            </a:extLst>
          </p:cNvPr>
          <p:cNvSpPr txBox="1"/>
          <p:nvPr/>
        </p:nvSpPr>
        <p:spPr>
          <a:xfrm>
            <a:off x="872456" y="33358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3AD058-549D-450F-8D35-5603E894A4AF}"/>
              </a:ext>
            </a:extLst>
          </p:cNvPr>
          <p:cNvSpPr/>
          <p:nvPr/>
        </p:nvSpPr>
        <p:spPr>
          <a:xfrm>
            <a:off x="872456" y="2969616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C4031E3-99DF-48A9-8E9C-68D87D3AA039}"/>
              </a:ext>
            </a:extLst>
          </p:cNvPr>
          <p:cNvSpPr/>
          <p:nvPr/>
        </p:nvSpPr>
        <p:spPr>
          <a:xfrm>
            <a:off x="872456" y="3156902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46F3B-F58F-4349-AC30-1219E4D59B6A}"/>
              </a:ext>
            </a:extLst>
          </p:cNvPr>
          <p:cNvSpPr txBox="1"/>
          <p:nvPr/>
        </p:nvSpPr>
        <p:spPr>
          <a:xfrm>
            <a:off x="5665445" y="342790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B17408D-7527-40F1-9AFA-AB3FCF4270E9}"/>
              </a:ext>
            </a:extLst>
          </p:cNvPr>
          <p:cNvSpPr/>
          <p:nvPr/>
        </p:nvSpPr>
        <p:spPr>
          <a:xfrm>
            <a:off x="5665445" y="3061715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AE6A699-5A50-4CD7-8F28-2A29A07A0726}"/>
              </a:ext>
            </a:extLst>
          </p:cNvPr>
          <p:cNvSpPr/>
          <p:nvPr/>
        </p:nvSpPr>
        <p:spPr>
          <a:xfrm>
            <a:off x="5665445" y="3249001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BDF9A-C479-46A5-BDDE-D67384BB0C8F}"/>
              </a:ext>
            </a:extLst>
          </p:cNvPr>
          <p:cNvSpPr txBox="1"/>
          <p:nvPr/>
        </p:nvSpPr>
        <p:spPr>
          <a:xfrm>
            <a:off x="2699792" y="6631386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00B050"/>
                </a:solidFill>
              </a:rPr>
              <a:t>Свободная составляющая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6E69D9A-A3A4-45D5-A566-C51FF629D505}"/>
              </a:ext>
            </a:extLst>
          </p:cNvPr>
          <p:cNvSpPr/>
          <p:nvPr/>
        </p:nvSpPr>
        <p:spPr>
          <a:xfrm>
            <a:off x="2699792" y="6265198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Общая составляющая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3E0ECD-24F4-4162-A0FF-1D1AA5EECAEB}"/>
              </a:ext>
            </a:extLst>
          </p:cNvPr>
          <p:cNvSpPr/>
          <p:nvPr/>
        </p:nvSpPr>
        <p:spPr>
          <a:xfrm>
            <a:off x="2699792" y="6452484"/>
            <a:ext cx="21707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rgbClr val="7030A0"/>
                </a:solidFill>
              </a:rPr>
              <a:t>Принужденная составляющая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Заголовок 1">
                <a:extLst>
                  <a:ext uri="{FF2B5EF4-FFF2-40B4-BE49-F238E27FC236}">
                    <a16:creationId xmlns:a16="http://schemas.microsoft.com/office/drawing/2014/main" id="{0DAB8B06-E2A0-43DB-A216-106DA1DA48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496" y="-7665"/>
                <a:ext cx="8197656" cy="36004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800"/>
                        <m:t>Критический процесс</m:t>
                      </m:r>
                    </m:oMath>
                  </m:oMathPara>
                </a14:m>
                <a:br>
                  <a:rPr lang="ru-RU" sz="1800" dirty="0"/>
                </a:br>
                <a:endParaRPr lang="be-BY" sz="1800" dirty="0"/>
              </a:p>
            </p:txBody>
          </p:sp>
        </mc:Choice>
        <mc:Fallback>
          <p:sp>
            <p:nvSpPr>
              <p:cNvPr id="19" name="Заголовок 1">
                <a:extLst>
                  <a:ext uri="{FF2B5EF4-FFF2-40B4-BE49-F238E27FC236}">
                    <a16:creationId xmlns:a16="http://schemas.microsoft.com/office/drawing/2014/main" id="{0DAB8B06-E2A0-43DB-A216-106DA1DA4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496" y="-7665"/>
                <a:ext cx="8197656" cy="360040"/>
              </a:xfrm>
              <a:blipFill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750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</TotalTime>
  <Words>441</Words>
  <Application>Microsoft Office PowerPoint</Application>
  <PresentationFormat>Экран (4:3)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Ясность</vt:lpstr>
      <vt:lpstr>Переходные процессы в электрических цепях.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"Апериодический процесс" </vt:lpstr>
      <vt:lpstr>"Критический процесс" </vt:lpstr>
      <vt:lpstr>Презентация PowerPoint</vt:lpstr>
      <vt:lpstr> Пример  1: </vt:lpstr>
      <vt:lpstr> Пример  1: </vt:lpstr>
      <vt:lpstr> Пример  2: </vt:lpstr>
      <vt:lpstr> Пример  2: </vt:lpstr>
      <vt:lpstr> Пример  2: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</dc:title>
  <dc:creator>Санек</dc:creator>
  <cp:lastModifiedBy>User</cp:lastModifiedBy>
  <cp:revision>26</cp:revision>
  <dcterms:created xsi:type="dcterms:W3CDTF">2015-04-05T12:52:52Z</dcterms:created>
  <dcterms:modified xsi:type="dcterms:W3CDTF">2019-05-02T18:08:34Z</dcterms:modified>
</cp:coreProperties>
</file>