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DA7CC-6E1D-4850-8307-B96F321E898E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511DF83-CF68-4AAF-8ABB-DD434BE00AE4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Переходные процессы в электрических цепях.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54552" cy="17526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Включение в цепь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постоянной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э.д.с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Пример  2</a:t>
            </a:r>
            <a:r>
              <a:rPr lang="en-US" sz="2400" dirty="0" smtClean="0"/>
              <a:t>:</a:t>
            </a:r>
            <a:r>
              <a:rPr lang="be-BY" sz="2400" dirty="0"/>
              <a:t/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Дано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=100  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Ом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=26  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Ом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ru-RU" sz="1600" i="1">
                        <a:latin typeface="Cambria Math"/>
                      </a:rPr>
                      <m:t>1</m:t>
                    </m:r>
                    <m:r>
                      <a:rPr lang="en-US" sz="1600" i="1">
                        <a:latin typeface="Cambria Math"/>
                      </a:rPr>
                      <m:t>9  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Ом</m:t>
                        </m:r>
                      </m:e>
                    </m:d>
                  </m:oMath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/>
                      </a:rPr>
                      <m:t>С=0</m:t>
                    </m:r>
                    <m:r>
                      <a:rPr lang="en-US" sz="1600" i="1">
                        <a:latin typeface="Cambria Math"/>
                      </a:rPr>
                      <m:t>.</m:t>
                    </m:r>
                    <m:r>
                      <a:rPr lang="ru-RU" sz="1600" i="1">
                        <a:latin typeface="Cambria Math"/>
                      </a:rPr>
                      <m:t>48∗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ru-RU" sz="1600" i="1">
                            <a:latin typeface="Cambria Math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Ф)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𝐿</m:t>
                    </m:r>
                    <m:r>
                      <a:rPr lang="en-US" sz="1600" i="1">
                        <a:latin typeface="Cambria Math"/>
                      </a:rPr>
                      <m:t>=0.03 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Гн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    </m:t>
                    </m:r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i="1">
                        <a:latin typeface="Cambria Math"/>
                      </a:rPr>
                      <m:t>=100 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коммутации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	</a:t>
                </a: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Составим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операторную схему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0−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0−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(0−)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0−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(19+0.03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3.78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+67494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+247.9∗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370" t="-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89640"/>
            <a:ext cx="3024336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92760"/>
            <a:ext cx="345638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8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Пример  2</a:t>
            </a:r>
            <a:r>
              <a:rPr lang="en-US" sz="2400" dirty="0" smtClean="0"/>
              <a:t>:</a:t>
            </a:r>
            <a:r>
              <a:rPr lang="be-BY" sz="2400" dirty="0"/>
              <a:t/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08720"/>
                <a:ext cx="8363272" cy="5568280"/>
              </a:xfr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Определить ток в емкости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(0−)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𝑝𝑐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Напряжение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емкости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𝑝𝑐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𝑐𝑝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100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100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26∗0.48∗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−6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>
                                    <a:latin typeface="Cambria Math"/>
                                  </a:rPr>
                                  <m:t>26∗0.48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19+0.03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26∗0.48∗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−6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>
                                    <a:latin typeface="Cambria Math"/>
                                  </a:rPr>
                                  <m:t>26∗0.48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100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100∗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26∗0.48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+80128</m:t>
                            </m:r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таблицы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	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(1−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𝑎𝑡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𝐹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US" sz="1600" i="1">
                                  <a:latin typeface="Cambria Math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  <m:r>
                          <a:rPr lang="en-US" sz="1600" i="1">
                            <a:latin typeface="Cambria Math"/>
                          </a:rPr>
                          <m:t>+80128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3.78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+67494</m:t>
                        </m:r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  <m:r>
                          <a:rPr lang="en-US" sz="1600" i="1">
                            <a:latin typeface="Cambria Math"/>
                          </a:rPr>
                          <m:t>+247.9∗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−67494±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67494−4∗3.78∗247.9∗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2∗3.78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=−8927±3757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=−12685 (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=−5170  (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=−80128(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08720"/>
                <a:ext cx="8363272" cy="5568280"/>
              </a:xfrm>
              <a:blipFill rotWithShape="0">
                <a:blip r:embed="rId2"/>
                <a:stretch>
                  <a:fillRect l="-364" b="-60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Пример  2</a:t>
            </a:r>
            <a:r>
              <a:rPr lang="en-US" sz="2400" dirty="0" smtClean="0"/>
              <a:t>:</a:t>
            </a:r>
            <a:r>
              <a:rPr lang="be-BY" sz="2400" dirty="0"/>
              <a:t/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Производная знаменателя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=11.34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+740756</m:t>
                      </m:r>
                      <m:r>
                        <a:rPr lang="en-US" sz="1600" i="1">
                          <a:latin typeface="Cambria Math"/>
                        </a:rPr>
                        <m:t>𝑝</m:t>
                      </m:r>
                      <m:r>
                        <a:rPr lang="en-US" sz="1600" i="1">
                          <a:latin typeface="Cambria Math"/>
                        </a:rPr>
                        <m:t>+5656∗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Подставим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корней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=1824.8∗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+5656.08∗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=2129.39∗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latin typeface="Cambria Math"/>
                        </a:rPr>
                        <m:t>=19.1∗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оригинал напряжения на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  :</a:t>
                </a:r>
              </a:p>
              <a:p>
                <a:pPr marL="0" indent="0">
                  <a:buNone/>
                </a:pP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=100−100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30128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/>
                      </a:rPr>
                      <m:t>+801∗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6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19+0.03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−12685.3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1915.8∗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−12685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19+0.03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−5170.3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2129.39∗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−5170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19+0.03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−80128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19.1∗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9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−80128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/>
                      </a:rPr>
                      <m:t>=100−100+100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−80128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+151.2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−12685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−51.2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−5170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−100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−80128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=151.2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−12685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−51.2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−5170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(В)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370" t="-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Включение </a:t>
            </a:r>
            <a:r>
              <a:rPr lang="ru-RU" sz="2400" dirty="0"/>
              <a:t>в цепь  </a:t>
            </a:r>
            <a:r>
              <a:rPr lang="en-US" sz="2400" dirty="0"/>
              <a:t>r</a:t>
            </a:r>
            <a:r>
              <a:rPr lang="ru-RU" sz="2400" dirty="0"/>
              <a:t>, </a:t>
            </a:r>
            <a:r>
              <a:rPr lang="en-US" sz="2400" dirty="0"/>
              <a:t>L</a:t>
            </a:r>
            <a:r>
              <a:rPr lang="ru-RU" sz="2400" dirty="0"/>
              <a:t> ,</a:t>
            </a:r>
            <a:r>
              <a:rPr lang="en-US" sz="2400" dirty="0"/>
              <a:t>c </a:t>
            </a:r>
            <a:r>
              <a:rPr lang="ru-RU" sz="2400" dirty="0"/>
              <a:t>постоянной </a:t>
            </a:r>
            <a:r>
              <a:rPr lang="ru-RU" sz="2400" dirty="0" err="1"/>
              <a:t>э.д.с</a:t>
            </a:r>
            <a:r>
              <a:rPr lang="be-BY" sz="2400" dirty="0"/>
              <a:t/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08720"/>
                <a:ext cx="8363272" cy="5760640"/>
              </a:xfrm>
            </p:spPr>
            <p:txBody>
              <a:bodyPr>
                <a:noAutofit/>
              </a:bodyPr>
              <a:lstStyle/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сначала случай, когда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источника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постоянна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𝐸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be-BY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емкость имеет начальное напряжение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Ввиду наличия индуктивности начальное значение тока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Исходное уравнение</a:t>
                </a:r>
                <a:endParaRPr lang="en-US" sz="2000" i="1" dirty="0" smtClean="0"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/>
                        </a:rPr>
                        <m:t>𝐸</m:t>
                      </m:r>
                      <m:r>
                        <a:rPr lang="ru-RU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𝑟𝑖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ru-RU" sz="2000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be-BY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/>
                            </a:rPr>
                            <m:t>𝑑𝑖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ru-RU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e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начального момента записывается в виде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/>
                        </a:rPr>
                        <m:t>𝐸</m:t>
                      </m:r>
                      <m:r>
                        <a:rPr lang="ru-RU" sz="2000" i="1">
                          <a:latin typeface="Cambria Math"/>
                        </a:rPr>
                        <m:t>=</m:t>
                      </m:r>
                      <m:r>
                        <a:rPr lang="ru-RU" sz="2000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be-BY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/>
                            </a:rPr>
                            <m:t>𝑑𝑖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be-BY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ru-RU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e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откуда находится начальное значение производной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20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которое является зависимым начальным условием, необходимым для вычисления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𝑑𝑖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en-US" sz="20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у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</m:t>
                    </m:r>
                    <m:r>
                      <a:rPr lang="ru-RU" sz="20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08720"/>
                <a:ext cx="8363272" cy="5760640"/>
              </a:xfrm>
              <a:blipFill rotWithShape="0">
                <a:blip r:embed="rId2"/>
                <a:stretch>
                  <a:fillRect l="-729" r="-1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8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47328"/>
          </a:xfrm>
        </p:spPr>
        <p:txBody>
          <a:bodyPr>
            <a:noAutofit/>
          </a:bodyPr>
          <a:lstStyle/>
          <a:p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Включение в цепь  </a:t>
            </a:r>
            <a:r>
              <a:rPr lang="en-US" sz="2200" dirty="0"/>
              <a:t>r</a:t>
            </a:r>
            <a:r>
              <a:rPr lang="ru-RU" sz="2200" dirty="0"/>
              <a:t>, </a:t>
            </a:r>
            <a:r>
              <a:rPr lang="en-US" sz="2200" dirty="0"/>
              <a:t>L</a:t>
            </a:r>
            <a:r>
              <a:rPr lang="ru-RU" sz="2200" dirty="0"/>
              <a:t> ,</a:t>
            </a:r>
            <a:r>
              <a:rPr lang="en-US" sz="2200" dirty="0"/>
              <a:t>c </a:t>
            </a:r>
            <a:r>
              <a:rPr lang="ru-RU" sz="2200" dirty="0"/>
              <a:t>постоянной </a:t>
            </a:r>
            <a:r>
              <a:rPr lang="ru-RU" sz="2200" dirty="0" err="1"/>
              <a:t>э.д.с</a:t>
            </a:r>
            <a:r>
              <a:rPr lang="be-BY" sz="2200" dirty="0"/>
              <a:t/>
            </a:r>
            <a:br>
              <a:rPr lang="be-BY" sz="2200" dirty="0"/>
            </a:br>
            <a:endParaRPr lang="ru-RU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96752"/>
                <a:ext cx="8363272" cy="5280248"/>
              </a:xfrm>
            </p:spPr>
            <p:txBody>
              <a:bodyPr>
                <a:normAutofit fontScale="92500"/>
              </a:bodyPr>
              <a:lstStyle/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Далее мы получаем систему уравнений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i="1">
                              <a:latin typeface="Cambria Math"/>
                            </a:rPr>
                            <m:t>        </m:t>
                          </m:r>
                        </m:e>
                      </m:d>
                    </m:oMath>
                  </m:oMathPara>
                </a14:m>
                <a:endParaRPr lang="be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этих уравнений следует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оэтому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</m:e>
                          </m:rad>
                        </m:den>
                      </m:f>
                      <m:r>
                        <a:rPr lang="en-US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be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96752"/>
                <a:ext cx="8363272" cy="5280248"/>
              </a:xfrm>
              <a:blipFill rotWithShape="0"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06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Включение </a:t>
            </a:r>
            <a:r>
              <a:rPr lang="ru-RU" sz="2400" dirty="0"/>
              <a:t>в цепь  </a:t>
            </a:r>
            <a:r>
              <a:rPr lang="en-US" sz="2400" dirty="0"/>
              <a:t>r</a:t>
            </a:r>
            <a:r>
              <a:rPr lang="ru-RU" sz="2400" dirty="0"/>
              <a:t>, </a:t>
            </a:r>
            <a:r>
              <a:rPr lang="en-US" sz="2400" dirty="0"/>
              <a:t>L</a:t>
            </a:r>
            <a:r>
              <a:rPr lang="ru-RU" sz="2400" dirty="0"/>
              <a:t> ,</a:t>
            </a:r>
            <a:r>
              <a:rPr lang="en-US" sz="2400" dirty="0"/>
              <a:t>c </a:t>
            </a:r>
            <a:r>
              <a:rPr lang="ru-RU" sz="2400" dirty="0"/>
              <a:t>постоянной </a:t>
            </a:r>
            <a:r>
              <a:rPr lang="ru-RU" sz="2400" dirty="0" err="1"/>
              <a:t>э.д.с</a:t>
            </a:r>
            <a:r>
              <a:rPr lang="be-BY" sz="2400" dirty="0"/>
              <a:t/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возможные три случая.</a:t>
                </a:r>
              </a:p>
              <a:p>
                <a:pPr marL="0" indent="0">
                  <a:buNone/>
                </a:pPr>
                <a:r>
                  <a:rPr lang="ru-RU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1. 	</a:t>
                </a:r>
                <a:r>
                  <a:rPr lang="en-US" sz="15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</a:t>
                </a:r>
                <a:r>
                  <a:rPr lang="en-US" sz="15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5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n-US" sz="15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 </a:t>
                </a: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/>
                      </a:rPr>
                      <m:t>𝑟</m:t>
                    </m:r>
                    <m:r>
                      <a:rPr lang="en-US" sz="1500" i="1">
                        <a:latin typeface="Cambria Math"/>
                      </a:rPr>
                      <m:t>&gt;2</m:t>
                    </m:r>
                    <m:rad>
                      <m:radPr>
                        <m:degHide m:val="on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500" i="1">
                                <a:latin typeface="Cambria Math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en-US" sz="1500" i="1">
                        <a:latin typeface="Cambria Math"/>
                      </a:rPr>
                      <m:t>    </m:t>
                    </m:r>
                  </m:oMath>
                </a14:m>
                <a:r>
                  <a:rPr lang="ru-RU" sz="1500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(апериодический процесс)</a:t>
                </a:r>
              </a:p>
              <a:p>
                <a:pPr marL="0" indent="457200">
                  <a:buNone/>
                </a:pP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Корни характеристического уравнения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5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e-BY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5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5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отрицательные действительные числа. Если индекс 1 соответствует верхнему знаку перед корнем то</a:t>
                </a:r>
                <a:r>
                  <a:rPr 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500" b="0" i="1" smtClean="0">
                        <a:latin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поэтому кривая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спадает медленнее чем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5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5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больших значениях </a:t>
                </a:r>
                <a:r>
                  <a:rPr 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влияние емкости мало и кривая тока приближается к кривой тока в цепи </a:t>
                </a:r>
                <a:r>
                  <a:rPr 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L; 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малых значениях </a:t>
                </a:r>
                <a:r>
                  <a:rPr 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ru-RU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влияние индуктивности незначительно и кривая тока близка к кривой тока в цепи </a:t>
                </a:r>
                <a:r>
                  <a:rPr 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C.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𝑖</m:t>
                      </m:r>
                      <m:r>
                        <a:rPr lang="en-US" sz="15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𝐸</m:t>
                          </m:r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  <m:r>
                            <a:rPr lang="en-US" sz="1500" i="1">
                              <a:latin typeface="Cambria Math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 i="1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5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l-G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500" i="1">
                                          <a:latin typeface="Cambria Math"/>
                                        </a:rPr>
                                        <m:t>ω</m:t>
                                      </m:r>
                                    </m:e>
                                    <m:sup>
                                      <m:r>
                                        <a:rPr lang="en-US" sz="15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15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500" i="1">
                          <a:latin typeface="Cambria Math"/>
                        </a:rPr>
                        <m:t>𝑠h</m:t>
                      </m:r>
                      <m:r>
                        <a:rPr lang="en-US" sz="1500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l-GR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500" i="1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15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</m:e>
                      </m:rad>
                      <m:r>
                        <a:rPr lang="en-US" sz="1500" i="1">
                          <a:latin typeface="Cambria Math"/>
                        </a:rPr>
                        <m:t>𝑡</m:t>
                      </m:r>
                      <m:r>
                        <a:rPr lang="ru-RU" sz="15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be-BY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296" t="-2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7966"/>
            <a:ext cx="6912768" cy="285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43808" y="3212976"/>
            <a:ext cx="3744416" cy="79208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496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Включение </a:t>
            </a:r>
            <a:r>
              <a:rPr lang="ru-RU" sz="2400" dirty="0"/>
              <a:t>в цепь  </a:t>
            </a:r>
            <a:r>
              <a:rPr lang="en-US" sz="2400" dirty="0"/>
              <a:t>r</a:t>
            </a:r>
            <a:r>
              <a:rPr lang="ru-RU" sz="2400" dirty="0"/>
              <a:t>, </a:t>
            </a:r>
            <a:r>
              <a:rPr lang="en-US" sz="2400" dirty="0"/>
              <a:t>L</a:t>
            </a:r>
            <a:r>
              <a:rPr lang="ru-RU" sz="2400" dirty="0"/>
              <a:t> ,</a:t>
            </a:r>
            <a:r>
              <a:rPr lang="en-US" sz="2400" dirty="0"/>
              <a:t>c </a:t>
            </a:r>
            <a:r>
              <a:rPr lang="ru-RU" sz="2400" dirty="0"/>
              <a:t>постоянной </a:t>
            </a:r>
            <a:r>
              <a:rPr lang="ru-RU" sz="2400" dirty="0" err="1"/>
              <a:t>э.д.с</a:t>
            </a:r>
            <a:r>
              <a:rPr lang="be-BY" sz="2400" dirty="0"/>
              <a:t/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2. 	</a:t>
                </a:r>
                <a:r>
                  <a:rPr lang="en-US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</a:t>
                </a:r>
                <a:r>
                  <a:rPr lang="en-US" sz="18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𝑟</m:t>
                    </m:r>
                    <m:r>
                      <a:rPr lang="ru-RU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be-BY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be-BY" sz="18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(критический </a:t>
                </a:r>
                <a:r>
                  <a:rPr lang="be-BY" sz="1800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случай).</a:t>
                </a:r>
                <a:endParaRPr lang="be-BY" sz="1800" i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Корни характеристического уравнения одинаковы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  <m:r>
                            <a:rPr lang="en-US" sz="180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=−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воспользоваться общим решением однородного дифференциального уравнения с кратными корнями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ru-RU" sz="1800" i="1">
                              <a:latin typeface="Cambria Math"/>
                            </a:rPr>
                            <m:t>св</m:t>
                          </m:r>
                        </m:sub>
                      </m:sSub>
                      <m:r>
                        <a:rPr lang="ru-RU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800" b="0" i="0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рассматриваемом случае </a:t>
                </a: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св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800" i="1">
                        <a:latin typeface="Cambria Math"/>
                      </a:rPr>
                      <m:t>=0=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e-BY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be-BY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be-BY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 </a:t>
                </a: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be-BY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𝛿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ru-RU" sz="1800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ru-RU" sz="18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Следовательно</a:t>
                </a:r>
              </a:p>
              <a:p>
                <a:pPr marL="0" indent="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ru-RU" sz="18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en-US" sz="1800" i="1">
                        <a:latin typeface="Cambria Math"/>
                        <a:ea typeface="Cambria Math"/>
                      </a:rPr>
                      <m:t>𝑡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29000"/>
            <a:ext cx="4602832" cy="339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6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Включение </a:t>
            </a:r>
            <a:r>
              <a:rPr lang="ru-RU" sz="2400" dirty="0"/>
              <a:t>в цепь  </a:t>
            </a:r>
            <a:r>
              <a:rPr lang="en-US" sz="2400" dirty="0"/>
              <a:t>r</a:t>
            </a:r>
            <a:r>
              <a:rPr lang="ru-RU" sz="2400" dirty="0"/>
              <a:t>, </a:t>
            </a:r>
            <a:r>
              <a:rPr lang="en-US" sz="2400" dirty="0"/>
              <a:t>L</a:t>
            </a:r>
            <a:r>
              <a:rPr lang="ru-RU" sz="2400" dirty="0"/>
              <a:t> ,</a:t>
            </a:r>
            <a:r>
              <a:rPr lang="en-US" sz="2400" dirty="0"/>
              <a:t>c </a:t>
            </a:r>
            <a:r>
              <a:rPr lang="ru-RU" sz="2400" dirty="0"/>
              <a:t>постоянной </a:t>
            </a:r>
            <a:r>
              <a:rPr lang="ru-RU" sz="2400" dirty="0" err="1"/>
              <a:t>э.д.с</a:t>
            </a:r>
            <a:r>
              <a:rPr lang="be-BY" sz="2400" dirty="0"/>
              <a:t/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2638" y="772672"/>
                <a:ext cx="8229600" cy="583264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3.     </a:t>
                </a:r>
                <a:r>
                  <a:rPr lang="ru-RU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</a:t>
                </a:r>
                <a:r>
                  <a:rPr lang="en-US" sz="16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,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𝑟</m:t>
                    </m:r>
                    <m:r>
                      <a:rPr lang="en-US" sz="1600" b="0" i="1" smtClean="0">
                        <a:latin typeface="Cambria Math"/>
                      </a:rPr>
                      <m:t>&lt;</m:t>
                    </m:r>
                    <m:r>
                      <a:rPr lang="en-US" sz="1600" i="1">
                        <a:latin typeface="Cambria Math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be-BY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be-BY" sz="1600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600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колебательный процесс)</a:t>
                </a:r>
                <a:endParaRPr lang="be-BY" sz="1600" i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Корни характеристического уравнения комплексные и сопряженные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=−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ru-RU" sz="1600" i="1">
                            <a:latin typeface="Cambria Math"/>
                            <a:ea typeface="Cambria Math"/>
                          </a:rPr>
                          <m:t>св</m:t>
                        </m:r>
                      </m:sub>
                    </m:sSub>
                    <m:r>
                      <a:rPr lang="ru-RU" sz="16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16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ru-RU" sz="1600" i="1">
                            <a:latin typeface="Cambria Math"/>
                            <a:ea typeface="Cambria Math"/>
                          </a:rPr>
                          <m:t>св</m:t>
                        </m:r>
                      </m:sub>
                    </m:sSub>
                    <m:r>
                      <a:rPr lang="ru-RU" sz="16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l-G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latin typeface="Cambria Math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ru-RU" sz="16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p>
                            <m:r>
                              <a:rPr lang="ru-RU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</m:den>
                    </m:f>
                  </m:oMath>
                </a14:m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Величина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ru-RU" sz="1600" i="1">
                            <a:latin typeface="Cambria Math"/>
                            <a:ea typeface="Cambria Math"/>
                          </a:rPr>
                          <m:t>св</m:t>
                        </m:r>
                      </m:sub>
                    </m:sSub>
                  </m:oMath>
                </a14:m>
                <a:r>
                  <a:rPr lang="be-BY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называется </a:t>
                </a:r>
                <a:r>
                  <a:rPr lang="ru-RU" sz="16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угловой частотой свободных или собственных колебаний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цепи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L, C,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</m:oMath>
                </a14:m>
                <a:r>
                  <a:rPr lang="be-BY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периодом этих колебаний.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в цепи будет равен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𝑠h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𝑠𝑖𝑛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𝑡</m:t>
                    </m:r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  <m:r>
                      <a:rPr lang="ru-RU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𝑀𝑐𝑜𝑠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r>
                          <a:rPr lang="en-US" sz="1600" i="1">
                            <a:latin typeface="Cambria Math"/>
                          </a:rPr>
                          <m:t>𝑁𝑠𝑖𝑛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уст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𝐴𝑠𝑖𝑛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𝛹</m:t>
                        </m:r>
                      </m:e>
                    </m:d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lnSpc>
                    <a:spcPct val="120000"/>
                  </a:lnSpc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Полученное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выражение показывает, что при включении цепи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L, C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постоянное напряжение, когда </a:t>
                </a:r>
                <a:r>
                  <a:rPr lang="en-US" sz="16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ru-RU" sz="16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be-BY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цепи возникают затухающие синусоидальные колебания, причем огибающими кривой тока служат кривые </a:t>
                </a:r>
                <a14:m>
                  <m:oMath xmlns:m="http://schemas.openxmlformats.org/officeDocument/2006/math">
                    <m:r>
                      <a:rPr lang="be-BY" sz="1600" i="1" smtClean="0"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be-BY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be-BY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ru-RU" sz="1600" b="0" i="1" smtClean="0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be-BY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en-US" sz="1600" b="0" i="0" smtClean="0">
                        <a:latin typeface="Cambria Math"/>
                      </a:rPr>
                      <m:t>.</m:t>
                    </m:r>
                  </m:oMath>
                </a14:m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638" y="772672"/>
                <a:ext cx="8229600" cy="5832648"/>
              </a:xfrm>
              <a:blipFill rotWithShape="0">
                <a:blip r:embed="rId2"/>
                <a:stretch>
                  <a:fillRect l="-815" r="-667" b="-4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56992"/>
            <a:ext cx="319025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Включение </a:t>
            </a:r>
            <a:r>
              <a:rPr lang="ru-RU" sz="2400" dirty="0"/>
              <a:t>в цепь  </a:t>
            </a:r>
            <a:r>
              <a:rPr lang="en-US" sz="2400" dirty="0"/>
              <a:t>r</a:t>
            </a:r>
            <a:r>
              <a:rPr lang="ru-RU" sz="2400" dirty="0"/>
              <a:t>, </a:t>
            </a:r>
            <a:r>
              <a:rPr lang="en-US" sz="2400" dirty="0"/>
              <a:t>L</a:t>
            </a:r>
            <a:r>
              <a:rPr lang="ru-RU" sz="2400" dirty="0"/>
              <a:t> ,</a:t>
            </a:r>
            <a:r>
              <a:rPr lang="en-US" sz="2400" dirty="0"/>
              <a:t>c </a:t>
            </a:r>
            <a:r>
              <a:rPr lang="ru-RU" sz="2400" dirty="0"/>
              <a:t>постоянной </a:t>
            </a:r>
            <a:r>
              <a:rPr lang="ru-RU" sz="2400" dirty="0" err="1"/>
              <a:t>э.д.с</a:t>
            </a:r>
            <a:r>
              <a:rPr lang="be-BY" sz="2400" dirty="0"/>
              <a:t/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</p:spPr>
            <p:txBody>
              <a:bodyPr>
                <a:noAutofit/>
              </a:bodyPr>
              <a:lstStyle/>
              <a:p>
                <a:pPr marL="0" indent="45720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Колебания возникают вследствие периодического преобразования энергии электрического поля в энергию магнитного поля и обратно, причем эти колебания сопровождаются потерей энергии в сопротивлении.</a:t>
                </a:r>
              </a:p>
              <a:p>
                <a:pPr marL="0" indent="457200">
                  <a:buNone/>
                </a:pP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Чем меньше </a:t>
                </a:r>
                <a:r>
                  <a:rPr lang="ru-RU" sz="16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 по сравнению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ru-RU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ru-RU" sz="16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be-BY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тем медленнее затухает колебательный процесс и тем больше частота собственных колебаний цепи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L, C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приближается к резонансной частоте.</a:t>
                </a:r>
              </a:p>
              <a:p>
                <a:pPr marL="0" indent="45720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пределе, при </a:t>
                </a:r>
                <a:r>
                  <a:rPr lang="ru-RU" sz="16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𝛿=0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ru-RU" sz="1600" b="0" i="1" smtClean="0">
                            <a:latin typeface="Cambria Math"/>
                            <a:ea typeface="Cambria Math"/>
                          </a:rPr>
                          <m:t>св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колебания не затухают и корни характеристического уравнения располагаются на мнимой оси.</a:t>
                </a:r>
              </a:p>
              <a:p>
                <a:pPr marL="0" indent="45720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 быстроте затухания колебательного процесса судят по величине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1600" b="0" i="1" smtClean="0">
                                <a:latin typeface="Cambria Math"/>
                              </a:rPr>
                              <m:t>св</m:t>
                            </m:r>
                          </m:sub>
                        </m:sSub>
                      </m:sup>
                    </m:sSup>
                    <m:r>
                      <a:rPr lang="en-US" sz="16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называемой декрементом колебания или величине </a:t>
                </a:r>
                <a14:m>
                  <m:oMath xmlns:m="http://schemas.openxmlformats.org/officeDocument/2006/math">
                    <m:r>
                      <a:rPr lang="be-BY" sz="1600" i="1">
                        <a:latin typeface="Cambria Math"/>
                      </a:rPr>
                      <m:t>𝜃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/>
                                    <a:ea typeface="Cambria Math"/>
                                  </a:rPr>
                                  <m:t>св</m:t>
                                </m:r>
                              </m:sub>
                            </m:sSub>
                          </m:sup>
                        </m:sSup>
                        <m:r>
                          <a:rPr lang="ru-RU" sz="1600" i="1">
                            <a:latin typeface="Cambria Math"/>
                          </a:rPr>
                          <m:t>=</m:t>
                        </m:r>
                        <m:r>
                          <a:rPr lang="ru-RU" sz="1600" i="1">
                            <a:latin typeface="Cambria Math"/>
                            <a:ea typeface="Cambria Math"/>
                          </a:rPr>
                          <m:t>𝛿</m:t>
                        </m:r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ru-RU" sz="1600" i="1">
                                <a:latin typeface="Cambria Math"/>
                                <a:ea typeface="Cambria Math"/>
                              </a:rPr>
                              <m:t>св</m:t>
                            </m:r>
                          </m:sub>
                        </m:sSub>
                      </m:e>
                    </m:func>
                    <m:r>
                      <a:rPr lang="ru-RU" sz="16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be-BY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называемой </a:t>
                </a:r>
                <a:r>
                  <a:rPr lang="be-BY" sz="16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логарифмическим декреметном колебания</a:t>
                </a:r>
                <a:r>
                  <a:rPr lang="be-BY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370" t="-328" b="-6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86694"/>
            <a:ext cx="5688632" cy="262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Пример  1</a:t>
            </a:r>
            <a:r>
              <a:rPr lang="en-US" sz="2400" dirty="0" smtClean="0"/>
              <a:t>:</a:t>
            </a:r>
            <a:r>
              <a:rPr lang="be-BY" sz="2400" dirty="0"/>
              <a:t/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Дано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=100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(Ом)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/>
                      </a:rPr>
                      <m:t>=26</m:t>
                    </m:r>
                    <m:r>
                      <a:rPr lang="ru-RU" sz="1600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(Ом)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/>
                      </a:rPr>
                      <m:t>=19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(Ом)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𝐶</m:t>
                    </m:r>
                    <m:r>
                      <a:rPr lang="en-US" sz="1600" i="1">
                        <a:latin typeface="Cambria Math"/>
                      </a:rPr>
                      <m:t>=0.97∗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Ф)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𝐿</m:t>
                    </m:r>
                    <m:r>
                      <a:rPr lang="en-US" sz="1600" i="1">
                        <a:latin typeface="Cambria Math"/>
                      </a:rPr>
                      <m:t>=19∗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Гн)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100</m:t>
                    </m:r>
                    <m:r>
                      <a:rPr lang="en-US" sz="1600" i="1">
                        <a:latin typeface="Cambria Math"/>
                      </a:rPr>
                      <m:t>𝑠𝑖𝑛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=0.431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77.59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latin typeface="Cambria Math"/>
                      </a:rPr>
                      <m:t>  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0−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=−0.42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0−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</a:rPr>
                          <m:t> уст</m:t>
                        </m:r>
                      </m:sub>
                    </m:sSub>
                    <m:r>
                      <a:rPr lang="ru-RU" sz="1600" i="1">
                        <a:latin typeface="Cambria Math"/>
                      </a:rPr>
                      <m:t>=0</m:t>
                    </m:r>
                    <m:r>
                      <a:rPr lang="en-US" sz="1600" i="1">
                        <a:latin typeface="Cambria Math"/>
                      </a:rPr>
                      <m:t>.382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23.45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r>
                          <a:rPr lang="en-US" sz="1600" i="1">
                            <a:latin typeface="Cambria Math"/>
                          </a:rPr>
                          <m:t> уст</m:t>
                        </m:r>
                      </m:sub>
                    </m:sSub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1600" i="1">
                        <a:latin typeface="Cambria Math"/>
                      </a:rPr>
                      <m:t>=−0</m:t>
                    </m:r>
                    <m:r>
                      <a:rPr lang="en-US" sz="1600" i="1">
                        <a:latin typeface="Cambria Math"/>
                      </a:rPr>
                      <m:t>.152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  <m:r>
                          <a:rPr lang="en-US" sz="1600" i="1">
                            <a:latin typeface="Cambria Math"/>
                          </a:rPr>
                          <m:t> уст</m:t>
                        </m:r>
                      </m:sub>
                    </m:sSub>
                    <m:r>
                      <a:rPr lang="ru-RU" sz="1600" i="1">
                        <a:latin typeface="Cambria Math"/>
                      </a:rPr>
                      <m:t>=86.6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56.5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 2.2∗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−6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 i="1">
                        <a:latin typeface="Cambria Math"/>
                      </a:rPr>
                      <m:t> 22.84∗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+119=0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−22.84±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(22.8∗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−4∗2.2∗119∗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4.4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=−5190±</m:t>
                      </m:r>
                      <m:r>
                        <a:rPr lang="en-US" sz="1600" i="1">
                          <a:latin typeface="Cambria Math"/>
                        </a:rPr>
                        <m:t>𝑗</m:t>
                      </m:r>
                      <m:r>
                        <a:rPr lang="en-US" sz="1600" i="1">
                          <a:latin typeface="Cambria Math"/>
                        </a:rPr>
                        <m:t>5210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 св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−5190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⁡(5210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 св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−5190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⁡(5210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𝛹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=0.382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23.4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−5190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5210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𝛹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latin typeface="Cambria Math"/>
                                </a:rPr>
                                <m:t>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𝑑𝑖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/>
                                </a:rPr>
                                <m:t>=0.382∗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23.4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−5190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(5210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5210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𝛹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latin typeface="Cambria Math"/>
                                </a:rPr>
                                <m:t>−5190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5210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𝛹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568280"/>
              </a:xfrm>
              <a:blipFill rotWithShape="0">
                <a:blip r:embed="rId2"/>
                <a:stretch>
                  <a:fillRect l="-370" t="-328" r="-5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28083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2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Пример  1</a:t>
            </a:r>
            <a:r>
              <a:rPr lang="en-US" sz="2400" dirty="0" smtClean="0"/>
              <a:t>:</a:t>
            </a:r>
            <a:r>
              <a:rPr lang="be-BY" sz="2400" dirty="0"/>
              <a:t/>
            </a:r>
            <a:br>
              <a:rPr lang="be-BY" sz="2400" dirty="0"/>
            </a:b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6320"/>
                <a:ext cx="8229600" cy="5568280"/>
              </a:xfr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𝐿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1600" dirty="0"/>
                  <a:t>	</a:t>
                </a:r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16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600" dirty="0"/>
                  <a:t>	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𝑑𝑖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=926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ru-RU" sz="1600" dirty="0" smtClean="0"/>
                  <a:t>5)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/>
                              </a:rPr>
                              <m:t>−0.42+0.15=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926−3504=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(5210 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− 5190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0.269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𝛹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−2578=−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0.2689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𝛹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600" i="1">
                                <a:latin typeface="Cambria Math"/>
                              </a:rPr>
                              <m:t>5210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0.2689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𝛹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600" i="1">
                                <a:latin typeface="Cambria Math"/>
                              </a:rPr>
                              <m:t>5190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𝛹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/>
                              <a:ea typeface="Cambria Math"/>
                            </a:rPr>
                            <m:t>𝛹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𝑎𝑟𝑐𝑡𝑔</m:t>
                      </m:r>
                      <m:r>
                        <a:rPr lang="en-US" sz="1600" i="1">
                          <a:latin typeface="Cambria Math"/>
                        </a:rPr>
                        <m:t> 0.352=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19.42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𝐴</m:t>
                      </m:r>
                      <m:r>
                        <a:rPr lang="en-US" sz="16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0.269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𝑠𝑖𝑛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19.4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/>
                        </a:rPr>
                        <m:t>=−0.809</m:t>
                      </m:r>
                    </m:oMath>
                  </m:oMathPara>
                </a14:m>
                <a:endParaRPr lang="en-US" sz="1600" dirty="0"/>
              </a:p>
              <a:p>
                <a:pPr marL="0" indent="0" algn="ctr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=0.382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23.45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/>
                        </a:rPr>
                        <m:t>−0.809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−5190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sin</m:t>
                      </m:r>
                      <m:r>
                        <a:rPr lang="en-US" sz="1600" i="1">
                          <a:latin typeface="Cambria Math"/>
                        </a:rPr>
                        <m:t>⁡(5210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19.42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  <a:p>
                <a:pPr marL="0" indent="0">
                  <a:buNone/>
                </a:pPr>
                <a:r>
                  <a:rPr lang="ru-RU" sz="1600" dirty="0" smtClean="0"/>
                  <a:t>				</a:t>
                </a:r>
                <a:endParaRPr lang="be-BY" sz="1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6320"/>
                <a:ext cx="8229600" cy="5568280"/>
              </a:xfrm>
              <a:blipFill rotWithShape="0">
                <a:blip r:embed="rId2"/>
                <a:stretch>
                  <a:fillRect l="-370" b="-65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1331640" y="6218320"/>
            <a:ext cx="6048672" cy="50405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244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</TotalTime>
  <Words>92</Words>
  <Application>Microsoft Office PowerPoint</Application>
  <PresentationFormat>Экран 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Times New Roman</vt:lpstr>
      <vt:lpstr>Ясность</vt:lpstr>
      <vt:lpstr>Переходные процессы в электрических цепях.</vt:lpstr>
      <vt:lpstr> Включение в цепь  r, L ,c постоянной э.д.с </vt:lpstr>
      <vt:lpstr> Включение в цепь  r, L ,c постоянной э.д.с </vt:lpstr>
      <vt:lpstr> Включение в цепь  r, L ,c постоянной э.д.с </vt:lpstr>
      <vt:lpstr> Включение в цепь  r, L ,c постоянной э.д.с </vt:lpstr>
      <vt:lpstr> Включение в цепь  r, L ,c постоянной э.д.с </vt:lpstr>
      <vt:lpstr> Включение в цепь  r, L ,c постоянной э.д.с </vt:lpstr>
      <vt:lpstr> Пример  1: </vt:lpstr>
      <vt:lpstr> Пример  1: </vt:lpstr>
      <vt:lpstr> Пример  2: </vt:lpstr>
      <vt:lpstr> Пример  2: </vt:lpstr>
      <vt:lpstr> Пример  2: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Переходные процессы в электрических цепях.</dc:title>
  <dc:creator>Санек</dc:creator>
  <cp:lastModifiedBy>Катюха</cp:lastModifiedBy>
  <cp:revision>13</cp:revision>
  <dcterms:created xsi:type="dcterms:W3CDTF">2015-04-05T12:52:52Z</dcterms:created>
  <dcterms:modified xsi:type="dcterms:W3CDTF">2015-06-03T08:31:30Z</dcterms:modified>
</cp:coreProperties>
</file>